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568" r:id="rId5"/>
    <p:sldId id="569" r:id="rId6"/>
    <p:sldId id="261" r:id="rId7"/>
    <p:sldId id="293" r:id="rId8"/>
    <p:sldId id="285" r:id="rId9"/>
    <p:sldId id="289" r:id="rId10"/>
    <p:sldId id="260" r:id="rId11"/>
    <p:sldId id="256" r:id="rId12"/>
    <p:sldId id="271" r:id="rId13"/>
    <p:sldId id="257" r:id="rId14"/>
    <p:sldId id="272" r:id="rId15"/>
    <p:sldId id="284" r:id="rId16"/>
    <p:sldId id="274" r:id="rId17"/>
    <p:sldId id="275" r:id="rId18"/>
    <p:sldId id="276" r:id="rId19"/>
    <p:sldId id="277" r:id="rId20"/>
    <p:sldId id="273" r:id="rId21"/>
    <p:sldId id="291" r:id="rId22"/>
    <p:sldId id="280" r:id="rId23"/>
    <p:sldId id="281" r:id="rId24"/>
    <p:sldId id="282" r:id="rId25"/>
    <p:sldId id="283" r:id="rId26"/>
    <p:sldId id="292" r:id="rId27"/>
    <p:sldId id="259" r:id="rId28"/>
    <p:sldId id="258" r:id="rId29"/>
    <p:sldId id="286" r:id="rId30"/>
    <p:sldId id="287" r:id="rId31"/>
    <p:sldId id="288" r:id="rId32"/>
    <p:sldId id="263" r:id="rId3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AUSTALLA" id="{97552DC5-7AFE-4BC0-9F19-4BCE60A846F4}">
          <p14:sldIdLst>
            <p14:sldId id="568"/>
            <p14:sldId id="569"/>
          </p14:sldIdLst>
        </p14:section>
        <p14:section name="OPETTAJAN OHJEISTUS" id="{120289D8-02CF-4299-990E-5E14C65870EA}">
          <p14:sldIdLst>
            <p14:sldId id="261"/>
            <p14:sldId id="293"/>
            <p14:sldId id="285"/>
            <p14:sldId id="289"/>
            <p14:sldId id="260"/>
          </p14:sldIdLst>
        </p14:section>
        <p14:section name="TEORIATUNTI" id="{6FC5CC9C-4966-44D4-9161-A6C87EA4A9A4}">
          <p14:sldIdLst>
            <p14:sldId id="256"/>
            <p14:sldId id="271"/>
            <p14:sldId id="257"/>
            <p14:sldId id="272"/>
            <p14:sldId id="284"/>
            <p14:sldId id="274"/>
            <p14:sldId id="275"/>
            <p14:sldId id="276"/>
            <p14:sldId id="277"/>
            <p14:sldId id="273"/>
            <p14:sldId id="291"/>
            <p14:sldId id="280"/>
            <p14:sldId id="281"/>
            <p14:sldId id="282"/>
            <p14:sldId id="283"/>
            <p14:sldId id="292"/>
          </p14:sldIdLst>
        </p14:section>
        <p14:section name="OHJEET TIIMITYÖSKENTELYYN" id="{25E95ABB-30E5-44B7-AEEC-0836E9454BBE}">
          <p14:sldIdLst>
            <p14:sldId id="259"/>
            <p14:sldId id="258"/>
            <p14:sldId id="286"/>
            <p14:sldId id="287"/>
            <p14:sldId id="288"/>
          </p14:sldIdLst>
        </p14:section>
        <p14:section name="LÄHTEET JA TEKIJÄT" id="{6939E561-0DBC-46C0-89EA-F4D2BBEE3020}">
          <p14:sldIdLst>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38"/>
    <a:srgbClr val="7CAB51"/>
    <a:srgbClr val="FFFFF9"/>
    <a:srgbClr val="43493D"/>
    <a:srgbClr val="E7F0F3"/>
    <a:srgbClr val="94A5BA"/>
    <a:srgbClr val="B3B7C2"/>
    <a:srgbClr val="3D5325"/>
    <a:srgbClr val="D5BE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D3B450-2315-4537-B81B-95E1B11A922B}" v="38" dt="2024-04-28T11:59:53.038"/>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82240" autoAdjust="0"/>
  </p:normalViewPr>
  <p:slideViewPr>
    <p:cSldViewPr snapToGrid="0">
      <p:cViewPr varScale="1">
        <p:scale>
          <a:sx n="55" d="100"/>
          <a:sy n="55" d="100"/>
        </p:scale>
        <p:origin x="2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_rels/data2.xml.rels><?xml version="1.0" encoding="UTF-8" standalone="yes"?>
<Relationships xmlns="http://schemas.openxmlformats.org/package/2006/relationships"><Relationship Id="rId2" Type="http://schemas.openxmlformats.org/officeDocument/2006/relationships/hyperlink" Target="https://koulunkorjausopas.fi/wp-content/uploads/2023/10/KOULUN_KORJAUSOPAS_Net.pdf" TargetMode="External"/><Relationship Id="rId1" Type="http://schemas.openxmlformats.org/officeDocument/2006/relationships/hyperlink" Target="https://kiertotaloudestakasvua.fi/1-kiertotalouden-tausta-ja-tarpeellisuus/" TargetMode="External"/></Relationships>
</file>

<file path=ppt/diagrams/_rels/data4.xml.rels><?xml version="1.0" encoding="UTF-8" standalone="yes"?>
<Relationships xmlns="http://schemas.openxmlformats.org/package/2006/relationships"><Relationship Id="rId2" Type="http://schemas.openxmlformats.org/officeDocument/2006/relationships/hyperlink" Target="https://koulunkorjausopas.fi/wp-content/uploads/2023/10/KOULUN_KORJAUSOPAS_Net.pdf" TargetMode="External"/><Relationship Id="rId1" Type="http://schemas.openxmlformats.org/officeDocument/2006/relationships/hyperlink" Target="https://kiertotaloudestakasvua.fi/1-kiertotalouden-tausta-ja-tarpeellisuus/"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koulunkorjausopas.fi/wp-content/uploads/2023/10/KOULUN_KORJAUSOPAS_Net.pdf" TargetMode="External"/><Relationship Id="rId1" Type="http://schemas.openxmlformats.org/officeDocument/2006/relationships/hyperlink" Target="https://kiertotaloudestakasvua.fi/1-kiertotalouden-tausta-ja-tarpeellisuus/" TargetMode="External"/></Relationships>
</file>

<file path=ppt/diagrams/_rels/drawing4.xml.rels><?xml version="1.0" encoding="UTF-8" standalone="yes"?>
<Relationships xmlns="http://schemas.openxmlformats.org/package/2006/relationships"><Relationship Id="rId2" Type="http://schemas.openxmlformats.org/officeDocument/2006/relationships/hyperlink" Target="https://koulunkorjausopas.fi/wp-content/uploads/2023/10/KOULUN_KORJAUSOPAS_Net.pdf" TargetMode="External"/><Relationship Id="rId1" Type="http://schemas.openxmlformats.org/officeDocument/2006/relationships/hyperlink" Target="https://kiertotaloudestakasvua.fi/1-kiertotalouden-tausta-ja-tarpeellisuus/" TargetMode="Externa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9BE5AB-10CC-4E8F-826B-9234D4A049BF}" type="doc">
      <dgm:prSet loTypeId="urn:microsoft.com/office/officeart/2005/8/layout/venn2" loCatId="relationship" qsTypeId="urn:microsoft.com/office/officeart/2005/8/quickstyle/simple3" qsCatId="simple" csTypeId="urn:microsoft.com/office/officeart/2005/8/colors/accent4_3" csCatId="accent4" phldr="1"/>
      <dgm:spPr/>
      <dgm:t>
        <a:bodyPr/>
        <a:lstStyle/>
        <a:p>
          <a:endParaRPr lang="fi-FI"/>
        </a:p>
      </dgm:t>
    </dgm:pt>
    <dgm:pt modelId="{FA093AFA-DCD7-494B-BA05-495B8EDAD170}">
      <dgm:prSet phldrT="[Teksti]">
        <dgm:style>
          <a:lnRef idx="3">
            <a:schemeClr val="lt1"/>
          </a:lnRef>
          <a:fillRef idx="1">
            <a:schemeClr val="accent4"/>
          </a:fillRef>
          <a:effectRef idx="1">
            <a:schemeClr val="accent4"/>
          </a:effectRef>
          <a:fontRef idx="minor">
            <a:schemeClr val="lt1"/>
          </a:fontRef>
        </dgm:style>
      </dgm:prSet>
      <dgm:spPr/>
      <dgm:t>
        <a:bodyPr/>
        <a:lstStyle/>
        <a:p>
          <a:r>
            <a:rPr lang="fi-FI">
              <a:effectLst>
                <a:outerShdw dist="50800" dir="5400000" sx="1000" sy="1000" algn="ctr" rotWithShape="0">
                  <a:srgbClr val="000000"/>
                </a:outerShdw>
                <a:reflection endPos="0" dist="50800" dir="5400000" sy="-100000" algn="bl" rotWithShape="0"/>
              </a:effectLst>
            </a:rPr>
            <a:t>AGENDA 2030</a:t>
          </a:r>
        </a:p>
      </dgm:t>
    </dgm:pt>
    <dgm:pt modelId="{D93AB28B-5762-49CC-A38E-2D3CB7ABA77D}" type="parTrans" cxnId="{E6D05A28-45BE-4046-A096-EB14F770FA62}">
      <dgm:prSet/>
      <dgm:spPr/>
      <dgm:t>
        <a:bodyPr/>
        <a:lstStyle/>
        <a:p>
          <a:endParaRPr lang="fi-FI"/>
        </a:p>
      </dgm:t>
    </dgm:pt>
    <dgm:pt modelId="{231A2082-2CB1-419B-BA7D-DEAB9523B26E}" type="sibTrans" cxnId="{E6D05A28-45BE-4046-A096-EB14F770FA62}">
      <dgm:prSet/>
      <dgm:spPr/>
      <dgm:t>
        <a:bodyPr/>
        <a:lstStyle/>
        <a:p>
          <a:endParaRPr lang="fi-FI"/>
        </a:p>
      </dgm:t>
    </dgm:pt>
    <dgm:pt modelId="{6737D3B1-C8EC-46E2-9E8C-ED6FFCEABED0}">
      <dgm:prSet phldrT="[Teksti]">
        <dgm:style>
          <a:lnRef idx="3">
            <a:schemeClr val="lt1"/>
          </a:lnRef>
          <a:fillRef idx="1">
            <a:schemeClr val="accent6"/>
          </a:fillRef>
          <a:effectRef idx="1">
            <a:schemeClr val="accent6"/>
          </a:effectRef>
          <a:fontRef idx="minor">
            <a:schemeClr val="lt1"/>
          </a:fontRef>
        </dgm:style>
      </dgm:prSet>
      <dgm:spPr/>
      <dgm:t>
        <a:bodyPr/>
        <a:lstStyle/>
        <a:p>
          <a:r>
            <a:rPr lang="fi-FI"/>
            <a:t>GREENCOMP (EU)</a:t>
          </a:r>
        </a:p>
      </dgm:t>
    </dgm:pt>
    <dgm:pt modelId="{21ECA76B-E14E-4497-85AB-5BF813270FB4}" type="parTrans" cxnId="{8719259F-E989-404B-9B5C-8BD0023EA2DC}">
      <dgm:prSet/>
      <dgm:spPr/>
      <dgm:t>
        <a:bodyPr/>
        <a:lstStyle/>
        <a:p>
          <a:endParaRPr lang="fi-FI"/>
        </a:p>
      </dgm:t>
    </dgm:pt>
    <dgm:pt modelId="{8AA03F03-83EE-4AFE-9F38-88EBA0984B9E}" type="sibTrans" cxnId="{8719259F-E989-404B-9B5C-8BD0023EA2DC}">
      <dgm:prSet/>
      <dgm:spPr/>
      <dgm:t>
        <a:bodyPr/>
        <a:lstStyle/>
        <a:p>
          <a:endParaRPr lang="fi-FI"/>
        </a:p>
      </dgm:t>
    </dgm:pt>
    <dgm:pt modelId="{E93B2C4E-3DC4-48C8-95E3-6D21ABACEB4B}">
      <dgm:prSet phldrT="[Teksti]">
        <dgm:style>
          <a:lnRef idx="1">
            <a:schemeClr val="accent4"/>
          </a:lnRef>
          <a:fillRef idx="2">
            <a:schemeClr val="accent4"/>
          </a:fillRef>
          <a:effectRef idx="1">
            <a:schemeClr val="accent4"/>
          </a:effectRef>
          <a:fontRef idx="minor">
            <a:schemeClr val="dk1"/>
          </a:fontRef>
        </dgm:style>
      </dgm:prSet>
      <dgm:spPr>
        <a:solidFill>
          <a:schemeClr val="accent1">
            <a:lumMod val="20000"/>
            <a:lumOff val="80000"/>
          </a:schemeClr>
        </a:solidFill>
      </dgm:spPr>
      <dgm:t>
        <a:bodyPr/>
        <a:lstStyle/>
        <a:p>
          <a:r>
            <a:rPr lang="fi-FI"/>
            <a:t>LOPS </a:t>
          </a:r>
        </a:p>
      </dgm:t>
    </dgm:pt>
    <dgm:pt modelId="{BD6BA507-11F7-4D92-8251-10CD1BC32A88}" type="parTrans" cxnId="{DC7ECCC8-EF78-4C5F-9EF8-60190EDD7C51}">
      <dgm:prSet/>
      <dgm:spPr/>
      <dgm:t>
        <a:bodyPr/>
        <a:lstStyle/>
        <a:p>
          <a:endParaRPr lang="fi-FI"/>
        </a:p>
      </dgm:t>
    </dgm:pt>
    <dgm:pt modelId="{3351D375-B0F0-4E53-BAD4-FB926D257D1B}" type="sibTrans" cxnId="{DC7ECCC8-EF78-4C5F-9EF8-60190EDD7C51}">
      <dgm:prSet/>
      <dgm:spPr/>
      <dgm:t>
        <a:bodyPr/>
        <a:lstStyle/>
        <a:p>
          <a:endParaRPr lang="fi-FI"/>
        </a:p>
      </dgm:t>
    </dgm:pt>
    <dgm:pt modelId="{BA92DBD7-4F6F-4201-8C12-0862E4B5CD65}" type="pres">
      <dgm:prSet presAssocID="{969BE5AB-10CC-4E8F-826B-9234D4A049BF}" presName="Name0" presStyleCnt="0">
        <dgm:presLayoutVars>
          <dgm:chMax val="7"/>
          <dgm:resizeHandles val="exact"/>
        </dgm:presLayoutVars>
      </dgm:prSet>
      <dgm:spPr/>
    </dgm:pt>
    <dgm:pt modelId="{74A72EF6-7F1A-448C-86A5-A7706FABF052}" type="pres">
      <dgm:prSet presAssocID="{969BE5AB-10CC-4E8F-826B-9234D4A049BF}" presName="comp1" presStyleCnt="0"/>
      <dgm:spPr/>
    </dgm:pt>
    <dgm:pt modelId="{31EB6C9E-C582-4872-AA66-6DB7DDAE04DC}" type="pres">
      <dgm:prSet presAssocID="{969BE5AB-10CC-4E8F-826B-9234D4A049BF}" presName="circle1" presStyleLbl="node1" presStyleIdx="0" presStyleCnt="3" custScaleX="106324" custLinFactNeighborX="-3458" custLinFactNeighborY="3725"/>
      <dgm:spPr/>
    </dgm:pt>
    <dgm:pt modelId="{61391D08-7A1B-4EA9-B0CD-5C6D75AD02AF}" type="pres">
      <dgm:prSet presAssocID="{969BE5AB-10CC-4E8F-826B-9234D4A049BF}" presName="c1text" presStyleLbl="node1" presStyleIdx="0" presStyleCnt="3">
        <dgm:presLayoutVars>
          <dgm:bulletEnabled val="1"/>
        </dgm:presLayoutVars>
      </dgm:prSet>
      <dgm:spPr/>
    </dgm:pt>
    <dgm:pt modelId="{C9E00058-F331-490C-A1E5-C94EAA1C7F90}" type="pres">
      <dgm:prSet presAssocID="{969BE5AB-10CC-4E8F-826B-9234D4A049BF}" presName="comp2" presStyleCnt="0"/>
      <dgm:spPr/>
    </dgm:pt>
    <dgm:pt modelId="{FA33CFA7-4AF8-48A3-AE1A-5DFAF4C48697}" type="pres">
      <dgm:prSet presAssocID="{969BE5AB-10CC-4E8F-826B-9234D4A049BF}" presName="circle2" presStyleLbl="node1" presStyleIdx="1" presStyleCnt="3" custScaleX="134754" custScaleY="100877" custLinFactNeighborX="-4758" custLinFactNeighborY="-5634"/>
      <dgm:spPr/>
    </dgm:pt>
    <dgm:pt modelId="{F6E65F4B-77EC-41AC-A249-624427DA77AE}" type="pres">
      <dgm:prSet presAssocID="{969BE5AB-10CC-4E8F-826B-9234D4A049BF}" presName="c2text" presStyleLbl="node1" presStyleIdx="1" presStyleCnt="3">
        <dgm:presLayoutVars>
          <dgm:bulletEnabled val="1"/>
        </dgm:presLayoutVars>
      </dgm:prSet>
      <dgm:spPr/>
    </dgm:pt>
    <dgm:pt modelId="{E0F27251-3400-4DA1-B9BA-14B2F9E90102}" type="pres">
      <dgm:prSet presAssocID="{969BE5AB-10CC-4E8F-826B-9234D4A049BF}" presName="comp3" presStyleCnt="0"/>
      <dgm:spPr/>
    </dgm:pt>
    <dgm:pt modelId="{00B16EE7-2F82-475D-98DC-60418301B48E}" type="pres">
      <dgm:prSet presAssocID="{969BE5AB-10CC-4E8F-826B-9234D4A049BF}" presName="circle3" presStyleLbl="node1" presStyleIdx="2" presStyleCnt="3" custScaleX="158841" custScaleY="103886" custLinFactNeighborX="-4840" custLinFactNeighborY="788"/>
      <dgm:spPr/>
    </dgm:pt>
    <dgm:pt modelId="{162A7509-447A-4D8B-8F78-E8414E77B8D6}" type="pres">
      <dgm:prSet presAssocID="{969BE5AB-10CC-4E8F-826B-9234D4A049BF}" presName="c3text" presStyleLbl="node1" presStyleIdx="2" presStyleCnt="3">
        <dgm:presLayoutVars>
          <dgm:bulletEnabled val="1"/>
        </dgm:presLayoutVars>
      </dgm:prSet>
      <dgm:spPr/>
    </dgm:pt>
  </dgm:ptLst>
  <dgm:cxnLst>
    <dgm:cxn modelId="{9E32DC22-EE97-47A3-B79B-941D9F3AED45}" type="presOf" srcId="{6737D3B1-C8EC-46E2-9E8C-ED6FFCEABED0}" destId="{FA33CFA7-4AF8-48A3-AE1A-5DFAF4C48697}" srcOrd="0" destOrd="0" presId="urn:microsoft.com/office/officeart/2005/8/layout/venn2"/>
    <dgm:cxn modelId="{2BD71F25-092E-418B-90BA-0F5F12C65EC0}" type="presOf" srcId="{6737D3B1-C8EC-46E2-9E8C-ED6FFCEABED0}" destId="{F6E65F4B-77EC-41AC-A249-624427DA77AE}" srcOrd="1" destOrd="0" presId="urn:microsoft.com/office/officeart/2005/8/layout/venn2"/>
    <dgm:cxn modelId="{E6D05A28-45BE-4046-A096-EB14F770FA62}" srcId="{969BE5AB-10CC-4E8F-826B-9234D4A049BF}" destId="{FA093AFA-DCD7-494B-BA05-495B8EDAD170}" srcOrd="0" destOrd="0" parTransId="{D93AB28B-5762-49CC-A38E-2D3CB7ABA77D}" sibTransId="{231A2082-2CB1-419B-BA7D-DEAB9523B26E}"/>
    <dgm:cxn modelId="{BEC9E859-8783-4002-9521-22494DED4EB4}" type="presOf" srcId="{E93B2C4E-3DC4-48C8-95E3-6D21ABACEB4B}" destId="{162A7509-447A-4D8B-8F78-E8414E77B8D6}" srcOrd="1" destOrd="0" presId="urn:microsoft.com/office/officeart/2005/8/layout/venn2"/>
    <dgm:cxn modelId="{E8A32087-32A2-4F6D-961E-43A634B6C5B9}" type="presOf" srcId="{FA093AFA-DCD7-494B-BA05-495B8EDAD170}" destId="{61391D08-7A1B-4EA9-B0CD-5C6D75AD02AF}" srcOrd="1" destOrd="0" presId="urn:microsoft.com/office/officeart/2005/8/layout/venn2"/>
    <dgm:cxn modelId="{8719259F-E989-404B-9B5C-8BD0023EA2DC}" srcId="{969BE5AB-10CC-4E8F-826B-9234D4A049BF}" destId="{6737D3B1-C8EC-46E2-9E8C-ED6FFCEABED0}" srcOrd="1" destOrd="0" parTransId="{21ECA76B-E14E-4497-85AB-5BF813270FB4}" sibTransId="{8AA03F03-83EE-4AFE-9F38-88EBA0984B9E}"/>
    <dgm:cxn modelId="{8B73D2BA-442D-4A97-BB7D-2825CAB2333D}" type="presOf" srcId="{969BE5AB-10CC-4E8F-826B-9234D4A049BF}" destId="{BA92DBD7-4F6F-4201-8C12-0862E4B5CD65}" srcOrd="0" destOrd="0" presId="urn:microsoft.com/office/officeart/2005/8/layout/venn2"/>
    <dgm:cxn modelId="{DC7ECCC8-EF78-4C5F-9EF8-60190EDD7C51}" srcId="{969BE5AB-10CC-4E8F-826B-9234D4A049BF}" destId="{E93B2C4E-3DC4-48C8-95E3-6D21ABACEB4B}" srcOrd="2" destOrd="0" parTransId="{BD6BA507-11F7-4D92-8251-10CD1BC32A88}" sibTransId="{3351D375-B0F0-4E53-BAD4-FB926D257D1B}"/>
    <dgm:cxn modelId="{A6C077EB-DE29-4A66-B2E8-1295C17408F6}" type="presOf" srcId="{E93B2C4E-3DC4-48C8-95E3-6D21ABACEB4B}" destId="{00B16EE7-2F82-475D-98DC-60418301B48E}" srcOrd="0" destOrd="0" presId="urn:microsoft.com/office/officeart/2005/8/layout/venn2"/>
    <dgm:cxn modelId="{D25DD7EE-84F5-48D6-BDCA-6B35CFCEFBF1}" type="presOf" srcId="{FA093AFA-DCD7-494B-BA05-495B8EDAD170}" destId="{31EB6C9E-C582-4872-AA66-6DB7DDAE04DC}" srcOrd="0" destOrd="0" presId="urn:microsoft.com/office/officeart/2005/8/layout/venn2"/>
    <dgm:cxn modelId="{4ACF6757-A696-4B4F-A1B2-7FC015B8E7ED}" type="presParOf" srcId="{BA92DBD7-4F6F-4201-8C12-0862E4B5CD65}" destId="{74A72EF6-7F1A-448C-86A5-A7706FABF052}" srcOrd="0" destOrd="0" presId="urn:microsoft.com/office/officeart/2005/8/layout/venn2"/>
    <dgm:cxn modelId="{6C46677C-75A4-4AD7-9AB9-0480022A0293}" type="presParOf" srcId="{74A72EF6-7F1A-448C-86A5-A7706FABF052}" destId="{31EB6C9E-C582-4872-AA66-6DB7DDAE04DC}" srcOrd="0" destOrd="0" presId="urn:microsoft.com/office/officeart/2005/8/layout/venn2"/>
    <dgm:cxn modelId="{9E6EB447-D584-471C-B839-4057AC1A03D6}" type="presParOf" srcId="{74A72EF6-7F1A-448C-86A5-A7706FABF052}" destId="{61391D08-7A1B-4EA9-B0CD-5C6D75AD02AF}" srcOrd="1" destOrd="0" presId="urn:microsoft.com/office/officeart/2005/8/layout/venn2"/>
    <dgm:cxn modelId="{67CD9E0C-2196-4A05-94E4-475C53925D7C}" type="presParOf" srcId="{BA92DBD7-4F6F-4201-8C12-0862E4B5CD65}" destId="{C9E00058-F331-490C-A1E5-C94EAA1C7F90}" srcOrd="1" destOrd="0" presId="urn:microsoft.com/office/officeart/2005/8/layout/venn2"/>
    <dgm:cxn modelId="{92AFA6B5-BA20-41C8-A1CE-E4EB45DAFD4A}" type="presParOf" srcId="{C9E00058-F331-490C-A1E5-C94EAA1C7F90}" destId="{FA33CFA7-4AF8-48A3-AE1A-5DFAF4C48697}" srcOrd="0" destOrd="0" presId="urn:microsoft.com/office/officeart/2005/8/layout/venn2"/>
    <dgm:cxn modelId="{5090B867-3E1A-486C-88D0-E073A9EF0A53}" type="presParOf" srcId="{C9E00058-F331-490C-A1E5-C94EAA1C7F90}" destId="{F6E65F4B-77EC-41AC-A249-624427DA77AE}" srcOrd="1" destOrd="0" presId="urn:microsoft.com/office/officeart/2005/8/layout/venn2"/>
    <dgm:cxn modelId="{07D24A10-BCD0-44EC-9C66-687C569BAF4E}" type="presParOf" srcId="{BA92DBD7-4F6F-4201-8C12-0862E4B5CD65}" destId="{E0F27251-3400-4DA1-B9BA-14B2F9E90102}" srcOrd="2" destOrd="0" presId="urn:microsoft.com/office/officeart/2005/8/layout/venn2"/>
    <dgm:cxn modelId="{27AF2A8B-EE41-4236-9161-E8782C65C0CD}" type="presParOf" srcId="{E0F27251-3400-4DA1-B9BA-14B2F9E90102}" destId="{00B16EE7-2F82-475D-98DC-60418301B48E}" srcOrd="0" destOrd="0" presId="urn:microsoft.com/office/officeart/2005/8/layout/venn2"/>
    <dgm:cxn modelId="{0756672F-6CD8-4B42-9D4F-83D6B25BAD14}" type="presParOf" srcId="{E0F27251-3400-4DA1-B9BA-14B2F9E90102}" destId="{162A7509-447A-4D8B-8F78-E8414E77B8D6}"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0C8607-389C-4AFB-96FB-16D507284B8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BE367BC3-A1F9-4187-A83C-B4DB798DDA00}">
      <dgm:prSet/>
      <dgm:spPr/>
      <dgm:t>
        <a:bodyPr/>
        <a:lstStyle/>
        <a:p>
          <a:r>
            <a:rPr lang="fi-FI"/>
            <a:t>Teoriatunti (diat 8-23)</a:t>
          </a:r>
          <a:endParaRPr lang="en-US"/>
        </a:p>
      </dgm:t>
    </dgm:pt>
    <dgm:pt modelId="{1B149080-5D5C-4825-B8B7-D7D92C8DD30B}" type="parTrans" cxnId="{EE6F03BD-9F65-459D-8A13-8C684CFF524B}">
      <dgm:prSet/>
      <dgm:spPr/>
      <dgm:t>
        <a:bodyPr/>
        <a:lstStyle/>
        <a:p>
          <a:endParaRPr lang="en-US"/>
        </a:p>
      </dgm:t>
    </dgm:pt>
    <dgm:pt modelId="{1FE56DD2-0F74-4AB6-BCFA-BA0D4868EF3C}" type="sibTrans" cxnId="{EE6F03BD-9F65-459D-8A13-8C684CFF524B}">
      <dgm:prSet/>
      <dgm:spPr/>
      <dgm:t>
        <a:bodyPr/>
        <a:lstStyle/>
        <a:p>
          <a:endParaRPr lang="en-US"/>
        </a:p>
      </dgm:t>
    </dgm:pt>
    <dgm:pt modelId="{4D4638CF-BDDF-4B1F-B676-EA203E001620}">
      <dgm:prSet/>
      <dgm:spPr/>
      <dgm:t>
        <a:bodyPr/>
        <a:lstStyle/>
        <a:p>
          <a:r>
            <a:rPr lang="en-US"/>
            <a:t>Tiimitehtävä (diat 24-28). Opiskelijat ovat perehtyneet kiertotalouteen etukäteen tai heillä on tehtävän tekemiseen käytössään oheisemateriaalia, esim: </a:t>
          </a:r>
        </a:p>
      </dgm:t>
    </dgm:pt>
    <dgm:pt modelId="{5A6A518E-9B60-468A-94C1-AF0BBA6367C0}" type="parTrans" cxnId="{5C001DBF-3762-41FF-8F7F-7170A7BD24B3}">
      <dgm:prSet/>
      <dgm:spPr/>
      <dgm:t>
        <a:bodyPr/>
        <a:lstStyle/>
        <a:p>
          <a:endParaRPr lang="en-US"/>
        </a:p>
      </dgm:t>
    </dgm:pt>
    <dgm:pt modelId="{8E33E5DF-4407-4E15-AC39-14A0EC938A3B}" type="sibTrans" cxnId="{5C001DBF-3762-41FF-8F7F-7170A7BD24B3}">
      <dgm:prSet/>
      <dgm:spPr/>
      <dgm:t>
        <a:bodyPr/>
        <a:lstStyle/>
        <a:p>
          <a:endParaRPr lang="en-US"/>
        </a:p>
      </dgm:t>
    </dgm:pt>
    <dgm:pt modelId="{AAA58D03-CF83-4EA0-B9F2-43A4F8094F20}">
      <dgm:prSet/>
      <dgm:spPr/>
      <dgm:t>
        <a:bodyPr/>
        <a:lstStyle/>
        <a:p>
          <a:r>
            <a:rPr lang="fi-FI">
              <a:hlinkClick xmlns:r="http://schemas.openxmlformats.org/officeDocument/2006/relationships" r:id="rId1"/>
            </a:rPr>
            <a:t>https://kiertotaloudestakasvua.fi/1-kiertotalouden-tausta-ja-tarpeellisuus/</a:t>
          </a:r>
          <a:endParaRPr lang="en-US"/>
        </a:p>
      </dgm:t>
    </dgm:pt>
    <dgm:pt modelId="{82C83501-93F6-420B-AB3F-386F74E421DD}" type="parTrans" cxnId="{C894802A-CFF9-423D-832B-5887D4038F7F}">
      <dgm:prSet/>
      <dgm:spPr/>
      <dgm:t>
        <a:bodyPr/>
        <a:lstStyle/>
        <a:p>
          <a:endParaRPr lang="en-US"/>
        </a:p>
      </dgm:t>
    </dgm:pt>
    <dgm:pt modelId="{A06003AB-9629-4787-892F-F7CA443BF840}" type="sibTrans" cxnId="{C894802A-CFF9-423D-832B-5887D4038F7F}">
      <dgm:prSet/>
      <dgm:spPr/>
      <dgm:t>
        <a:bodyPr/>
        <a:lstStyle/>
        <a:p>
          <a:endParaRPr lang="en-US"/>
        </a:p>
      </dgm:t>
    </dgm:pt>
    <dgm:pt modelId="{B7D8E2BE-D857-4519-8A7A-4428A00ABE4F}">
      <dgm:prSet/>
      <dgm:spPr/>
      <dgm:t>
        <a:bodyPr/>
        <a:lstStyle/>
        <a:p>
          <a:r>
            <a:rPr lang="fi-FI"/>
            <a:t>Opintojakson materiaali</a:t>
          </a:r>
          <a:endParaRPr lang="en-US"/>
        </a:p>
      </dgm:t>
    </dgm:pt>
    <dgm:pt modelId="{D067114E-0F87-4D57-85A5-677C30FC6404}" type="parTrans" cxnId="{2C635BD4-2FCE-4687-8036-DD84CCEDC3BB}">
      <dgm:prSet/>
      <dgm:spPr/>
      <dgm:t>
        <a:bodyPr/>
        <a:lstStyle/>
        <a:p>
          <a:endParaRPr lang="en-US"/>
        </a:p>
      </dgm:t>
    </dgm:pt>
    <dgm:pt modelId="{33B676A3-18C9-4829-9A84-B45ED12F6512}" type="sibTrans" cxnId="{2C635BD4-2FCE-4687-8036-DD84CCEDC3BB}">
      <dgm:prSet/>
      <dgm:spPr/>
      <dgm:t>
        <a:bodyPr/>
        <a:lstStyle/>
        <a:p>
          <a:endParaRPr lang="en-US"/>
        </a:p>
      </dgm:t>
    </dgm:pt>
    <dgm:pt modelId="{AF1A9B10-582E-490D-A119-FBAD06290814}">
      <dgm:prSet/>
      <dgm:spPr/>
      <dgm:t>
        <a:bodyPr/>
        <a:lstStyle/>
        <a:p>
          <a:r>
            <a:rPr lang="fi-FI"/>
            <a:t>Koulun korjausopas (s.49-53): </a:t>
          </a:r>
          <a:r>
            <a:rPr lang="fi-FI">
              <a:hlinkClick xmlns:r="http://schemas.openxmlformats.org/officeDocument/2006/relationships" r:id="rId2"/>
            </a:rPr>
            <a:t>https://koulunkorjausopas.fi/wp-content/uploads/2023/10/KOULUN_KORJAUSOPAS_Net.pdf</a:t>
          </a:r>
          <a:endParaRPr lang="en-US"/>
        </a:p>
      </dgm:t>
    </dgm:pt>
    <dgm:pt modelId="{D6139C83-F8E5-4626-AEC9-347C642C88C2}" type="parTrans" cxnId="{4B1D6CB3-D53F-4A20-8EA9-3E39E20CCFC1}">
      <dgm:prSet/>
      <dgm:spPr/>
      <dgm:t>
        <a:bodyPr/>
        <a:lstStyle/>
        <a:p>
          <a:endParaRPr lang="en-US"/>
        </a:p>
      </dgm:t>
    </dgm:pt>
    <dgm:pt modelId="{A05DA01B-B176-4C82-99D4-6B98F84E87AE}" type="sibTrans" cxnId="{4B1D6CB3-D53F-4A20-8EA9-3E39E20CCFC1}">
      <dgm:prSet/>
      <dgm:spPr/>
      <dgm:t>
        <a:bodyPr/>
        <a:lstStyle/>
        <a:p>
          <a:endParaRPr lang="en-US"/>
        </a:p>
      </dgm:t>
    </dgm:pt>
    <dgm:pt modelId="{8FD15F73-81C2-41DD-A900-1D7DB9D8F262}">
      <dgm:prSet/>
      <dgm:spPr/>
      <dgm:t>
        <a:bodyPr/>
        <a:lstStyle/>
        <a:p>
          <a:r>
            <a:rPr lang="en-US"/>
            <a:t>Ryhmän tuotosten ja suositusten esittelyyn ei välttämättä jää aikaa</a:t>
          </a:r>
        </a:p>
      </dgm:t>
    </dgm:pt>
    <dgm:pt modelId="{E3A41EF6-A76E-4BC6-8D65-CC426115C0B7}" type="parTrans" cxnId="{323B2D05-4E6F-488E-B832-5BFDB8BB0A35}">
      <dgm:prSet/>
      <dgm:spPr/>
      <dgm:t>
        <a:bodyPr/>
        <a:lstStyle/>
        <a:p>
          <a:endParaRPr lang="fi-FI"/>
        </a:p>
      </dgm:t>
    </dgm:pt>
    <dgm:pt modelId="{95917A52-D56A-43C1-BA15-54C86087A366}" type="sibTrans" cxnId="{323B2D05-4E6F-488E-B832-5BFDB8BB0A35}">
      <dgm:prSet/>
      <dgm:spPr/>
      <dgm:t>
        <a:bodyPr/>
        <a:lstStyle/>
        <a:p>
          <a:endParaRPr lang="fi-FI"/>
        </a:p>
      </dgm:t>
    </dgm:pt>
    <dgm:pt modelId="{9354E54B-D260-47BB-9EC1-6564B3D50EA7}" type="pres">
      <dgm:prSet presAssocID="{980C8607-389C-4AFB-96FB-16D507284B83}" presName="linear" presStyleCnt="0">
        <dgm:presLayoutVars>
          <dgm:animLvl val="lvl"/>
          <dgm:resizeHandles val="exact"/>
        </dgm:presLayoutVars>
      </dgm:prSet>
      <dgm:spPr/>
    </dgm:pt>
    <dgm:pt modelId="{E0A42020-D1B0-4B07-BEF0-F36AD4E6F180}" type="pres">
      <dgm:prSet presAssocID="{BE367BC3-A1F9-4187-A83C-B4DB798DDA00}" presName="parentText" presStyleLbl="node1" presStyleIdx="0" presStyleCnt="2" custLinFactY="-21550" custLinFactNeighborY="-100000">
        <dgm:presLayoutVars>
          <dgm:chMax val="0"/>
          <dgm:bulletEnabled val="1"/>
        </dgm:presLayoutVars>
      </dgm:prSet>
      <dgm:spPr/>
    </dgm:pt>
    <dgm:pt modelId="{B82A6869-58EC-4796-ABC3-7EFC9413CB2F}" type="pres">
      <dgm:prSet presAssocID="{1FE56DD2-0F74-4AB6-BCFA-BA0D4868EF3C}" presName="spacer" presStyleCnt="0"/>
      <dgm:spPr/>
    </dgm:pt>
    <dgm:pt modelId="{1F5A1DFD-8D2A-43B7-8074-D02CAF4AF95A}" type="pres">
      <dgm:prSet presAssocID="{4D4638CF-BDDF-4B1F-B676-EA203E001620}" presName="parentText" presStyleLbl="node1" presStyleIdx="1" presStyleCnt="2" custLinFactNeighborY="11107">
        <dgm:presLayoutVars>
          <dgm:chMax val="0"/>
          <dgm:bulletEnabled val="1"/>
        </dgm:presLayoutVars>
      </dgm:prSet>
      <dgm:spPr/>
    </dgm:pt>
    <dgm:pt modelId="{B69A5E79-B74B-4BEE-8023-7789FF9BB9EF}" type="pres">
      <dgm:prSet presAssocID="{4D4638CF-BDDF-4B1F-B676-EA203E001620}" presName="childText" presStyleLbl="revTx" presStyleIdx="0" presStyleCnt="1" custLinFactNeighborY="37250">
        <dgm:presLayoutVars>
          <dgm:bulletEnabled val="1"/>
        </dgm:presLayoutVars>
      </dgm:prSet>
      <dgm:spPr/>
    </dgm:pt>
  </dgm:ptLst>
  <dgm:cxnLst>
    <dgm:cxn modelId="{323B2D05-4E6F-488E-B832-5BFDB8BB0A35}" srcId="{4D4638CF-BDDF-4B1F-B676-EA203E001620}" destId="{8FD15F73-81C2-41DD-A900-1D7DB9D8F262}" srcOrd="3" destOrd="0" parTransId="{E3A41EF6-A76E-4BC6-8D65-CC426115C0B7}" sibTransId="{95917A52-D56A-43C1-BA15-54C86087A366}"/>
    <dgm:cxn modelId="{AE68D813-B54C-45D6-9A70-00BA8E12DD9B}" type="presOf" srcId="{8FD15F73-81C2-41DD-A900-1D7DB9D8F262}" destId="{B69A5E79-B74B-4BEE-8023-7789FF9BB9EF}" srcOrd="0" destOrd="3" presId="urn:microsoft.com/office/officeart/2005/8/layout/vList2"/>
    <dgm:cxn modelId="{C894802A-CFF9-423D-832B-5887D4038F7F}" srcId="{4D4638CF-BDDF-4B1F-B676-EA203E001620}" destId="{AAA58D03-CF83-4EA0-B9F2-43A4F8094F20}" srcOrd="0" destOrd="0" parTransId="{82C83501-93F6-420B-AB3F-386F74E421DD}" sibTransId="{A06003AB-9629-4787-892F-F7CA443BF840}"/>
    <dgm:cxn modelId="{11935B31-D9F4-488A-BF14-5F58DA2A665C}" type="presOf" srcId="{BE367BC3-A1F9-4187-A83C-B4DB798DDA00}" destId="{E0A42020-D1B0-4B07-BEF0-F36AD4E6F180}" srcOrd="0" destOrd="0" presId="urn:microsoft.com/office/officeart/2005/8/layout/vList2"/>
    <dgm:cxn modelId="{918C606D-DD93-44CB-A875-933A960BC078}" type="presOf" srcId="{980C8607-389C-4AFB-96FB-16D507284B83}" destId="{9354E54B-D260-47BB-9EC1-6564B3D50EA7}" srcOrd="0" destOrd="0" presId="urn:microsoft.com/office/officeart/2005/8/layout/vList2"/>
    <dgm:cxn modelId="{D4352872-62C5-4B5A-AB56-299DBF5C358B}" type="presOf" srcId="{4D4638CF-BDDF-4B1F-B676-EA203E001620}" destId="{1F5A1DFD-8D2A-43B7-8074-D02CAF4AF95A}" srcOrd="0" destOrd="0" presId="urn:microsoft.com/office/officeart/2005/8/layout/vList2"/>
    <dgm:cxn modelId="{88DEA257-8A5B-44DA-BB6E-E8FF450A39AD}" type="presOf" srcId="{AAA58D03-CF83-4EA0-B9F2-43A4F8094F20}" destId="{B69A5E79-B74B-4BEE-8023-7789FF9BB9EF}" srcOrd="0" destOrd="0" presId="urn:microsoft.com/office/officeart/2005/8/layout/vList2"/>
    <dgm:cxn modelId="{10B8EA58-D043-4CA6-8149-51383CACC5A7}" type="presOf" srcId="{B7D8E2BE-D857-4519-8A7A-4428A00ABE4F}" destId="{B69A5E79-B74B-4BEE-8023-7789FF9BB9EF}" srcOrd="0" destOrd="1" presId="urn:microsoft.com/office/officeart/2005/8/layout/vList2"/>
    <dgm:cxn modelId="{4B1D6CB3-D53F-4A20-8EA9-3E39E20CCFC1}" srcId="{4D4638CF-BDDF-4B1F-B676-EA203E001620}" destId="{AF1A9B10-582E-490D-A119-FBAD06290814}" srcOrd="2" destOrd="0" parTransId="{D6139C83-F8E5-4626-AEC9-347C642C88C2}" sibTransId="{A05DA01B-B176-4C82-99D4-6B98F84E87AE}"/>
    <dgm:cxn modelId="{EE6F03BD-9F65-459D-8A13-8C684CFF524B}" srcId="{980C8607-389C-4AFB-96FB-16D507284B83}" destId="{BE367BC3-A1F9-4187-A83C-B4DB798DDA00}" srcOrd="0" destOrd="0" parTransId="{1B149080-5D5C-4825-B8B7-D7D92C8DD30B}" sibTransId="{1FE56DD2-0F74-4AB6-BCFA-BA0D4868EF3C}"/>
    <dgm:cxn modelId="{5C001DBF-3762-41FF-8F7F-7170A7BD24B3}" srcId="{980C8607-389C-4AFB-96FB-16D507284B83}" destId="{4D4638CF-BDDF-4B1F-B676-EA203E001620}" srcOrd="1" destOrd="0" parTransId="{5A6A518E-9B60-468A-94C1-AF0BBA6367C0}" sibTransId="{8E33E5DF-4407-4E15-AC39-14A0EC938A3B}"/>
    <dgm:cxn modelId="{2C635BD4-2FCE-4687-8036-DD84CCEDC3BB}" srcId="{4D4638CF-BDDF-4B1F-B676-EA203E001620}" destId="{B7D8E2BE-D857-4519-8A7A-4428A00ABE4F}" srcOrd="1" destOrd="0" parTransId="{D067114E-0F87-4D57-85A5-677C30FC6404}" sibTransId="{33B676A3-18C9-4829-9A84-B45ED12F6512}"/>
    <dgm:cxn modelId="{01C07CD9-2364-4E40-B5DF-4DEB5AC96EB6}" type="presOf" srcId="{AF1A9B10-582E-490D-A119-FBAD06290814}" destId="{B69A5E79-B74B-4BEE-8023-7789FF9BB9EF}" srcOrd="0" destOrd="2" presId="urn:microsoft.com/office/officeart/2005/8/layout/vList2"/>
    <dgm:cxn modelId="{5CBAE143-E767-444B-85AB-1359C3B1500D}" type="presParOf" srcId="{9354E54B-D260-47BB-9EC1-6564B3D50EA7}" destId="{E0A42020-D1B0-4B07-BEF0-F36AD4E6F180}" srcOrd="0" destOrd="0" presId="urn:microsoft.com/office/officeart/2005/8/layout/vList2"/>
    <dgm:cxn modelId="{686C6641-2539-46D7-B6ED-C272FD5B23E2}" type="presParOf" srcId="{9354E54B-D260-47BB-9EC1-6564B3D50EA7}" destId="{B82A6869-58EC-4796-ABC3-7EFC9413CB2F}" srcOrd="1" destOrd="0" presId="urn:microsoft.com/office/officeart/2005/8/layout/vList2"/>
    <dgm:cxn modelId="{0DC1F2DC-0492-4B11-B3F4-E12D82D2BD97}" type="presParOf" srcId="{9354E54B-D260-47BB-9EC1-6564B3D50EA7}" destId="{1F5A1DFD-8D2A-43B7-8074-D02CAF4AF95A}" srcOrd="2" destOrd="0" presId="urn:microsoft.com/office/officeart/2005/8/layout/vList2"/>
    <dgm:cxn modelId="{A569CD30-2AFD-477A-A82D-5DBBE84F8A1D}" type="presParOf" srcId="{9354E54B-D260-47BB-9EC1-6564B3D50EA7}" destId="{B69A5E79-B74B-4BEE-8023-7789FF9BB9E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7F2F5A-13CF-4E17-AF4E-4E2A3A397621}"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286C366-5E56-4F68-B064-5675B8A9183E}">
      <dgm:prSet/>
      <dgm:spPr/>
      <dgm:t>
        <a:bodyPr/>
        <a:lstStyle/>
        <a:p>
          <a:r>
            <a:rPr lang="fi-FI" dirty="0"/>
            <a:t>Käytä ensimmäinen oppitunti teoriatuntiin (</a:t>
          </a:r>
          <a:r>
            <a:rPr lang="fi-FI"/>
            <a:t>diat 8-23). </a:t>
          </a:r>
          <a:endParaRPr lang="en-US" dirty="0"/>
        </a:p>
      </dgm:t>
    </dgm:pt>
    <dgm:pt modelId="{92C9953A-F1B1-4585-8D2E-7576B12EEC9C}" type="parTrans" cxnId="{3E434A0B-4F8A-46CD-995A-3070BD7F33AB}">
      <dgm:prSet/>
      <dgm:spPr/>
      <dgm:t>
        <a:bodyPr/>
        <a:lstStyle/>
        <a:p>
          <a:endParaRPr lang="en-US"/>
        </a:p>
      </dgm:t>
    </dgm:pt>
    <dgm:pt modelId="{09949F7A-831B-4776-B57E-4AF6DA7CA4DB}" type="sibTrans" cxnId="{3E434A0B-4F8A-46CD-995A-3070BD7F33AB}">
      <dgm:prSet/>
      <dgm:spPr/>
      <dgm:t>
        <a:bodyPr/>
        <a:lstStyle/>
        <a:p>
          <a:endParaRPr lang="en-US"/>
        </a:p>
      </dgm:t>
    </dgm:pt>
    <dgm:pt modelId="{4F29680E-754F-41C4-BDD7-0C2ED3C70735}">
      <dgm:prSet/>
      <dgm:spPr/>
      <dgm:t>
        <a:bodyPr/>
        <a:lstStyle/>
        <a:p>
          <a:r>
            <a:rPr lang="fi-FI" dirty="0"/>
            <a:t>Käytä toinen oppitunti tiimityöskentelyyn. Ohjeista työskentely jo ensimmäisen oppitunnin lopussa. Näin ryhmäjako ja tehtävän idea on selvä toisen oppitunnin alussa. </a:t>
          </a:r>
          <a:endParaRPr lang="en-US" dirty="0"/>
        </a:p>
      </dgm:t>
    </dgm:pt>
    <dgm:pt modelId="{E1F40321-1066-48E7-BCE2-23FFD741C3D7}" type="parTrans" cxnId="{3ECE4C0F-76A2-4657-BA64-C8E2334FDD53}">
      <dgm:prSet/>
      <dgm:spPr/>
      <dgm:t>
        <a:bodyPr/>
        <a:lstStyle/>
        <a:p>
          <a:endParaRPr lang="en-US"/>
        </a:p>
      </dgm:t>
    </dgm:pt>
    <dgm:pt modelId="{9D453256-CABB-4A40-9AA3-66ECAB6188CA}" type="sibTrans" cxnId="{3ECE4C0F-76A2-4657-BA64-C8E2334FDD53}">
      <dgm:prSet/>
      <dgm:spPr/>
      <dgm:t>
        <a:bodyPr/>
        <a:lstStyle/>
        <a:p>
          <a:endParaRPr lang="en-US"/>
        </a:p>
      </dgm:t>
    </dgm:pt>
    <dgm:pt modelId="{D040D2CA-FD83-4430-8237-62ABE1D82675}" type="pres">
      <dgm:prSet presAssocID="{627F2F5A-13CF-4E17-AF4E-4E2A3A397621}" presName="linear" presStyleCnt="0">
        <dgm:presLayoutVars>
          <dgm:animLvl val="lvl"/>
          <dgm:resizeHandles val="exact"/>
        </dgm:presLayoutVars>
      </dgm:prSet>
      <dgm:spPr/>
    </dgm:pt>
    <dgm:pt modelId="{33E70AD7-3C5A-4B7B-B3D2-9358A1F97DC1}" type="pres">
      <dgm:prSet presAssocID="{9286C366-5E56-4F68-B064-5675B8A9183E}" presName="parentText" presStyleLbl="node1" presStyleIdx="0" presStyleCnt="2">
        <dgm:presLayoutVars>
          <dgm:chMax val="0"/>
          <dgm:bulletEnabled val="1"/>
        </dgm:presLayoutVars>
      </dgm:prSet>
      <dgm:spPr/>
    </dgm:pt>
    <dgm:pt modelId="{F902484E-8B6B-405C-9DB7-01A4B84C39BF}" type="pres">
      <dgm:prSet presAssocID="{09949F7A-831B-4776-B57E-4AF6DA7CA4DB}" presName="spacer" presStyleCnt="0"/>
      <dgm:spPr/>
    </dgm:pt>
    <dgm:pt modelId="{81E22830-5F22-419C-8EF4-E8B48C1908FF}" type="pres">
      <dgm:prSet presAssocID="{4F29680E-754F-41C4-BDD7-0C2ED3C70735}" presName="parentText" presStyleLbl="node1" presStyleIdx="1" presStyleCnt="2">
        <dgm:presLayoutVars>
          <dgm:chMax val="0"/>
          <dgm:bulletEnabled val="1"/>
        </dgm:presLayoutVars>
      </dgm:prSet>
      <dgm:spPr/>
    </dgm:pt>
  </dgm:ptLst>
  <dgm:cxnLst>
    <dgm:cxn modelId="{3E434A0B-4F8A-46CD-995A-3070BD7F33AB}" srcId="{627F2F5A-13CF-4E17-AF4E-4E2A3A397621}" destId="{9286C366-5E56-4F68-B064-5675B8A9183E}" srcOrd="0" destOrd="0" parTransId="{92C9953A-F1B1-4585-8D2E-7576B12EEC9C}" sibTransId="{09949F7A-831B-4776-B57E-4AF6DA7CA4DB}"/>
    <dgm:cxn modelId="{3ECE4C0F-76A2-4657-BA64-C8E2334FDD53}" srcId="{627F2F5A-13CF-4E17-AF4E-4E2A3A397621}" destId="{4F29680E-754F-41C4-BDD7-0C2ED3C70735}" srcOrd="1" destOrd="0" parTransId="{E1F40321-1066-48E7-BCE2-23FFD741C3D7}" sibTransId="{9D453256-CABB-4A40-9AA3-66ECAB6188CA}"/>
    <dgm:cxn modelId="{2CB2922E-D56B-4AF7-8720-68DF1227D87B}" type="presOf" srcId="{4F29680E-754F-41C4-BDD7-0C2ED3C70735}" destId="{81E22830-5F22-419C-8EF4-E8B48C1908FF}" srcOrd="0" destOrd="0" presId="urn:microsoft.com/office/officeart/2005/8/layout/vList2"/>
    <dgm:cxn modelId="{5A0DA532-20EA-4392-9935-295B8DEFB72C}" type="presOf" srcId="{9286C366-5E56-4F68-B064-5675B8A9183E}" destId="{33E70AD7-3C5A-4B7B-B3D2-9358A1F97DC1}" srcOrd="0" destOrd="0" presId="urn:microsoft.com/office/officeart/2005/8/layout/vList2"/>
    <dgm:cxn modelId="{1EE6B04E-F4EE-4E9D-8D55-2503D08A4D19}" type="presOf" srcId="{627F2F5A-13CF-4E17-AF4E-4E2A3A397621}" destId="{D040D2CA-FD83-4430-8237-62ABE1D82675}" srcOrd="0" destOrd="0" presId="urn:microsoft.com/office/officeart/2005/8/layout/vList2"/>
    <dgm:cxn modelId="{E985A95C-EB40-4453-B2D3-7F491CB22F99}" type="presParOf" srcId="{D040D2CA-FD83-4430-8237-62ABE1D82675}" destId="{33E70AD7-3C5A-4B7B-B3D2-9358A1F97DC1}" srcOrd="0" destOrd="0" presId="urn:microsoft.com/office/officeart/2005/8/layout/vList2"/>
    <dgm:cxn modelId="{7CBBEE5F-B67F-4168-8BE4-481A56027CF8}" type="presParOf" srcId="{D040D2CA-FD83-4430-8237-62ABE1D82675}" destId="{F902484E-8B6B-405C-9DB7-01A4B84C39BF}" srcOrd="1" destOrd="0" presId="urn:microsoft.com/office/officeart/2005/8/layout/vList2"/>
    <dgm:cxn modelId="{266855DE-9530-49C1-891D-CCB19897C86B}" type="presParOf" srcId="{D040D2CA-FD83-4430-8237-62ABE1D82675}" destId="{81E22830-5F22-419C-8EF4-E8B48C1908F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44665B-834F-4109-A5C6-9E3A91C2BC0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CF8832F-010B-42C7-82A7-1DBBE455D2A8}">
      <dgm:prSet/>
      <dgm:spPr/>
      <dgm:t>
        <a:bodyPr/>
        <a:lstStyle/>
        <a:p>
          <a:r>
            <a:rPr lang="fi-FI"/>
            <a:t>Siirry opiskelijoiden kanssa suoraan kohtaan ohjeet tiimityöskentelyyn (Dia 23)</a:t>
          </a:r>
          <a:endParaRPr lang="en-US"/>
        </a:p>
      </dgm:t>
    </dgm:pt>
    <dgm:pt modelId="{8A15D0AE-B825-4C80-8E04-51A37B7612F5}" type="parTrans" cxnId="{267D1C17-6820-4091-9CDD-F9C0F585AFD5}">
      <dgm:prSet/>
      <dgm:spPr/>
      <dgm:t>
        <a:bodyPr/>
        <a:lstStyle/>
        <a:p>
          <a:endParaRPr lang="en-US"/>
        </a:p>
      </dgm:t>
    </dgm:pt>
    <dgm:pt modelId="{4E5911E3-2EEC-40F5-A362-9C06E08206A1}" type="sibTrans" cxnId="{267D1C17-6820-4091-9CDD-F9C0F585AFD5}">
      <dgm:prSet/>
      <dgm:spPr/>
      <dgm:t>
        <a:bodyPr/>
        <a:lstStyle/>
        <a:p>
          <a:endParaRPr lang="en-US"/>
        </a:p>
      </dgm:t>
    </dgm:pt>
    <dgm:pt modelId="{4E864768-332F-407A-9278-0DFDDFE40004}">
      <dgm:prSet/>
      <dgm:spPr/>
      <dgm:t>
        <a:bodyPr/>
        <a:lstStyle/>
        <a:p>
          <a:r>
            <a:rPr lang="fi-FI"/>
            <a:t>Opiskelijat ovat perehtyneet kiertotalouden periaatteisiin etukäteen tai heillä on käytössään apumateriaalia tehtävän aikana, esim:</a:t>
          </a:r>
          <a:endParaRPr lang="en-US"/>
        </a:p>
      </dgm:t>
    </dgm:pt>
    <dgm:pt modelId="{531686A8-2FDA-4393-B95E-B58C35A15B51}" type="parTrans" cxnId="{088C06BC-BC50-4444-BC51-06524E9730BA}">
      <dgm:prSet/>
      <dgm:spPr/>
      <dgm:t>
        <a:bodyPr/>
        <a:lstStyle/>
        <a:p>
          <a:endParaRPr lang="en-US"/>
        </a:p>
      </dgm:t>
    </dgm:pt>
    <dgm:pt modelId="{2C3332CF-D359-476E-A592-36EA3AB993D0}" type="sibTrans" cxnId="{088C06BC-BC50-4444-BC51-06524E9730BA}">
      <dgm:prSet/>
      <dgm:spPr/>
      <dgm:t>
        <a:bodyPr/>
        <a:lstStyle/>
        <a:p>
          <a:endParaRPr lang="en-US"/>
        </a:p>
      </dgm:t>
    </dgm:pt>
    <dgm:pt modelId="{EEE9453B-4600-45DB-9BF6-7A36C590A720}">
      <dgm:prSet/>
      <dgm:spPr/>
      <dgm:t>
        <a:bodyPr/>
        <a:lstStyle/>
        <a:p>
          <a:r>
            <a:rPr lang="fi-FI">
              <a:hlinkClick xmlns:r="http://schemas.openxmlformats.org/officeDocument/2006/relationships" r:id="rId1"/>
            </a:rPr>
            <a:t>https://kiertotaloudestakasvua.fi/1-kiertotalouden-tausta-ja-tarpeellisuus/</a:t>
          </a:r>
          <a:endParaRPr lang="en-US"/>
        </a:p>
      </dgm:t>
    </dgm:pt>
    <dgm:pt modelId="{734F06C7-698C-4C5C-8E3B-713190CF6B64}" type="parTrans" cxnId="{C0425511-7CFF-4535-861B-0EA8178CA9BD}">
      <dgm:prSet/>
      <dgm:spPr/>
      <dgm:t>
        <a:bodyPr/>
        <a:lstStyle/>
        <a:p>
          <a:endParaRPr lang="en-US"/>
        </a:p>
      </dgm:t>
    </dgm:pt>
    <dgm:pt modelId="{F2D905AE-0657-40DB-937F-2F04B7E044E3}" type="sibTrans" cxnId="{C0425511-7CFF-4535-861B-0EA8178CA9BD}">
      <dgm:prSet/>
      <dgm:spPr/>
      <dgm:t>
        <a:bodyPr/>
        <a:lstStyle/>
        <a:p>
          <a:endParaRPr lang="en-US"/>
        </a:p>
      </dgm:t>
    </dgm:pt>
    <dgm:pt modelId="{3868E635-D5DC-4CAB-9E55-97DC40E354A6}">
      <dgm:prSet/>
      <dgm:spPr/>
      <dgm:t>
        <a:bodyPr/>
        <a:lstStyle/>
        <a:p>
          <a:r>
            <a:rPr lang="fi-FI"/>
            <a:t>Opintojakson materiaali</a:t>
          </a:r>
          <a:endParaRPr lang="en-US"/>
        </a:p>
      </dgm:t>
    </dgm:pt>
    <dgm:pt modelId="{C1970BDD-1533-4D38-8564-9BAF8931C285}" type="parTrans" cxnId="{0957A510-2752-4128-95FC-E7F7516AE1B6}">
      <dgm:prSet/>
      <dgm:spPr/>
      <dgm:t>
        <a:bodyPr/>
        <a:lstStyle/>
        <a:p>
          <a:endParaRPr lang="en-US"/>
        </a:p>
      </dgm:t>
    </dgm:pt>
    <dgm:pt modelId="{5F8877F9-1DB3-43CB-B6E9-1F2567480E3C}" type="sibTrans" cxnId="{0957A510-2752-4128-95FC-E7F7516AE1B6}">
      <dgm:prSet/>
      <dgm:spPr/>
      <dgm:t>
        <a:bodyPr/>
        <a:lstStyle/>
        <a:p>
          <a:endParaRPr lang="en-US"/>
        </a:p>
      </dgm:t>
    </dgm:pt>
    <dgm:pt modelId="{0B90AD99-F49B-4302-A01C-A27188FE8A64}">
      <dgm:prSet/>
      <dgm:spPr/>
      <dgm:t>
        <a:bodyPr/>
        <a:lstStyle/>
        <a:p>
          <a:r>
            <a:rPr lang="fi-FI"/>
            <a:t>Koulun korjausopas (s.49-53): </a:t>
          </a:r>
          <a:r>
            <a:rPr lang="fi-FI">
              <a:hlinkClick xmlns:r="http://schemas.openxmlformats.org/officeDocument/2006/relationships" r:id="rId2"/>
            </a:rPr>
            <a:t>https://koulunkorjausopas.fi/wp-content/uploads/2023/10/KOULUN_KORJAUSOPAS_Net.pdf</a:t>
          </a:r>
          <a:endParaRPr lang="en-US"/>
        </a:p>
      </dgm:t>
    </dgm:pt>
    <dgm:pt modelId="{C5A74099-331E-4306-B6F5-6FD4769F853D}" type="parTrans" cxnId="{57A3DDBF-E26E-445A-ABB7-EA7EE788B220}">
      <dgm:prSet/>
      <dgm:spPr/>
      <dgm:t>
        <a:bodyPr/>
        <a:lstStyle/>
        <a:p>
          <a:endParaRPr lang="en-US"/>
        </a:p>
      </dgm:t>
    </dgm:pt>
    <dgm:pt modelId="{0F813166-5EE9-47A8-81E6-9A7423E54A8C}" type="sibTrans" cxnId="{57A3DDBF-E26E-445A-ABB7-EA7EE788B220}">
      <dgm:prSet/>
      <dgm:spPr/>
      <dgm:t>
        <a:bodyPr/>
        <a:lstStyle/>
        <a:p>
          <a:endParaRPr lang="en-US"/>
        </a:p>
      </dgm:t>
    </dgm:pt>
    <dgm:pt modelId="{88FB3180-44BC-4301-910D-4272EFD21CF7}">
      <dgm:prSet/>
      <dgm:spPr/>
      <dgm:t>
        <a:bodyPr/>
        <a:lstStyle/>
        <a:p>
          <a:r>
            <a:rPr lang="fi-FI" dirty="0"/>
            <a:t>Ryhmien tuotosten esittelyyn ja opiskelijoiden tiedonhankintaan ja projektityöskentelyyn käytetään enemmän aikaa.</a:t>
          </a:r>
          <a:endParaRPr lang="en-US" dirty="0"/>
        </a:p>
      </dgm:t>
    </dgm:pt>
    <dgm:pt modelId="{F6E42C31-52A7-40A4-92F7-8AD08E5FBCB9}" type="parTrans" cxnId="{C111B7F0-E191-4025-BCC8-F9EF3B16C58C}">
      <dgm:prSet/>
      <dgm:spPr/>
      <dgm:t>
        <a:bodyPr/>
        <a:lstStyle/>
        <a:p>
          <a:endParaRPr lang="en-US"/>
        </a:p>
      </dgm:t>
    </dgm:pt>
    <dgm:pt modelId="{C6C1D0E3-6890-4940-8705-19807B87E95D}" type="sibTrans" cxnId="{C111B7F0-E191-4025-BCC8-F9EF3B16C58C}">
      <dgm:prSet/>
      <dgm:spPr/>
      <dgm:t>
        <a:bodyPr/>
        <a:lstStyle/>
        <a:p>
          <a:endParaRPr lang="en-US"/>
        </a:p>
      </dgm:t>
    </dgm:pt>
    <dgm:pt modelId="{80FE86B2-9526-457E-9848-6C5B1AB80AD1}" type="pres">
      <dgm:prSet presAssocID="{6844665B-834F-4109-A5C6-9E3A91C2BC03}" presName="linear" presStyleCnt="0">
        <dgm:presLayoutVars>
          <dgm:animLvl val="lvl"/>
          <dgm:resizeHandles val="exact"/>
        </dgm:presLayoutVars>
      </dgm:prSet>
      <dgm:spPr/>
    </dgm:pt>
    <dgm:pt modelId="{A5F30C05-08E6-43FE-8240-E71541DC15FF}" type="pres">
      <dgm:prSet presAssocID="{2CF8832F-010B-42C7-82A7-1DBBE455D2A8}" presName="parentText" presStyleLbl="node1" presStyleIdx="0" presStyleCnt="3">
        <dgm:presLayoutVars>
          <dgm:chMax val="0"/>
          <dgm:bulletEnabled val="1"/>
        </dgm:presLayoutVars>
      </dgm:prSet>
      <dgm:spPr/>
    </dgm:pt>
    <dgm:pt modelId="{05F9F36F-4248-4776-B9A1-6E406E2555C0}" type="pres">
      <dgm:prSet presAssocID="{4E5911E3-2EEC-40F5-A362-9C06E08206A1}" presName="spacer" presStyleCnt="0"/>
      <dgm:spPr/>
    </dgm:pt>
    <dgm:pt modelId="{204D0BAF-4128-4874-BFDC-0BED8E7F1753}" type="pres">
      <dgm:prSet presAssocID="{4E864768-332F-407A-9278-0DFDDFE40004}" presName="parentText" presStyleLbl="node1" presStyleIdx="1" presStyleCnt="3">
        <dgm:presLayoutVars>
          <dgm:chMax val="0"/>
          <dgm:bulletEnabled val="1"/>
        </dgm:presLayoutVars>
      </dgm:prSet>
      <dgm:spPr/>
    </dgm:pt>
    <dgm:pt modelId="{04516644-FC8B-4574-AE2E-62294EC30A97}" type="pres">
      <dgm:prSet presAssocID="{4E864768-332F-407A-9278-0DFDDFE40004}" presName="childText" presStyleLbl="revTx" presStyleIdx="0" presStyleCnt="1">
        <dgm:presLayoutVars>
          <dgm:bulletEnabled val="1"/>
        </dgm:presLayoutVars>
      </dgm:prSet>
      <dgm:spPr/>
    </dgm:pt>
    <dgm:pt modelId="{1FF66652-C142-45CD-9945-9D336BD87F27}" type="pres">
      <dgm:prSet presAssocID="{88FB3180-44BC-4301-910D-4272EFD21CF7}" presName="parentText" presStyleLbl="node1" presStyleIdx="2" presStyleCnt="3" custLinFactNeighborY="15335">
        <dgm:presLayoutVars>
          <dgm:chMax val="0"/>
          <dgm:bulletEnabled val="1"/>
        </dgm:presLayoutVars>
      </dgm:prSet>
      <dgm:spPr/>
    </dgm:pt>
  </dgm:ptLst>
  <dgm:cxnLst>
    <dgm:cxn modelId="{0957A510-2752-4128-95FC-E7F7516AE1B6}" srcId="{4E864768-332F-407A-9278-0DFDDFE40004}" destId="{3868E635-D5DC-4CAB-9E55-97DC40E354A6}" srcOrd="1" destOrd="0" parTransId="{C1970BDD-1533-4D38-8564-9BAF8931C285}" sibTransId="{5F8877F9-1DB3-43CB-B6E9-1F2567480E3C}"/>
    <dgm:cxn modelId="{C0425511-7CFF-4535-861B-0EA8178CA9BD}" srcId="{4E864768-332F-407A-9278-0DFDDFE40004}" destId="{EEE9453B-4600-45DB-9BF6-7A36C590A720}" srcOrd="0" destOrd="0" parTransId="{734F06C7-698C-4C5C-8E3B-713190CF6B64}" sibTransId="{F2D905AE-0657-40DB-937F-2F04B7E044E3}"/>
    <dgm:cxn modelId="{267D1C17-6820-4091-9CDD-F9C0F585AFD5}" srcId="{6844665B-834F-4109-A5C6-9E3A91C2BC03}" destId="{2CF8832F-010B-42C7-82A7-1DBBE455D2A8}" srcOrd="0" destOrd="0" parTransId="{8A15D0AE-B825-4C80-8E04-51A37B7612F5}" sibTransId="{4E5911E3-2EEC-40F5-A362-9C06E08206A1}"/>
    <dgm:cxn modelId="{143C9820-8FB2-4AA5-B12D-2922BEC154A9}" type="presOf" srcId="{3868E635-D5DC-4CAB-9E55-97DC40E354A6}" destId="{04516644-FC8B-4574-AE2E-62294EC30A97}" srcOrd="0" destOrd="1" presId="urn:microsoft.com/office/officeart/2005/8/layout/vList2"/>
    <dgm:cxn modelId="{045E262D-E1EE-4F7B-B0F3-A30EBFADD51B}" type="presOf" srcId="{88FB3180-44BC-4301-910D-4272EFD21CF7}" destId="{1FF66652-C142-45CD-9945-9D336BD87F27}" srcOrd="0" destOrd="0" presId="urn:microsoft.com/office/officeart/2005/8/layout/vList2"/>
    <dgm:cxn modelId="{4D15213A-B377-4968-A431-7B7DE56DF7E9}" type="presOf" srcId="{2CF8832F-010B-42C7-82A7-1DBBE455D2A8}" destId="{A5F30C05-08E6-43FE-8240-E71541DC15FF}" srcOrd="0" destOrd="0" presId="urn:microsoft.com/office/officeart/2005/8/layout/vList2"/>
    <dgm:cxn modelId="{B878929B-F80E-4BD9-AF53-8300E5284C30}" type="presOf" srcId="{4E864768-332F-407A-9278-0DFDDFE40004}" destId="{204D0BAF-4128-4874-BFDC-0BED8E7F1753}" srcOrd="0" destOrd="0" presId="urn:microsoft.com/office/officeart/2005/8/layout/vList2"/>
    <dgm:cxn modelId="{D44C11A2-1154-4A6B-91FA-7E0A705F4B92}" type="presOf" srcId="{EEE9453B-4600-45DB-9BF6-7A36C590A720}" destId="{04516644-FC8B-4574-AE2E-62294EC30A97}" srcOrd="0" destOrd="0" presId="urn:microsoft.com/office/officeart/2005/8/layout/vList2"/>
    <dgm:cxn modelId="{247770AC-860B-4E7F-A1E1-AC1DF588FF14}" type="presOf" srcId="{6844665B-834F-4109-A5C6-9E3A91C2BC03}" destId="{80FE86B2-9526-457E-9848-6C5B1AB80AD1}" srcOrd="0" destOrd="0" presId="urn:microsoft.com/office/officeart/2005/8/layout/vList2"/>
    <dgm:cxn modelId="{088C06BC-BC50-4444-BC51-06524E9730BA}" srcId="{6844665B-834F-4109-A5C6-9E3A91C2BC03}" destId="{4E864768-332F-407A-9278-0DFDDFE40004}" srcOrd="1" destOrd="0" parTransId="{531686A8-2FDA-4393-B95E-B58C35A15B51}" sibTransId="{2C3332CF-D359-476E-A592-36EA3AB993D0}"/>
    <dgm:cxn modelId="{57A3DDBF-E26E-445A-ABB7-EA7EE788B220}" srcId="{4E864768-332F-407A-9278-0DFDDFE40004}" destId="{0B90AD99-F49B-4302-A01C-A27188FE8A64}" srcOrd="2" destOrd="0" parTransId="{C5A74099-331E-4306-B6F5-6FD4769F853D}" sibTransId="{0F813166-5EE9-47A8-81E6-9A7423E54A8C}"/>
    <dgm:cxn modelId="{C111B7F0-E191-4025-BCC8-F9EF3B16C58C}" srcId="{6844665B-834F-4109-A5C6-9E3A91C2BC03}" destId="{88FB3180-44BC-4301-910D-4272EFD21CF7}" srcOrd="2" destOrd="0" parTransId="{F6E42C31-52A7-40A4-92F7-8AD08E5FBCB9}" sibTransId="{C6C1D0E3-6890-4940-8705-19807B87E95D}"/>
    <dgm:cxn modelId="{E57FB2F6-E0F4-4B4E-BE70-46B02988ADC2}" type="presOf" srcId="{0B90AD99-F49B-4302-A01C-A27188FE8A64}" destId="{04516644-FC8B-4574-AE2E-62294EC30A97}" srcOrd="0" destOrd="2" presId="urn:microsoft.com/office/officeart/2005/8/layout/vList2"/>
    <dgm:cxn modelId="{4877AA2C-3BFE-412B-817A-1A0D7130E3C9}" type="presParOf" srcId="{80FE86B2-9526-457E-9848-6C5B1AB80AD1}" destId="{A5F30C05-08E6-43FE-8240-E71541DC15FF}" srcOrd="0" destOrd="0" presId="urn:microsoft.com/office/officeart/2005/8/layout/vList2"/>
    <dgm:cxn modelId="{566BFAEA-16ED-4DA6-B846-2CD0B64208D5}" type="presParOf" srcId="{80FE86B2-9526-457E-9848-6C5B1AB80AD1}" destId="{05F9F36F-4248-4776-B9A1-6E406E2555C0}" srcOrd="1" destOrd="0" presId="urn:microsoft.com/office/officeart/2005/8/layout/vList2"/>
    <dgm:cxn modelId="{FAB2B752-7E01-4BEB-90AE-B067C6D6641F}" type="presParOf" srcId="{80FE86B2-9526-457E-9848-6C5B1AB80AD1}" destId="{204D0BAF-4128-4874-BFDC-0BED8E7F1753}" srcOrd="2" destOrd="0" presId="urn:microsoft.com/office/officeart/2005/8/layout/vList2"/>
    <dgm:cxn modelId="{EFE01751-E877-4E5F-A95B-05F06D33AD9A}" type="presParOf" srcId="{80FE86B2-9526-457E-9848-6C5B1AB80AD1}" destId="{04516644-FC8B-4574-AE2E-62294EC30A97}" srcOrd="3" destOrd="0" presId="urn:microsoft.com/office/officeart/2005/8/layout/vList2"/>
    <dgm:cxn modelId="{F60103C1-0544-4706-832C-EFCC3852DE3B}" type="presParOf" srcId="{80FE86B2-9526-457E-9848-6C5B1AB80AD1}" destId="{1FF66652-C142-45CD-9945-9D336BD87F2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B6C9E-C582-4872-AA66-6DB7DDAE04DC}">
      <dsp:nvSpPr>
        <dsp:cNvPr id="0" name=""/>
        <dsp:cNvSpPr/>
      </dsp:nvSpPr>
      <dsp:spPr>
        <a:xfrm>
          <a:off x="95646" y="0"/>
          <a:ext cx="5082661" cy="4780351"/>
        </a:xfrm>
        <a:prstGeom prst="ellipse">
          <a:avLst/>
        </a:prstGeom>
        <a:solidFill>
          <a:schemeClr val="accent4"/>
        </a:solidFill>
        <a:ln w="2540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4"/>
        </a:fillRef>
        <a:effectRef idx="1">
          <a:schemeClr val="accent4"/>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a:effectLst>
                <a:outerShdw dist="50800" dir="5400000" sx="1000" sy="1000" algn="ctr" rotWithShape="0">
                  <a:srgbClr val="000000"/>
                </a:outerShdw>
                <a:reflection endPos="0" dist="50800" dir="5400000" sy="-100000" algn="bl" rotWithShape="0"/>
              </a:effectLst>
            </a:rPr>
            <a:t>AGENDA 2030</a:t>
          </a:r>
        </a:p>
      </dsp:txBody>
      <dsp:txXfrm>
        <a:off x="1748781" y="239017"/>
        <a:ext cx="1776390" cy="717052"/>
      </dsp:txXfrm>
    </dsp:sp>
    <dsp:sp modelId="{FA33CFA7-4AF8-48A3-AE1A-5DFAF4C48697}">
      <dsp:nvSpPr>
        <dsp:cNvPr id="0" name=""/>
        <dsp:cNvSpPr/>
      </dsp:nvSpPr>
      <dsp:spPr>
        <a:xfrm>
          <a:off x="216051" y="954152"/>
          <a:ext cx="4831286" cy="3616706"/>
        </a:xfrm>
        <a:prstGeom prst="ellipse">
          <a:avLst/>
        </a:prstGeom>
        <a:solidFill>
          <a:schemeClr val="accent6"/>
        </a:solidFill>
        <a:ln w="2540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a:t>GREENCOMP (EU)</a:t>
          </a:r>
        </a:p>
      </dsp:txBody>
      <dsp:txXfrm>
        <a:off x="1506004" y="1180196"/>
        <a:ext cx="2251379" cy="678132"/>
      </dsp:txXfrm>
    </dsp:sp>
    <dsp:sp modelId="{00B16EE7-2F82-475D-98DC-60418301B48E}">
      <dsp:nvSpPr>
        <dsp:cNvPr id="0" name=""/>
        <dsp:cNvSpPr/>
      </dsp:nvSpPr>
      <dsp:spPr>
        <a:xfrm>
          <a:off x="788307" y="2320514"/>
          <a:ext cx="3796579" cy="2483058"/>
        </a:xfrm>
        <a:prstGeom prst="ellipse">
          <a:avLst/>
        </a:prstGeom>
        <a:solidFill>
          <a:schemeClr val="accent1">
            <a:lumMod val="20000"/>
            <a:lumOff val="80000"/>
          </a:schemeClr>
        </a:solidFill>
        <a:ln w="12700" cap="flat" cmpd="sng" algn="ctr">
          <a:solidFill>
            <a:schemeClr val="accent4"/>
          </a:solidFill>
          <a:prstDash val="solid"/>
          <a:miter lim="800000"/>
        </a:ln>
        <a:effectLst/>
        <a:scene3d>
          <a:camera prst="orthographicFront"/>
          <a:lightRig rig="flat" dir="t"/>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a:t>LOPS </a:t>
          </a:r>
        </a:p>
      </dsp:txBody>
      <dsp:txXfrm>
        <a:off x="1344303" y="2941278"/>
        <a:ext cx="2684587" cy="1241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42020-D1B0-4B07-BEF0-F36AD4E6F180}">
      <dsp:nvSpPr>
        <dsp:cNvPr id="0" name=""/>
        <dsp:cNvSpPr/>
      </dsp:nvSpPr>
      <dsp:spPr>
        <a:xfrm>
          <a:off x="0" y="0"/>
          <a:ext cx="6666833" cy="162469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i-FI" sz="2300" kern="1200"/>
            <a:t>Teoriatunti (diat 8-23)</a:t>
          </a:r>
          <a:endParaRPr lang="en-US" sz="2300" kern="1200"/>
        </a:p>
      </dsp:txBody>
      <dsp:txXfrm>
        <a:off x="79311" y="79311"/>
        <a:ext cx="6508211" cy="1466069"/>
      </dsp:txXfrm>
    </dsp:sp>
    <dsp:sp modelId="{1F5A1DFD-8D2A-43B7-8074-D02CAF4AF95A}">
      <dsp:nvSpPr>
        <dsp:cNvPr id="0" name=""/>
        <dsp:cNvSpPr/>
      </dsp:nvSpPr>
      <dsp:spPr>
        <a:xfrm>
          <a:off x="0" y="2213854"/>
          <a:ext cx="6666833" cy="1624691"/>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Tiimitehtävä (diat 24-28). Opiskelijat ovat perehtyneet kiertotalouteen etukäteen tai heillä on tehtävän tekemiseen käytössään oheisemateriaalia, esim: </a:t>
          </a:r>
        </a:p>
      </dsp:txBody>
      <dsp:txXfrm>
        <a:off x="79311" y="2293165"/>
        <a:ext cx="6508211" cy="1466069"/>
      </dsp:txXfrm>
    </dsp:sp>
    <dsp:sp modelId="{B69A5E79-B74B-4BEE-8023-7789FF9BB9EF}">
      <dsp:nvSpPr>
        <dsp:cNvPr id="0" name=""/>
        <dsp:cNvSpPr/>
      </dsp:nvSpPr>
      <dsp:spPr>
        <a:xfrm>
          <a:off x="0" y="3864392"/>
          <a:ext cx="6666833" cy="2237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fi-FI" sz="1800" kern="1200">
              <a:hlinkClick xmlns:r="http://schemas.openxmlformats.org/officeDocument/2006/relationships" r:id="rId1"/>
            </a:rPr>
            <a:t>https://kiertotaloudestakasvua.fi/1-kiertotalouden-tausta-ja-tarpeellisuus/</a:t>
          </a:r>
          <a:endParaRPr lang="en-US" sz="1800" kern="1200"/>
        </a:p>
        <a:p>
          <a:pPr marL="171450" lvl="1" indent="-171450" algn="l" defTabSz="800100">
            <a:lnSpc>
              <a:spcPct val="90000"/>
            </a:lnSpc>
            <a:spcBef>
              <a:spcPct val="0"/>
            </a:spcBef>
            <a:spcAft>
              <a:spcPct val="20000"/>
            </a:spcAft>
            <a:buChar char="•"/>
          </a:pPr>
          <a:r>
            <a:rPr lang="fi-FI" sz="1800" kern="1200"/>
            <a:t>Opintojakson materiaali</a:t>
          </a:r>
          <a:endParaRPr lang="en-US" sz="1800" kern="1200"/>
        </a:p>
        <a:p>
          <a:pPr marL="171450" lvl="1" indent="-171450" algn="l" defTabSz="800100">
            <a:lnSpc>
              <a:spcPct val="90000"/>
            </a:lnSpc>
            <a:spcBef>
              <a:spcPct val="0"/>
            </a:spcBef>
            <a:spcAft>
              <a:spcPct val="20000"/>
            </a:spcAft>
            <a:buChar char="•"/>
          </a:pPr>
          <a:r>
            <a:rPr lang="fi-FI" sz="1800" kern="1200"/>
            <a:t>Koulun korjausopas (s.49-53): </a:t>
          </a:r>
          <a:r>
            <a:rPr lang="fi-FI" sz="1800" kern="1200">
              <a:hlinkClick xmlns:r="http://schemas.openxmlformats.org/officeDocument/2006/relationships" r:id="rId2"/>
            </a:rPr>
            <a:t>https://koulunkorjausopas.fi/wp-content/uploads/2023/10/KOULUN_KORJAUSOPAS_Net.pdf</a:t>
          </a:r>
          <a:endParaRPr lang="en-US" sz="1800" kern="1200"/>
        </a:p>
        <a:p>
          <a:pPr marL="171450" lvl="1" indent="-171450" algn="l" defTabSz="800100">
            <a:lnSpc>
              <a:spcPct val="90000"/>
            </a:lnSpc>
            <a:spcBef>
              <a:spcPct val="0"/>
            </a:spcBef>
            <a:spcAft>
              <a:spcPct val="20000"/>
            </a:spcAft>
            <a:buChar char="•"/>
          </a:pPr>
          <a:r>
            <a:rPr lang="en-US" sz="1800" kern="1200"/>
            <a:t>Ryhmän tuotosten ja suositusten esittelyyn ei välttämättä jää aikaa</a:t>
          </a:r>
        </a:p>
      </dsp:txBody>
      <dsp:txXfrm>
        <a:off x="0" y="3864392"/>
        <a:ext cx="6666833" cy="22376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70AD7-3C5A-4B7B-B3D2-9358A1F97DC1}">
      <dsp:nvSpPr>
        <dsp:cNvPr id="0" name=""/>
        <dsp:cNvSpPr/>
      </dsp:nvSpPr>
      <dsp:spPr>
        <a:xfrm>
          <a:off x="0" y="250114"/>
          <a:ext cx="6666833" cy="24365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kern="1200" dirty="0"/>
            <a:t>Käytä ensimmäinen oppitunti teoriatuntiin (</a:t>
          </a:r>
          <a:r>
            <a:rPr lang="fi-FI" sz="2800" kern="1200"/>
            <a:t>diat 8-23). </a:t>
          </a:r>
          <a:endParaRPr lang="en-US" sz="2800" kern="1200" dirty="0"/>
        </a:p>
      </dsp:txBody>
      <dsp:txXfrm>
        <a:off x="118941" y="369055"/>
        <a:ext cx="6428951" cy="2198643"/>
      </dsp:txXfrm>
    </dsp:sp>
    <dsp:sp modelId="{81E22830-5F22-419C-8EF4-E8B48C1908FF}">
      <dsp:nvSpPr>
        <dsp:cNvPr id="0" name=""/>
        <dsp:cNvSpPr/>
      </dsp:nvSpPr>
      <dsp:spPr>
        <a:xfrm>
          <a:off x="0" y="2767279"/>
          <a:ext cx="6666833" cy="2436525"/>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kern="1200" dirty="0"/>
            <a:t>Käytä toinen oppitunti tiimityöskentelyyn. Ohjeista työskentely jo ensimmäisen oppitunnin lopussa. Näin ryhmäjako ja tehtävän idea on selvä toisen oppitunnin alussa. </a:t>
          </a:r>
          <a:endParaRPr lang="en-US" sz="2800" kern="1200" dirty="0"/>
        </a:p>
      </dsp:txBody>
      <dsp:txXfrm>
        <a:off x="118941" y="2886220"/>
        <a:ext cx="6428951" cy="21986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30C05-08E6-43FE-8240-E71541DC15FF}">
      <dsp:nvSpPr>
        <dsp:cNvPr id="0" name=""/>
        <dsp:cNvSpPr/>
      </dsp:nvSpPr>
      <dsp:spPr>
        <a:xfrm>
          <a:off x="0" y="166139"/>
          <a:ext cx="6666833" cy="123069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i-FI" sz="2200" kern="1200"/>
            <a:t>Siirry opiskelijoiden kanssa suoraan kohtaan ohjeet tiimityöskentelyyn (Dia 23)</a:t>
          </a:r>
          <a:endParaRPr lang="en-US" sz="2200" kern="1200"/>
        </a:p>
      </dsp:txBody>
      <dsp:txXfrm>
        <a:off x="60077" y="226216"/>
        <a:ext cx="6546679" cy="1110539"/>
      </dsp:txXfrm>
    </dsp:sp>
    <dsp:sp modelId="{204D0BAF-4128-4874-BFDC-0BED8E7F1753}">
      <dsp:nvSpPr>
        <dsp:cNvPr id="0" name=""/>
        <dsp:cNvSpPr/>
      </dsp:nvSpPr>
      <dsp:spPr>
        <a:xfrm>
          <a:off x="0" y="1460193"/>
          <a:ext cx="6666833" cy="1230693"/>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i-FI" sz="2200" kern="1200"/>
            <a:t>Opiskelijat ovat perehtyneet kiertotalouden periaatteisiin etukäteen tai heillä on käytössään apumateriaalia tehtävän aikana, esim:</a:t>
          </a:r>
          <a:endParaRPr lang="en-US" sz="2200" kern="1200"/>
        </a:p>
      </dsp:txBody>
      <dsp:txXfrm>
        <a:off x="60077" y="1520270"/>
        <a:ext cx="6546679" cy="1110539"/>
      </dsp:txXfrm>
    </dsp:sp>
    <dsp:sp modelId="{04516644-FC8B-4574-AE2E-62294EC30A97}">
      <dsp:nvSpPr>
        <dsp:cNvPr id="0" name=""/>
        <dsp:cNvSpPr/>
      </dsp:nvSpPr>
      <dsp:spPr>
        <a:xfrm>
          <a:off x="0" y="2690886"/>
          <a:ext cx="6666833"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fi-FI" sz="1700" kern="1200">
              <a:hlinkClick xmlns:r="http://schemas.openxmlformats.org/officeDocument/2006/relationships" r:id="rId1"/>
            </a:rPr>
            <a:t>https://kiertotaloudestakasvua.fi/1-kiertotalouden-tausta-ja-tarpeellisuus/</a:t>
          </a:r>
          <a:endParaRPr lang="en-US" sz="1700" kern="1200"/>
        </a:p>
        <a:p>
          <a:pPr marL="171450" lvl="1" indent="-171450" algn="l" defTabSz="755650">
            <a:lnSpc>
              <a:spcPct val="90000"/>
            </a:lnSpc>
            <a:spcBef>
              <a:spcPct val="0"/>
            </a:spcBef>
            <a:spcAft>
              <a:spcPct val="20000"/>
            </a:spcAft>
            <a:buChar char="•"/>
          </a:pPr>
          <a:r>
            <a:rPr lang="fi-FI" sz="1700" kern="1200"/>
            <a:t>Opintojakson materiaali</a:t>
          </a:r>
          <a:endParaRPr lang="en-US" sz="1700" kern="1200"/>
        </a:p>
        <a:p>
          <a:pPr marL="171450" lvl="1" indent="-171450" algn="l" defTabSz="755650">
            <a:lnSpc>
              <a:spcPct val="90000"/>
            </a:lnSpc>
            <a:spcBef>
              <a:spcPct val="0"/>
            </a:spcBef>
            <a:spcAft>
              <a:spcPct val="20000"/>
            </a:spcAft>
            <a:buChar char="•"/>
          </a:pPr>
          <a:r>
            <a:rPr lang="fi-FI" sz="1700" kern="1200"/>
            <a:t>Koulun korjausopas (s.49-53): </a:t>
          </a:r>
          <a:r>
            <a:rPr lang="fi-FI" sz="1700" kern="1200">
              <a:hlinkClick xmlns:r="http://schemas.openxmlformats.org/officeDocument/2006/relationships" r:id="rId2"/>
            </a:rPr>
            <a:t>https://koulunkorjausopas.fi/wp-content/uploads/2023/10/KOULUN_KORJAUSOPAS_Net.pdf</a:t>
          </a:r>
          <a:endParaRPr lang="en-US" sz="1700" kern="1200"/>
        </a:p>
      </dsp:txBody>
      <dsp:txXfrm>
        <a:off x="0" y="2690886"/>
        <a:ext cx="6666833" cy="1366200"/>
      </dsp:txXfrm>
    </dsp:sp>
    <dsp:sp modelId="{1FF66652-C142-45CD-9945-9D336BD87F27}">
      <dsp:nvSpPr>
        <dsp:cNvPr id="0" name=""/>
        <dsp:cNvSpPr/>
      </dsp:nvSpPr>
      <dsp:spPr>
        <a:xfrm>
          <a:off x="0" y="4223226"/>
          <a:ext cx="6666833" cy="1230693"/>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i-FI" sz="2200" kern="1200" dirty="0"/>
            <a:t>Ryhmien tuotosten esittelyyn ja opiskelijoiden tiedonhankintaan ja projektityöskentelyyn käytetään enemmän aikaa.</a:t>
          </a:r>
          <a:endParaRPr lang="en-US" sz="2200" kern="1200" dirty="0"/>
        </a:p>
      </dsp:txBody>
      <dsp:txXfrm>
        <a:off x="60077" y="4283303"/>
        <a:ext cx="6546679" cy="1110539"/>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EB787-B09E-422B-A3EF-37009F145A70}" type="datetimeFigureOut">
              <a:rPr lang="fi-FI" smtClean="0"/>
              <a:t>28.4.2024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2EED5-7AC8-49D8-86C6-977736CEFC94}" type="slidenum">
              <a:rPr lang="fi-FI" smtClean="0"/>
              <a:t>‹#›</a:t>
            </a:fld>
            <a:endParaRPr lang="fi-FI"/>
          </a:p>
        </p:txBody>
      </p:sp>
    </p:spTree>
    <p:extLst>
      <p:ext uri="{BB962C8B-B14F-4D97-AF65-F5344CB8AC3E}">
        <p14:creationId xmlns:p14="http://schemas.microsoft.com/office/powerpoint/2010/main" val="2264272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CDD0B-2AFE-4E61-B4D1-5A7E3F1B53A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b="0"/>
              <a:t>7min (toteutus parikeskusteluna ja purku), 3min (opettajajohtoisesti)</a:t>
            </a:r>
          </a:p>
          <a:p>
            <a:r>
              <a:rPr lang="fi-FI" b="1"/>
              <a:t>Ehdotus </a:t>
            </a:r>
            <a:r>
              <a:rPr lang="fi-FI" b="1" dirty="0"/>
              <a:t>työskentelyyn: </a:t>
            </a:r>
          </a:p>
          <a:p>
            <a:r>
              <a:rPr lang="fi-FI" dirty="0"/>
              <a:t>Opiskelijat selittävät ensin kuvan vaiheet </a:t>
            </a:r>
            <a:r>
              <a:rPr lang="fi-FI"/>
              <a:t>toisilleen esimerkein, lopuksi yhteinen koonti.</a:t>
            </a:r>
            <a:endParaRPr lang="fi-FI" dirty="0"/>
          </a:p>
          <a:p>
            <a:pPr algn="l"/>
            <a:r>
              <a:rPr lang="fi-FI" b="0" i="0" dirty="0">
                <a:solidFill>
                  <a:srgbClr val="000000"/>
                </a:solidFill>
                <a:effectLst/>
                <a:latin typeface="Open Sans" panose="020B0606030504020204" pitchFamily="34" charset="0"/>
              </a:rPr>
              <a:t>1. Pyrkimyksenä on, että tuotteiden ja palveluiden tuotantoprosessissa käytetään mahdollisimman vähän </a:t>
            </a:r>
            <a:r>
              <a:rPr lang="fi-FI" b="0" i="1" dirty="0">
                <a:solidFill>
                  <a:srgbClr val="000000"/>
                </a:solidFill>
                <a:effectLst/>
                <a:latin typeface="Open Sans" panose="020B0606030504020204" pitchFamily="34" charset="0"/>
              </a:rPr>
              <a:t>neitseellisiä raaka-aineita</a:t>
            </a:r>
            <a:r>
              <a:rPr lang="fi-FI" b="0" i="0" dirty="0">
                <a:solidFill>
                  <a:srgbClr val="000000"/>
                </a:solidFill>
                <a:effectLst/>
                <a:latin typeface="Open Sans" panose="020B0606030504020204" pitchFamily="34" charset="0"/>
              </a:rPr>
              <a:t>, eli suoraan luonnosta otettavia luonnonvaroja. Neitseellisten raaka-aineiden sijaan kiertotaloudessa käytetään jo olemassa olevia ja </a:t>
            </a:r>
            <a:r>
              <a:rPr lang="fi-FI" b="0" i="0" dirty="0" err="1">
                <a:solidFill>
                  <a:srgbClr val="000000"/>
                </a:solidFill>
                <a:effectLst/>
                <a:latin typeface="Open Sans" panose="020B0606030504020204" pitchFamily="34" charset="0"/>
              </a:rPr>
              <a:t>käyettyjä</a:t>
            </a:r>
            <a:r>
              <a:rPr lang="fi-FI" b="0" i="0" dirty="0">
                <a:solidFill>
                  <a:srgbClr val="000000"/>
                </a:solidFill>
                <a:effectLst/>
                <a:latin typeface="Open Sans" panose="020B0606030504020204" pitchFamily="34" charset="0"/>
              </a:rPr>
              <a:t> raaka-aineita uusien tuotteiden ja palvelujen tuottamisessa.</a:t>
            </a:r>
          </a:p>
          <a:p>
            <a:pPr algn="l"/>
            <a:r>
              <a:rPr lang="fi-FI" b="0" i="0" dirty="0">
                <a:solidFill>
                  <a:srgbClr val="000000"/>
                </a:solidFill>
                <a:effectLst/>
                <a:latin typeface="Open Sans" panose="020B0606030504020204" pitchFamily="34" charset="0"/>
              </a:rPr>
              <a:t>2. Kiertotalouden mukaiset tuotteet ja palvelut suunnitellaan energiatehokkaiksi, myrkyttömiksi, helposti kierrätettäviksi ja niiden huolto sekä korjaus on mahdollista.</a:t>
            </a:r>
          </a:p>
          <a:p>
            <a:pPr algn="l"/>
            <a:r>
              <a:rPr lang="fi-FI" b="0" i="0" dirty="0">
                <a:solidFill>
                  <a:srgbClr val="000000"/>
                </a:solidFill>
                <a:effectLst/>
                <a:latin typeface="Open Sans" panose="020B0606030504020204" pitchFamily="34" charset="0"/>
              </a:rPr>
              <a:t>3. Kiertotalouden mukaisessa tuotannossa ja uudelleentuottamisessa kierrätetystä materiaalista tehdään uusia tuotteita. Tuotannossa otetaan huomioon energiatehokkuus ja tuotantoprosessissa syntyvät päästöt pidetään minimissä.</a:t>
            </a:r>
          </a:p>
          <a:p>
            <a:pPr algn="l"/>
            <a:r>
              <a:rPr lang="fi-FI" b="0" i="0" dirty="0">
                <a:solidFill>
                  <a:srgbClr val="000000"/>
                </a:solidFill>
                <a:effectLst/>
                <a:latin typeface="Open Sans" panose="020B0606030504020204" pitchFamily="34" charset="0"/>
              </a:rPr>
              <a:t>4. Tuotteiden ja palveluiden myynnissä sekä jakelussa logistiset ketjut suunnitellaan niin, että kuljetuksesta aiheutuvat päästöt ovat pienet. Myös pakkausmateriaalit </a:t>
            </a:r>
            <a:r>
              <a:rPr lang="fi-FI" b="0" i="0" dirty="0" err="1">
                <a:solidFill>
                  <a:srgbClr val="000000"/>
                </a:solidFill>
                <a:effectLst/>
                <a:latin typeface="Open Sans" panose="020B0606030504020204" pitchFamily="34" charset="0"/>
              </a:rPr>
              <a:t>suunitellaan</a:t>
            </a:r>
            <a:r>
              <a:rPr lang="fi-FI" b="0" i="0" dirty="0">
                <a:solidFill>
                  <a:srgbClr val="000000"/>
                </a:solidFill>
                <a:effectLst/>
                <a:latin typeface="Open Sans" panose="020B0606030504020204" pitchFamily="34" charset="0"/>
              </a:rPr>
              <a:t> niin, että ne ovat helposti kierrätettävissä ja vievät mahdollisimman vähän tilaa. Nettikaupat mahdollistavat myös sen, että fyysisiä liiketiloja tarvitaan entistä vähemmän. Näin säästytään monilta liiketilojen ylläpitämiseen liittyviltä menoilta ja päästöiltä.</a:t>
            </a:r>
          </a:p>
          <a:p>
            <a:pPr algn="l"/>
            <a:r>
              <a:rPr lang="fi-FI" b="0" i="0" dirty="0">
                <a:solidFill>
                  <a:srgbClr val="000000"/>
                </a:solidFill>
                <a:effectLst/>
                <a:latin typeface="Open Sans" panose="020B0606030504020204" pitchFamily="34" charset="0"/>
              </a:rPr>
              <a:t>5. + 6. Tuotteen käyttöikä pitenee, kun sen käyttäjä pystyy joko itse huoltamaan tuotetta tai ostamaan huoltotyön palveluna. Jos tuote rikkoutuu, siitä pystytään muutostöillä valmistamaan uusi tuote.</a:t>
            </a:r>
          </a:p>
          <a:p>
            <a:pPr algn="l"/>
            <a:r>
              <a:rPr lang="fi-FI" b="0" i="0" dirty="0">
                <a:solidFill>
                  <a:srgbClr val="000000"/>
                </a:solidFill>
                <a:effectLst/>
                <a:latin typeface="Open Sans" panose="020B0606030504020204" pitchFamily="34" charset="0"/>
              </a:rPr>
              <a:t>7. + 8. Kun tuotetta ei voida enää huoltamalla tai korjaamalla saada käyttökuntoon, se lajitellaan oikein.  Kiertotalouden mukaisesti suunniteltu tuote on irrotettavissa osiin ja eri materiaaleista valmistetut osat voi erotella niille kuuluviin jätejakeisiin. Jätekeskuksissa materiaali lajitellaan eteenpäin. Vain pieni osa jätteestä ei ole enää kierrätettävissä, ja se poltetaan energiaksi.</a:t>
            </a:r>
          </a:p>
          <a:p>
            <a:pPr algn="l"/>
            <a:r>
              <a:rPr lang="fi-FI" b="0" i="0" dirty="0">
                <a:solidFill>
                  <a:srgbClr val="000000"/>
                </a:solidFill>
                <a:effectLst/>
                <a:latin typeface="Open Sans" panose="020B0606030504020204" pitchFamily="34" charset="0"/>
              </a:rPr>
              <a:t>Kierrätyksessä lajiteltu materiaali jalostetaan niin, että siitä voidaan jälleen valmistaa uusia tuotteita ja kiertotalouden ekosysteemi voi alkaa alusta!</a:t>
            </a:r>
          </a:p>
          <a:p>
            <a:endParaRPr lang="fi-FI" dirty="0"/>
          </a:p>
          <a:p>
            <a:endParaRPr lang="fi-FI" dirty="0"/>
          </a:p>
          <a:p>
            <a:r>
              <a:rPr lang="fi-FI" dirty="0"/>
              <a:t>Tavoitteena havainnollistaa, että kiertotalous on paljon muutakin kuin kierrättämistä. Kierrätys on yksi mekanismi toteuttaa kiertotaloutta. </a:t>
            </a:r>
          </a:p>
        </p:txBody>
      </p:sp>
      <p:sp>
        <p:nvSpPr>
          <p:cNvPr id="4" name="Dian numeron paikkamerkki 3"/>
          <p:cNvSpPr>
            <a:spLocks noGrp="1"/>
          </p:cNvSpPr>
          <p:nvPr>
            <p:ph type="sldNum" sz="quarter" idx="5"/>
          </p:nvPr>
        </p:nvSpPr>
        <p:spPr/>
        <p:txBody>
          <a:bodyPr/>
          <a:lstStyle/>
          <a:p>
            <a:fld id="{FEC2EED5-7AC8-49D8-86C6-977736CEFC94}" type="slidenum">
              <a:rPr lang="fi-FI" smtClean="0"/>
              <a:t>16</a:t>
            </a:fld>
            <a:endParaRPr lang="fi-FI"/>
          </a:p>
        </p:txBody>
      </p:sp>
    </p:spTree>
    <p:extLst>
      <p:ext uri="{BB962C8B-B14F-4D97-AF65-F5344CB8AC3E}">
        <p14:creationId xmlns:p14="http://schemas.microsoft.com/office/powerpoint/2010/main" val="3405924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10min</a:t>
            </a:r>
          </a:p>
          <a:p>
            <a:pPr marL="171450" indent="-171450">
              <a:buFont typeface="Arial" panose="020B0604020202020204" pitchFamily="34" charset="0"/>
              <a:buChar char="•"/>
            </a:pPr>
            <a:r>
              <a:rPr lang="fi-FI"/>
              <a:t>Löytyvät nopeiten googlettamalla testin nimen</a:t>
            </a:r>
          </a:p>
          <a:p>
            <a:r>
              <a:rPr lang="fi-FI" b="1"/>
              <a:t>Ehdotus </a:t>
            </a:r>
            <a:r>
              <a:rPr lang="fi-FI" b="1" dirty="0"/>
              <a:t>työskentelyyn:</a:t>
            </a:r>
          </a:p>
          <a:p>
            <a:r>
              <a:rPr lang="fi-FI" dirty="0"/>
              <a:t>Opiskelijat tekevät testit tai toisen niistä, lopuksi </a:t>
            </a:r>
            <a:r>
              <a:rPr lang="fi-FI"/>
              <a:t>yhteinen keskustelu.</a:t>
            </a:r>
            <a:endParaRPr lang="fi-FI" dirty="0"/>
          </a:p>
          <a:p>
            <a:r>
              <a:rPr lang="fi-FI" dirty="0"/>
              <a:t>Elämäntapatestin tulosten kautta on hyvä kerrata dian </a:t>
            </a:r>
            <a:r>
              <a:rPr lang="fi-FI"/>
              <a:t>12 teoria.</a:t>
            </a:r>
          </a:p>
          <a:p>
            <a:endParaRPr lang="fi-FI"/>
          </a:p>
        </p:txBody>
      </p:sp>
      <p:sp>
        <p:nvSpPr>
          <p:cNvPr id="4" name="Dian numeron paikkamerkki 3"/>
          <p:cNvSpPr>
            <a:spLocks noGrp="1"/>
          </p:cNvSpPr>
          <p:nvPr>
            <p:ph type="sldNum" sz="quarter" idx="5"/>
          </p:nvPr>
        </p:nvSpPr>
        <p:spPr/>
        <p:txBody>
          <a:bodyPr/>
          <a:lstStyle/>
          <a:p>
            <a:fld id="{FEC2EED5-7AC8-49D8-86C6-977736CEFC94}" type="slidenum">
              <a:rPr lang="fi-FI" smtClean="0"/>
              <a:t>17</a:t>
            </a:fld>
            <a:endParaRPr lang="fi-FI"/>
          </a:p>
        </p:txBody>
      </p:sp>
    </p:spTree>
    <p:extLst>
      <p:ext uri="{BB962C8B-B14F-4D97-AF65-F5344CB8AC3E}">
        <p14:creationId xmlns:p14="http://schemas.microsoft.com/office/powerpoint/2010/main" val="2658373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a:t>2-10min</a:t>
            </a:r>
          </a:p>
          <a:p>
            <a:pPr algn="l"/>
            <a:r>
              <a:rPr lang="fi-FI" b="1"/>
              <a:t>Ehdotus työskentelyyn: kuvan kautta syventäminen</a:t>
            </a:r>
          </a:p>
          <a:p>
            <a:pPr marL="171450" indent="-171450" algn="l">
              <a:buFont typeface="Arial" panose="020B0604020202020204" pitchFamily="34" charset="0"/>
              <a:buChar char="•"/>
            </a:pPr>
            <a:r>
              <a:rPr lang="fi-FI"/>
              <a:t>Tunnistavatko opiskelijat alueen Oulusta? </a:t>
            </a:r>
          </a:p>
          <a:p>
            <a:pPr algn="l"/>
            <a:endParaRPr lang="fi-FI" b="0" i="0">
              <a:solidFill>
                <a:srgbClr val="000000"/>
              </a:solidFill>
              <a:effectLst/>
              <a:latin typeface="Barlow-Regular"/>
            </a:endParaRPr>
          </a:p>
          <a:p>
            <a:pPr algn="l"/>
            <a:r>
              <a:rPr lang="fi-FI" b="0" i="0">
                <a:solidFill>
                  <a:srgbClr val="000000"/>
                </a:solidFill>
                <a:effectLst/>
                <a:latin typeface="Barlow-Regular"/>
              </a:rPr>
              <a:t>Oulujoen suistomaisemiin rakennetaan uusi Hartaanselänrannan asuinalue. Hartaanselänrantaan kuuluu alueita Hartaanselän uoman molemmin puolin: Tuiran puoleinen Hartaanranta sekä Hietasaareen puolella sijaitsevat Vaakunakylä ja Lehtokylä lähipuistoineen. Hartaanselänrannan alue muuttuu tulevaisuudessa urbaaniksi kaupunkiympäristöksi. </a:t>
            </a:r>
            <a:r>
              <a:rPr lang="fi-FI" b="1" i="0">
                <a:solidFill>
                  <a:srgbClr val="000000"/>
                </a:solidFill>
                <a:effectLst/>
                <a:latin typeface="Barlow-Regular"/>
              </a:rPr>
              <a:t>Hartaanselänrannan Hietasaaren puoleinen alue toimii Suomen Asuntomessutapahtuman areenana 18.7. - 17.8.2025. </a:t>
            </a:r>
            <a:r>
              <a:rPr lang="fi-FI" b="0" i="0">
                <a:solidFill>
                  <a:srgbClr val="000000"/>
                </a:solidFill>
                <a:effectLst/>
                <a:latin typeface="Barlow-Regular"/>
              </a:rPr>
              <a:t>Asuntomessualue on nimetty Vaakunanrannaksi.</a:t>
            </a:r>
          </a:p>
          <a:p>
            <a:pPr algn="l"/>
            <a:endParaRPr lang="fi-FI" b="0" i="0">
              <a:solidFill>
                <a:srgbClr val="000000"/>
              </a:solidFill>
              <a:effectLst/>
              <a:latin typeface="Barlow-Regular"/>
            </a:endParaRPr>
          </a:p>
          <a:p>
            <a:pPr marL="171450" indent="-171450" algn="l">
              <a:buFont typeface="Arial" panose="020B0604020202020204" pitchFamily="34" charset="0"/>
              <a:buChar char="•"/>
            </a:pPr>
            <a:r>
              <a:rPr lang="fi-FI" b="0" i="0">
                <a:solidFill>
                  <a:srgbClr val="000000"/>
                </a:solidFill>
                <a:effectLst/>
                <a:latin typeface="Barlow-Regular"/>
              </a:rPr>
              <a:t>Opintojakson mukaan voidaan tutustua tarkemmin: </a:t>
            </a:r>
          </a:p>
          <a:p>
            <a:pPr marL="628650" lvl="1" indent="-171450" algn="l">
              <a:buFont typeface="Arial" panose="020B0604020202020204" pitchFamily="34" charset="0"/>
              <a:buChar char="•"/>
            </a:pPr>
            <a:r>
              <a:rPr lang="fi-FI" b="0" i="0">
                <a:solidFill>
                  <a:srgbClr val="000000"/>
                </a:solidFill>
                <a:effectLst/>
                <a:latin typeface="Barlow-Regular"/>
              </a:rPr>
              <a:t>Millaisia kaavavaiheita seuraa ennen rakentamisen aloittamista, kenellä niihin on ollut mahdollista vaikuttaa?</a:t>
            </a:r>
          </a:p>
          <a:p>
            <a:pPr marL="628650" lvl="1" indent="-171450" algn="l">
              <a:buFont typeface="Arial" panose="020B0604020202020204" pitchFamily="34" charset="0"/>
              <a:buChar char="•"/>
            </a:pPr>
            <a:r>
              <a:rPr lang="fi-FI" b="0" i="0">
                <a:solidFill>
                  <a:srgbClr val="000000"/>
                </a:solidFill>
                <a:effectLst/>
                <a:latin typeface="Barlow-Regular"/>
              </a:rPr>
              <a:t>Miten ympäristövaikutusten arviointi on tehty? Millaisia kiertotalouden mukaisia ratkaisuja opiskelijat löytävät?</a:t>
            </a:r>
          </a:p>
          <a:p>
            <a:pPr marL="171450" indent="-171450">
              <a:buFont typeface="Arial" panose="020B0604020202020204" pitchFamily="34" charset="0"/>
              <a:buChar char="•"/>
            </a:pPr>
            <a:endParaRPr lang="fi-FI"/>
          </a:p>
        </p:txBody>
      </p:sp>
      <p:sp>
        <p:nvSpPr>
          <p:cNvPr id="4" name="Dian numeron paikkamerkki 3"/>
          <p:cNvSpPr>
            <a:spLocks noGrp="1"/>
          </p:cNvSpPr>
          <p:nvPr>
            <p:ph type="sldNum" sz="quarter" idx="5"/>
          </p:nvPr>
        </p:nvSpPr>
        <p:spPr/>
        <p:txBody>
          <a:bodyPr/>
          <a:lstStyle/>
          <a:p>
            <a:fld id="{FEC2EED5-7AC8-49D8-86C6-977736CEFC94}" type="slidenum">
              <a:rPr lang="fi-FI" smtClean="0"/>
              <a:t>18</a:t>
            </a:fld>
            <a:endParaRPr lang="fi-FI"/>
          </a:p>
        </p:txBody>
      </p:sp>
    </p:spTree>
    <p:extLst>
      <p:ext uri="{BB962C8B-B14F-4D97-AF65-F5344CB8AC3E}">
        <p14:creationId xmlns:p14="http://schemas.microsoft.com/office/powerpoint/2010/main" val="1839437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5-10min</a:t>
            </a:r>
          </a:p>
          <a:p>
            <a:pPr marL="171450" indent="-171450">
              <a:buFont typeface="Arial" panose="020B0604020202020204" pitchFamily="34" charset="0"/>
              <a:buChar char="•"/>
            </a:pPr>
            <a:r>
              <a:rPr lang="fi-FI" b="1"/>
              <a:t>Tarkoitus havainnollistaa vaikuttamismahdollisuuksia eri tasoilla ja antaa tästä konkereettisia esimerkkejä</a:t>
            </a:r>
          </a:p>
          <a:p>
            <a:r>
              <a:rPr lang="fi-FI" b="1"/>
              <a:t>Ehdotus </a:t>
            </a:r>
            <a:r>
              <a:rPr lang="fi-FI" b="1" dirty="0"/>
              <a:t>työskentelyyn:</a:t>
            </a:r>
          </a:p>
          <a:p>
            <a:r>
              <a:rPr lang="fi-FI" dirty="0"/>
              <a:t>Voidaan käydä läpi opettajajohtoisesti </a:t>
            </a:r>
            <a:r>
              <a:rPr lang="fi-FI"/>
              <a:t>tai opiskelijat etsivät tietoa eri tasojen esimerkeistä tai keksivät omia </a:t>
            </a:r>
          </a:p>
          <a:p>
            <a:r>
              <a:rPr lang="fi-FI"/>
              <a:t>https://www.sitra.fi/hankkeet/kriittinen-siirto-kiertotalouden-tiekartta-2/#roolisi</a:t>
            </a:r>
            <a:endParaRPr lang="fi-FI" dirty="0"/>
          </a:p>
        </p:txBody>
      </p:sp>
      <p:sp>
        <p:nvSpPr>
          <p:cNvPr id="4" name="Dian numeron paikkamerkki 3"/>
          <p:cNvSpPr>
            <a:spLocks noGrp="1"/>
          </p:cNvSpPr>
          <p:nvPr>
            <p:ph type="sldNum" sz="quarter" idx="5"/>
          </p:nvPr>
        </p:nvSpPr>
        <p:spPr/>
        <p:txBody>
          <a:bodyPr/>
          <a:lstStyle/>
          <a:p>
            <a:fld id="{FEC2EED5-7AC8-49D8-86C6-977736CEFC94}" type="slidenum">
              <a:rPr lang="fi-FI" smtClean="0"/>
              <a:t>19</a:t>
            </a:fld>
            <a:endParaRPr lang="fi-FI"/>
          </a:p>
        </p:txBody>
      </p:sp>
    </p:spTree>
    <p:extLst>
      <p:ext uri="{BB962C8B-B14F-4D97-AF65-F5344CB8AC3E}">
        <p14:creationId xmlns:p14="http://schemas.microsoft.com/office/powerpoint/2010/main" val="114743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3min</a:t>
            </a:r>
          </a:p>
          <a:p>
            <a:pPr marL="171450" indent="-171450">
              <a:buFont typeface="Arial" panose="020B0604020202020204" pitchFamily="34" charset="0"/>
              <a:buChar char="•"/>
            </a:pPr>
            <a:r>
              <a:rPr lang="fi-FI"/>
              <a:t>Toimii siirtymänä ryhmätehtävään sekä syventävänä tietona. Mikä on hiearkian alimpana? Entä ylimpänä? Miten koulun hankinnat (esim. opiskelijaläppärit) sijoittuvat tähän hierarkiaan? </a:t>
            </a:r>
          </a:p>
        </p:txBody>
      </p:sp>
      <p:sp>
        <p:nvSpPr>
          <p:cNvPr id="4" name="Dian numeron paikkamerkki 3"/>
          <p:cNvSpPr>
            <a:spLocks noGrp="1"/>
          </p:cNvSpPr>
          <p:nvPr>
            <p:ph type="sldNum" sz="quarter" idx="5"/>
          </p:nvPr>
        </p:nvSpPr>
        <p:spPr/>
        <p:txBody>
          <a:bodyPr/>
          <a:lstStyle/>
          <a:p>
            <a:fld id="{FEC2EED5-7AC8-49D8-86C6-977736CEFC94}" type="slidenum">
              <a:rPr lang="fi-FI" smtClean="0"/>
              <a:t>21</a:t>
            </a:fld>
            <a:endParaRPr lang="fi-FI"/>
          </a:p>
        </p:txBody>
      </p:sp>
    </p:spTree>
    <p:extLst>
      <p:ext uri="{BB962C8B-B14F-4D97-AF65-F5344CB8AC3E}">
        <p14:creationId xmlns:p14="http://schemas.microsoft.com/office/powerpoint/2010/main" val="4241245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Totta vai tarua-väittämät (5min)</a:t>
            </a:r>
          </a:p>
          <a:p>
            <a:endParaRPr lang="fi-FI"/>
          </a:p>
          <a:p>
            <a:r>
              <a:rPr lang="fi-FI"/>
              <a:t>Työskentelyn </a:t>
            </a:r>
            <a:r>
              <a:rPr lang="fi-FI" dirty="0"/>
              <a:t>tavoitteena on havainnollistaa kestävyyskysymysten monimutkaista ja systeemistä luonnetta</a:t>
            </a:r>
            <a:r>
              <a:rPr lang="fi-FI"/>
              <a:t>. </a:t>
            </a:r>
          </a:p>
          <a:p>
            <a:endParaRPr lang="fi-FI"/>
          </a:p>
          <a:p>
            <a:r>
              <a:rPr lang="fi-FI"/>
              <a:t>Perustelut väittämille:</a:t>
            </a:r>
          </a:p>
          <a:p>
            <a:pPr marL="228600" indent="-228600">
              <a:buAutoNum type="arabicParenR"/>
            </a:pPr>
            <a:r>
              <a:rPr lang="fi-FI" b="0" i="0">
                <a:solidFill>
                  <a:srgbClr val="131415"/>
                </a:solidFill>
                <a:effectLst/>
                <a:latin typeface="Yle Next"/>
              </a:rPr>
              <a:t>Mobiiliverkon käyttö selittää Mannerin mukaan pitkälti sitä, miksi ICT-alan energiankulutus kasvaa, vaikka viestintäteknologian tehokkuus paranee. Esimerkiksi yhden 4K-elokuvan katsominen mobiiliverkon yli vie saman verran energiaa kuin saunan lämmittäminen. Mannerin laskelma perustuu Tietoliikenteen ja tietotekniikan keskusliiton antamiin tietoihin mobiiliverkon sähkönkulutuksesta. Lähde: Aalto yliopiston professori Jukka Manner</a:t>
            </a:r>
          </a:p>
          <a:p>
            <a:pPr marL="228600" indent="-228600">
              <a:buAutoNum type="arabicParenR"/>
            </a:pPr>
            <a:r>
              <a:rPr lang="fi-FI" b="0" i="0">
                <a:solidFill>
                  <a:srgbClr val="000000"/>
                </a:solidFill>
                <a:effectLst/>
                <a:latin typeface="minion-pro"/>
              </a:rPr>
              <a:t>Kuluttajien videoliikenne kasvaa: käyttäjämäärä lisääntyy, ruutuaikaa kasvaa ja laitteilta katsotaan yhä parempilaatuista videota.Kasvussa on myös online-pelaamisen osuus verkkoliikenteestä. Osuus globaalista internetliikenteestä (2018-2023) 78% https://www.cisco.com/c/en/us/solutions/collateral/executive-perspectives/annual-internet-report/white-paper-c11-741490.html</a:t>
            </a:r>
          </a:p>
          <a:p>
            <a:pPr marL="228600" indent="-228600">
              <a:buAutoNum type="arabicParenR"/>
            </a:pPr>
            <a:r>
              <a:rPr lang="fi-FI" b="0" i="0">
                <a:solidFill>
                  <a:srgbClr val="000000"/>
                </a:solidFill>
                <a:effectLst/>
                <a:latin typeface="minion-pro"/>
              </a:rPr>
              <a:t>Digitaaliset palvelut eivät ole sidottuja käyttäjän maantieteelliseen sijaintiin. Suomalaisen kuluttajan ostama digipalvelu voidaan tuottaa missä päin maailmaa tahansa. Tämä tarkoittaa, että myös digipalvelun tuottamiseen kulutettu energia ja siitä syntyneet päästöt näkyvät sen maan tilastoissa, jossa palvelu tuotetaan. Myös suurin osa kuluttajien laitteista, kuten älypuhelimet ja tietokoneet, tuotetaan ulkomailla. Lähde: https://www.sitra.fi/artikkelit/viisi-tarkeaa-kysymysta-digitalisaation-ymparistovaikutuksista/</a:t>
            </a:r>
          </a:p>
          <a:p>
            <a:pPr marL="228600" indent="-228600">
              <a:buAutoNum type="arabicParenR"/>
            </a:pPr>
            <a:r>
              <a:rPr lang="fi-FI" b="0" i="0">
                <a:solidFill>
                  <a:srgbClr val="131415"/>
                </a:solidFill>
                <a:effectLst/>
                <a:latin typeface="Yle Next"/>
              </a:rPr>
              <a:t>Digitalisaation myötä ICT-alan päästöt ovat nousseet samalle tasolle ja ylikin ilmailualan kanssa. Tieto- ja viestintätekniikka kuluttaa tällä hetkellä arviolta kymmenesosan maailman sähköstä. Tulevaisuudessa osuuden odotetaan kasvavan entisestään.</a:t>
            </a:r>
            <a:r>
              <a:rPr lang="fi-FI" b="0" i="0">
                <a:solidFill>
                  <a:srgbClr val="000000"/>
                </a:solidFill>
                <a:effectLst/>
                <a:latin typeface="minion-pro"/>
              </a:rPr>
              <a:t> Lähde: https://yle.fi/a/74-20038610</a:t>
            </a:r>
          </a:p>
        </p:txBody>
      </p:sp>
      <p:sp>
        <p:nvSpPr>
          <p:cNvPr id="4" name="Dian numeron paikkamerkki 3"/>
          <p:cNvSpPr>
            <a:spLocks noGrp="1"/>
          </p:cNvSpPr>
          <p:nvPr>
            <p:ph type="sldNum" sz="quarter" idx="5"/>
          </p:nvPr>
        </p:nvSpPr>
        <p:spPr/>
        <p:txBody>
          <a:bodyPr/>
          <a:lstStyle/>
          <a:p>
            <a:fld id="{FEC2EED5-7AC8-49D8-86C6-977736CEFC94}" type="slidenum">
              <a:rPr lang="fi-FI" smtClean="0"/>
              <a:t>22</a:t>
            </a:fld>
            <a:endParaRPr lang="fi-FI"/>
          </a:p>
        </p:txBody>
      </p:sp>
    </p:spTree>
    <p:extLst>
      <p:ext uri="{BB962C8B-B14F-4D97-AF65-F5344CB8AC3E}">
        <p14:creationId xmlns:p14="http://schemas.microsoft.com/office/powerpoint/2010/main" val="2171757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Perustelut väittämille:</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t>5) </a:t>
            </a:r>
            <a:r>
              <a:rPr lang="fi-FI" b="0" i="0">
                <a:solidFill>
                  <a:srgbClr val="000000"/>
                </a:solidFill>
                <a:effectLst/>
                <a:latin typeface="minion-pro"/>
              </a:rPr>
              <a:t>Laitteissa tarvittavista metalleista ja muista raaka-aineista iso osa kaivetaan ja prosessoidaan EU:n ulkopuolella, jolloin ympäristövaikutuksetkin jäävät tuottajamaihin. 6) Elektroniikkajäte on maailman nopeimmin kasvava jätevirta.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0" i="0">
                <a:solidFill>
                  <a:srgbClr val="000000"/>
                </a:solidFill>
                <a:effectLst/>
                <a:latin typeface="minion-pro"/>
              </a:rPr>
              <a:t>7) Vuoden 2020 tieto: 17% globaalisti, Euroopassakin alle 40%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0" i="0">
                <a:solidFill>
                  <a:srgbClr val="000000"/>
                </a:solidFill>
                <a:effectLst/>
                <a:latin typeface="minion-pro"/>
              </a:rPr>
              <a:t>8) Lähde: Koulun korjausopas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i="0">
              <a:solidFill>
                <a:srgbClr val="000000"/>
              </a:solidFill>
              <a:effectLst/>
              <a:latin typeface="minion-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b="0" i="0">
                <a:solidFill>
                  <a:srgbClr val="000000"/>
                </a:solidFill>
                <a:effectLst/>
                <a:latin typeface="minion-pro"/>
              </a:rPr>
              <a:t>Lähteet: Lähde: https://www.sitra.fi/artikkelit/viisi-tarkeaa-kysymysta-digitalisaation-ymparistovaikutuksista/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a:p>
        </p:txBody>
      </p:sp>
      <p:sp>
        <p:nvSpPr>
          <p:cNvPr id="4" name="Dian numeron paikkamerkki 3"/>
          <p:cNvSpPr>
            <a:spLocks noGrp="1"/>
          </p:cNvSpPr>
          <p:nvPr>
            <p:ph type="sldNum" sz="quarter" idx="5"/>
          </p:nvPr>
        </p:nvSpPr>
        <p:spPr/>
        <p:txBody>
          <a:bodyPr/>
          <a:lstStyle/>
          <a:p>
            <a:fld id="{FEC2EED5-7AC8-49D8-86C6-977736CEFC94}" type="slidenum">
              <a:rPr lang="fi-FI" smtClean="0"/>
              <a:t>23</a:t>
            </a:fld>
            <a:endParaRPr lang="fi-FI"/>
          </a:p>
        </p:txBody>
      </p:sp>
    </p:spTree>
    <p:extLst>
      <p:ext uri="{BB962C8B-B14F-4D97-AF65-F5344CB8AC3E}">
        <p14:creationId xmlns:p14="http://schemas.microsoft.com/office/powerpoint/2010/main" val="2213927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GreenComp on eurooppalainen kestävän kehityksen viitekehys. Viitekehys koostuu kahdestatoista taidosta, jotka on jaettu neljään ryhmään. Tähän on valittu kolme taitoa, joita kokonaisuuden arvioidaan edistävän. </a:t>
            </a:r>
          </a:p>
          <a:p>
            <a:pPr marL="228600" indent="-228600">
              <a:buAutoNum type="arabicPeriod"/>
            </a:pPr>
            <a:r>
              <a:rPr lang="fi-FI"/>
              <a:t>Kestävyysarvojen ilmentäminen</a:t>
            </a:r>
          </a:p>
          <a:p>
            <a:pPr marL="457200" lvl="1" indent="0">
              <a:buNone/>
            </a:pPr>
            <a:r>
              <a:rPr lang="fi-FI"/>
              <a:t>1.1 Kestävyyden arvostaminen</a:t>
            </a:r>
          </a:p>
          <a:p>
            <a:pPr marL="457200" lvl="1" indent="0">
              <a:buNone/>
            </a:pPr>
            <a:r>
              <a:rPr lang="fi-FI"/>
              <a:t>1.2 Oikeudenmukaisuuden tukeminen</a:t>
            </a:r>
          </a:p>
          <a:p>
            <a:pPr marL="457200" lvl="1" indent="0">
              <a:buNone/>
            </a:pPr>
            <a:r>
              <a:rPr lang="fi-FI"/>
              <a:t>1.3 Luonnon tärkeyden tunnustaminen</a:t>
            </a:r>
          </a:p>
          <a:p>
            <a:pPr marL="228600" indent="-228600">
              <a:buAutoNum type="arabicPeriod"/>
            </a:pPr>
            <a:r>
              <a:rPr lang="fi-FI"/>
              <a:t>Kestävyyden monitahoisuuden hallinta</a:t>
            </a:r>
          </a:p>
          <a:p>
            <a:pPr marL="457200" lvl="1" indent="0">
              <a:buNone/>
            </a:pPr>
            <a:r>
              <a:rPr lang="fi-FI"/>
              <a:t>2.1 Järjestelmälähtöinen ajattelu</a:t>
            </a:r>
          </a:p>
          <a:p>
            <a:pPr marL="457200" lvl="1" indent="0">
              <a:buNone/>
            </a:pPr>
            <a:r>
              <a:rPr lang="fi-FI"/>
              <a:t>2.2 Kriittinen ajattelu</a:t>
            </a:r>
          </a:p>
          <a:p>
            <a:pPr marL="457200" lvl="1" indent="0">
              <a:buNone/>
            </a:pPr>
            <a:r>
              <a:rPr lang="fi-FI"/>
              <a:t>2.3 Ongelman rajaaminen</a:t>
            </a:r>
          </a:p>
          <a:p>
            <a:pPr marL="228600" indent="-228600">
              <a:buAutoNum type="arabicPeriod"/>
            </a:pPr>
            <a:r>
              <a:rPr lang="fi-FI"/>
              <a:t>Kestävien tulevaisuuksien visiointi</a:t>
            </a:r>
          </a:p>
          <a:p>
            <a:pPr marL="457200" lvl="1" indent="0">
              <a:buNone/>
            </a:pPr>
            <a:r>
              <a:rPr lang="fi-FI"/>
              <a:t>3.1 Tulevaisuuslukutaito</a:t>
            </a:r>
          </a:p>
          <a:p>
            <a:pPr marL="457200" lvl="1" indent="0">
              <a:buNone/>
            </a:pPr>
            <a:r>
              <a:rPr lang="fi-FI"/>
              <a:t>3.2 Sopeutumiskyky</a:t>
            </a:r>
          </a:p>
          <a:p>
            <a:pPr marL="457200" lvl="1" indent="0">
              <a:buNone/>
            </a:pPr>
            <a:r>
              <a:rPr lang="fi-FI"/>
              <a:t>3.3 Tutkiva ajattelu</a:t>
            </a:r>
          </a:p>
          <a:p>
            <a:pPr marL="228600" indent="-228600">
              <a:buAutoNum type="arabicPeriod"/>
            </a:pPr>
            <a:r>
              <a:rPr lang="fi-FI"/>
              <a:t>Kestävyystoiminta</a:t>
            </a:r>
          </a:p>
          <a:p>
            <a:pPr marL="457200" lvl="1" indent="0">
              <a:buNone/>
            </a:pPr>
            <a:r>
              <a:rPr lang="fi-FI"/>
              <a:t>4.1 Poliittinen toimijuus</a:t>
            </a:r>
          </a:p>
          <a:p>
            <a:pPr marL="457200" lvl="1" indent="0">
              <a:buNone/>
            </a:pPr>
            <a:r>
              <a:rPr lang="fi-FI"/>
              <a:t>4.2 Yhteistyö</a:t>
            </a:r>
          </a:p>
          <a:p>
            <a:pPr marL="457200" lvl="1" indent="0">
              <a:buNone/>
            </a:pPr>
            <a:r>
              <a:rPr lang="fi-FI"/>
              <a:t>4.3 Yksilön aloitteellisuus</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6FC2C-CE1C-4894-A0A0-995783ACFB7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43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3min </a:t>
            </a:r>
          </a:p>
          <a:p>
            <a:pPr marL="171450" indent="-171450">
              <a:buFont typeface="Arial" panose="020B0604020202020204" pitchFamily="34" charset="0"/>
              <a:buChar char="•"/>
            </a:pPr>
            <a:r>
              <a:rPr lang="fi-FI"/>
              <a:t>Tarkoituksena motivoida aiheeseen</a:t>
            </a:r>
          </a:p>
          <a:p>
            <a:pPr marL="171450" indent="-171450">
              <a:buFont typeface="Arial" panose="020B0604020202020204" pitchFamily="34" charset="0"/>
              <a:buChar char="•"/>
            </a:pPr>
            <a:r>
              <a:rPr lang="fi-FI"/>
              <a:t>Opiskelijoilta voi kysyä esim.</a:t>
            </a:r>
          </a:p>
          <a:p>
            <a:pPr marL="628650" lvl="1" indent="-171450">
              <a:buFont typeface="Arial" panose="020B0604020202020204" pitchFamily="34" charset="0"/>
              <a:buChar char="•"/>
            </a:pPr>
            <a:r>
              <a:rPr lang="fi-FI"/>
              <a:t>Mistä vasemman yläkulman kuva on? (Hampurin sataman konttiterminaali) Missä määrin tavara kulkee maailmalla konteissa? (yli 90%). Yksittäisen tuotteen eri komponentit saattavat kulkea valtavia matkoja eri tuotantopaikkojen välillä ennen päätymistään kuluttajalle. </a:t>
            </a:r>
          </a:p>
          <a:p>
            <a:pPr marL="628650" lvl="1" indent="-171450">
              <a:buFont typeface="Arial" panose="020B0604020202020204" pitchFamily="34" charset="0"/>
              <a:buChar char="•"/>
            </a:pPr>
            <a:r>
              <a:rPr lang="fi-FI"/>
              <a:t>Keskimmäinen kuva on Pattayalta, Thaimaasta. Myös länsimaat ovat vieneet jätettä valtioihin, joissa jätehuoltojärjestelmät ovat kehittymättömät. Vuonna 2018: 182 miljoonaa tonnia kaupallista jätettä maailmalla. Lisätietoa: https://www.consilium.europa.eu/fi/policies/waste-trade/</a:t>
            </a:r>
          </a:p>
          <a:p>
            <a:pPr marL="628650" lvl="1" indent="-171450">
              <a:buFont typeface="Arial" panose="020B0604020202020204" pitchFamily="34" charset="0"/>
              <a:buChar char="•"/>
            </a:pPr>
            <a:r>
              <a:rPr lang="fi-FI"/>
              <a:t>Oikea laita: Tällä hetkellä pyristellään irti fossiilisista polttoaineista. Kiertotalous edistää mahdollisuuksia hyödyntää uusiutuvaa energiaa ja täten vaikuttaa mm. ilmastonmuutokseen ja luonnonvarojen ylikulutukseen. </a:t>
            </a:r>
            <a:endParaRPr lang="fi-FI" dirty="0"/>
          </a:p>
          <a:p>
            <a:pPr marL="0" indent="0">
              <a:buFont typeface="Arial" panose="020B0604020202020204" pitchFamily="34" charset="0"/>
              <a:buNone/>
            </a:pPr>
            <a:endParaRPr lang="fi-FI" dirty="0"/>
          </a:p>
        </p:txBody>
      </p:sp>
      <p:sp>
        <p:nvSpPr>
          <p:cNvPr id="4" name="Dian numeron paikkamerkki 3"/>
          <p:cNvSpPr>
            <a:spLocks noGrp="1"/>
          </p:cNvSpPr>
          <p:nvPr>
            <p:ph type="sldNum" sz="quarter" idx="5"/>
          </p:nvPr>
        </p:nvSpPr>
        <p:spPr/>
        <p:txBody>
          <a:bodyPr/>
          <a:lstStyle/>
          <a:p>
            <a:fld id="{FEC2EED5-7AC8-49D8-86C6-977736CEFC94}" type="slidenum">
              <a:rPr lang="fi-FI" smtClean="0"/>
              <a:t>9</a:t>
            </a:fld>
            <a:endParaRPr lang="fi-FI"/>
          </a:p>
        </p:txBody>
      </p:sp>
    </p:spTree>
    <p:extLst>
      <p:ext uri="{BB962C8B-B14F-4D97-AF65-F5344CB8AC3E}">
        <p14:creationId xmlns:p14="http://schemas.microsoft.com/office/powerpoint/2010/main" val="2737517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Toimii siirtymänä seuraavaan teoriadiaan </a:t>
            </a:r>
          </a:p>
        </p:txBody>
      </p:sp>
      <p:sp>
        <p:nvSpPr>
          <p:cNvPr id="4" name="Dian numeron paikkamerkki 3"/>
          <p:cNvSpPr>
            <a:spLocks noGrp="1"/>
          </p:cNvSpPr>
          <p:nvPr>
            <p:ph type="sldNum" sz="quarter" idx="5"/>
          </p:nvPr>
        </p:nvSpPr>
        <p:spPr/>
        <p:txBody>
          <a:bodyPr/>
          <a:lstStyle/>
          <a:p>
            <a:fld id="{FEC2EED5-7AC8-49D8-86C6-977736CEFC94}" type="slidenum">
              <a:rPr lang="fi-FI" smtClean="0"/>
              <a:t>10</a:t>
            </a:fld>
            <a:endParaRPr lang="fi-FI"/>
          </a:p>
        </p:txBody>
      </p:sp>
    </p:spTree>
    <p:extLst>
      <p:ext uri="{BB962C8B-B14F-4D97-AF65-F5344CB8AC3E}">
        <p14:creationId xmlns:p14="http://schemas.microsoft.com/office/powerpoint/2010/main" val="201406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3min</a:t>
            </a:r>
          </a:p>
          <a:p>
            <a:pPr marL="171450" indent="-171450">
              <a:buFont typeface="Arial" panose="020B0604020202020204" pitchFamily="34" charset="0"/>
              <a:buChar char="•"/>
            </a:pPr>
            <a:r>
              <a:rPr lang="fi-FI"/>
              <a:t>Tavoitteena on ymmärtää ja kerrata keskeiset käsitteet sekä niiden yhteys toisiinsa </a:t>
            </a:r>
            <a:endParaRPr lang="fi-FI" dirty="0"/>
          </a:p>
        </p:txBody>
      </p:sp>
      <p:sp>
        <p:nvSpPr>
          <p:cNvPr id="4" name="Dian numeron paikkamerkki 3"/>
          <p:cNvSpPr>
            <a:spLocks noGrp="1"/>
          </p:cNvSpPr>
          <p:nvPr>
            <p:ph type="sldNum" sz="quarter" idx="5"/>
          </p:nvPr>
        </p:nvSpPr>
        <p:spPr/>
        <p:txBody>
          <a:bodyPr/>
          <a:lstStyle/>
          <a:p>
            <a:fld id="{FEC2EED5-7AC8-49D8-86C6-977736CEFC94}" type="slidenum">
              <a:rPr lang="fi-FI" smtClean="0"/>
              <a:t>11</a:t>
            </a:fld>
            <a:endParaRPr lang="fi-FI"/>
          </a:p>
        </p:txBody>
      </p:sp>
    </p:spTree>
    <p:extLst>
      <p:ext uri="{BB962C8B-B14F-4D97-AF65-F5344CB8AC3E}">
        <p14:creationId xmlns:p14="http://schemas.microsoft.com/office/powerpoint/2010/main" val="3657949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ea typeface="+mn-lt"/>
                <a:cs typeface="+mn-lt"/>
              </a:rPr>
              <a:t>5min -&gt; animoitu järkevään tuntitoteutukseen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ea typeface="+mn-lt"/>
                <a:cs typeface="+mn-lt"/>
              </a:rPr>
              <a:t>Katsokaa </a:t>
            </a:r>
            <a:r>
              <a:rPr lang="fi-FI" dirty="0">
                <a:ea typeface="+mn-lt"/>
                <a:cs typeface="+mn-lt"/>
              </a:rPr>
              <a:t>ensin johdatteleva video: https://www.youtube.com/watch?v=YvaPPCG-ti4&amp;t=15s</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ea typeface="+mn-lt"/>
                <a:cs typeface="+mn-lt"/>
              </a:rPr>
              <a:t>Videon purku kuvan kautta: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ea typeface="+mn-lt"/>
                <a:cs typeface="+mn-lt"/>
              </a:rPr>
              <a:t>Hoksaavatko </a:t>
            </a:r>
            <a:r>
              <a:rPr lang="fi-FI" dirty="0">
                <a:ea typeface="+mn-lt"/>
                <a:cs typeface="+mn-lt"/>
              </a:rPr>
              <a:t>opiskelijat lähtötietojen perusteella, mitä kuvalla havainnollistetaan?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ea typeface="+mn-lt"/>
                <a:cs typeface="+mn-lt"/>
              </a:rPr>
              <a:t>Miten </a:t>
            </a:r>
            <a:r>
              <a:rPr lang="fi-FI" dirty="0">
                <a:ea typeface="+mn-lt"/>
                <a:cs typeface="+mn-lt"/>
              </a:rPr>
              <a:t>asia tuli videolla esille?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ea typeface="+mn-lt"/>
                <a:cs typeface="+mn-lt"/>
              </a:rPr>
              <a:t>Kuva </a:t>
            </a:r>
            <a:r>
              <a:rPr lang="fi-FI" dirty="0">
                <a:ea typeface="+mn-lt"/>
                <a:cs typeface="+mn-lt"/>
              </a:rPr>
              <a:t>yhdistää kestävän kehityksen ulottuvuudet (ekologinen, sosiaalinen sis. kulttuurinen ja taloudellinen) tiedeperusteisessa järjestyksessä</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ea typeface="+mn-lt"/>
                <a:cs typeface="+mn-lt"/>
              </a:rPr>
              <a:t>Kuvassa </a:t>
            </a:r>
            <a:r>
              <a:rPr lang="fi-FI" dirty="0">
                <a:ea typeface="+mn-lt"/>
                <a:cs typeface="+mn-lt"/>
              </a:rPr>
              <a:t>näkyy Agenda2030-tavoitteiden yhteys ulottuvuuksiin </a:t>
            </a:r>
            <a:endParaRPr lang="fi-FI" dirty="0"/>
          </a:p>
          <a:p>
            <a:pPr marL="171450" indent="-171450">
              <a:buFont typeface="Arial" panose="020B0604020202020204" pitchFamily="34" charset="0"/>
              <a:buChar char="•"/>
            </a:pPr>
            <a:r>
              <a:rPr lang="fi-FI"/>
              <a:t>Tavoitteena </a:t>
            </a:r>
            <a:r>
              <a:rPr lang="fi-FI" dirty="0"/>
              <a:t>hyvä, ihmisarvoinen elämä kaikille maapallon kantokyvyn rajoissa</a:t>
            </a:r>
          </a:p>
        </p:txBody>
      </p:sp>
      <p:sp>
        <p:nvSpPr>
          <p:cNvPr id="4" name="Dian numeron paikkamerkki 3"/>
          <p:cNvSpPr>
            <a:spLocks noGrp="1"/>
          </p:cNvSpPr>
          <p:nvPr>
            <p:ph type="sldNum" sz="quarter" idx="5"/>
          </p:nvPr>
        </p:nvSpPr>
        <p:spPr/>
        <p:txBody>
          <a:bodyPr/>
          <a:lstStyle/>
          <a:p>
            <a:fld id="{FEC2EED5-7AC8-49D8-86C6-977736CEFC94}" type="slidenum">
              <a:rPr lang="fi-FI" smtClean="0"/>
              <a:t>12</a:t>
            </a:fld>
            <a:endParaRPr lang="fi-FI"/>
          </a:p>
        </p:txBody>
      </p:sp>
    </p:spTree>
    <p:extLst>
      <p:ext uri="{BB962C8B-B14F-4D97-AF65-F5344CB8AC3E}">
        <p14:creationId xmlns:p14="http://schemas.microsoft.com/office/powerpoint/2010/main" val="1410816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3min</a:t>
            </a:r>
          </a:p>
          <a:p>
            <a:pPr marL="171450" indent="-171450">
              <a:buFont typeface="Arial" panose="020B0604020202020204" pitchFamily="34" charset="0"/>
              <a:buChar char="•"/>
            </a:pPr>
            <a:r>
              <a:rPr lang="fi-FI"/>
              <a:t>Ihmisen toiminnasta aiheutuu ympäristövaikutuksia, jotka voivat kohdistua luontoon, ilmastoon, ihmisten terveyteen ja elinolosuhteisiin.</a:t>
            </a:r>
          </a:p>
          <a:p>
            <a:pPr marL="171450" indent="-171450">
              <a:buFont typeface="Arial" panose="020B0604020202020204" pitchFamily="34" charset="0"/>
              <a:buChar char="•"/>
            </a:pPr>
            <a:r>
              <a:rPr lang="fi-FI"/>
              <a:t>Aiheutta voi syventää opintojakson mukaan, esim. käydä läpi käsite YVA eli ympäristövaikutusten arviointimenettely</a:t>
            </a:r>
          </a:p>
          <a:p>
            <a:pPr marL="171450" indent="-171450">
              <a:buFont typeface="Arial" panose="020B0604020202020204" pitchFamily="34" charset="0"/>
              <a:buChar char="•"/>
            </a:pPr>
            <a:r>
              <a:rPr lang="fi-FI"/>
              <a:t>Opiskelijat ymmärtävät, että esim. hiilijalanjälki käsitteenä kuvaa tuotteen ympäristövaikutuksia vain yhdestä näkökulmasta -&gt; matalan hiilijalanjäljen omaavaan tuotteeseen voi sisältyä mittavia ympäristövaikutusksia esim. luonnon monimuotoisuuden näkökulmasta </a:t>
            </a:r>
          </a:p>
        </p:txBody>
      </p:sp>
      <p:sp>
        <p:nvSpPr>
          <p:cNvPr id="4" name="Dian numeron paikkamerkki 3"/>
          <p:cNvSpPr>
            <a:spLocks noGrp="1"/>
          </p:cNvSpPr>
          <p:nvPr>
            <p:ph type="sldNum" sz="quarter" idx="5"/>
          </p:nvPr>
        </p:nvSpPr>
        <p:spPr/>
        <p:txBody>
          <a:bodyPr/>
          <a:lstStyle/>
          <a:p>
            <a:fld id="{FEC2EED5-7AC8-49D8-86C6-977736CEFC94}" type="slidenum">
              <a:rPr lang="fi-FI" smtClean="0"/>
              <a:t>13</a:t>
            </a:fld>
            <a:endParaRPr lang="fi-FI"/>
          </a:p>
        </p:txBody>
      </p:sp>
    </p:spTree>
    <p:extLst>
      <p:ext uri="{BB962C8B-B14F-4D97-AF65-F5344CB8AC3E}">
        <p14:creationId xmlns:p14="http://schemas.microsoft.com/office/powerpoint/2010/main" val="950795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3min</a:t>
            </a:r>
          </a:p>
          <a:p>
            <a:pPr marL="171450" indent="-171450">
              <a:buFont typeface="Arial" panose="020B0604020202020204" pitchFamily="34" charset="0"/>
              <a:buChar char="•"/>
            </a:pPr>
            <a:r>
              <a:rPr lang="fi-FI"/>
              <a:t>Opiskelijat ymmärtävät käsitteen lineaaritalous ja talousmallin haitallisuuden yhteyden kestävän kehityksen ulottuvuuksiin </a:t>
            </a:r>
          </a:p>
          <a:p>
            <a:pPr marL="171450" indent="-171450">
              <a:buFont typeface="Arial" panose="020B0604020202020204" pitchFamily="34" charset="0"/>
              <a:buChar char="•"/>
            </a:pPr>
            <a:r>
              <a:rPr lang="fi-FI"/>
              <a:t>Voidaan pohtia talousmallin yhteyttä globaalin taloudellisen eriarvoisuuden näkökulmasta </a:t>
            </a:r>
          </a:p>
        </p:txBody>
      </p:sp>
      <p:sp>
        <p:nvSpPr>
          <p:cNvPr id="4" name="Dian numeron paikkamerkki 3"/>
          <p:cNvSpPr>
            <a:spLocks noGrp="1"/>
          </p:cNvSpPr>
          <p:nvPr>
            <p:ph type="sldNum" sz="quarter" idx="5"/>
          </p:nvPr>
        </p:nvSpPr>
        <p:spPr/>
        <p:txBody>
          <a:bodyPr/>
          <a:lstStyle/>
          <a:p>
            <a:fld id="{FEC2EED5-7AC8-49D8-86C6-977736CEFC94}" type="slidenum">
              <a:rPr lang="fi-FI" smtClean="0"/>
              <a:t>14</a:t>
            </a:fld>
            <a:endParaRPr lang="fi-FI"/>
          </a:p>
        </p:txBody>
      </p:sp>
    </p:spTree>
    <p:extLst>
      <p:ext uri="{BB962C8B-B14F-4D97-AF65-F5344CB8AC3E}">
        <p14:creationId xmlns:p14="http://schemas.microsoft.com/office/powerpoint/2010/main" val="259135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3min</a:t>
            </a:r>
          </a:p>
          <a:p>
            <a:pPr marL="171450" indent="-171450">
              <a:buFont typeface="Arial" panose="020B0604020202020204" pitchFamily="34" charset="0"/>
              <a:buChar char="•"/>
            </a:pPr>
            <a:r>
              <a:rPr lang="fi-FI"/>
              <a:t>Opiskelijoille mahdollisesti vieraampi käsite, joka saattaa sekoittua kiertotalouteen</a:t>
            </a:r>
          </a:p>
          <a:p>
            <a:pPr marL="171450" indent="-171450">
              <a:buFont typeface="Arial" panose="020B0604020202020204" pitchFamily="34" charset="0"/>
              <a:buChar char="•"/>
            </a:pPr>
            <a:r>
              <a:rPr lang="fi-FI"/>
              <a:t>Kiertotalouteen liittyy edelleen mielikuvia, jotka keskittyvät vain jo tuotetun jätteen kierrättämiseen oikein </a:t>
            </a:r>
          </a:p>
          <a:p>
            <a:pPr marL="171450" indent="-171450">
              <a:buFont typeface="Arial" panose="020B0604020202020204" pitchFamily="34" charset="0"/>
              <a:buChar char="•"/>
            </a:pPr>
            <a:r>
              <a:rPr lang="fi-FI"/>
              <a:t>”</a:t>
            </a:r>
            <a:r>
              <a:rPr lang="fi-FI" b="0" i="0">
                <a:solidFill>
                  <a:srgbClr val="131415"/>
                </a:solidFill>
                <a:effectLst/>
                <a:latin typeface="Yle Next"/>
              </a:rPr>
              <a:t> Suomi sai noottia yhdyskuntajätteen ja muovin kierrätyksen laahaamisesta. Liian suuri osa jätteestä poltetaan energiaksi ja liian vähän kierrätetään uudeksi materiaaliksi.” </a:t>
            </a:r>
            <a:r>
              <a:rPr lang="fi-FI"/>
              <a:t>https://yle.fi/a/74-20035569</a:t>
            </a:r>
          </a:p>
          <a:p>
            <a:pPr marL="171450" indent="-171450">
              <a:buFont typeface="Arial" panose="020B0604020202020204" pitchFamily="34" charset="0"/>
              <a:buChar char="•"/>
            </a:pPr>
            <a:r>
              <a:rPr lang="fi-FI"/>
              <a:t>Suomi kuuluu maailman kymmeneen eniten materiaalia käyttävään valtioon. Vain 10% materiaalista päätyy kiertoon, tässä on voi hoksauttaa esim. rakennusten purkamisesta tulevan jätemäärän merkitys verrattuna yksittäiseen tuoteryhmään (esim. nyt kielletyt muovipillit). </a:t>
            </a:r>
          </a:p>
        </p:txBody>
      </p:sp>
      <p:sp>
        <p:nvSpPr>
          <p:cNvPr id="4" name="Dian numeron paikkamerkki 3"/>
          <p:cNvSpPr>
            <a:spLocks noGrp="1"/>
          </p:cNvSpPr>
          <p:nvPr>
            <p:ph type="sldNum" sz="quarter" idx="5"/>
          </p:nvPr>
        </p:nvSpPr>
        <p:spPr/>
        <p:txBody>
          <a:bodyPr/>
          <a:lstStyle/>
          <a:p>
            <a:fld id="{FEC2EED5-7AC8-49D8-86C6-977736CEFC94}" type="slidenum">
              <a:rPr lang="fi-FI" smtClean="0"/>
              <a:t>15</a:t>
            </a:fld>
            <a:endParaRPr lang="fi-FI"/>
          </a:p>
        </p:txBody>
      </p:sp>
    </p:spTree>
    <p:extLst>
      <p:ext uri="{BB962C8B-B14F-4D97-AF65-F5344CB8AC3E}">
        <p14:creationId xmlns:p14="http://schemas.microsoft.com/office/powerpoint/2010/main" val="149751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28.4.2024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28.4.2024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28.4.2024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28.4.2024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28.4.2024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28.4.2024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28.4.2024</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28.4.2024</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28.4.2024</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28.4.2024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28.4.2024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2ABAE3-D89C-4001-9AEC-5083F82B749C}" type="datetimeFigureOut">
              <a:rPr lang="fi-FI" smtClean="0"/>
              <a:t>28.4.2024</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www.youtube.com/watch?v=YvaPPCG-ti4&amp;t=15s"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4.png"/><Relationship Id="rId5" Type="http://schemas.openxmlformats.org/officeDocument/2006/relationships/diagramQuickStyle" Target="../diagrams/quickStyle1.xml"/><Relationship Id="rId10" Type="http://schemas.openxmlformats.org/officeDocument/2006/relationships/image" Target="../media/image3.jpeg"/><Relationship Id="rId4" Type="http://schemas.openxmlformats.org/officeDocument/2006/relationships/diagramLayout" Target="../diagrams/layout1.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hyperlink" Target="https://ym.fi/suomen-kansallinen-ilmastopolitiikka"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openbadgefactory.com/c/earnablebadge/R34X8Ga618a48U/apply"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koulunkorjausopas.fi/merkki/24-luokan-hankintaminim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5" name="Kuva 4" descr="Kuva, joka sisältää kohteen teksti, kuvakaappaus&#10;&#10;Kuvaus luotu automaattisesti">
            <a:extLst>
              <a:ext uri="{FF2B5EF4-FFF2-40B4-BE49-F238E27FC236}">
                <a16:creationId xmlns:a16="http://schemas.microsoft.com/office/drawing/2014/main" id="{D78A1E98-45CE-2E90-64A9-611DEA1E2FE2}"/>
              </a:ext>
            </a:extLst>
          </p:cNvPr>
          <p:cNvPicPr>
            <a:picLocks noChangeAspect="1"/>
          </p:cNvPicPr>
          <p:nvPr/>
        </p:nvPicPr>
        <p:blipFill rotWithShape="1">
          <a:blip r:embed="rId3">
            <a:extLst>
              <a:ext uri="{28A0092B-C50C-407E-A947-70E740481C1C}">
                <a14:useLocalDpi xmlns:a14="http://schemas.microsoft.com/office/drawing/2010/main"/>
              </a:ext>
            </a:extLst>
          </a:blip>
          <a:srcRect t="25074" b="521"/>
          <a:stretch/>
        </p:blipFill>
        <p:spPr>
          <a:xfrm>
            <a:off x="20" y="326571"/>
            <a:ext cx="12191980" cy="6530147"/>
          </a:xfrm>
          <a:prstGeom prst="rect">
            <a:avLst/>
          </a:prstGeom>
        </p:spPr>
      </p:pic>
      <p:sp>
        <p:nvSpPr>
          <p:cNvPr id="6" name="Nuoli: Oikea 5">
            <a:extLst>
              <a:ext uri="{FF2B5EF4-FFF2-40B4-BE49-F238E27FC236}">
                <a16:creationId xmlns:a16="http://schemas.microsoft.com/office/drawing/2014/main" id="{0134F2A5-FD3E-3DB6-CC2B-B60A31B7B862}"/>
              </a:ext>
            </a:extLst>
          </p:cNvPr>
          <p:cNvSpPr/>
          <p:nvPr/>
        </p:nvSpPr>
        <p:spPr>
          <a:xfrm>
            <a:off x="7870371" y="2911421"/>
            <a:ext cx="1662823" cy="278093"/>
          </a:xfrm>
          <a:prstGeom prst="rightArrow">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103227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descr="Kuva, joka sisältää kohteen piha-, ruoho, Osavaltion puisto, metsämaa&#10;&#10;Kuvaus luotu automaattisesti">
            <a:extLst>
              <a:ext uri="{FF2B5EF4-FFF2-40B4-BE49-F238E27FC236}">
                <a16:creationId xmlns:a16="http://schemas.microsoft.com/office/drawing/2014/main" id="{D8D3DD7F-85CF-7B96-32E5-009743A5B13C}"/>
              </a:ext>
            </a:extLst>
          </p:cNvPr>
          <p:cNvPicPr>
            <a:picLocks noGrp="1" noChangeAspect="1"/>
          </p:cNvPicPr>
          <p:nvPr>
            <p:ph idx="1"/>
          </p:nvPr>
        </p:nvPicPr>
        <p:blipFill rotWithShape="1">
          <a:blip r:embed="rId3"/>
          <a:srcRect t="12765" b="12249"/>
          <a:stretch/>
        </p:blipFill>
        <p:spPr>
          <a:xfrm>
            <a:off x="0" y="0"/>
            <a:ext cx="12191980" cy="6856718"/>
          </a:xfrm>
          <a:prstGeom prst="rect">
            <a:avLst/>
          </a:prstGeom>
        </p:spPr>
      </p:pic>
      <p:sp>
        <p:nvSpPr>
          <p:cNvPr id="2" name="Tekstiruutu 1">
            <a:extLst>
              <a:ext uri="{FF2B5EF4-FFF2-40B4-BE49-F238E27FC236}">
                <a16:creationId xmlns:a16="http://schemas.microsoft.com/office/drawing/2014/main" id="{96AAAE37-A200-1CD9-8100-A2C4D0575383}"/>
              </a:ext>
            </a:extLst>
          </p:cNvPr>
          <p:cNvSpPr txBox="1"/>
          <p:nvPr/>
        </p:nvSpPr>
        <p:spPr>
          <a:xfrm>
            <a:off x="11610723" y="6368903"/>
            <a:ext cx="669851" cy="369332"/>
          </a:xfrm>
          <a:prstGeom prst="rect">
            <a:avLst/>
          </a:prstGeom>
          <a:noFill/>
        </p:spPr>
        <p:txBody>
          <a:bodyPr wrap="square" rtlCol="0">
            <a:spAutoFit/>
          </a:bodyPr>
          <a:lstStyle/>
          <a:p>
            <a:r>
              <a:rPr lang="fi-FI">
                <a:solidFill>
                  <a:schemeClr val="bg1"/>
                </a:solidFill>
              </a:rPr>
              <a:t>(1)</a:t>
            </a:r>
          </a:p>
        </p:txBody>
      </p:sp>
    </p:spTree>
    <p:extLst>
      <p:ext uri="{BB962C8B-B14F-4D97-AF65-F5344CB8AC3E}">
        <p14:creationId xmlns:p14="http://schemas.microsoft.com/office/powerpoint/2010/main" val="2839587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486D069C-0B03-699A-982A-51F8FFE38A4A}"/>
              </a:ext>
            </a:extLst>
          </p:cNvPr>
          <p:cNvPicPr>
            <a:picLocks noChangeAspect="1"/>
          </p:cNvPicPr>
          <p:nvPr/>
        </p:nvPicPr>
        <p:blipFill>
          <a:blip r:embed="rId3"/>
          <a:stretch>
            <a:fillRect/>
          </a:stretch>
        </p:blipFill>
        <p:spPr>
          <a:xfrm>
            <a:off x="2149" y="0"/>
            <a:ext cx="12187701" cy="6858000"/>
          </a:xfrm>
          <a:prstGeom prst="rect">
            <a:avLst/>
          </a:prstGeom>
        </p:spPr>
      </p:pic>
      <p:sp>
        <p:nvSpPr>
          <p:cNvPr id="11" name="Suorakulmio 10">
            <a:extLst>
              <a:ext uri="{FF2B5EF4-FFF2-40B4-BE49-F238E27FC236}">
                <a16:creationId xmlns:a16="http://schemas.microsoft.com/office/drawing/2014/main" id="{885CAE95-19FF-B412-FBD9-C62FBCA7202C}"/>
              </a:ext>
            </a:extLst>
          </p:cNvPr>
          <p:cNvSpPr/>
          <p:nvPr/>
        </p:nvSpPr>
        <p:spPr>
          <a:xfrm>
            <a:off x="2647507" y="255181"/>
            <a:ext cx="5690345" cy="137392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9" name="Suorakulmio 8">
            <a:extLst>
              <a:ext uri="{FF2B5EF4-FFF2-40B4-BE49-F238E27FC236}">
                <a16:creationId xmlns:a16="http://schemas.microsoft.com/office/drawing/2014/main" id="{2D97A324-809F-F7F0-4EBE-8EE389EA1E79}"/>
              </a:ext>
            </a:extLst>
          </p:cNvPr>
          <p:cNvSpPr/>
          <p:nvPr/>
        </p:nvSpPr>
        <p:spPr>
          <a:xfrm>
            <a:off x="667126" y="2017423"/>
            <a:ext cx="4463143" cy="4452257"/>
          </a:xfrm>
          <a:prstGeom prst="rect">
            <a:avLst/>
          </a:prstGeom>
          <a:gradFill flip="none" rotWithShape="1">
            <a:gsLst>
              <a:gs pos="0">
                <a:srgbClr val="D5BE41">
                  <a:tint val="66000"/>
                  <a:satMod val="160000"/>
                </a:srgbClr>
              </a:gs>
              <a:gs pos="50000">
                <a:srgbClr val="D5BE41">
                  <a:tint val="44500"/>
                  <a:satMod val="160000"/>
                </a:srgbClr>
              </a:gs>
              <a:gs pos="100000">
                <a:srgbClr val="D5BE41">
                  <a:tint val="23500"/>
                  <a:satMod val="160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isällön paikkamerkki 2">
            <a:extLst>
              <a:ext uri="{FF2B5EF4-FFF2-40B4-BE49-F238E27FC236}">
                <a16:creationId xmlns:a16="http://schemas.microsoft.com/office/drawing/2014/main" id="{20AA2982-D3AC-E519-3140-3FDD9E050AEC}"/>
              </a:ext>
            </a:extLst>
          </p:cNvPr>
          <p:cNvSpPr>
            <a:spLocks noGrp="1"/>
          </p:cNvSpPr>
          <p:nvPr>
            <p:ph idx="1"/>
          </p:nvPr>
        </p:nvSpPr>
        <p:spPr>
          <a:xfrm>
            <a:off x="2893785" y="388320"/>
            <a:ext cx="5444067" cy="6422571"/>
          </a:xfrm>
        </p:spPr>
        <p:txBody>
          <a:bodyPr vert="horz" lIns="91440" tIns="45720" rIns="91440" bIns="45720" rtlCol="0">
            <a:normAutofit/>
          </a:bodyPr>
          <a:lstStyle/>
          <a:p>
            <a:pPr marL="0" indent="0">
              <a:buNone/>
            </a:pPr>
            <a:r>
              <a:rPr lang="fi-FI" sz="1800" b="1" dirty="0">
                <a:ea typeface="+mn-lt"/>
                <a:cs typeface="+mn-lt"/>
              </a:rPr>
              <a:t>Luonnonvaroilla tarkoitetaan kaikkea luonnossa olevaa, jota ihminen pystyy hyödyntämään.</a:t>
            </a:r>
            <a:r>
              <a:rPr lang="fi-FI" sz="1800" dirty="0">
                <a:ea typeface="+mn-lt"/>
                <a:cs typeface="+mn-lt"/>
              </a:rPr>
              <a:t> </a:t>
            </a:r>
          </a:p>
          <a:p>
            <a:pPr marL="0" indent="0">
              <a:buNone/>
            </a:pPr>
            <a:r>
              <a:rPr lang="fi-FI" sz="1400" dirty="0">
                <a:ea typeface="+mn-lt"/>
                <a:cs typeface="+mn-lt"/>
              </a:rPr>
              <a:t>On</a:t>
            </a:r>
            <a:r>
              <a:rPr lang="fi-FI" sz="1600" dirty="0">
                <a:ea typeface="+mn-lt"/>
                <a:cs typeface="+mn-lt"/>
              </a:rPr>
              <a:t> olemassa</a:t>
            </a:r>
            <a:r>
              <a:rPr lang="fi-FI" sz="1600" i="1" dirty="0">
                <a:ea typeface="+mn-lt"/>
                <a:cs typeface="+mn-lt"/>
              </a:rPr>
              <a:t> uusiutuvia</a:t>
            </a:r>
            <a:r>
              <a:rPr lang="fi-FI" sz="1600" dirty="0">
                <a:ea typeface="+mn-lt"/>
                <a:cs typeface="+mn-lt"/>
              </a:rPr>
              <a:t> ja </a:t>
            </a:r>
            <a:r>
              <a:rPr lang="fi-FI" sz="1600" i="1" dirty="0">
                <a:ea typeface="+mn-lt"/>
                <a:cs typeface="+mn-lt"/>
              </a:rPr>
              <a:t>uusiutumattomia</a:t>
            </a:r>
            <a:r>
              <a:rPr lang="fi-FI" sz="1600" dirty="0">
                <a:ea typeface="+mn-lt"/>
                <a:cs typeface="+mn-lt"/>
              </a:rPr>
              <a:t> luonnonvaroja</a:t>
            </a:r>
            <a:r>
              <a:rPr lang="fi-FI" sz="1800" dirty="0">
                <a:ea typeface="+mn-lt"/>
                <a:cs typeface="+mn-lt"/>
              </a:rPr>
              <a:t>.</a:t>
            </a:r>
          </a:p>
        </p:txBody>
      </p:sp>
      <p:sp>
        <p:nvSpPr>
          <p:cNvPr id="6" name="Tekstiruutu 5">
            <a:extLst>
              <a:ext uri="{FF2B5EF4-FFF2-40B4-BE49-F238E27FC236}">
                <a16:creationId xmlns:a16="http://schemas.microsoft.com/office/drawing/2014/main" id="{57F6DCBB-FF2B-38B7-CB9F-40D13F008B98}"/>
              </a:ext>
            </a:extLst>
          </p:cNvPr>
          <p:cNvSpPr txBox="1"/>
          <p:nvPr/>
        </p:nvSpPr>
        <p:spPr>
          <a:xfrm>
            <a:off x="627440" y="2258393"/>
            <a:ext cx="4463143" cy="3970318"/>
          </a:xfrm>
          <a:prstGeom prst="rect">
            <a:avLst/>
          </a:prstGeom>
          <a:noFill/>
        </p:spPr>
        <p:txBody>
          <a:bodyPr wrap="square" rtlCol="0">
            <a:spAutoFit/>
          </a:bodyPr>
          <a:lstStyle/>
          <a:p>
            <a:pPr marL="0" indent="0" algn="ctr">
              <a:buNone/>
            </a:pPr>
            <a:r>
              <a:rPr lang="fi-FI" sz="1800" b="1" dirty="0">
                <a:ea typeface="+mn-lt"/>
                <a:cs typeface="+mn-lt"/>
              </a:rPr>
              <a:t>Luonnonvarojen ylikulutuksella tarkoitetaan nykyistä tilannetta, jossa ihminen käyttää luonnonvaroja liikaa ja luonnon tasapaino horjuu</a:t>
            </a:r>
            <a:r>
              <a:rPr lang="fi-FI" sz="1800" dirty="0">
                <a:ea typeface="+mn-lt"/>
                <a:cs typeface="+mn-lt"/>
              </a:rPr>
              <a:t>. </a:t>
            </a:r>
          </a:p>
          <a:p>
            <a:pPr marL="0" indent="0" algn="ctr">
              <a:buNone/>
            </a:pPr>
            <a:endParaRPr lang="fi-FI" sz="1800" dirty="0">
              <a:ea typeface="+mn-lt"/>
              <a:cs typeface="+mn-lt"/>
            </a:endParaRPr>
          </a:p>
          <a:p>
            <a:pPr marL="0" indent="0" algn="ctr">
              <a:buNone/>
            </a:pPr>
            <a:r>
              <a:rPr lang="fi-FI" sz="1600" dirty="0">
                <a:ea typeface="+mn-lt"/>
                <a:cs typeface="+mn-lt"/>
              </a:rPr>
              <a:t>Suomalaiset kuluttavat tällä hetkellä luonnonvaroja niin, että jos kaikki ihmiset maailmassa kuluttaisivat samalla tavalla kuin me, tarvittaisiin lähes neljä maapalloa täyttämään tarpeemme. Tällaisesta toiminnasta johtuen maapallon ilmasto on lämmennyt ja muuttunut niin paljon, että se vaikeuttaa monin eri tavoin ihmisten ja muiden lajien elämää maapallolla.</a:t>
            </a:r>
          </a:p>
        </p:txBody>
      </p:sp>
      <p:sp>
        <p:nvSpPr>
          <p:cNvPr id="13" name="Ellipsi 12">
            <a:extLst>
              <a:ext uri="{FF2B5EF4-FFF2-40B4-BE49-F238E27FC236}">
                <a16:creationId xmlns:a16="http://schemas.microsoft.com/office/drawing/2014/main" id="{B642F70D-2CB6-26CE-567C-A6D81C4C0F61}"/>
              </a:ext>
            </a:extLst>
          </p:cNvPr>
          <p:cNvSpPr/>
          <p:nvPr/>
        </p:nvSpPr>
        <p:spPr>
          <a:xfrm>
            <a:off x="6751638" y="1539263"/>
            <a:ext cx="5093153" cy="5192486"/>
          </a:xfrm>
          <a:prstGeom prst="ellipse">
            <a:avLst/>
          </a:prstGeom>
          <a:gradFill flip="none" rotWithShape="1">
            <a:gsLst>
              <a:gs pos="0">
                <a:srgbClr val="D5BE41">
                  <a:tint val="66000"/>
                  <a:satMod val="160000"/>
                </a:srgbClr>
              </a:gs>
              <a:gs pos="50000">
                <a:srgbClr val="D5BE41">
                  <a:tint val="44500"/>
                  <a:satMod val="160000"/>
                </a:srgbClr>
              </a:gs>
              <a:gs pos="100000">
                <a:srgbClr val="D5BE41">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a:extLst>
              <a:ext uri="{FF2B5EF4-FFF2-40B4-BE49-F238E27FC236}">
                <a16:creationId xmlns:a16="http://schemas.microsoft.com/office/drawing/2014/main" id="{FB3FE604-AB3C-9FB0-F377-AA51122928DC}"/>
              </a:ext>
            </a:extLst>
          </p:cNvPr>
          <p:cNvSpPr txBox="1"/>
          <p:nvPr/>
        </p:nvSpPr>
        <p:spPr>
          <a:xfrm>
            <a:off x="7190240" y="2432848"/>
            <a:ext cx="4334634" cy="3170099"/>
          </a:xfrm>
          <a:prstGeom prst="rect">
            <a:avLst/>
          </a:prstGeom>
          <a:noFill/>
        </p:spPr>
        <p:txBody>
          <a:bodyPr wrap="square" rtlCol="0">
            <a:spAutoFit/>
          </a:bodyPr>
          <a:lstStyle/>
          <a:p>
            <a:pPr marL="0" indent="0" algn="ctr">
              <a:buNone/>
            </a:pPr>
            <a:r>
              <a:rPr lang="fi-FI" sz="1800" b="1" dirty="0">
                <a:ea typeface="+mn-lt"/>
                <a:cs typeface="+mn-lt"/>
              </a:rPr>
              <a:t>Ilmastonmuutos on syntynyt luonnonvarojen ylikulutuksen sekä siitä aiheutuvien kasvihuonepäästöjen takia. </a:t>
            </a:r>
          </a:p>
          <a:p>
            <a:pPr marL="0" indent="0" algn="ctr">
              <a:buNone/>
            </a:pPr>
            <a:endParaRPr lang="fi-FI" sz="1600" dirty="0">
              <a:ea typeface="+mn-lt"/>
              <a:cs typeface="+mn-lt"/>
            </a:endParaRPr>
          </a:p>
          <a:p>
            <a:pPr marL="0" indent="0" algn="ctr">
              <a:buNone/>
            </a:pPr>
            <a:r>
              <a:rPr lang="fi-FI" sz="1600" dirty="0">
                <a:ea typeface="+mn-lt"/>
                <a:cs typeface="+mn-lt"/>
              </a:rPr>
              <a:t>Ilmastonmuutoksesta puhuttaessa </a:t>
            </a:r>
            <a:r>
              <a:rPr lang="fi-FI" sz="1600" i="1" dirty="0">
                <a:ea typeface="+mn-lt"/>
                <a:cs typeface="+mn-lt"/>
              </a:rPr>
              <a:t>hiilidioksidi</a:t>
            </a:r>
            <a:r>
              <a:rPr lang="fi-FI" sz="1600" dirty="0">
                <a:ea typeface="+mn-lt"/>
                <a:cs typeface="+mn-lt"/>
              </a:rPr>
              <a:t> on kenties eniten huomiota saanut kasvihuonepäästö. Ilmakehän hiilidioksidipitoisuus on kasvanut uusiutumattomien luonnonvarojen käytön sekä liiallisen maan muokkaamisen seurauksena, jolloin ilmasto on alkanut lämmetä.</a:t>
            </a:r>
          </a:p>
        </p:txBody>
      </p:sp>
      <p:sp>
        <p:nvSpPr>
          <p:cNvPr id="16" name="Tekstiruutu 15">
            <a:extLst>
              <a:ext uri="{FF2B5EF4-FFF2-40B4-BE49-F238E27FC236}">
                <a16:creationId xmlns:a16="http://schemas.microsoft.com/office/drawing/2014/main" id="{9679F76D-96ED-B6F7-168E-8CA509229932}"/>
              </a:ext>
            </a:extLst>
          </p:cNvPr>
          <p:cNvSpPr txBox="1"/>
          <p:nvPr/>
        </p:nvSpPr>
        <p:spPr>
          <a:xfrm>
            <a:off x="11610723" y="6368903"/>
            <a:ext cx="669851" cy="369332"/>
          </a:xfrm>
          <a:prstGeom prst="rect">
            <a:avLst/>
          </a:prstGeom>
          <a:noFill/>
        </p:spPr>
        <p:txBody>
          <a:bodyPr wrap="square" rtlCol="0">
            <a:spAutoFit/>
          </a:bodyPr>
          <a:lstStyle/>
          <a:p>
            <a:r>
              <a:rPr lang="fi-FI">
                <a:solidFill>
                  <a:srgbClr val="FFE438"/>
                </a:solidFill>
              </a:rPr>
              <a:t>(1)</a:t>
            </a:r>
          </a:p>
        </p:txBody>
      </p:sp>
    </p:spTree>
    <p:extLst>
      <p:ext uri="{BB962C8B-B14F-4D97-AF65-F5344CB8AC3E}">
        <p14:creationId xmlns:p14="http://schemas.microsoft.com/office/powerpoint/2010/main" val="205161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13"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F94A3DEA-B6ED-81A1-0EEA-D92E7789571D}"/>
              </a:ext>
            </a:extLst>
          </p:cNvPr>
          <p:cNvPicPr>
            <a:picLocks noChangeAspect="1"/>
          </p:cNvPicPr>
          <p:nvPr/>
        </p:nvPicPr>
        <p:blipFill rotWithShape="1">
          <a:blip r:embed="rId3"/>
          <a:srcRect l="7870" t="3746" r="6949"/>
          <a:stretch/>
        </p:blipFill>
        <p:spPr>
          <a:xfrm>
            <a:off x="3376029" y="211404"/>
            <a:ext cx="8815971" cy="6646596"/>
          </a:xfrm>
          <a:prstGeom prst="rect">
            <a:avLst/>
          </a:prstGeom>
        </p:spPr>
      </p:pic>
      <p:pic>
        <p:nvPicPr>
          <p:cNvPr id="6" name="Kuva 5">
            <a:extLst>
              <a:ext uri="{FF2B5EF4-FFF2-40B4-BE49-F238E27FC236}">
                <a16:creationId xmlns:a16="http://schemas.microsoft.com/office/drawing/2014/main" id="{076F7CDF-2382-5625-FF61-BA1BE777FF0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0655005">
            <a:off x="404538" y="756345"/>
            <a:ext cx="4703525" cy="2387601"/>
          </a:xfrm>
          <a:prstGeom prst="rect">
            <a:avLst/>
          </a:prstGeom>
        </p:spPr>
      </p:pic>
      <p:sp>
        <p:nvSpPr>
          <p:cNvPr id="3" name="Alaotsikko 2">
            <a:extLst>
              <a:ext uri="{FF2B5EF4-FFF2-40B4-BE49-F238E27FC236}">
                <a16:creationId xmlns:a16="http://schemas.microsoft.com/office/drawing/2014/main" id="{B9FB0A97-78FB-4365-706E-07511D7087D2}"/>
              </a:ext>
            </a:extLst>
          </p:cNvPr>
          <p:cNvSpPr>
            <a:spLocks noGrp="1"/>
          </p:cNvSpPr>
          <p:nvPr>
            <p:ph type="subTitle" idx="1"/>
          </p:nvPr>
        </p:nvSpPr>
        <p:spPr>
          <a:xfrm>
            <a:off x="398592" y="2959412"/>
            <a:ext cx="3440332" cy="628338"/>
          </a:xfrm>
        </p:spPr>
        <p:txBody>
          <a:bodyPr>
            <a:normAutofit/>
          </a:bodyPr>
          <a:lstStyle/>
          <a:p>
            <a:r>
              <a:rPr lang="fi-FI" sz="1600" dirty="0">
                <a:highlight>
                  <a:srgbClr val="FFE438"/>
                </a:highlight>
                <a:ea typeface="+mn-lt"/>
                <a:cs typeface="+mn-lt"/>
                <a:hlinkClick r:id="rId5">
                  <a:extLst>
                    <a:ext uri="{A12FA001-AC4F-418D-AE19-62706E023703}">
                      <ahyp:hlinkClr xmlns:ahyp="http://schemas.microsoft.com/office/drawing/2018/hyperlinkcolor" val="tx"/>
                    </a:ext>
                  </a:extLst>
                </a:hlinkClick>
              </a:rPr>
              <a:t>https://www.youtube.com/watch?v=YvaPPCG-ti4&amp;t=15s</a:t>
            </a:r>
            <a:endParaRPr lang="fi-FI" sz="1600" dirty="0">
              <a:highlight>
                <a:srgbClr val="FFE438"/>
              </a:highlight>
            </a:endParaRPr>
          </a:p>
          <a:p>
            <a:endParaRPr lang="fi-FI" sz="1600" dirty="0"/>
          </a:p>
        </p:txBody>
      </p:sp>
      <p:sp>
        <p:nvSpPr>
          <p:cNvPr id="9" name="Tekstiruutu 8">
            <a:extLst>
              <a:ext uri="{FF2B5EF4-FFF2-40B4-BE49-F238E27FC236}">
                <a16:creationId xmlns:a16="http://schemas.microsoft.com/office/drawing/2014/main" id="{0D44B087-D91E-5636-A9DB-FF477C4A29DB}"/>
              </a:ext>
            </a:extLst>
          </p:cNvPr>
          <p:cNvSpPr txBox="1"/>
          <p:nvPr/>
        </p:nvSpPr>
        <p:spPr>
          <a:xfrm>
            <a:off x="8548576" y="6515791"/>
            <a:ext cx="4944139" cy="261610"/>
          </a:xfrm>
          <a:prstGeom prst="rect">
            <a:avLst/>
          </a:prstGeom>
          <a:noFill/>
        </p:spPr>
        <p:txBody>
          <a:bodyPr wrap="square" rtlCol="0">
            <a:spAutoFit/>
          </a:bodyPr>
          <a:lstStyle/>
          <a:p>
            <a:r>
              <a:rPr lang="en-US" sz="1100" b="0" i="0" dirty="0">
                <a:solidFill>
                  <a:srgbClr val="333333"/>
                </a:solidFill>
                <a:effectLst/>
                <a:latin typeface="Libre Franklin" panose="020F0502020204030204" pitchFamily="2" charset="0"/>
              </a:rPr>
              <a:t>Kuva: Azote Images for Stockholm Resilience Centre.</a:t>
            </a:r>
            <a:endParaRPr lang="fi-FI" sz="1100" dirty="0"/>
          </a:p>
        </p:txBody>
      </p:sp>
      <p:sp>
        <p:nvSpPr>
          <p:cNvPr id="10" name="Tekstiruutu 9">
            <a:extLst>
              <a:ext uri="{FF2B5EF4-FFF2-40B4-BE49-F238E27FC236}">
                <a16:creationId xmlns:a16="http://schemas.microsoft.com/office/drawing/2014/main" id="{031A15D5-46DD-5C4D-2F6E-52709F7A8450}"/>
              </a:ext>
            </a:extLst>
          </p:cNvPr>
          <p:cNvSpPr txBox="1"/>
          <p:nvPr/>
        </p:nvSpPr>
        <p:spPr>
          <a:xfrm>
            <a:off x="6624084" y="5424287"/>
            <a:ext cx="2339163"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i-FI"/>
              <a:t>Ekologinen kestävyys</a:t>
            </a:r>
          </a:p>
        </p:txBody>
      </p:sp>
      <p:sp>
        <p:nvSpPr>
          <p:cNvPr id="11" name="Tekstiruutu 10">
            <a:extLst>
              <a:ext uri="{FF2B5EF4-FFF2-40B4-BE49-F238E27FC236}">
                <a16:creationId xmlns:a16="http://schemas.microsoft.com/office/drawing/2014/main" id="{13FD8B0A-2D4B-305A-76A6-6E07087F5CE0}"/>
              </a:ext>
            </a:extLst>
          </p:cNvPr>
          <p:cNvSpPr txBox="1"/>
          <p:nvPr/>
        </p:nvSpPr>
        <p:spPr>
          <a:xfrm>
            <a:off x="6624084" y="3273581"/>
            <a:ext cx="233916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i-FI"/>
              <a:t>Sosiaalinen kestävyys</a:t>
            </a:r>
          </a:p>
        </p:txBody>
      </p:sp>
      <p:sp>
        <p:nvSpPr>
          <p:cNvPr id="12" name="Tekstiruutu 11">
            <a:extLst>
              <a:ext uri="{FF2B5EF4-FFF2-40B4-BE49-F238E27FC236}">
                <a16:creationId xmlns:a16="http://schemas.microsoft.com/office/drawing/2014/main" id="{E096B912-7B7B-ECC2-DE0A-F72F91C649A8}"/>
              </a:ext>
            </a:extLst>
          </p:cNvPr>
          <p:cNvSpPr txBox="1"/>
          <p:nvPr/>
        </p:nvSpPr>
        <p:spPr>
          <a:xfrm>
            <a:off x="7052931" y="1657757"/>
            <a:ext cx="149564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i-FI" sz="1600"/>
              <a:t>Taloudellinen kestävyys</a:t>
            </a:r>
          </a:p>
        </p:txBody>
      </p:sp>
    </p:spTree>
    <p:extLst>
      <p:ext uri="{BB962C8B-B14F-4D97-AF65-F5344CB8AC3E}">
        <p14:creationId xmlns:p14="http://schemas.microsoft.com/office/powerpoint/2010/main" val="31659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500"/>
                                        <p:tgtEl>
                                          <p:spTgt spid="3">
                                            <p:txEl>
                                              <p:pRg st="0" end="0"/>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982C6B2-B353-BD48-0C6F-4C33D4793B27}"/>
              </a:ext>
            </a:extLst>
          </p:cNvPr>
          <p:cNvSpPr>
            <a:spLocks noGrp="1"/>
          </p:cNvSpPr>
          <p:nvPr>
            <p:ph type="title"/>
          </p:nvPr>
        </p:nvSpPr>
        <p:spPr>
          <a:xfrm>
            <a:off x="686834" y="1153572"/>
            <a:ext cx="3200400" cy="4461163"/>
          </a:xfrm>
        </p:spPr>
        <p:txBody>
          <a:bodyPr>
            <a:normAutofit/>
          </a:bodyPr>
          <a:lstStyle/>
          <a:p>
            <a:r>
              <a:rPr lang="fi-FI" sz="2400">
                <a:solidFill>
                  <a:srgbClr val="FFFFFF"/>
                </a:solidFill>
              </a:rPr>
              <a:t>Tuotteen elinkaari ja ympäristövaikutukset</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Sisällön paikkamerkki 5">
            <a:extLst>
              <a:ext uri="{FF2B5EF4-FFF2-40B4-BE49-F238E27FC236}">
                <a16:creationId xmlns:a16="http://schemas.microsoft.com/office/drawing/2014/main" id="{26F374DC-F5F9-C76F-149D-D11C36A60990}"/>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fi-FI" sz="1800">
                <a:ea typeface="+mn-lt"/>
                <a:cs typeface="+mn-lt"/>
              </a:rPr>
              <a:t>Elinkaariarviointi on menetelmä, jolla analysoidaan tuotteen tai palvelun koko elinkaaren aikaiset </a:t>
            </a:r>
            <a:r>
              <a:rPr lang="fi-FI" sz="1800" b="1">
                <a:ea typeface="+mn-lt"/>
                <a:cs typeface="+mn-lt"/>
              </a:rPr>
              <a:t>ympäristövaikutukset</a:t>
            </a:r>
            <a:r>
              <a:rPr lang="fi-FI" sz="1800">
                <a:ea typeface="+mn-lt"/>
                <a:cs typeface="+mn-lt"/>
              </a:rPr>
              <a:t> </a:t>
            </a:r>
            <a:r>
              <a:rPr lang="fi-FI" sz="1800" b="1">
                <a:ea typeface="+mn-lt"/>
                <a:cs typeface="+mn-lt"/>
              </a:rPr>
              <a:t>kattavasti.</a:t>
            </a:r>
            <a:endParaRPr lang="fi-FI" sz="1800"/>
          </a:p>
          <a:p>
            <a:r>
              <a:rPr lang="fi-FI" sz="1800">
                <a:latin typeface="Aptos"/>
                <a:cs typeface="Courier New"/>
              </a:rPr>
              <a:t>Materiaalien</a:t>
            </a:r>
            <a:r>
              <a:rPr lang="fi-FI" sz="1800">
                <a:ea typeface="+mn-lt"/>
                <a:cs typeface="+mn-lt"/>
              </a:rPr>
              <a:t> hankinta, niiden prosessointi ja kuljetus</a:t>
            </a:r>
            <a:endParaRPr lang="fi-FI" sz="1800"/>
          </a:p>
          <a:p>
            <a:r>
              <a:rPr lang="fi-FI" sz="1800">
                <a:latin typeface="Aptos"/>
                <a:cs typeface="Courier New"/>
              </a:rPr>
              <a:t>Tuotteen</a:t>
            </a:r>
            <a:r>
              <a:rPr lang="fi-FI" sz="1800">
                <a:ea typeface="+mn-lt"/>
                <a:cs typeface="+mn-lt"/>
              </a:rPr>
              <a:t> valmistus ja jakelu </a:t>
            </a:r>
            <a:endParaRPr lang="fi-FI" sz="1800"/>
          </a:p>
          <a:p>
            <a:r>
              <a:rPr lang="fi-FI" sz="1800">
                <a:latin typeface="Aptos"/>
                <a:cs typeface="Courier New"/>
              </a:rPr>
              <a:t>Tuotteen</a:t>
            </a:r>
            <a:r>
              <a:rPr lang="fi-FI" sz="1800">
                <a:ea typeface="+mn-lt"/>
                <a:cs typeface="+mn-lt"/>
              </a:rPr>
              <a:t> käyttö, uudelleenkäyttö ja huolto </a:t>
            </a:r>
            <a:endParaRPr lang="fi-FI" sz="1800"/>
          </a:p>
          <a:p>
            <a:r>
              <a:rPr lang="fi-FI" sz="1800">
                <a:latin typeface="Aptos"/>
                <a:cs typeface="Courier New"/>
              </a:rPr>
              <a:t>Kierrätys</a:t>
            </a:r>
            <a:r>
              <a:rPr lang="fi-FI" sz="1800">
                <a:ea typeface="+mn-lt"/>
                <a:cs typeface="+mn-lt"/>
              </a:rPr>
              <a:t> ja hylkääminen </a:t>
            </a:r>
            <a:r>
              <a:rPr lang="fi-FI" sz="1600">
                <a:ea typeface="+mn-lt"/>
                <a:cs typeface="+mn-lt"/>
              </a:rPr>
              <a:t>(3)</a:t>
            </a:r>
            <a:endParaRPr lang="fi-FI" sz="1600"/>
          </a:p>
          <a:p>
            <a:pPr marL="0" indent="0">
              <a:buNone/>
            </a:pPr>
            <a:endParaRPr lang="fi-FI" sz="1800" b="1">
              <a:latin typeface="Aptos"/>
              <a:cs typeface="Courier New"/>
            </a:endParaRPr>
          </a:p>
          <a:p>
            <a:pPr marL="0" indent="0">
              <a:buNone/>
            </a:pPr>
            <a:r>
              <a:rPr lang="fi-FI" sz="1800" b="1">
                <a:latin typeface="Aptos"/>
                <a:cs typeface="Courier New"/>
              </a:rPr>
              <a:t>Yksittäisiä</a:t>
            </a:r>
            <a:r>
              <a:rPr lang="fi-FI" sz="1800" b="1">
                <a:ea typeface="+mn-lt"/>
                <a:cs typeface="+mn-lt"/>
              </a:rPr>
              <a:t> ympäristövaikutuksia ja päästöluokkia </a:t>
            </a:r>
            <a:r>
              <a:rPr lang="fi-FI" sz="1800">
                <a:ea typeface="+mn-lt"/>
                <a:cs typeface="+mn-lt"/>
              </a:rPr>
              <a:t>voidaan havainnollistaa esim. jalanjälkimittareilla.</a:t>
            </a:r>
            <a:endParaRPr lang="fi-FI" sz="1800"/>
          </a:p>
          <a:p>
            <a:r>
              <a:rPr lang="fi-FI" sz="1800">
                <a:latin typeface="Aptos"/>
                <a:cs typeface="Courier New"/>
              </a:rPr>
              <a:t>Hiiljalanjälki</a:t>
            </a:r>
            <a:r>
              <a:rPr lang="fi-FI" sz="1800">
                <a:ea typeface="+mn-lt"/>
                <a:cs typeface="+mn-lt"/>
              </a:rPr>
              <a:t>: ilmastokuorma, kasvihuonekaasujen päästöt ilmakehään</a:t>
            </a:r>
            <a:endParaRPr lang="fi-FI" sz="1800"/>
          </a:p>
          <a:p>
            <a:r>
              <a:rPr lang="fi-FI" sz="1800">
                <a:latin typeface="Aptos"/>
                <a:cs typeface="Courier New"/>
              </a:rPr>
              <a:t>Ekologinen</a:t>
            </a:r>
            <a:r>
              <a:rPr lang="fi-FI" sz="1800">
                <a:ea typeface="+mn-lt"/>
                <a:cs typeface="+mn-lt"/>
              </a:rPr>
              <a:t> jalanjälki: Maa- ja vesialueen koko, joka tarvitaan ihmisen tai ihmisryhmän kuluttaman ravinnon, materiaalien ja energian tuottamiseen ja jätteiden käsittelyyn.</a:t>
            </a:r>
            <a:endParaRPr lang="fi-FI" sz="1800"/>
          </a:p>
          <a:p>
            <a:r>
              <a:rPr lang="fi-FI" sz="1800">
                <a:latin typeface="Aptos"/>
                <a:cs typeface="Courier New"/>
              </a:rPr>
              <a:t>Luontojalanjälki</a:t>
            </a:r>
            <a:r>
              <a:rPr lang="fi-FI" sz="1800">
                <a:ea typeface="+mn-lt"/>
                <a:cs typeface="+mn-lt"/>
              </a:rPr>
              <a:t>: Kokonaisvaikutus luonnon monimuotoisuuteen, asian tai toiminnon luonnolle aiheuttama haitta </a:t>
            </a:r>
            <a:r>
              <a:rPr lang="fi-FI" sz="1600">
                <a:ea typeface="+mn-lt"/>
                <a:cs typeface="+mn-lt"/>
              </a:rPr>
              <a:t>(4)</a:t>
            </a:r>
            <a:endParaRPr lang="fi-FI" sz="1600"/>
          </a:p>
          <a:p>
            <a:endParaRPr lang="fi-FI" sz="1800"/>
          </a:p>
        </p:txBody>
      </p:sp>
    </p:spTree>
    <p:extLst>
      <p:ext uri="{BB962C8B-B14F-4D97-AF65-F5344CB8AC3E}">
        <p14:creationId xmlns:p14="http://schemas.microsoft.com/office/powerpoint/2010/main" val="156434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ympyrä, Fontti, logo&#10;&#10;Kuvaus luotu automaattisesti">
            <a:extLst>
              <a:ext uri="{FF2B5EF4-FFF2-40B4-BE49-F238E27FC236}">
                <a16:creationId xmlns:a16="http://schemas.microsoft.com/office/drawing/2014/main" id="{D7A5092D-B11D-9A98-3742-EE2192B1969C}"/>
              </a:ext>
            </a:extLst>
          </p:cNvPr>
          <p:cNvPicPr>
            <a:picLocks noChangeAspect="1"/>
          </p:cNvPicPr>
          <p:nvPr/>
        </p:nvPicPr>
        <p:blipFill rotWithShape="1">
          <a:blip r:embed="rId3"/>
          <a:srcRect l="9746" t="9751" r="7915" b="9961"/>
          <a:stretch/>
        </p:blipFill>
        <p:spPr>
          <a:xfrm>
            <a:off x="3725564" y="134697"/>
            <a:ext cx="8048077" cy="5903494"/>
          </a:xfrm>
          <a:prstGeom prst="rect">
            <a:avLst/>
          </a:prstGeom>
        </p:spPr>
      </p:pic>
      <p:sp>
        <p:nvSpPr>
          <p:cNvPr id="3" name="Sisällön paikkamerkki 2">
            <a:extLst>
              <a:ext uri="{FF2B5EF4-FFF2-40B4-BE49-F238E27FC236}">
                <a16:creationId xmlns:a16="http://schemas.microsoft.com/office/drawing/2014/main" id="{D51939A7-FAE5-FA2C-77CC-C70FFFA99799}"/>
              </a:ext>
            </a:extLst>
          </p:cNvPr>
          <p:cNvSpPr>
            <a:spLocks noGrp="1"/>
          </p:cNvSpPr>
          <p:nvPr>
            <p:ph idx="1"/>
          </p:nvPr>
        </p:nvSpPr>
        <p:spPr>
          <a:xfrm>
            <a:off x="196971" y="2522793"/>
            <a:ext cx="3068744" cy="4215465"/>
          </a:xfrm>
        </p:spPr>
        <p:txBody>
          <a:bodyPr vert="horz" lIns="91440" tIns="45720" rIns="91440" bIns="45720" rtlCol="0" anchor="t">
            <a:normAutofit/>
          </a:bodyPr>
          <a:lstStyle/>
          <a:p>
            <a:pPr marL="0" indent="0">
              <a:buNone/>
            </a:pPr>
            <a:r>
              <a:rPr lang="fi-FI" sz="1400" b="1" i="1" dirty="0">
                <a:ea typeface="+mn-lt"/>
                <a:cs typeface="+mn-lt"/>
              </a:rPr>
              <a:t>Lineaaritalous=</a:t>
            </a:r>
            <a:r>
              <a:rPr lang="fi-FI" sz="1400" dirty="0">
                <a:ea typeface="+mn-lt"/>
                <a:cs typeface="+mn-lt"/>
              </a:rPr>
              <a:t> talousmalli, jota pitkälti tällä hetkellä elämme, on vastakohta kiertotaloudelle</a:t>
            </a:r>
            <a:r>
              <a:rPr lang="fi-FI" sz="1400">
                <a:ea typeface="+mn-lt"/>
                <a:cs typeface="+mn-lt"/>
              </a:rPr>
              <a:t>. </a:t>
            </a:r>
          </a:p>
          <a:p>
            <a:pPr marL="0" indent="0">
              <a:buNone/>
            </a:pPr>
            <a:r>
              <a:rPr lang="fi-FI" sz="1400">
                <a:ea typeface="+mn-lt"/>
                <a:cs typeface="+mn-lt"/>
              </a:rPr>
              <a:t>Lineaarinen </a:t>
            </a:r>
            <a:r>
              <a:rPr lang="fi-FI" sz="1400" dirty="0">
                <a:ea typeface="+mn-lt"/>
                <a:cs typeface="+mn-lt"/>
              </a:rPr>
              <a:t>talous noudattaa ’valmista, kuluta, heitä pois’ -kertakäyttökulttuurin ajatusta. Lineaaritaloudessa ei mietitä sitä, mistä ja miten tuotteisiin tarvittava materiaali hankitaan ja mitä sille tapahtuu, kun tuote on kulutettu loppuun.</a:t>
            </a:r>
            <a:endParaRPr lang="fi-FI" sz="3200" dirty="0"/>
          </a:p>
        </p:txBody>
      </p:sp>
      <p:sp>
        <p:nvSpPr>
          <p:cNvPr id="7" name="Tekstiruutu 6">
            <a:extLst>
              <a:ext uri="{FF2B5EF4-FFF2-40B4-BE49-F238E27FC236}">
                <a16:creationId xmlns:a16="http://schemas.microsoft.com/office/drawing/2014/main" id="{BCE807D1-4687-2C52-6BB8-B3EA158ACB2F}"/>
              </a:ext>
            </a:extLst>
          </p:cNvPr>
          <p:cNvSpPr txBox="1"/>
          <p:nvPr/>
        </p:nvSpPr>
        <p:spPr>
          <a:xfrm>
            <a:off x="11610723" y="6368903"/>
            <a:ext cx="669851" cy="369332"/>
          </a:xfrm>
          <a:prstGeom prst="rect">
            <a:avLst/>
          </a:prstGeom>
          <a:noFill/>
        </p:spPr>
        <p:txBody>
          <a:bodyPr wrap="square" rtlCol="0">
            <a:spAutoFit/>
          </a:bodyPr>
          <a:lstStyle/>
          <a:p>
            <a:r>
              <a:rPr lang="fi-FI"/>
              <a:t>(1)</a:t>
            </a:r>
          </a:p>
        </p:txBody>
      </p:sp>
    </p:spTree>
    <p:extLst>
      <p:ext uri="{BB962C8B-B14F-4D97-AF65-F5344CB8AC3E}">
        <p14:creationId xmlns:p14="http://schemas.microsoft.com/office/powerpoint/2010/main" val="272076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Fontti, ympyrä, logo&#10;&#10;Kuvaus luotu automaattisesti">
            <a:extLst>
              <a:ext uri="{FF2B5EF4-FFF2-40B4-BE49-F238E27FC236}">
                <a16:creationId xmlns:a16="http://schemas.microsoft.com/office/drawing/2014/main" id="{56C16C7E-466F-D53E-68C3-7D84AF40B48A}"/>
              </a:ext>
            </a:extLst>
          </p:cNvPr>
          <p:cNvPicPr>
            <a:picLocks noChangeAspect="1"/>
          </p:cNvPicPr>
          <p:nvPr/>
        </p:nvPicPr>
        <p:blipFill rotWithShape="1">
          <a:blip r:embed="rId3"/>
          <a:srcRect l="9524" r="8691"/>
          <a:stretch/>
        </p:blipFill>
        <p:spPr>
          <a:xfrm>
            <a:off x="4354286" y="0"/>
            <a:ext cx="7478486" cy="6882992"/>
          </a:xfrm>
          <a:prstGeom prst="rect">
            <a:avLst/>
          </a:prstGeom>
        </p:spPr>
      </p:pic>
      <p:sp>
        <p:nvSpPr>
          <p:cNvPr id="3" name="Sisällön paikkamerkki 2">
            <a:extLst>
              <a:ext uri="{FF2B5EF4-FFF2-40B4-BE49-F238E27FC236}">
                <a16:creationId xmlns:a16="http://schemas.microsoft.com/office/drawing/2014/main" id="{2EEDAAA3-2AFA-C2F0-4F59-1ECBD8CB741C}"/>
              </a:ext>
            </a:extLst>
          </p:cNvPr>
          <p:cNvSpPr>
            <a:spLocks noGrp="1"/>
          </p:cNvSpPr>
          <p:nvPr>
            <p:ph idx="1"/>
          </p:nvPr>
        </p:nvSpPr>
        <p:spPr>
          <a:xfrm>
            <a:off x="177457" y="2753787"/>
            <a:ext cx="3817600" cy="4648499"/>
          </a:xfrm>
        </p:spPr>
        <p:txBody>
          <a:bodyPr vert="horz" lIns="91440" tIns="45720" rIns="91440" bIns="45720" rtlCol="0" anchor="t">
            <a:normAutofit/>
          </a:bodyPr>
          <a:lstStyle/>
          <a:p>
            <a:pPr marL="0" indent="0">
              <a:buNone/>
            </a:pPr>
            <a:r>
              <a:rPr lang="fi-FI" sz="1400" b="1" i="1" dirty="0">
                <a:ea typeface="+mn-lt"/>
                <a:cs typeface="+mn-lt"/>
              </a:rPr>
              <a:t>Kierrätystaloudessa</a:t>
            </a:r>
            <a:r>
              <a:rPr lang="fi-FI" sz="1400" dirty="0">
                <a:ea typeface="+mn-lt"/>
                <a:cs typeface="+mn-lt"/>
              </a:rPr>
              <a:t> osa tuotteista kierrätetään, mutta se toimii melko samoilla periaatteilla kuin lineaarinen talous. Kierrätystä ja jalostusta tehdään muun muassa mekaanisesti ja kemiallisesti</a:t>
            </a:r>
            <a:r>
              <a:rPr lang="fi-FI" sz="1400" b="1" dirty="0">
                <a:ea typeface="+mn-lt"/>
                <a:cs typeface="+mn-lt"/>
              </a:rPr>
              <a:t>. Kuitenkin tällä hetkellä vain alle 10% kaikesta käytetystä materiaalista otetaan talteen ja käytetään uudelleen.</a:t>
            </a:r>
            <a:endParaRPr lang="fi-FI" sz="3200" b="1" dirty="0"/>
          </a:p>
        </p:txBody>
      </p:sp>
      <p:sp>
        <p:nvSpPr>
          <p:cNvPr id="5" name="Tekstiruutu 4">
            <a:extLst>
              <a:ext uri="{FF2B5EF4-FFF2-40B4-BE49-F238E27FC236}">
                <a16:creationId xmlns:a16="http://schemas.microsoft.com/office/drawing/2014/main" id="{5288AAB9-8AA5-FF18-4A02-DA775F8AC39C}"/>
              </a:ext>
            </a:extLst>
          </p:cNvPr>
          <p:cNvSpPr txBox="1"/>
          <p:nvPr/>
        </p:nvSpPr>
        <p:spPr>
          <a:xfrm>
            <a:off x="11610723" y="6368903"/>
            <a:ext cx="669851" cy="369332"/>
          </a:xfrm>
          <a:prstGeom prst="rect">
            <a:avLst/>
          </a:prstGeom>
          <a:noFill/>
        </p:spPr>
        <p:txBody>
          <a:bodyPr wrap="square" rtlCol="0">
            <a:spAutoFit/>
          </a:bodyPr>
          <a:lstStyle/>
          <a:p>
            <a:r>
              <a:rPr lang="fi-FI"/>
              <a:t>(1)</a:t>
            </a:r>
          </a:p>
        </p:txBody>
      </p:sp>
    </p:spTree>
    <p:extLst>
      <p:ext uri="{BB962C8B-B14F-4D97-AF65-F5344CB8AC3E}">
        <p14:creationId xmlns:p14="http://schemas.microsoft.com/office/powerpoint/2010/main" val="4091836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descr="Kuva, joka sisältää kohteen teksti, ympyrä, Grafiikka, Fontti&#10;&#10;Kuvaus luotu automaattisesti">
            <a:extLst>
              <a:ext uri="{FF2B5EF4-FFF2-40B4-BE49-F238E27FC236}">
                <a16:creationId xmlns:a16="http://schemas.microsoft.com/office/drawing/2014/main" id="{62FF4604-1D05-E20E-64F2-9BA6755A43BA}"/>
              </a:ext>
            </a:extLst>
          </p:cNvPr>
          <p:cNvPicPr>
            <a:picLocks noGrp="1" noChangeAspect="1"/>
          </p:cNvPicPr>
          <p:nvPr>
            <p:ph idx="1"/>
          </p:nvPr>
        </p:nvPicPr>
        <p:blipFill rotWithShape="1">
          <a:blip r:embed="rId3"/>
          <a:srcRect r="12893"/>
          <a:stretch/>
        </p:blipFill>
        <p:spPr>
          <a:xfrm>
            <a:off x="3471424" y="0"/>
            <a:ext cx="8481090" cy="6858000"/>
          </a:xfrm>
        </p:spPr>
      </p:pic>
      <p:sp>
        <p:nvSpPr>
          <p:cNvPr id="2" name="Otsikko 1">
            <a:extLst>
              <a:ext uri="{FF2B5EF4-FFF2-40B4-BE49-F238E27FC236}">
                <a16:creationId xmlns:a16="http://schemas.microsoft.com/office/drawing/2014/main" id="{F1297716-C0E8-8C17-FA81-B9DF7D57BD6F}"/>
              </a:ext>
            </a:extLst>
          </p:cNvPr>
          <p:cNvSpPr>
            <a:spLocks noGrp="1"/>
          </p:cNvSpPr>
          <p:nvPr>
            <p:ph type="title"/>
          </p:nvPr>
        </p:nvSpPr>
        <p:spPr>
          <a:xfrm>
            <a:off x="363747" y="2090408"/>
            <a:ext cx="3600090" cy="3740958"/>
          </a:xfrm>
        </p:spPr>
        <p:txBody>
          <a:bodyPr/>
          <a:lstStyle/>
          <a:p>
            <a:r>
              <a:rPr lang="fi-FI" sz="1400" b="1">
                <a:ea typeface="+mj-lt"/>
                <a:cs typeface="+mj-lt"/>
              </a:rPr>
              <a:t>Kiertotalous = kierto (= kiertokulku, vrt. veden kiertokulku) + talous (= tavaroiden tai tuotteiden tuotanto, jakelu, vaihto tai kulutus)</a:t>
            </a:r>
            <a:endParaRPr lang="fi-FI" sz="4800"/>
          </a:p>
          <a:p>
            <a:br>
              <a:rPr lang="fi-FI" sz="1300">
                <a:ea typeface="+mj-lt"/>
                <a:cs typeface="+mj-lt"/>
              </a:rPr>
            </a:br>
            <a:r>
              <a:rPr lang="fi-FI" sz="1300">
                <a:ea typeface="+mj-lt"/>
                <a:cs typeface="+mj-lt"/>
              </a:rPr>
              <a:t>Kiertotalous </a:t>
            </a:r>
            <a:r>
              <a:rPr lang="fi-FI" sz="1300" dirty="0">
                <a:ea typeface="+mj-lt"/>
                <a:cs typeface="+mj-lt"/>
              </a:rPr>
              <a:t>on talousjärjestelmä, jossa luonnonvarojen käyttö sekä kasvihuonepäästöjen syntyminen sovitetaan maapallon kantokyvyn rajoihin. Tämä tehdään sulkemalla materiaali- ja energiavirtoja, eli pitämällä materiaalit mahdollisimman pitkään kierrossa kierrättämällä, korjaamalla ja lainaamalla niitä.</a:t>
            </a:r>
            <a:endParaRPr lang="fi-FI" dirty="0"/>
          </a:p>
          <a:p>
            <a:endParaRPr lang="fi-FI" dirty="0"/>
          </a:p>
        </p:txBody>
      </p:sp>
      <p:sp>
        <p:nvSpPr>
          <p:cNvPr id="3" name="Tekstiruutu 2">
            <a:extLst>
              <a:ext uri="{FF2B5EF4-FFF2-40B4-BE49-F238E27FC236}">
                <a16:creationId xmlns:a16="http://schemas.microsoft.com/office/drawing/2014/main" id="{08466C2C-29EF-2721-73E6-611BD5AFC4B1}"/>
              </a:ext>
            </a:extLst>
          </p:cNvPr>
          <p:cNvSpPr txBox="1"/>
          <p:nvPr/>
        </p:nvSpPr>
        <p:spPr>
          <a:xfrm>
            <a:off x="11610723" y="6368903"/>
            <a:ext cx="669851" cy="369332"/>
          </a:xfrm>
          <a:prstGeom prst="rect">
            <a:avLst/>
          </a:prstGeom>
          <a:noFill/>
        </p:spPr>
        <p:txBody>
          <a:bodyPr wrap="square" rtlCol="0">
            <a:spAutoFit/>
          </a:bodyPr>
          <a:lstStyle/>
          <a:p>
            <a:r>
              <a:rPr lang="fi-FI"/>
              <a:t>(1)</a:t>
            </a:r>
          </a:p>
        </p:txBody>
      </p:sp>
    </p:spTree>
    <p:extLst>
      <p:ext uri="{BB962C8B-B14F-4D97-AF65-F5344CB8AC3E}">
        <p14:creationId xmlns:p14="http://schemas.microsoft.com/office/powerpoint/2010/main" val="389042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441BDB-A83C-03C1-6152-3654D7B93631}"/>
              </a:ext>
            </a:extLst>
          </p:cNvPr>
          <p:cNvSpPr>
            <a:spLocks noGrp="1"/>
          </p:cNvSpPr>
          <p:nvPr>
            <p:ph type="title"/>
          </p:nvPr>
        </p:nvSpPr>
        <p:spPr>
          <a:xfrm>
            <a:off x="1645092" y="218884"/>
            <a:ext cx="11142134" cy="1325563"/>
          </a:xfrm>
        </p:spPr>
        <p:txBody>
          <a:bodyPr>
            <a:normAutofit/>
          </a:bodyPr>
          <a:lstStyle/>
          <a:p>
            <a:r>
              <a:rPr lang="fi-FI" sz="3200" dirty="0"/>
              <a:t>Kansalaisen (eli sinun!) valinnoista kiertotalouden pohja</a:t>
            </a:r>
          </a:p>
        </p:txBody>
      </p:sp>
      <p:pic>
        <p:nvPicPr>
          <p:cNvPr id="4" name="Sisällön paikkamerkki 3" descr="Kuva, joka sisältää kohteen teksti, Tuulimylly, taivas, piha-&#10;&#10;Kuvaus luotu automaattisesti">
            <a:extLst>
              <a:ext uri="{FF2B5EF4-FFF2-40B4-BE49-F238E27FC236}">
                <a16:creationId xmlns:a16="http://schemas.microsoft.com/office/drawing/2014/main" id="{9CEE34E2-9DA6-4041-97B7-2593BDF8D30B}"/>
              </a:ext>
            </a:extLst>
          </p:cNvPr>
          <p:cNvPicPr>
            <a:picLocks noGrp="1" noChangeAspect="1"/>
          </p:cNvPicPr>
          <p:nvPr>
            <p:ph idx="1"/>
          </p:nvPr>
        </p:nvPicPr>
        <p:blipFill>
          <a:blip r:embed="rId3"/>
          <a:stretch>
            <a:fillRect/>
          </a:stretch>
        </p:blipFill>
        <p:spPr>
          <a:xfrm>
            <a:off x="626665" y="1607553"/>
            <a:ext cx="5469335" cy="4999665"/>
          </a:xfrm>
        </p:spPr>
      </p:pic>
      <p:pic>
        <p:nvPicPr>
          <p:cNvPr id="5" name="Kuva 4" descr="Kuva, joka sisältää kohteen teksti, graafinen suunnittelu, muotoilu&#10;&#10;Kuvaus luotu automaattisesti">
            <a:extLst>
              <a:ext uri="{FF2B5EF4-FFF2-40B4-BE49-F238E27FC236}">
                <a16:creationId xmlns:a16="http://schemas.microsoft.com/office/drawing/2014/main" id="{28614E95-1ABF-158C-AC51-B882011D5283}"/>
              </a:ext>
            </a:extLst>
          </p:cNvPr>
          <p:cNvPicPr>
            <a:picLocks noChangeAspect="1"/>
          </p:cNvPicPr>
          <p:nvPr/>
        </p:nvPicPr>
        <p:blipFill>
          <a:blip r:embed="rId4"/>
          <a:stretch>
            <a:fillRect/>
          </a:stretch>
        </p:blipFill>
        <p:spPr>
          <a:xfrm>
            <a:off x="6096000" y="1607553"/>
            <a:ext cx="5629732" cy="4999664"/>
          </a:xfrm>
          <a:prstGeom prst="rect">
            <a:avLst/>
          </a:prstGeom>
        </p:spPr>
      </p:pic>
    </p:spTree>
    <p:extLst>
      <p:ext uri="{BB962C8B-B14F-4D97-AF65-F5344CB8AC3E}">
        <p14:creationId xmlns:p14="http://schemas.microsoft.com/office/powerpoint/2010/main" val="3909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79110DC4-D8BA-C9B3-DD9D-94E27F990372}"/>
              </a:ext>
            </a:extLst>
          </p:cNvPr>
          <p:cNvPicPr>
            <a:picLocks noChangeAspect="1"/>
          </p:cNvPicPr>
          <p:nvPr/>
        </p:nvPicPr>
        <p:blipFill>
          <a:blip r:embed="rId3"/>
          <a:stretch>
            <a:fillRect/>
          </a:stretch>
        </p:blipFill>
        <p:spPr>
          <a:xfrm>
            <a:off x="0" y="1"/>
            <a:ext cx="12191999" cy="6857999"/>
          </a:xfrm>
          <a:prstGeom prst="rect">
            <a:avLst/>
          </a:prstGeom>
        </p:spPr>
      </p:pic>
      <p:sp>
        <p:nvSpPr>
          <p:cNvPr id="5" name="Suorakulmio 4">
            <a:extLst>
              <a:ext uri="{FF2B5EF4-FFF2-40B4-BE49-F238E27FC236}">
                <a16:creationId xmlns:a16="http://schemas.microsoft.com/office/drawing/2014/main" id="{9BC3776D-EBF4-6BF9-7205-CFF5AB9C9866}"/>
              </a:ext>
            </a:extLst>
          </p:cNvPr>
          <p:cNvSpPr/>
          <p:nvPr/>
        </p:nvSpPr>
        <p:spPr>
          <a:xfrm>
            <a:off x="0" y="452680"/>
            <a:ext cx="12192000" cy="2187401"/>
          </a:xfrm>
          <a:prstGeom prst="rect">
            <a:avLst/>
          </a:prstGeom>
          <a:solidFill>
            <a:srgbClr val="FFFFF9">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EC843D64-C383-D4F1-1F15-523FC4289AB8}"/>
              </a:ext>
            </a:extLst>
          </p:cNvPr>
          <p:cNvSpPr>
            <a:spLocks noGrp="1"/>
          </p:cNvSpPr>
          <p:nvPr>
            <p:ph type="title"/>
          </p:nvPr>
        </p:nvSpPr>
        <p:spPr>
          <a:xfrm>
            <a:off x="838199" y="883598"/>
            <a:ext cx="10515600" cy="1325563"/>
          </a:xfrm>
        </p:spPr>
        <p:txBody>
          <a:bodyPr>
            <a:normAutofit fontScale="90000"/>
          </a:bodyPr>
          <a:lstStyle/>
          <a:p>
            <a:pPr algn="ctr"/>
            <a:r>
              <a:rPr lang="fi-FI" dirty="0">
                <a:solidFill>
                  <a:srgbClr val="43493D"/>
                </a:solidFill>
              </a:rPr>
              <a:t>Siirtyminen kohti kiertotaloutta edellyttää kokonaisvaltaista muutosta päätöksenteossa ja suunnittelussa</a:t>
            </a:r>
          </a:p>
        </p:txBody>
      </p:sp>
      <p:sp>
        <p:nvSpPr>
          <p:cNvPr id="7" name="Tekstiruutu 6">
            <a:extLst>
              <a:ext uri="{FF2B5EF4-FFF2-40B4-BE49-F238E27FC236}">
                <a16:creationId xmlns:a16="http://schemas.microsoft.com/office/drawing/2014/main" id="{D26180D4-8C88-AC42-84D5-ED83759DB65E}"/>
              </a:ext>
            </a:extLst>
          </p:cNvPr>
          <p:cNvSpPr txBox="1"/>
          <p:nvPr/>
        </p:nvSpPr>
        <p:spPr>
          <a:xfrm>
            <a:off x="9363739" y="6150098"/>
            <a:ext cx="2828260" cy="600164"/>
          </a:xfrm>
          <a:prstGeom prst="rect">
            <a:avLst/>
          </a:prstGeom>
          <a:noFill/>
        </p:spPr>
        <p:txBody>
          <a:bodyPr wrap="square" rtlCol="0">
            <a:spAutoFit/>
          </a:bodyPr>
          <a:lstStyle/>
          <a:p>
            <a:r>
              <a:rPr lang="fi-FI" sz="1100">
                <a:solidFill>
                  <a:schemeClr val="bg1"/>
                </a:solidFill>
              </a:rPr>
              <a:t>Havainnekuva, miltä Hartaanselänranta tulee näyttämään tulevina vuosina. Kuva: Oulun kaupunki</a:t>
            </a:r>
          </a:p>
        </p:txBody>
      </p:sp>
      <p:sp>
        <p:nvSpPr>
          <p:cNvPr id="8" name="Tekstiruutu 7">
            <a:extLst>
              <a:ext uri="{FF2B5EF4-FFF2-40B4-BE49-F238E27FC236}">
                <a16:creationId xmlns:a16="http://schemas.microsoft.com/office/drawing/2014/main" id="{3413E5C6-96BD-5BA0-27B1-9B8D022616E7}"/>
              </a:ext>
            </a:extLst>
          </p:cNvPr>
          <p:cNvSpPr txBox="1"/>
          <p:nvPr/>
        </p:nvSpPr>
        <p:spPr>
          <a:xfrm>
            <a:off x="11522149" y="2024495"/>
            <a:ext cx="669851" cy="369332"/>
          </a:xfrm>
          <a:prstGeom prst="rect">
            <a:avLst/>
          </a:prstGeom>
          <a:noFill/>
        </p:spPr>
        <p:txBody>
          <a:bodyPr wrap="square" rtlCol="0">
            <a:spAutoFit/>
          </a:bodyPr>
          <a:lstStyle/>
          <a:p>
            <a:r>
              <a:rPr lang="fi-FI">
                <a:solidFill>
                  <a:schemeClr val="bg1"/>
                </a:solidFill>
              </a:rPr>
              <a:t>(1)</a:t>
            </a:r>
          </a:p>
        </p:txBody>
      </p:sp>
    </p:spTree>
    <p:extLst>
      <p:ext uri="{BB962C8B-B14F-4D97-AF65-F5344CB8AC3E}">
        <p14:creationId xmlns:p14="http://schemas.microsoft.com/office/powerpoint/2010/main" val="397875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vaate, kuvakaappaus, mies&#10;&#10;Kuvaus luotu automaattisesti">
            <a:extLst>
              <a:ext uri="{FF2B5EF4-FFF2-40B4-BE49-F238E27FC236}">
                <a16:creationId xmlns:a16="http://schemas.microsoft.com/office/drawing/2014/main" id="{4004747C-58EC-468D-8E73-45AD2024F734}"/>
              </a:ext>
            </a:extLst>
          </p:cNvPr>
          <p:cNvPicPr>
            <a:picLocks noChangeAspect="1"/>
          </p:cNvPicPr>
          <p:nvPr/>
        </p:nvPicPr>
        <p:blipFill rotWithShape="1">
          <a:blip r:embed="rId3"/>
          <a:srcRect t="3940"/>
          <a:stretch/>
        </p:blipFill>
        <p:spPr>
          <a:xfrm>
            <a:off x="524934" y="2726267"/>
            <a:ext cx="10934106" cy="4131733"/>
          </a:xfrm>
          <a:prstGeom prst="rect">
            <a:avLst/>
          </a:prstGeom>
        </p:spPr>
      </p:pic>
      <p:sp>
        <p:nvSpPr>
          <p:cNvPr id="3" name="Suorakulmio 2">
            <a:extLst>
              <a:ext uri="{FF2B5EF4-FFF2-40B4-BE49-F238E27FC236}">
                <a16:creationId xmlns:a16="http://schemas.microsoft.com/office/drawing/2014/main" id="{B2A2653B-D417-B072-9051-339FB0CDBB7E}"/>
              </a:ext>
            </a:extLst>
          </p:cNvPr>
          <p:cNvSpPr/>
          <p:nvPr/>
        </p:nvSpPr>
        <p:spPr>
          <a:xfrm>
            <a:off x="1278467" y="90459"/>
            <a:ext cx="8796866" cy="1379853"/>
          </a:xfrm>
          <a:prstGeom prst="rect">
            <a:avLst/>
          </a:prstGeom>
          <a:solidFill>
            <a:srgbClr val="FFE4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4">
            <a:extLst>
              <a:ext uri="{FF2B5EF4-FFF2-40B4-BE49-F238E27FC236}">
                <a16:creationId xmlns:a16="http://schemas.microsoft.com/office/drawing/2014/main" id="{1FA11D6E-9395-8DB7-2FBE-96769AF17F7F}"/>
              </a:ext>
            </a:extLst>
          </p:cNvPr>
          <p:cNvSpPr/>
          <p:nvPr/>
        </p:nvSpPr>
        <p:spPr>
          <a:xfrm>
            <a:off x="3891027" y="316860"/>
            <a:ext cx="2204973" cy="64346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 name="Tekstiruutu 5">
            <a:extLst>
              <a:ext uri="{FF2B5EF4-FFF2-40B4-BE49-F238E27FC236}">
                <a16:creationId xmlns:a16="http://schemas.microsoft.com/office/drawing/2014/main" id="{0A8A622E-15E2-1967-AEFD-9A808B8CFA33}"/>
              </a:ext>
            </a:extLst>
          </p:cNvPr>
          <p:cNvSpPr txBox="1"/>
          <p:nvPr/>
        </p:nvSpPr>
        <p:spPr>
          <a:xfrm>
            <a:off x="3891027" y="439357"/>
            <a:ext cx="2204973" cy="369332"/>
          </a:xfrm>
          <a:prstGeom prst="rect">
            <a:avLst/>
          </a:prstGeom>
          <a:noFill/>
        </p:spPr>
        <p:txBody>
          <a:bodyPr wrap="square" rtlCol="0">
            <a:spAutoFit/>
          </a:bodyPr>
          <a:lstStyle/>
          <a:p>
            <a:r>
              <a:rPr lang="fi-FI" dirty="0"/>
              <a:t>EUROOPAN UNIONI</a:t>
            </a:r>
          </a:p>
        </p:txBody>
      </p:sp>
      <p:sp>
        <p:nvSpPr>
          <p:cNvPr id="7" name="Tekstiruutu 6">
            <a:extLst>
              <a:ext uri="{FF2B5EF4-FFF2-40B4-BE49-F238E27FC236}">
                <a16:creationId xmlns:a16="http://schemas.microsoft.com/office/drawing/2014/main" id="{BE57B360-59BD-85D2-273F-E71E4653513E}"/>
              </a:ext>
            </a:extLst>
          </p:cNvPr>
          <p:cNvSpPr txBox="1"/>
          <p:nvPr/>
        </p:nvSpPr>
        <p:spPr>
          <a:xfrm>
            <a:off x="6270401" y="340017"/>
            <a:ext cx="3410561" cy="646331"/>
          </a:xfrm>
          <a:prstGeom prst="rect">
            <a:avLst/>
          </a:prstGeom>
          <a:noFill/>
        </p:spPr>
        <p:txBody>
          <a:bodyPr wrap="square" rtlCol="0">
            <a:spAutoFit/>
          </a:bodyPr>
          <a:lstStyle/>
          <a:p>
            <a:r>
              <a:rPr lang="fi-FI" b="1" dirty="0" err="1"/>
              <a:t>Esim.EU:n</a:t>
            </a:r>
            <a:r>
              <a:rPr lang="fi-FI" b="1" dirty="0"/>
              <a:t> kiertotalouspaketin digitaalinen tuotepassi </a:t>
            </a:r>
          </a:p>
        </p:txBody>
      </p:sp>
      <p:sp>
        <p:nvSpPr>
          <p:cNvPr id="8" name="Sydän 7">
            <a:extLst>
              <a:ext uri="{FF2B5EF4-FFF2-40B4-BE49-F238E27FC236}">
                <a16:creationId xmlns:a16="http://schemas.microsoft.com/office/drawing/2014/main" id="{A5D36C4F-99BC-330C-DE29-B5EECC80A3C2}"/>
              </a:ext>
            </a:extLst>
          </p:cNvPr>
          <p:cNvSpPr/>
          <p:nvPr/>
        </p:nvSpPr>
        <p:spPr>
          <a:xfrm>
            <a:off x="9082917" y="1348411"/>
            <a:ext cx="2132410" cy="1512556"/>
          </a:xfrm>
          <a:prstGeom prst="hear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Ellipsi 8">
            <a:extLst>
              <a:ext uri="{FF2B5EF4-FFF2-40B4-BE49-F238E27FC236}">
                <a16:creationId xmlns:a16="http://schemas.microsoft.com/office/drawing/2014/main" id="{3C9B0D70-4C42-949E-4AC2-61C96B3DECB5}"/>
              </a:ext>
            </a:extLst>
          </p:cNvPr>
          <p:cNvSpPr/>
          <p:nvPr/>
        </p:nvSpPr>
        <p:spPr>
          <a:xfrm>
            <a:off x="3801534" y="1293604"/>
            <a:ext cx="2088262" cy="16358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t>Esim. Oulun kiertotalouden tiekartta</a:t>
            </a:r>
          </a:p>
        </p:txBody>
      </p:sp>
      <p:sp>
        <p:nvSpPr>
          <p:cNvPr id="11" name="Ellipsi 10">
            <a:extLst>
              <a:ext uri="{FF2B5EF4-FFF2-40B4-BE49-F238E27FC236}">
                <a16:creationId xmlns:a16="http://schemas.microsoft.com/office/drawing/2014/main" id="{A00DA7FA-551B-15FD-48D5-AA521CC1C88D}"/>
              </a:ext>
            </a:extLst>
          </p:cNvPr>
          <p:cNvSpPr/>
          <p:nvPr/>
        </p:nvSpPr>
        <p:spPr>
          <a:xfrm>
            <a:off x="6498758" y="1261162"/>
            <a:ext cx="2132411" cy="1769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t>Mitä  esimerkkejä keksit?</a:t>
            </a:r>
          </a:p>
        </p:txBody>
      </p:sp>
      <p:sp>
        <p:nvSpPr>
          <p:cNvPr id="13" name="Ellipsi 12">
            <a:extLst>
              <a:ext uri="{FF2B5EF4-FFF2-40B4-BE49-F238E27FC236}">
                <a16:creationId xmlns:a16="http://schemas.microsoft.com/office/drawing/2014/main" id="{E471575D-BF1E-7E60-BE88-98197D2F13A9}"/>
              </a:ext>
            </a:extLst>
          </p:cNvPr>
          <p:cNvSpPr/>
          <p:nvPr/>
        </p:nvSpPr>
        <p:spPr>
          <a:xfrm>
            <a:off x="714206" y="1348411"/>
            <a:ext cx="2088261" cy="14997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t>Esim. kansallinen akkustrategia</a:t>
            </a:r>
          </a:p>
        </p:txBody>
      </p:sp>
      <p:sp>
        <p:nvSpPr>
          <p:cNvPr id="15" name="Tekstiruutu 14">
            <a:extLst>
              <a:ext uri="{FF2B5EF4-FFF2-40B4-BE49-F238E27FC236}">
                <a16:creationId xmlns:a16="http://schemas.microsoft.com/office/drawing/2014/main" id="{9DF50B98-1664-935E-722A-688C46E1890F}"/>
              </a:ext>
            </a:extLst>
          </p:cNvPr>
          <p:cNvSpPr txBox="1"/>
          <p:nvPr/>
        </p:nvSpPr>
        <p:spPr>
          <a:xfrm>
            <a:off x="11667066" y="6488668"/>
            <a:ext cx="443418" cy="369332"/>
          </a:xfrm>
          <a:prstGeom prst="rect">
            <a:avLst/>
          </a:prstGeom>
          <a:noFill/>
        </p:spPr>
        <p:txBody>
          <a:bodyPr wrap="square" rtlCol="0">
            <a:spAutoFit/>
          </a:bodyPr>
          <a:lstStyle/>
          <a:p>
            <a:r>
              <a:rPr lang="fi-FI"/>
              <a:t>(6)</a:t>
            </a:r>
          </a:p>
        </p:txBody>
      </p:sp>
    </p:spTree>
    <p:extLst>
      <p:ext uri="{BB962C8B-B14F-4D97-AF65-F5344CB8AC3E}">
        <p14:creationId xmlns:p14="http://schemas.microsoft.com/office/powerpoint/2010/main" val="28398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P spid="8" grpId="0" animBg="1"/>
      <p:bldP spid="9" grpId="0" animBg="1"/>
      <p:bldP spid="11" grpId="0" animBg="1"/>
      <p:bldP spid="13"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Kaaviokuva 10">
            <a:extLst>
              <a:ext uri="{FF2B5EF4-FFF2-40B4-BE49-F238E27FC236}">
                <a16:creationId xmlns:a16="http://schemas.microsoft.com/office/drawing/2014/main" id="{F9CE8547-4251-88DE-709F-09D28EC7AFFC}"/>
              </a:ext>
            </a:extLst>
          </p:cNvPr>
          <p:cNvGraphicFramePr/>
          <p:nvPr/>
        </p:nvGraphicFramePr>
        <p:xfrm>
          <a:off x="414089" y="1038824"/>
          <a:ext cx="5604563" cy="478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iruutu 3">
            <a:extLst>
              <a:ext uri="{FF2B5EF4-FFF2-40B4-BE49-F238E27FC236}">
                <a16:creationId xmlns:a16="http://schemas.microsoft.com/office/drawing/2014/main" id="{56E9430B-4C4D-C980-7D92-8FDC03A8A30D}"/>
              </a:ext>
            </a:extLst>
          </p:cNvPr>
          <p:cNvSpPr txBox="1"/>
          <p:nvPr/>
        </p:nvSpPr>
        <p:spPr>
          <a:xfrm>
            <a:off x="2056851" y="231932"/>
            <a:ext cx="23190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a:ln>
                  <a:noFill/>
                </a:ln>
                <a:solidFill>
                  <a:srgbClr val="00B7E3"/>
                </a:solidFill>
                <a:effectLst/>
                <a:uLnTx/>
                <a:uFillTx/>
                <a:latin typeface="Segoe UI" panose="020B0502040204020203" pitchFamily="34" charset="0"/>
                <a:ea typeface="+mn-ea"/>
                <a:cs typeface="+mn-cs"/>
              </a:rPr>
              <a:t>VIITEKEHYS</a:t>
            </a:r>
            <a:r>
              <a:rPr kumimoji="0" lang="fi-FI" sz="2400" b="0" i="0" u="none" strike="noStrike" kern="1200" cap="none" spc="0" normalizeH="0" baseline="0" noProof="0">
                <a:ln>
                  <a:noFill/>
                </a:ln>
                <a:solidFill>
                  <a:prstClr val="black"/>
                </a:solidFill>
                <a:effectLst/>
                <a:uLnTx/>
                <a:uFillTx/>
                <a:latin typeface="Aptos" panose="020B0004020202020204"/>
                <a:ea typeface="+mn-ea"/>
                <a:cs typeface="+mn-cs"/>
              </a:rPr>
              <a:t> </a:t>
            </a:r>
          </a:p>
        </p:txBody>
      </p:sp>
      <p:pic>
        <p:nvPicPr>
          <p:cNvPr id="8" name="Kuva 7">
            <a:extLst>
              <a:ext uri="{FF2B5EF4-FFF2-40B4-BE49-F238E27FC236}">
                <a16:creationId xmlns:a16="http://schemas.microsoft.com/office/drawing/2014/main" id="{C405D78B-5174-5720-6F26-33997230C38C}"/>
              </a:ext>
            </a:extLst>
          </p:cNvPr>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2470535" y="4821421"/>
            <a:ext cx="1166443" cy="983895"/>
          </a:xfrm>
          <a:prstGeom prst="rect">
            <a:avLst/>
          </a:prstGeom>
        </p:spPr>
      </p:pic>
      <p:pic>
        <p:nvPicPr>
          <p:cNvPr id="2052" name="Picture 4" descr="Kuva, joka sisältää kohteen teksti, Fontti, logo, Grafiikka&#10;&#10;Kuvaus luotu automaattisesti">
            <a:extLst>
              <a:ext uri="{FF2B5EF4-FFF2-40B4-BE49-F238E27FC236}">
                <a16:creationId xmlns:a16="http://schemas.microsoft.com/office/drawing/2014/main" id="{F927AC1F-4BB2-3AE0-8591-C49F9571CB8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709312" y="640011"/>
            <a:ext cx="1447800" cy="1438807"/>
          </a:xfrm>
          <a:prstGeom prst="rect">
            <a:avLst/>
          </a:prstGeom>
          <a:noFill/>
          <a:extLst>
            <a:ext uri="{909E8E84-426E-40DD-AFC4-6F175D3DCCD1}">
              <a14:hiddenFill xmlns:a14="http://schemas.microsoft.com/office/drawing/2010/main">
                <a:solidFill>
                  <a:srgbClr val="FFFFFF"/>
                </a:solidFill>
              </a14:hiddenFill>
            </a:ext>
          </a:extLst>
        </p:spPr>
      </p:pic>
      <p:pic>
        <p:nvPicPr>
          <p:cNvPr id="12" name="Kuva 11">
            <a:extLst>
              <a:ext uri="{FF2B5EF4-FFF2-40B4-BE49-F238E27FC236}">
                <a16:creationId xmlns:a16="http://schemas.microsoft.com/office/drawing/2014/main" id="{3F2AA760-B2F5-41DF-0F44-6EED6913D12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41561" y="6102848"/>
            <a:ext cx="439296" cy="672957"/>
          </a:xfrm>
          <a:prstGeom prst="rect">
            <a:avLst/>
          </a:prstGeom>
        </p:spPr>
      </p:pic>
      <p:sp>
        <p:nvSpPr>
          <p:cNvPr id="13" name="Tekstiruutu 12">
            <a:extLst>
              <a:ext uri="{FF2B5EF4-FFF2-40B4-BE49-F238E27FC236}">
                <a16:creationId xmlns:a16="http://schemas.microsoft.com/office/drawing/2014/main" id="{1BFEAA11-B116-4A98-AF2A-5A2E6DD75836}"/>
              </a:ext>
            </a:extLst>
          </p:cNvPr>
          <p:cNvSpPr txBox="1"/>
          <p:nvPr/>
        </p:nvSpPr>
        <p:spPr>
          <a:xfrm>
            <a:off x="3873153" y="4218810"/>
            <a:ext cx="2536372" cy="830997"/>
          </a:xfrm>
          <a:prstGeom prst="rect">
            <a:avLst/>
          </a:prstGeom>
          <a:solidFill>
            <a:srgbClr val="FFFFFF">
              <a:alpha val="78824"/>
            </a:srgbClr>
          </a:solidFill>
          <a:ln>
            <a:solidFill>
              <a:schemeClr val="bg1">
                <a:lumMod val="8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Moduulien sisällöt, sopii esim. </a:t>
            </a:r>
            <a:r>
              <a:rPr lang="fi-FI" sz="1600"/>
              <a:t>BI3, FY2, GE1, GE3 KE2, KE5</a:t>
            </a:r>
            <a:endParaRPr kumimoji="0" lang="fi-FI" sz="16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4" name="Nuoli: Viisikulmio 13">
            <a:extLst>
              <a:ext uri="{FF2B5EF4-FFF2-40B4-BE49-F238E27FC236}">
                <a16:creationId xmlns:a16="http://schemas.microsoft.com/office/drawing/2014/main" id="{8BD9C8D2-BD0B-D3B1-5EE3-AB7ABE4CDA13}"/>
              </a:ext>
            </a:extLst>
          </p:cNvPr>
          <p:cNvSpPr/>
          <p:nvPr/>
        </p:nvSpPr>
        <p:spPr>
          <a:xfrm rot="11291324">
            <a:off x="3716536" y="5697176"/>
            <a:ext cx="5147502" cy="567687"/>
          </a:xfrm>
          <a:prstGeom prst="homePlate">
            <a:avLst/>
          </a:prstGeom>
          <a:solidFill>
            <a:srgbClr val="4EA72E">
              <a:alpha val="7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Tekstiruutu 14">
            <a:extLst>
              <a:ext uri="{FF2B5EF4-FFF2-40B4-BE49-F238E27FC236}">
                <a16:creationId xmlns:a16="http://schemas.microsoft.com/office/drawing/2014/main" id="{575E83AC-6825-A01E-6D40-68705500DA6F}"/>
              </a:ext>
            </a:extLst>
          </p:cNvPr>
          <p:cNvSpPr txBox="1"/>
          <p:nvPr/>
        </p:nvSpPr>
        <p:spPr>
          <a:xfrm rot="502792">
            <a:off x="4499486" y="5787221"/>
            <a:ext cx="43124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Aptos" panose="020B0004020202020204"/>
                <a:ea typeface="+mn-ea"/>
                <a:cs typeface="+mn-cs"/>
              </a:rPr>
              <a:t>Oululainen kestävyyskasvatuksen malli, paikallisten opetussuunnitelmien liite</a:t>
            </a:r>
          </a:p>
        </p:txBody>
      </p:sp>
      <p:sp>
        <p:nvSpPr>
          <p:cNvPr id="17" name="Suorakulmio: Vastakkaiset kulmat pyöristetty 16">
            <a:extLst>
              <a:ext uri="{FF2B5EF4-FFF2-40B4-BE49-F238E27FC236}">
                <a16:creationId xmlns:a16="http://schemas.microsoft.com/office/drawing/2014/main" id="{2E1534B5-C41E-430C-F01E-9959536E22DE}"/>
              </a:ext>
            </a:extLst>
          </p:cNvPr>
          <p:cNvSpPr/>
          <p:nvPr/>
        </p:nvSpPr>
        <p:spPr>
          <a:xfrm>
            <a:off x="6475885" y="2344348"/>
            <a:ext cx="1486526" cy="1529009"/>
          </a:xfrm>
          <a:prstGeom prst="round2DiagRect">
            <a:avLst/>
          </a:prstGeom>
          <a:solidFill>
            <a:srgbClr val="FDFD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8" name="Alatunnisteen paikkamerkki 4">
            <a:extLst>
              <a:ext uri="{FF2B5EF4-FFF2-40B4-BE49-F238E27FC236}">
                <a16:creationId xmlns:a16="http://schemas.microsoft.com/office/drawing/2014/main" id="{020A0400-F2DA-7887-1F1A-53D510C7F51F}"/>
              </a:ext>
            </a:extLst>
          </p:cNvPr>
          <p:cNvSpPr>
            <a:spLocks noGrp="1"/>
          </p:cNvSpPr>
          <p:nvPr/>
        </p:nvSpPr>
        <p:spPr>
          <a:xfrm>
            <a:off x="7835639" y="6439326"/>
            <a:ext cx="4114800" cy="365125"/>
          </a:xfrm>
          <a:prstGeom prst="rect">
            <a:avLst/>
          </a:prstGeom>
        </p:spPr>
        <p:txBody>
          <a:bodyPr vert="horz" lIns="91440" tIns="45720" rIns="91440" bIns="45720" rtlCol="0" anchor="ctr"/>
          <a:lstStyle>
            <a:defPPr>
              <a:defRPr lang="fi-FI"/>
            </a:defPPr>
            <a:lvl1pPr marL="0" algn="r" defTabSz="914400" rtl="0" eaLnBrk="1" latinLnBrk="0" hangingPunct="1">
              <a:defRPr sz="1200" b="1" i="0" kern="1200">
                <a:solidFill>
                  <a:srgbClr val="000000"/>
                </a:solidFill>
                <a:latin typeface="Segoe UI" panose="020B0502040204020203" pitchFamily="34" charset="0"/>
                <a:cs typeface="Segoe UI" panose="020B0502040204020203" pitchFamily="34" charset="0"/>
              </a:defRPr>
            </a:lvl1pPr>
            <a:lvl2pPr marL="457200" algn="l" defTabSz="914400" rtl="0" eaLnBrk="1" latinLnBrk="0" hangingPunct="1">
              <a:defRPr sz="1800" kern="1200">
                <a:solidFill>
                  <a:srgbClr val="000000"/>
                </a:solidFill>
                <a:latin typeface="Calibri" panose="020F0502020204030204"/>
              </a:defRPr>
            </a:lvl2pPr>
            <a:lvl3pPr marL="914400" algn="l" defTabSz="914400" rtl="0" eaLnBrk="1" latinLnBrk="0" hangingPunct="1">
              <a:defRPr sz="1800" kern="1200">
                <a:solidFill>
                  <a:srgbClr val="000000"/>
                </a:solidFill>
                <a:latin typeface="Calibri" panose="020F0502020204030204"/>
              </a:defRPr>
            </a:lvl3pPr>
            <a:lvl4pPr marL="1371600" algn="l" defTabSz="914400" rtl="0" eaLnBrk="1" latinLnBrk="0" hangingPunct="1">
              <a:defRPr sz="1800" kern="1200">
                <a:solidFill>
                  <a:srgbClr val="000000"/>
                </a:solidFill>
                <a:latin typeface="Calibri" panose="020F0502020204030204"/>
              </a:defRPr>
            </a:lvl4pPr>
            <a:lvl5pPr marL="1828800" algn="l" defTabSz="914400" rtl="0" eaLnBrk="1" latinLnBrk="0" hangingPunct="1">
              <a:defRPr sz="1800" kern="1200">
                <a:solidFill>
                  <a:srgbClr val="000000"/>
                </a:solidFill>
                <a:latin typeface="Calibri" panose="020F0502020204030204"/>
              </a:defRPr>
            </a:lvl5pPr>
            <a:lvl6pPr marL="2286000" algn="l" defTabSz="914400" rtl="0" eaLnBrk="1" latinLnBrk="0" hangingPunct="1">
              <a:defRPr sz="1800" kern="1200">
                <a:solidFill>
                  <a:srgbClr val="000000"/>
                </a:solidFill>
                <a:latin typeface="Calibri" panose="020F0502020204030204"/>
              </a:defRPr>
            </a:lvl6pPr>
            <a:lvl7pPr marL="2743200" algn="l" defTabSz="914400" rtl="0" eaLnBrk="1" latinLnBrk="0" hangingPunct="1">
              <a:defRPr sz="1800" kern="1200">
                <a:solidFill>
                  <a:srgbClr val="000000"/>
                </a:solidFill>
                <a:latin typeface="Calibri" panose="020F0502020204030204"/>
              </a:defRPr>
            </a:lvl7pPr>
            <a:lvl8pPr marL="3200400" algn="l" defTabSz="914400" rtl="0" eaLnBrk="1" latinLnBrk="0" hangingPunct="1">
              <a:defRPr sz="1800" kern="1200">
                <a:solidFill>
                  <a:srgbClr val="000000"/>
                </a:solidFill>
                <a:latin typeface="Calibri" panose="020F0502020204030204"/>
              </a:defRPr>
            </a:lvl8pPr>
            <a:lvl9pPr marL="3657600" algn="l" defTabSz="914400" rtl="0" eaLnBrk="1" latinLnBrk="0" hangingPunct="1">
              <a:defRPr sz="1800" kern="1200">
                <a:solidFill>
                  <a:srgbClr val="000000"/>
                </a:solidFill>
                <a:latin typeface="Calibri" panose="020F050202020403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ouka.fi/opinvirta</a:t>
            </a:r>
          </a:p>
        </p:txBody>
      </p:sp>
      <p:sp>
        <p:nvSpPr>
          <p:cNvPr id="19" name="Tekstiruutu 18">
            <a:extLst>
              <a:ext uri="{FF2B5EF4-FFF2-40B4-BE49-F238E27FC236}">
                <a16:creationId xmlns:a16="http://schemas.microsoft.com/office/drawing/2014/main" id="{A9851FCF-D1BC-E933-F74C-DDD5597D5125}"/>
              </a:ext>
            </a:extLst>
          </p:cNvPr>
          <p:cNvSpPr txBox="1"/>
          <p:nvPr/>
        </p:nvSpPr>
        <p:spPr>
          <a:xfrm>
            <a:off x="6485129" y="2463550"/>
            <a:ext cx="152917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1.3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Luonnon tärkeyden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tunnustaminen</a:t>
            </a:r>
          </a:p>
        </p:txBody>
      </p:sp>
      <p:sp>
        <p:nvSpPr>
          <p:cNvPr id="20" name="Suorakulmio: Vastakkaiset kulmat pyöristetty 19">
            <a:extLst>
              <a:ext uri="{FF2B5EF4-FFF2-40B4-BE49-F238E27FC236}">
                <a16:creationId xmlns:a16="http://schemas.microsoft.com/office/drawing/2014/main" id="{C35749C7-A021-A3C4-FAAD-A9D76328B927}"/>
              </a:ext>
            </a:extLst>
          </p:cNvPr>
          <p:cNvSpPr/>
          <p:nvPr/>
        </p:nvSpPr>
        <p:spPr>
          <a:xfrm>
            <a:off x="8083798" y="2344349"/>
            <a:ext cx="1486526" cy="1529008"/>
          </a:xfrm>
          <a:prstGeom prst="round2DiagRect">
            <a:avLst/>
          </a:prstGeom>
          <a:solidFill>
            <a:srgbClr val="FDFD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1" name="Tekstiruutu 20">
            <a:extLst>
              <a:ext uri="{FF2B5EF4-FFF2-40B4-BE49-F238E27FC236}">
                <a16:creationId xmlns:a16="http://schemas.microsoft.com/office/drawing/2014/main" id="{552CC9B5-7656-2FE7-657C-6535322384E8}"/>
              </a:ext>
            </a:extLst>
          </p:cNvPr>
          <p:cNvSpPr txBox="1"/>
          <p:nvPr/>
        </p:nvSpPr>
        <p:spPr>
          <a:xfrm>
            <a:off x="8157914" y="2586661"/>
            <a:ext cx="15513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a:solidFill>
                  <a:prstClr val="black"/>
                </a:solidFill>
                <a:latin typeface="Aptos" panose="020B0004020202020204"/>
              </a:rPr>
              <a:t>2</a:t>
            </a: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Kriittinen ajattelu</a:t>
            </a:r>
          </a:p>
        </p:txBody>
      </p:sp>
      <p:sp>
        <p:nvSpPr>
          <p:cNvPr id="22" name="Suorakulmio: Vastakkaiset kulmat pyöristetty 21">
            <a:extLst>
              <a:ext uri="{FF2B5EF4-FFF2-40B4-BE49-F238E27FC236}">
                <a16:creationId xmlns:a16="http://schemas.microsoft.com/office/drawing/2014/main" id="{852D68B0-DF7B-9334-87AA-6C8D11786B7D}"/>
              </a:ext>
            </a:extLst>
          </p:cNvPr>
          <p:cNvSpPr/>
          <p:nvPr/>
        </p:nvSpPr>
        <p:spPr>
          <a:xfrm>
            <a:off x="9709312" y="2344346"/>
            <a:ext cx="1438807" cy="1529010"/>
          </a:xfrm>
          <a:prstGeom prst="round2DiagRect">
            <a:avLst/>
          </a:prstGeom>
          <a:solidFill>
            <a:srgbClr val="FDFD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4" name="Tekstiruutu 23">
            <a:extLst>
              <a:ext uri="{FF2B5EF4-FFF2-40B4-BE49-F238E27FC236}">
                <a16:creationId xmlns:a16="http://schemas.microsoft.com/office/drawing/2014/main" id="{22979DC2-511D-E547-F070-EFDC67957487}"/>
              </a:ext>
            </a:extLst>
          </p:cNvPr>
          <p:cNvSpPr txBox="1"/>
          <p:nvPr/>
        </p:nvSpPr>
        <p:spPr>
          <a:xfrm>
            <a:off x="9893039" y="2586661"/>
            <a:ext cx="15513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3.3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Tutkiva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ajattelu</a:t>
            </a:r>
          </a:p>
        </p:txBody>
      </p:sp>
      <p:sp>
        <p:nvSpPr>
          <p:cNvPr id="25" name="Tekstiruutu 24">
            <a:extLst>
              <a:ext uri="{FF2B5EF4-FFF2-40B4-BE49-F238E27FC236}">
                <a16:creationId xmlns:a16="http://schemas.microsoft.com/office/drawing/2014/main" id="{E63AD044-0626-34E7-AE93-DB00BE8E282C}"/>
              </a:ext>
            </a:extLst>
          </p:cNvPr>
          <p:cNvSpPr txBox="1"/>
          <p:nvPr/>
        </p:nvSpPr>
        <p:spPr>
          <a:xfrm>
            <a:off x="1924959" y="3710089"/>
            <a:ext cx="1705510" cy="646331"/>
          </a:xfrm>
          <a:prstGeom prst="rect">
            <a:avLst/>
          </a:prstGeom>
          <a:solidFill>
            <a:srgbClr val="FFFFFF">
              <a:alpha val="78824"/>
            </a:srgbClr>
          </a:solidFill>
          <a:ln>
            <a:solidFill>
              <a:schemeClr val="bg1">
                <a:lumMod val="8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ptos" panose="020B0004020202020204"/>
                <a:ea typeface="+mn-ea"/>
                <a:cs typeface="+mn-cs"/>
              </a:rPr>
              <a:t>Laaja-alainen osaaminen</a:t>
            </a:r>
          </a:p>
        </p:txBody>
      </p:sp>
      <p:pic>
        <p:nvPicPr>
          <p:cNvPr id="1026" name="Picture 2">
            <a:extLst>
              <a:ext uri="{FF2B5EF4-FFF2-40B4-BE49-F238E27FC236}">
                <a16:creationId xmlns:a16="http://schemas.microsoft.com/office/drawing/2014/main" id="{D07434FC-68EE-A4C2-4B29-68D9DF865013}"/>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481120" y="640012"/>
            <a:ext cx="1490950" cy="14388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513ABB9-1430-5FB5-C32A-B6941EA84A9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114148" y="640011"/>
            <a:ext cx="1447800" cy="1438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283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äsi, käsi kukka">
            <a:extLst>
              <a:ext uri="{FF2B5EF4-FFF2-40B4-BE49-F238E27FC236}">
                <a16:creationId xmlns:a16="http://schemas.microsoft.com/office/drawing/2014/main" id="{CE8643F4-13E8-52DE-78F8-D249F313D625}"/>
              </a:ext>
            </a:extLst>
          </p:cNvPr>
          <p:cNvPicPr>
            <a:picLocks noChangeAspect="1"/>
          </p:cNvPicPr>
          <p:nvPr/>
        </p:nvPicPr>
        <p:blipFill rotWithShape="1">
          <a:blip r:embed="rId2"/>
          <a:srcRect t="15243" r="-2" b="-2"/>
          <a:stretch/>
        </p:blipFill>
        <p:spPr>
          <a:xfrm>
            <a:off x="20" y="-7619"/>
            <a:ext cx="12191979" cy="6887364"/>
          </a:xfrm>
          <a:prstGeom prst="rect">
            <a:avLst/>
          </a:prstGeom>
        </p:spPr>
      </p:pic>
      <p:sp>
        <p:nvSpPr>
          <p:cNvPr id="2" name="Otsikko 1">
            <a:extLst>
              <a:ext uri="{FF2B5EF4-FFF2-40B4-BE49-F238E27FC236}">
                <a16:creationId xmlns:a16="http://schemas.microsoft.com/office/drawing/2014/main" id="{2C444A6F-4EDE-6DE6-EF74-DC3A1B1D7E7A}"/>
              </a:ext>
            </a:extLst>
          </p:cNvPr>
          <p:cNvSpPr>
            <a:spLocks noGrp="1"/>
          </p:cNvSpPr>
          <p:nvPr>
            <p:ph type="title"/>
          </p:nvPr>
        </p:nvSpPr>
        <p:spPr>
          <a:xfrm>
            <a:off x="513973" y="1649319"/>
            <a:ext cx="4849044" cy="2839273"/>
          </a:xfrm>
        </p:spPr>
        <p:txBody>
          <a:bodyPr vert="horz" lIns="91440" tIns="45720" rIns="91440" bIns="45720" rtlCol="0" anchor="b">
            <a:normAutofit fontScale="90000"/>
          </a:bodyPr>
          <a:lstStyle/>
          <a:p>
            <a:r>
              <a:rPr lang="en-US" sz="3300" dirty="0">
                <a:solidFill>
                  <a:srgbClr val="FFFFFF"/>
                </a:solidFill>
              </a:rPr>
              <a:t>Suomi </a:t>
            </a:r>
            <a:r>
              <a:rPr lang="en-US" sz="3300" dirty="0" err="1">
                <a:solidFill>
                  <a:srgbClr val="FFFFFF"/>
                </a:solidFill>
              </a:rPr>
              <a:t>haluaa</a:t>
            </a:r>
            <a:r>
              <a:rPr lang="en-US" sz="3300" dirty="0">
                <a:solidFill>
                  <a:srgbClr val="FFFFFF"/>
                </a:solidFill>
              </a:rPr>
              <a:t> olla </a:t>
            </a:r>
            <a:r>
              <a:rPr lang="en-US" sz="3300" dirty="0" err="1">
                <a:solidFill>
                  <a:srgbClr val="FFFFFF"/>
                </a:solidFill>
              </a:rPr>
              <a:t>kiertotalouden</a:t>
            </a:r>
            <a:r>
              <a:rPr lang="en-US" sz="3300" dirty="0">
                <a:solidFill>
                  <a:srgbClr val="FFFFFF"/>
                </a:solidFill>
              </a:rPr>
              <a:t> </a:t>
            </a:r>
            <a:r>
              <a:rPr lang="en-US" sz="3300" dirty="0" err="1">
                <a:solidFill>
                  <a:srgbClr val="FFFFFF"/>
                </a:solidFill>
              </a:rPr>
              <a:t>kärkimaa</a:t>
            </a:r>
            <a:r>
              <a:rPr lang="en-US" sz="3300" dirty="0">
                <a:solidFill>
                  <a:srgbClr val="FFFFFF"/>
                </a:solidFill>
              </a:rPr>
              <a:t>. </a:t>
            </a:r>
            <a:r>
              <a:rPr lang="en-US" sz="3300" dirty="0" err="1">
                <a:solidFill>
                  <a:srgbClr val="FFFFFF"/>
                </a:solidFill>
              </a:rPr>
              <a:t>Oulun</a:t>
            </a:r>
            <a:r>
              <a:rPr lang="en-US" sz="3300" dirty="0">
                <a:solidFill>
                  <a:srgbClr val="FFFFFF"/>
                </a:solidFill>
              </a:rPr>
              <a:t> </a:t>
            </a:r>
            <a:r>
              <a:rPr lang="en-US" sz="3300" dirty="0" err="1">
                <a:solidFill>
                  <a:srgbClr val="FFFFFF"/>
                </a:solidFill>
              </a:rPr>
              <a:t>kiertotalouden</a:t>
            </a:r>
            <a:r>
              <a:rPr lang="en-US" sz="3300" dirty="0">
                <a:solidFill>
                  <a:srgbClr val="FFFFFF"/>
                </a:solidFill>
              </a:rPr>
              <a:t> </a:t>
            </a:r>
            <a:r>
              <a:rPr lang="en-US" sz="3300" dirty="0" err="1">
                <a:solidFill>
                  <a:srgbClr val="FFFFFF"/>
                </a:solidFill>
              </a:rPr>
              <a:t>tiekartan</a:t>
            </a:r>
            <a:r>
              <a:rPr lang="en-US" sz="3300" dirty="0">
                <a:solidFill>
                  <a:srgbClr val="FFFFFF"/>
                </a:solidFill>
              </a:rPr>
              <a:t> </a:t>
            </a:r>
            <a:r>
              <a:rPr lang="en-US" sz="3300" dirty="0" err="1">
                <a:solidFill>
                  <a:srgbClr val="FFFFFF"/>
                </a:solidFill>
              </a:rPr>
              <a:t>tavoitteena</a:t>
            </a:r>
            <a:r>
              <a:rPr lang="en-US" sz="3300" dirty="0">
                <a:solidFill>
                  <a:srgbClr val="FFFFFF"/>
                </a:solidFill>
              </a:rPr>
              <a:t> on olla </a:t>
            </a:r>
            <a:r>
              <a:rPr lang="en-US" sz="3300" b="1" dirty="0" err="1">
                <a:solidFill>
                  <a:srgbClr val="FFFFFF"/>
                </a:solidFill>
              </a:rPr>
              <a:t>oppivin</a:t>
            </a:r>
            <a:r>
              <a:rPr lang="en-US" sz="3300" b="1" dirty="0">
                <a:solidFill>
                  <a:srgbClr val="FFFFFF"/>
                </a:solidFill>
              </a:rPr>
              <a:t> </a:t>
            </a:r>
            <a:r>
              <a:rPr lang="en-US" sz="3300" b="1" dirty="0" err="1">
                <a:solidFill>
                  <a:srgbClr val="FFFFFF"/>
                </a:solidFill>
              </a:rPr>
              <a:t>kiertotalouskaupunki</a:t>
            </a:r>
            <a:r>
              <a:rPr lang="en-US" sz="3300" b="1" dirty="0">
                <a:solidFill>
                  <a:srgbClr val="FFFFFF"/>
                </a:solidFill>
              </a:rPr>
              <a:t>. </a:t>
            </a:r>
            <a:br>
              <a:rPr lang="en-US" sz="3300" b="1" dirty="0"/>
            </a:br>
            <a:br>
              <a:rPr lang="en-US" sz="3300" dirty="0"/>
            </a:br>
            <a:r>
              <a:rPr lang="en-US" sz="1400" dirty="0">
                <a:solidFill>
                  <a:schemeClr val="bg1"/>
                </a:solidFill>
                <a:ea typeface="+mj-lt"/>
                <a:cs typeface="+mj-lt"/>
              </a:rPr>
              <a:t>1.7.2022 </a:t>
            </a:r>
            <a:r>
              <a:rPr lang="en-US" sz="1400" dirty="0" err="1">
                <a:solidFill>
                  <a:schemeClr val="bg1"/>
                </a:solidFill>
                <a:ea typeface="+mj-lt"/>
                <a:cs typeface="+mj-lt"/>
              </a:rPr>
              <a:t>voimaan</a:t>
            </a:r>
            <a:r>
              <a:rPr lang="en-US" sz="1400" dirty="0">
                <a:solidFill>
                  <a:schemeClr val="bg1"/>
                </a:solidFill>
                <a:ea typeface="+mj-lt"/>
                <a:cs typeface="+mj-lt"/>
              </a:rPr>
              <a:t> </a:t>
            </a:r>
            <a:r>
              <a:rPr lang="en-US" sz="1400" dirty="0" err="1">
                <a:solidFill>
                  <a:schemeClr val="bg1"/>
                </a:solidFill>
                <a:ea typeface="+mj-lt"/>
                <a:cs typeface="+mj-lt"/>
              </a:rPr>
              <a:t>tulleeseen</a:t>
            </a:r>
            <a:r>
              <a:rPr lang="en-US" sz="1400" dirty="0">
                <a:solidFill>
                  <a:schemeClr val="bg1"/>
                </a:solidFill>
                <a:ea typeface="+mj-lt"/>
                <a:cs typeface="+mj-lt"/>
              </a:rPr>
              <a:t> </a:t>
            </a:r>
            <a:r>
              <a:rPr lang="en-US" sz="1400" dirty="0">
                <a:solidFill>
                  <a:schemeClr val="bg1"/>
                </a:solidFill>
                <a:ea typeface="+mj-lt"/>
                <a:cs typeface="+mj-lt"/>
                <a:hlinkClick r:id="rId3">
                  <a:extLst>
                    <a:ext uri="{A12FA001-AC4F-418D-AE19-62706E023703}">
                      <ahyp:hlinkClr xmlns:ahyp="http://schemas.microsoft.com/office/drawing/2018/hyperlinkcolor" val="tx"/>
                    </a:ext>
                  </a:extLst>
                </a:hlinkClick>
              </a:rPr>
              <a:t>kansalliseen ilmastolakiin </a:t>
            </a:r>
            <a:r>
              <a:rPr lang="en-US" sz="1400" dirty="0">
                <a:solidFill>
                  <a:schemeClr val="bg1"/>
                </a:solidFill>
                <a:ea typeface="+mj-lt"/>
                <a:cs typeface="+mj-lt"/>
              </a:rPr>
              <a:t>on </a:t>
            </a:r>
            <a:r>
              <a:rPr lang="en-US" sz="1400" dirty="0" err="1">
                <a:solidFill>
                  <a:schemeClr val="bg1"/>
                </a:solidFill>
                <a:ea typeface="+mj-lt"/>
                <a:cs typeface="+mj-lt"/>
              </a:rPr>
              <a:t>kirjattu</a:t>
            </a:r>
            <a:r>
              <a:rPr lang="en-US" sz="1400" dirty="0">
                <a:solidFill>
                  <a:schemeClr val="bg1"/>
                </a:solidFill>
                <a:ea typeface="+mj-lt"/>
                <a:cs typeface="+mj-lt"/>
              </a:rPr>
              <a:t>, </a:t>
            </a:r>
            <a:r>
              <a:rPr lang="en-US" sz="1400" dirty="0" err="1">
                <a:solidFill>
                  <a:schemeClr val="bg1"/>
                </a:solidFill>
                <a:ea typeface="+mj-lt"/>
                <a:cs typeface="+mj-lt"/>
              </a:rPr>
              <a:t>että</a:t>
            </a:r>
            <a:r>
              <a:rPr lang="en-US" sz="1400" dirty="0">
                <a:solidFill>
                  <a:schemeClr val="bg1"/>
                </a:solidFill>
                <a:ea typeface="+mj-lt"/>
                <a:cs typeface="+mj-lt"/>
              </a:rPr>
              <a:t> </a:t>
            </a:r>
            <a:r>
              <a:rPr lang="en-US" sz="1400" dirty="0" err="1">
                <a:solidFill>
                  <a:schemeClr val="bg1"/>
                </a:solidFill>
                <a:ea typeface="+mj-lt"/>
                <a:cs typeface="+mj-lt"/>
              </a:rPr>
              <a:t>Suomen</a:t>
            </a:r>
            <a:r>
              <a:rPr lang="en-US" sz="1400" dirty="0">
                <a:solidFill>
                  <a:schemeClr val="bg1"/>
                </a:solidFill>
                <a:ea typeface="+mj-lt"/>
                <a:cs typeface="+mj-lt"/>
              </a:rPr>
              <a:t> </a:t>
            </a:r>
            <a:r>
              <a:rPr lang="en-US" sz="1400" dirty="0" err="1">
                <a:solidFill>
                  <a:schemeClr val="bg1"/>
                </a:solidFill>
                <a:ea typeface="+mj-lt"/>
                <a:cs typeface="+mj-lt"/>
              </a:rPr>
              <a:t>tulee</a:t>
            </a:r>
            <a:r>
              <a:rPr lang="en-US" sz="1400" dirty="0">
                <a:solidFill>
                  <a:schemeClr val="bg1"/>
                </a:solidFill>
                <a:ea typeface="+mj-lt"/>
                <a:cs typeface="+mj-lt"/>
              </a:rPr>
              <a:t> olla </a:t>
            </a:r>
            <a:r>
              <a:rPr lang="en-US" sz="1400" dirty="0" err="1">
                <a:solidFill>
                  <a:schemeClr val="bg1"/>
                </a:solidFill>
                <a:ea typeface="+mj-lt"/>
                <a:cs typeface="+mj-lt"/>
              </a:rPr>
              <a:t>hiilineutraali</a:t>
            </a:r>
            <a:r>
              <a:rPr lang="en-US" sz="1400" dirty="0">
                <a:solidFill>
                  <a:schemeClr val="bg1"/>
                </a:solidFill>
                <a:ea typeface="+mj-lt"/>
                <a:cs typeface="+mj-lt"/>
              </a:rPr>
              <a:t> </a:t>
            </a:r>
            <a:r>
              <a:rPr lang="en-US" sz="1400" dirty="0" err="1">
                <a:solidFill>
                  <a:schemeClr val="bg1"/>
                </a:solidFill>
                <a:ea typeface="+mj-lt"/>
                <a:cs typeface="+mj-lt"/>
              </a:rPr>
              <a:t>yhteiskunta</a:t>
            </a:r>
            <a:r>
              <a:rPr lang="en-US" sz="1400" dirty="0">
                <a:solidFill>
                  <a:schemeClr val="bg1"/>
                </a:solidFill>
                <a:ea typeface="+mj-lt"/>
                <a:cs typeface="+mj-lt"/>
              </a:rPr>
              <a:t> </a:t>
            </a:r>
            <a:r>
              <a:rPr lang="en-US" sz="1400" dirty="0" err="1">
                <a:solidFill>
                  <a:schemeClr val="bg1"/>
                </a:solidFill>
                <a:ea typeface="+mj-lt"/>
                <a:cs typeface="+mj-lt"/>
              </a:rPr>
              <a:t>vuoteen</a:t>
            </a:r>
            <a:r>
              <a:rPr lang="en-US" sz="1400" dirty="0">
                <a:solidFill>
                  <a:schemeClr val="bg1"/>
                </a:solidFill>
                <a:ea typeface="+mj-lt"/>
                <a:cs typeface="+mj-lt"/>
              </a:rPr>
              <a:t> 2035 </a:t>
            </a:r>
            <a:r>
              <a:rPr lang="en-US" sz="1400" dirty="0" err="1">
                <a:solidFill>
                  <a:schemeClr val="bg1"/>
                </a:solidFill>
                <a:ea typeface="+mj-lt"/>
                <a:cs typeface="+mj-lt"/>
              </a:rPr>
              <a:t>mennessä</a:t>
            </a:r>
            <a:r>
              <a:rPr lang="en-US" sz="1400" dirty="0">
                <a:solidFill>
                  <a:schemeClr val="bg1"/>
                </a:solidFill>
                <a:ea typeface="+mj-lt"/>
                <a:cs typeface="+mj-lt"/>
              </a:rPr>
              <a:t>. </a:t>
            </a:r>
            <a:r>
              <a:rPr lang="en-US" sz="1400" dirty="0" err="1">
                <a:solidFill>
                  <a:schemeClr val="bg1"/>
                </a:solidFill>
                <a:ea typeface="+mj-lt"/>
                <a:cs typeface="+mj-lt"/>
              </a:rPr>
              <a:t>Samoin</a:t>
            </a:r>
            <a:r>
              <a:rPr lang="en-US" sz="1400" dirty="0">
                <a:solidFill>
                  <a:schemeClr val="bg1"/>
                </a:solidFill>
                <a:ea typeface="+mj-lt"/>
                <a:cs typeface="+mj-lt"/>
              </a:rPr>
              <a:t> </a:t>
            </a:r>
            <a:r>
              <a:rPr lang="en-US" sz="1400" dirty="0" err="1">
                <a:solidFill>
                  <a:schemeClr val="bg1"/>
                </a:solidFill>
                <a:ea typeface="+mj-lt"/>
                <a:cs typeface="+mj-lt"/>
              </a:rPr>
              <a:t>Ympäristöministeriön</a:t>
            </a:r>
            <a:r>
              <a:rPr lang="en-US" sz="1400" dirty="0">
                <a:solidFill>
                  <a:schemeClr val="bg1"/>
                </a:solidFill>
                <a:ea typeface="+mj-lt"/>
                <a:cs typeface="+mj-lt"/>
              </a:rPr>
              <a:t> </a:t>
            </a:r>
            <a:r>
              <a:rPr lang="en-US" sz="1400" dirty="0" err="1">
                <a:solidFill>
                  <a:schemeClr val="bg1"/>
                </a:solidFill>
                <a:ea typeface="+mj-lt"/>
                <a:cs typeface="+mj-lt"/>
              </a:rPr>
              <a:t>laatiman</a:t>
            </a:r>
            <a:r>
              <a:rPr lang="en-US" sz="1400" dirty="0">
                <a:solidFill>
                  <a:schemeClr val="bg1"/>
                </a:solidFill>
                <a:ea typeface="+mj-lt"/>
                <a:cs typeface="+mj-lt"/>
              </a:rPr>
              <a:t> </a:t>
            </a:r>
            <a:r>
              <a:rPr lang="en-US" sz="1400" dirty="0" err="1">
                <a:solidFill>
                  <a:schemeClr val="bg1"/>
                </a:solidFill>
                <a:ea typeface="+mj-lt"/>
                <a:cs typeface="+mj-lt"/>
              </a:rPr>
              <a:t>Kiertotalousohjelman</a:t>
            </a:r>
            <a:r>
              <a:rPr lang="en-US" sz="1400" dirty="0">
                <a:solidFill>
                  <a:schemeClr val="bg1"/>
                </a:solidFill>
                <a:ea typeface="+mj-lt"/>
                <a:cs typeface="+mj-lt"/>
              </a:rPr>
              <a:t> vision </a:t>
            </a:r>
            <a:r>
              <a:rPr lang="en-US" sz="1400" dirty="0" err="1">
                <a:solidFill>
                  <a:schemeClr val="bg1"/>
                </a:solidFill>
                <a:ea typeface="+mj-lt"/>
                <a:cs typeface="+mj-lt"/>
              </a:rPr>
              <a:t>mukaan</a:t>
            </a:r>
            <a:r>
              <a:rPr lang="en-US" sz="1400" dirty="0">
                <a:solidFill>
                  <a:schemeClr val="bg1"/>
                </a:solidFill>
                <a:ea typeface="+mj-lt"/>
                <a:cs typeface="+mj-lt"/>
              </a:rPr>
              <a:t> </a:t>
            </a:r>
            <a:r>
              <a:rPr lang="en-US" sz="1400" b="1" dirty="0">
                <a:solidFill>
                  <a:schemeClr val="bg1"/>
                </a:solidFill>
                <a:ea typeface="+mj-lt"/>
                <a:cs typeface="+mj-lt"/>
              </a:rPr>
              <a:t>Suomi on </a:t>
            </a:r>
            <a:r>
              <a:rPr lang="en-US" sz="1400" b="1" dirty="0" err="1">
                <a:solidFill>
                  <a:schemeClr val="bg1"/>
                </a:solidFill>
                <a:ea typeface="+mj-lt"/>
                <a:cs typeface="+mj-lt"/>
              </a:rPr>
              <a:t>kiertotalousyhteiskunta</a:t>
            </a:r>
            <a:r>
              <a:rPr lang="en-US" sz="1400" b="1" dirty="0">
                <a:solidFill>
                  <a:schemeClr val="bg1"/>
                </a:solidFill>
                <a:ea typeface="+mj-lt"/>
                <a:cs typeface="+mj-lt"/>
              </a:rPr>
              <a:t> </a:t>
            </a:r>
            <a:r>
              <a:rPr lang="en-US" sz="1400" b="1" dirty="0" err="1">
                <a:solidFill>
                  <a:schemeClr val="bg1"/>
                </a:solidFill>
                <a:ea typeface="+mj-lt"/>
                <a:cs typeface="+mj-lt"/>
              </a:rPr>
              <a:t>vuonna</a:t>
            </a:r>
            <a:r>
              <a:rPr lang="en-US" sz="1400" b="1" dirty="0">
                <a:solidFill>
                  <a:schemeClr val="bg1"/>
                </a:solidFill>
                <a:ea typeface="+mj-lt"/>
                <a:cs typeface="+mj-lt"/>
              </a:rPr>
              <a:t> 2035</a:t>
            </a:r>
            <a:r>
              <a:rPr lang="en-US" sz="1400" dirty="0">
                <a:solidFill>
                  <a:schemeClr val="bg1"/>
                </a:solidFill>
                <a:ea typeface="+mj-lt"/>
                <a:cs typeface="+mj-lt"/>
              </a:rPr>
              <a:t>. </a:t>
            </a:r>
            <a:r>
              <a:rPr lang="en-US" sz="1400" dirty="0" err="1">
                <a:solidFill>
                  <a:schemeClr val="bg1"/>
                </a:solidFill>
                <a:ea typeface="+mj-lt"/>
                <a:cs typeface="+mj-lt"/>
              </a:rPr>
              <a:t>Siirtyminen</a:t>
            </a:r>
            <a:r>
              <a:rPr lang="en-US" sz="1400" dirty="0">
                <a:solidFill>
                  <a:schemeClr val="bg1"/>
                </a:solidFill>
                <a:ea typeface="+mj-lt"/>
                <a:cs typeface="+mj-lt"/>
              </a:rPr>
              <a:t> </a:t>
            </a:r>
            <a:r>
              <a:rPr lang="en-US" sz="1400" dirty="0" err="1">
                <a:solidFill>
                  <a:schemeClr val="bg1"/>
                </a:solidFill>
                <a:ea typeface="+mj-lt"/>
                <a:cs typeface="+mj-lt"/>
              </a:rPr>
              <a:t>tapahtuu</a:t>
            </a:r>
            <a:r>
              <a:rPr lang="en-US" sz="1400" dirty="0">
                <a:solidFill>
                  <a:schemeClr val="bg1"/>
                </a:solidFill>
                <a:ea typeface="+mj-lt"/>
                <a:cs typeface="+mj-lt"/>
              </a:rPr>
              <a:t> </a:t>
            </a:r>
            <a:r>
              <a:rPr lang="en-US" sz="1400" dirty="0" err="1">
                <a:solidFill>
                  <a:schemeClr val="bg1"/>
                </a:solidFill>
                <a:ea typeface="+mj-lt"/>
                <a:cs typeface="+mj-lt"/>
              </a:rPr>
              <a:t>vaiheittain</a:t>
            </a:r>
            <a:r>
              <a:rPr lang="en-US" sz="1400" dirty="0">
                <a:solidFill>
                  <a:schemeClr val="bg1"/>
                </a:solidFill>
                <a:ea typeface="+mj-lt"/>
                <a:cs typeface="+mj-lt"/>
              </a:rPr>
              <a:t> </a:t>
            </a:r>
            <a:r>
              <a:rPr lang="en-US" sz="1400" dirty="0" err="1">
                <a:solidFill>
                  <a:schemeClr val="bg1"/>
                </a:solidFill>
                <a:ea typeface="+mj-lt"/>
                <a:cs typeface="+mj-lt"/>
              </a:rPr>
              <a:t>eri</a:t>
            </a:r>
            <a:r>
              <a:rPr lang="en-US" sz="1400" dirty="0">
                <a:solidFill>
                  <a:schemeClr val="bg1"/>
                </a:solidFill>
                <a:ea typeface="+mj-lt"/>
                <a:cs typeface="+mj-lt"/>
              </a:rPr>
              <a:t> </a:t>
            </a:r>
            <a:r>
              <a:rPr lang="en-US" sz="1400" dirty="0" err="1">
                <a:solidFill>
                  <a:schemeClr val="bg1"/>
                </a:solidFill>
                <a:ea typeface="+mj-lt"/>
                <a:cs typeface="+mj-lt"/>
              </a:rPr>
              <a:t>toimialoilla</a:t>
            </a:r>
            <a:r>
              <a:rPr lang="en-US" sz="1400" dirty="0">
                <a:solidFill>
                  <a:schemeClr val="bg1"/>
                </a:solidFill>
                <a:ea typeface="+mj-lt"/>
                <a:cs typeface="+mj-lt"/>
              </a:rPr>
              <a:t>.</a:t>
            </a:r>
            <a:endParaRPr lang="en-US" sz="3300" dirty="0">
              <a:solidFill>
                <a:schemeClr val="bg1"/>
              </a:solidFill>
              <a:ea typeface="+mj-lt"/>
              <a:cs typeface="+mj-lt"/>
            </a:endParaRPr>
          </a:p>
        </p:txBody>
      </p:sp>
      <p:sp>
        <p:nvSpPr>
          <p:cNvPr id="3" name="Ellipsi 2">
            <a:extLst>
              <a:ext uri="{FF2B5EF4-FFF2-40B4-BE49-F238E27FC236}">
                <a16:creationId xmlns:a16="http://schemas.microsoft.com/office/drawing/2014/main" id="{13E0671F-C378-C4EE-D775-EAFF4B3DD5B5}"/>
              </a:ext>
            </a:extLst>
          </p:cNvPr>
          <p:cNvSpPr/>
          <p:nvPr/>
        </p:nvSpPr>
        <p:spPr>
          <a:xfrm>
            <a:off x="7559749" y="223284"/>
            <a:ext cx="4414316" cy="3572539"/>
          </a:xfrm>
          <a:prstGeom prst="ellipse">
            <a:avLst/>
          </a:prstGeom>
          <a:solidFill>
            <a:srgbClr val="94A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B45440A9-7D96-35C3-BAA0-1705FA878C8F}"/>
              </a:ext>
            </a:extLst>
          </p:cNvPr>
          <p:cNvSpPr txBox="1"/>
          <p:nvPr/>
        </p:nvSpPr>
        <p:spPr>
          <a:xfrm>
            <a:off x="8422790" y="1167649"/>
            <a:ext cx="3094074" cy="1938992"/>
          </a:xfrm>
          <a:prstGeom prst="rect">
            <a:avLst/>
          </a:prstGeom>
          <a:noFill/>
        </p:spPr>
        <p:txBody>
          <a:bodyPr wrap="square" rtlCol="0">
            <a:spAutoFit/>
          </a:bodyPr>
          <a:lstStyle/>
          <a:p>
            <a:r>
              <a:rPr lang="fi-FI" sz="2000" b="1" dirty="0"/>
              <a:t>Myös kouluyhteisön olisi hyvä pysähtyä miettimään, mitä koulun energia- ja materiaalikierrossa kulkee. </a:t>
            </a:r>
          </a:p>
        </p:txBody>
      </p:sp>
    </p:spTree>
    <p:extLst>
      <p:ext uri="{BB962C8B-B14F-4D97-AF65-F5344CB8AC3E}">
        <p14:creationId xmlns:p14="http://schemas.microsoft.com/office/powerpoint/2010/main" val="273929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CD5114-A5CC-A13C-43D9-CA11449DC1B9}"/>
              </a:ext>
            </a:extLst>
          </p:cNvPr>
          <p:cNvSpPr>
            <a:spLocks noGrp="1"/>
          </p:cNvSpPr>
          <p:nvPr>
            <p:ph type="title"/>
          </p:nvPr>
        </p:nvSpPr>
        <p:spPr>
          <a:xfrm>
            <a:off x="144978" y="1244893"/>
            <a:ext cx="2841171" cy="1070202"/>
          </a:xfrm>
        </p:spPr>
        <p:txBody>
          <a:bodyPr>
            <a:noAutofit/>
          </a:bodyPr>
          <a:lstStyle/>
          <a:p>
            <a:r>
              <a:rPr lang="fi-FI" sz="2000" b="0" i="0" dirty="0">
                <a:solidFill>
                  <a:srgbClr val="000000"/>
                </a:solidFill>
                <a:effectLst/>
                <a:latin typeface="clarendon-urw-extra-wide"/>
              </a:rPr>
              <a:t>Mitä hankintoja tehdään? </a:t>
            </a:r>
            <a:br>
              <a:rPr lang="fi-FI" sz="2000" b="0" i="0" dirty="0">
                <a:solidFill>
                  <a:srgbClr val="000000"/>
                </a:solidFill>
                <a:effectLst/>
                <a:latin typeface="clarendon-urw-extra-wide"/>
              </a:rPr>
            </a:br>
            <a:br>
              <a:rPr lang="fi-FI" sz="2000" b="0" i="0" dirty="0">
                <a:solidFill>
                  <a:srgbClr val="000000"/>
                </a:solidFill>
                <a:effectLst/>
                <a:latin typeface="clarendon-urw-extra-wide"/>
              </a:rPr>
            </a:br>
            <a:r>
              <a:rPr lang="fi-FI" sz="2000" b="0" i="0" dirty="0">
                <a:solidFill>
                  <a:srgbClr val="000000"/>
                </a:solidFill>
                <a:effectLst/>
                <a:latin typeface="clarendon-urw-extra-wide"/>
              </a:rPr>
              <a:t>Mikä on välttämätöntä ja mitä ilmankin olisi mahdollista olla? </a:t>
            </a:r>
            <a:endParaRPr lang="fi-FI" sz="2000" dirty="0"/>
          </a:p>
        </p:txBody>
      </p:sp>
      <p:pic>
        <p:nvPicPr>
          <p:cNvPr id="5" name="Kuva 4">
            <a:extLst>
              <a:ext uri="{FF2B5EF4-FFF2-40B4-BE49-F238E27FC236}">
                <a16:creationId xmlns:a16="http://schemas.microsoft.com/office/drawing/2014/main" id="{80347650-C608-EDF7-BD01-22F03A6D2B97}"/>
              </a:ext>
            </a:extLst>
          </p:cNvPr>
          <p:cNvPicPr>
            <a:picLocks noChangeAspect="1"/>
          </p:cNvPicPr>
          <p:nvPr/>
        </p:nvPicPr>
        <p:blipFill rotWithShape="1">
          <a:blip r:embed="rId3"/>
          <a:srcRect l="6749" r="5383"/>
          <a:stretch/>
        </p:blipFill>
        <p:spPr>
          <a:xfrm>
            <a:off x="3254828" y="0"/>
            <a:ext cx="8817429" cy="6858000"/>
          </a:xfrm>
          <a:prstGeom prst="rect">
            <a:avLst/>
          </a:prstGeom>
        </p:spPr>
      </p:pic>
      <p:sp>
        <p:nvSpPr>
          <p:cNvPr id="6" name="Vasen aaltosulje 5">
            <a:extLst>
              <a:ext uri="{FF2B5EF4-FFF2-40B4-BE49-F238E27FC236}">
                <a16:creationId xmlns:a16="http://schemas.microsoft.com/office/drawing/2014/main" id="{D64A32F2-A0F2-9F07-1B53-BF1A8A954780}"/>
              </a:ext>
            </a:extLst>
          </p:cNvPr>
          <p:cNvSpPr/>
          <p:nvPr/>
        </p:nvSpPr>
        <p:spPr>
          <a:xfrm>
            <a:off x="3075709" y="465513"/>
            <a:ext cx="257695" cy="268501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i-FI"/>
          </a:p>
        </p:txBody>
      </p:sp>
    </p:spTree>
    <p:extLst>
      <p:ext uri="{BB962C8B-B14F-4D97-AF65-F5344CB8AC3E}">
        <p14:creationId xmlns:p14="http://schemas.microsoft.com/office/powerpoint/2010/main" val="4282283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0DBAAADB-0F0D-61B6-590E-8E26B285B1AA}"/>
              </a:ext>
            </a:extLst>
          </p:cNvPr>
          <p:cNvSpPr txBox="1"/>
          <p:nvPr/>
        </p:nvSpPr>
        <p:spPr>
          <a:xfrm>
            <a:off x="463894" y="627210"/>
            <a:ext cx="11104329" cy="1538883"/>
          </a:xfrm>
          <a:prstGeom prst="rect">
            <a:avLst/>
          </a:prstGeom>
          <a:noFill/>
        </p:spPr>
        <p:txBody>
          <a:bodyPr wrap="square" rtlCol="0">
            <a:spAutoFit/>
          </a:bodyPr>
          <a:lstStyle/>
          <a:p>
            <a:r>
              <a:rPr lang="fi-FI" b="1" dirty="0">
                <a:latin typeface="+mj-lt"/>
              </a:rPr>
              <a:t>Digitalisaatiolle asetetaan kovat odotukset ja kiertotalouteen siirtymisessä ja päästöjen vähentämisessä</a:t>
            </a:r>
            <a:r>
              <a:rPr lang="fi-FI" b="1">
                <a:latin typeface="+mj-lt"/>
              </a:rPr>
              <a:t>. </a:t>
            </a:r>
          </a:p>
          <a:p>
            <a:r>
              <a:rPr lang="fi-FI" b="1">
                <a:latin typeface="+mj-lt"/>
              </a:rPr>
              <a:t>Asia </a:t>
            </a:r>
            <a:r>
              <a:rPr lang="fi-FI" b="1" dirty="0">
                <a:latin typeface="+mj-lt"/>
              </a:rPr>
              <a:t>ei ole kuitenkaan niin yksinkertainen.   </a:t>
            </a:r>
          </a:p>
          <a:p>
            <a:endParaRPr lang="fi-FI" b="1" dirty="0">
              <a:latin typeface="+mj-lt"/>
            </a:endParaRPr>
          </a:p>
          <a:p>
            <a:r>
              <a:rPr lang="fi-FI" sz="2000" b="1" dirty="0">
                <a:latin typeface="+mj-lt"/>
              </a:rPr>
              <a:t>Ovatko seuraavat väittämät totta vai tarua? </a:t>
            </a:r>
          </a:p>
          <a:p>
            <a:r>
              <a:rPr lang="fi-FI" sz="2000" b="1" dirty="0">
                <a:latin typeface="+mj-lt"/>
              </a:rPr>
              <a:t>Mielestäsi totta=nosta käsi ylös</a:t>
            </a:r>
          </a:p>
        </p:txBody>
      </p:sp>
      <p:sp>
        <p:nvSpPr>
          <p:cNvPr id="10" name="Tekstiruutu 9">
            <a:extLst>
              <a:ext uri="{FF2B5EF4-FFF2-40B4-BE49-F238E27FC236}">
                <a16:creationId xmlns:a16="http://schemas.microsoft.com/office/drawing/2014/main" id="{E56EFC95-A6A1-6A5E-2A85-928EDEB13EDE}"/>
              </a:ext>
            </a:extLst>
          </p:cNvPr>
          <p:cNvSpPr txBox="1"/>
          <p:nvPr/>
        </p:nvSpPr>
        <p:spPr>
          <a:xfrm>
            <a:off x="435935" y="2509284"/>
            <a:ext cx="11132288" cy="3447098"/>
          </a:xfrm>
          <a:prstGeom prst="rect">
            <a:avLst/>
          </a:prstGeom>
          <a:noFill/>
        </p:spPr>
        <p:txBody>
          <a:bodyPr wrap="square" rtlCol="0">
            <a:spAutoFit/>
          </a:bodyPr>
          <a:lstStyle/>
          <a:p>
            <a:pPr marL="342900" indent="-342900">
              <a:buAutoNum type="arabicPeriod"/>
            </a:pPr>
            <a:r>
              <a:rPr lang="fi-FI" sz="2000" dirty="0"/>
              <a:t>Mobiiliverkot ovat energiatehokkuudeltaan kiinteitä verkkoja huomattavasti parempia</a:t>
            </a:r>
          </a:p>
          <a:p>
            <a:pPr marL="800100" lvl="1" indent="-342900">
              <a:buFont typeface="Arial" panose="020B0604020202020204" pitchFamily="34" charset="0"/>
              <a:buChar char="•"/>
            </a:pPr>
            <a:r>
              <a:rPr lang="fi-FI" sz="2000" dirty="0"/>
              <a:t>TARUA! </a:t>
            </a:r>
          </a:p>
          <a:p>
            <a:pPr marL="342900" indent="-342900">
              <a:buFontTx/>
              <a:buAutoNum type="arabicPeriod"/>
            </a:pPr>
            <a:r>
              <a:rPr lang="fi-FI" sz="2000" dirty="0"/>
              <a:t>Valtaosa internetin tietoliikenteestä on videoiden katselua </a:t>
            </a:r>
          </a:p>
          <a:p>
            <a:pPr marL="800100" lvl="1" indent="-342900">
              <a:buFont typeface="Arial" panose="020B0604020202020204" pitchFamily="34" charset="0"/>
              <a:buChar char="•"/>
            </a:pPr>
            <a:r>
              <a:rPr lang="fi-FI" sz="2000" dirty="0"/>
              <a:t>TOTTA!</a:t>
            </a:r>
          </a:p>
          <a:p>
            <a:pPr marL="342900" indent="-342900">
              <a:buAutoNum type="arabicPeriod"/>
            </a:pPr>
            <a:r>
              <a:rPr lang="fi-FI" sz="2000" dirty="0"/>
              <a:t>Suomalaisen kuluttajan ostaman digipalvelun tuottamiseen käytettävä energia ja siitä syntyneet päästöt lasketaan Suomen kasvihuonepäästöihin</a:t>
            </a:r>
          </a:p>
          <a:p>
            <a:pPr marL="800100" lvl="1" indent="-342900">
              <a:buFont typeface="Arial" panose="020B0604020202020204" pitchFamily="34" charset="0"/>
              <a:buChar char="•"/>
            </a:pPr>
            <a:r>
              <a:rPr lang="fi-FI" sz="2000" dirty="0"/>
              <a:t>TARUA!</a:t>
            </a:r>
          </a:p>
          <a:p>
            <a:pPr marL="342900" indent="-342900">
              <a:buFontTx/>
              <a:buAutoNum type="arabicPeriod"/>
            </a:pPr>
            <a:r>
              <a:rPr lang="fi-FI" sz="2000"/>
              <a:t>ICT-alan </a:t>
            </a:r>
            <a:r>
              <a:rPr lang="fi-FI" sz="2000" dirty="0"/>
              <a:t>(</a:t>
            </a:r>
            <a:r>
              <a:rPr lang="fi-FI" sz="2000" dirty="0" err="1"/>
              <a:t>tieto-ja</a:t>
            </a:r>
            <a:r>
              <a:rPr lang="fi-FI" sz="2000" dirty="0"/>
              <a:t> viestintäteknologia) kasvihuonekaasupäästöt ovat maailmanlaajuisesti jopa suuremmat kuin lentoliikenteen</a:t>
            </a:r>
          </a:p>
          <a:p>
            <a:pPr marL="800100" lvl="1" indent="-342900">
              <a:buFont typeface="Arial" panose="020B0604020202020204" pitchFamily="34" charset="0"/>
              <a:buChar char="•"/>
            </a:pPr>
            <a:r>
              <a:rPr lang="fi-FI" sz="2000" dirty="0"/>
              <a:t>TOTTA!</a:t>
            </a:r>
          </a:p>
          <a:p>
            <a:pPr marL="342900" indent="-342900">
              <a:buAutoNum type="arabicPeriod"/>
            </a:pPr>
            <a:endParaRPr lang="fi-FI" dirty="0"/>
          </a:p>
        </p:txBody>
      </p:sp>
    </p:spTree>
    <p:extLst>
      <p:ext uri="{BB962C8B-B14F-4D97-AF65-F5344CB8AC3E}">
        <p14:creationId xmlns:p14="http://schemas.microsoft.com/office/powerpoint/2010/main" val="236945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38A70B33-CAD2-690B-8FA4-3894D3E11D2E}"/>
              </a:ext>
            </a:extLst>
          </p:cNvPr>
          <p:cNvSpPr>
            <a:spLocks noGrp="1"/>
          </p:cNvSpPr>
          <p:nvPr>
            <p:ph idx="1"/>
          </p:nvPr>
        </p:nvSpPr>
        <p:spPr>
          <a:xfrm>
            <a:off x="4447308" y="123511"/>
            <a:ext cx="7186527" cy="5585619"/>
          </a:xfrm>
        </p:spPr>
        <p:txBody>
          <a:bodyPr anchor="ctr">
            <a:normAutofit/>
          </a:bodyPr>
          <a:lstStyle/>
          <a:p>
            <a:pPr marL="0" indent="0">
              <a:buNone/>
            </a:pPr>
            <a:r>
              <a:rPr lang="fi-FI" sz="2000"/>
              <a:t>5. Älylaitteisiin tarvittavista metalleista suurin osa tuotetaan EU:n alueella</a:t>
            </a:r>
          </a:p>
          <a:p>
            <a:pPr marL="800100" lvl="1" indent="-342900">
              <a:buFont typeface="Arial" panose="020B0604020202020204" pitchFamily="34" charset="0"/>
              <a:buChar char="•"/>
            </a:pPr>
            <a:r>
              <a:rPr lang="fi-FI" sz="2000"/>
              <a:t>TARUA!</a:t>
            </a:r>
          </a:p>
          <a:p>
            <a:pPr marL="0" indent="0">
              <a:buNone/>
            </a:pPr>
            <a:r>
              <a:rPr lang="fi-FI" sz="2000"/>
              <a:t>6. Elektroniikkajäte on maailman nopeimmin kasvava jätelaji</a:t>
            </a:r>
          </a:p>
          <a:p>
            <a:pPr marL="800100" lvl="1" indent="-342900">
              <a:buFont typeface="Arial" panose="020B0604020202020204" pitchFamily="34" charset="0"/>
              <a:buChar char="•"/>
            </a:pPr>
            <a:r>
              <a:rPr lang="fi-FI" sz="2000"/>
              <a:t>TOTTA!</a:t>
            </a:r>
          </a:p>
          <a:p>
            <a:pPr marL="0" indent="0">
              <a:buNone/>
            </a:pPr>
            <a:r>
              <a:rPr lang="fi-FI" sz="2000"/>
              <a:t>7. Tällä hetkellä noin 30% maailmalla tuotetusta elektroniikkajätteestä kierrätetään asianmukaisesti </a:t>
            </a:r>
          </a:p>
          <a:p>
            <a:pPr marL="800100" lvl="1" indent="-342900">
              <a:buFont typeface="Arial" panose="020B0604020202020204" pitchFamily="34" charset="0"/>
              <a:buChar char="•"/>
            </a:pPr>
            <a:r>
              <a:rPr lang="fi-FI" sz="2000"/>
              <a:t>TARUA</a:t>
            </a:r>
          </a:p>
          <a:p>
            <a:pPr marL="0" indent="0">
              <a:buNone/>
            </a:pPr>
            <a:r>
              <a:rPr lang="fi-FI" sz="2000"/>
              <a:t>8. Yhden 14 tuuman näytöllä varustetun läppärin ympäristökuormitus on n. 14,2 m3 vettä, 53 kg raakaöljyä, 107 kg rautamalmia ja 141 kg hiilidioksidia</a:t>
            </a:r>
          </a:p>
          <a:p>
            <a:pPr marL="800100" lvl="1" indent="-342900">
              <a:buFont typeface="Arial" panose="020B0604020202020204" pitchFamily="34" charset="0"/>
              <a:buChar char="•"/>
            </a:pPr>
            <a:r>
              <a:rPr lang="fi-FI" sz="2000"/>
              <a:t>TOTTA!</a:t>
            </a:r>
          </a:p>
          <a:p>
            <a:endParaRPr lang="fi-FI" sz="1500"/>
          </a:p>
        </p:txBody>
      </p:sp>
    </p:spTree>
    <p:extLst>
      <p:ext uri="{BB962C8B-B14F-4D97-AF65-F5344CB8AC3E}">
        <p14:creationId xmlns:p14="http://schemas.microsoft.com/office/powerpoint/2010/main" val="314083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8646B0-6294-EFD9-35E5-1A36D256E937}"/>
              </a:ext>
            </a:extLst>
          </p:cNvPr>
          <p:cNvSpPr>
            <a:spLocks noGrp="1"/>
          </p:cNvSpPr>
          <p:nvPr>
            <p:ph type="title"/>
          </p:nvPr>
        </p:nvSpPr>
        <p:spPr/>
        <p:txBody>
          <a:bodyPr/>
          <a:lstStyle/>
          <a:p>
            <a:r>
              <a:rPr lang="fi-FI" dirty="0"/>
              <a:t>Tehtävänanto</a:t>
            </a:r>
          </a:p>
        </p:txBody>
      </p:sp>
      <p:sp>
        <p:nvSpPr>
          <p:cNvPr id="3" name="Sisällön paikkamerkki 2">
            <a:extLst>
              <a:ext uri="{FF2B5EF4-FFF2-40B4-BE49-F238E27FC236}">
                <a16:creationId xmlns:a16="http://schemas.microsoft.com/office/drawing/2014/main" id="{333245C6-DB0F-CD17-4E04-F021B0A1E5E9}"/>
              </a:ext>
            </a:extLst>
          </p:cNvPr>
          <p:cNvSpPr>
            <a:spLocks noGrp="1"/>
          </p:cNvSpPr>
          <p:nvPr>
            <p:ph idx="1"/>
          </p:nvPr>
        </p:nvSpPr>
        <p:spPr/>
        <p:txBody>
          <a:bodyPr vert="horz" lIns="91440" tIns="45720" rIns="91440" bIns="45720" rtlCol="0" anchor="t">
            <a:normAutofit/>
          </a:bodyPr>
          <a:lstStyle/>
          <a:p>
            <a:r>
              <a:rPr lang="fi-FI" dirty="0"/>
              <a:t>Tiimin tehtävänä on </a:t>
            </a:r>
            <a:r>
              <a:rPr lang="fi-FI" b="1" dirty="0"/>
              <a:t>kartoittaa koulun yhden tilan</a:t>
            </a:r>
            <a:r>
              <a:rPr lang="fi-FI" dirty="0"/>
              <a:t> (</a:t>
            </a:r>
            <a:r>
              <a:rPr lang="fi-FI" dirty="0" err="1"/>
              <a:t>esim.luokka</a:t>
            </a:r>
            <a:r>
              <a:rPr lang="fi-FI" dirty="0"/>
              <a:t>, oleskelutila, välinevarasto, opettajanhuone, parkkipaikka) </a:t>
            </a:r>
            <a:r>
              <a:rPr lang="fi-FI" b="1" dirty="0"/>
              <a:t>hankintoja energia- ja materiaalikierron tai muun opettajan määrittämän teeman näkökulmasta</a:t>
            </a:r>
          </a:p>
          <a:p>
            <a:r>
              <a:rPr lang="fi-FI" dirty="0"/>
              <a:t>Tiimi harjoittelee lisäksi projektinhallintataitoja</a:t>
            </a:r>
          </a:p>
          <a:p>
            <a:r>
              <a:rPr lang="fi-FI" dirty="0"/>
              <a:t>Tiimi esittää </a:t>
            </a:r>
            <a:r>
              <a:rPr lang="fi-FI" b="1" dirty="0"/>
              <a:t>lopuksi yhteenvedon tuloksistaan sekä kolme suositusta tilan hankintojen tekemisestä ja käyttämisestä kiertotalouden toimintamallien mukaisesti</a:t>
            </a:r>
          </a:p>
        </p:txBody>
      </p:sp>
    </p:spTree>
    <p:extLst>
      <p:ext uri="{BB962C8B-B14F-4D97-AF65-F5344CB8AC3E}">
        <p14:creationId xmlns:p14="http://schemas.microsoft.com/office/powerpoint/2010/main" val="2511329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E284CA87-4BEF-DDE8-D301-1FEE893C56B7}"/>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fi-FI" sz="1800" dirty="0"/>
              <a:t>Muodostakaa 3-4 hengen ryhmä eli tiimi</a:t>
            </a:r>
          </a:p>
          <a:p>
            <a:pPr marL="457200" lvl="1" indent="0">
              <a:buNone/>
            </a:pPr>
            <a:endParaRPr lang="fi-FI" sz="1800" dirty="0"/>
          </a:p>
          <a:p>
            <a:pPr>
              <a:buFont typeface="Courier New" panose="020B0604020202020204" pitchFamily="34" charset="0"/>
              <a:buChar char="o"/>
            </a:pPr>
            <a:r>
              <a:rPr lang="fi-FI" sz="1800" dirty="0"/>
              <a:t>Työskentelyn vaiheet:</a:t>
            </a:r>
          </a:p>
          <a:p>
            <a:pPr marL="457200" lvl="1" indent="0">
              <a:buNone/>
            </a:pPr>
            <a:r>
              <a:rPr lang="fi-FI" sz="1800" dirty="0"/>
              <a:t>1. Kartoitus ja taulukon laatiminen</a:t>
            </a:r>
          </a:p>
          <a:p>
            <a:pPr marL="457200" lvl="1" indent="0">
              <a:buNone/>
            </a:pPr>
            <a:r>
              <a:rPr lang="fi-FI" sz="1800" dirty="0"/>
              <a:t>2. Valitkaa muutama tuote tarkempaan tarkasteluun</a:t>
            </a:r>
          </a:p>
          <a:p>
            <a:pPr marL="457200" lvl="1" indent="0">
              <a:buNone/>
            </a:pPr>
            <a:r>
              <a:rPr lang="fi-FI" sz="1800" dirty="0"/>
              <a:t>3. Tilan hankintojen suositusten laatiminen</a:t>
            </a:r>
          </a:p>
          <a:p>
            <a:pPr marL="457200" lvl="1" indent="0">
              <a:buNone/>
            </a:pPr>
            <a:r>
              <a:rPr lang="fi-FI" sz="1800" dirty="0"/>
              <a:t>4. Tulosten ja suositusten jakaminen</a:t>
            </a:r>
          </a:p>
          <a:p>
            <a:pPr marL="457200" lvl="1" indent="0">
              <a:buNone/>
            </a:pPr>
            <a:endParaRPr lang="fi-FI" sz="1700" dirty="0"/>
          </a:p>
          <a:p>
            <a:pPr lvl="1">
              <a:buFont typeface="Courier New" panose="020B0604020202020204" pitchFamily="34" charset="0"/>
              <a:buChar char="o"/>
            </a:pPr>
            <a:endParaRPr lang="fi-FI" sz="1700" dirty="0"/>
          </a:p>
          <a:p>
            <a:pPr marL="457200" lvl="1" indent="0">
              <a:buNone/>
            </a:pPr>
            <a:endParaRPr lang="fi-FI" sz="1700" dirty="0"/>
          </a:p>
        </p:txBody>
      </p:sp>
    </p:spTree>
    <p:extLst>
      <p:ext uri="{BB962C8B-B14F-4D97-AF65-F5344CB8AC3E}">
        <p14:creationId xmlns:p14="http://schemas.microsoft.com/office/powerpoint/2010/main" val="3001267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ruutu 7">
            <a:extLst>
              <a:ext uri="{FF2B5EF4-FFF2-40B4-BE49-F238E27FC236}">
                <a16:creationId xmlns:a16="http://schemas.microsoft.com/office/drawing/2014/main" id="{B263441D-D4B9-4098-0366-3C6DE7408122}"/>
              </a:ext>
            </a:extLst>
          </p:cNvPr>
          <p:cNvSpPr txBox="1"/>
          <p:nvPr/>
        </p:nvSpPr>
        <p:spPr>
          <a:xfrm>
            <a:off x="838200" y="1684051"/>
            <a:ext cx="11833981" cy="923330"/>
          </a:xfrm>
          <a:prstGeom prst="rect">
            <a:avLst/>
          </a:prstGeom>
          <a:noFill/>
        </p:spPr>
        <p:txBody>
          <a:bodyPr wrap="square" rtlCol="0">
            <a:spAutoFit/>
          </a:bodyPr>
          <a:lstStyle/>
          <a:p>
            <a:pPr marL="342900" indent="-342900">
              <a:buFont typeface="+mj-lt"/>
              <a:buAutoNum type="alphaLcParenR"/>
            </a:pPr>
            <a:r>
              <a:rPr lang="fi-FI" dirty="0"/>
              <a:t>Kartoittakaa valitsemanne tilan hankintoja ja kootkaa ne taulukoksi</a:t>
            </a:r>
          </a:p>
          <a:p>
            <a:pPr marL="342900" indent="-342900">
              <a:buAutoNum type="alphaLcParenR"/>
            </a:pPr>
            <a:r>
              <a:rPr lang="fi-FI" dirty="0"/>
              <a:t>Arvioikaa tuotteiden käyttöastetta ja välttämättömyyttä koulutyön kannalta</a:t>
            </a:r>
          </a:p>
          <a:p>
            <a:pPr marL="800100" lvl="1" indent="-342900">
              <a:buFont typeface="Arial" panose="020B0604020202020204" pitchFamily="34" charset="0"/>
              <a:buChar char="•"/>
            </a:pPr>
            <a:r>
              <a:rPr lang="fi-FI" dirty="0"/>
              <a:t>Päättäkää käytättekö numeroasteikkoa (esim. 1-5) vai sanallista luokittelua</a:t>
            </a:r>
          </a:p>
        </p:txBody>
      </p:sp>
      <p:graphicFrame>
        <p:nvGraphicFramePr>
          <p:cNvPr id="11" name="Taulukko 11">
            <a:extLst>
              <a:ext uri="{FF2B5EF4-FFF2-40B4-BE49-F238E27FC236}">
                <a16:creationId xmlns:a16="http://schemas.microsoft.com/office/drawing/2014/main" id="{E432100E-D64C-F7BE-F9F8-4D05200D9491}"/>
              </a:ext>
            </a:extLst>
          </p:cNvPr>
          <p:cNvGraphicFramePr>
            <a:graphicFrameLocks noGrp="1"/>
          </p:cNvGraphicFramePr>
          <p:nvPr>
            <p:ph idx="1"/>
            <p:extLst>
              <p:ext uri="{D42A27DB-BD31-4B8C-83A1-F6EECF244321}">
                <p14:modId xmlns:p14="http://schemas.microsoft.com/office/powerpoint/2010/main" val="3399306145"/>
              </p:ext>
            </p:extLst>
          </p:nvPr>
        </p:nvGraphicFramePr>
        <p:xfrm>
          <a:off x="499730" y="2892056"/>
          <a:ext cx="10854070" cy="3031225"/>
        </p:xfrm>
        <a:graphic>
          <a:graphicData uri="http://schemas.openxmlformats.org/drawingml/2006/table">
            <a:tbl>
              <a:tblPr firstRow="1" bandRow="1">
                <a:tableStyleId>{F5AB1C69-6EDB-4FF4-983F-18BD219EF322}</a:tableStyleId>
              </a:tblPr>
              <a:tblGrid>
                <a:gridCol w="2170814">
                  <a:extLst>
                    <a:ext uri="{9D8B030D-6E8A-4147-A177-3AD203B41FA5}">
                      <a16:colId xmlns:a16="http://schemas.microsoft.com/office/drawing/2014/main" val="1715078426"/>
                    </a:ext>
                  </a:extLst>
                </a:gridCol>
                <a:gridCol w="2170814">
                  <a:extLst>
                    <a:ext uri="{9D8B030D-6E8A-4147-A177-3AD203B41FA5}">
                      <a16:colId xmlns:a16="http://schemas.microsoft.com/office/drawing/2014/main" val="1125851674"/>
                    </a:ext>
                  </a:extLst>
                </a:gridCol>
                <a:gridCol w="2170814">
                  <a:extLst>
                    <a:ext uri="{9D8B030D-6E8A-4147-A177-3AD203B41FA5}">
                      <a16:colId xmlns:a16="http://schemas.microsoft.com/office/drawing/2014/main" val="3975081887"/>
                    </a:ext>
                  </a:extLst>
                </a:gridCol>
                <a:gridCol w="2170814">
                  <a:extLst>
                    <a:ext uri="{9D8B030D-6E8A-4147-A177-3AD203B41FA5}">
                      <a16:colId xmlns:a16="http://schemas.microsoft.com/office/drawing/2014/main" val="2754251239"/>
                    </a:ext>
                  </a:extLst>
                </a:gridCol>
                <a:gridCol w="2170814">
                  <a:extLst>
                    <a:ext uri="{9D8B030D-6E8A-4147-A177-3AD203B41FA5}">
                      <a16:colId xmlns:a16="http://schemas.microsoft.com/office/drawing/2014/main" val="212790833"/>
                    </a:ext>
                  </a:extLst>
                </a:gridCol>
              </a:tblGrid>
              <a:tr h="450671">
                <a:tc gridSpan="5">
                  <a:txBody>
                    <a:bodyPr/>
                    <a:lstStyle/>
                    <a:p>
                      <a:r>
                        <a:rPr lang="fi-FI"/>
                        <a:t>Esimerkkitaulukko</a:t>
                      </a:r>
                      <a:endParaRPr lang="fi-FI" dirty="0"/>
                    </a:p>
                  </a:txBody>
                  <a:tcPr/>
                </a:tc>
                <a:tc hMerge="1">
                  <a:txBody>
                    <a:bodyPr/>
                    <a:lstStyle/>
                    <a:p>
                      <a:endParaRPr lang="fi-FI" dirty="0"/>
                    </a:p>
                  </a:txBody>
                  <a:tcPr/>
                </a:tc>
                <a:tc hMerge="1">
                  <a:txBody>
                    <a:bodyPr/>
                    <a:lstStyle/>
                    <a:p>
                      <a:endParaRPr lang="fi-FI" dirty="0"/>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2613933690"/>
                  </a:ext>
                </a:extLst>
              </a:tr>
              <a:tr h="450671">
                <a:tc>
                  <a:txBody>
                    <a:bodyPr/>
                    <a:lstStyle/>
                    <a:p>
                      <a:r>
                        <a:rPr lang="fi-FI" dirty="0"/>
                        <a:t>Tila: kemian luokka</a:t>
                      </a:r>
                    </a:p>
                  </a:txBody>
                  <a:tcPr/>
                </a:tc>
                <a:tc>
                  <a:txBody>
                    <a:bodyPr/>
                    <a:lstStyle/>
                    <a:p>
                      <a:endParaRPr lang="fi-FI" dirty="0"/>
                    </a:p>
                  </a:txBody>
                  <a:tcPr/>
                </a:tc>
                <a:tc>
                  <a:txBody>
                    <a:bodyPr/>
                    <a:lstStyle/>
                    <a:p>
                      <a:endParaRPr lang="fi-FI" dirty="0"/>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3991037644"/>
                  </a:ext>
                </a:extLst>
              </a:tr>
              <a:tr h="450671">
                <a:tc>
                  <a:txBody>
                    <a:bodyPr/>
                    <a:lstStyle/>
                    <a:p>
                      <a:r>
                        <a:rPr lang="fi-FI" b="1" dirty="0"/>
                        <a:t>Tuote</a:t>
                      </a:r>
                    </a:p>
                  </a:txBody>
                  <a:tcPr/>
                </a:tc>
                <a:tc>
                  <a:txBody>
                    <a:bodyPr/>
                    <a:lstStyle/>
                    <a:p>
                      <a:r>
                        <a:rPr lang="fi-FI" b="1" dirty="0"/>
                        <a:t>Käyttöaste</a:t>
                      </a:r>
                    </a:p>
                  </a:txBody>
                  <a:tcPr/>
                </a:tc>
                <a:tc>
                  <a:txBody>
                    <a:bodyPr/>
                    <a:lstStyle/>
                    <a:p>
                      <a:r>
                        <a:rPr lang="fi-FI" b="1" dirty="0"/>
                        <a:t>Välttämättömyys</a:t>
                      </a:r>
                    </a:p>
                  </a:txBody>
                  <a:tcPr/>
                </a:tc>
                <a:tc>
                  <a:txBody>
                    <a:bodyPr/>
                    <a:lstStyle/>
                    <a:p>
                      <a:r>
                        <a:rPr lang="fi-FI" dirty="0"/>
                        <a:t>Energiankulutus</a:t>
                      </a:r>
                    </a:p>
                  </a:txBody>
                  <a:tcPr/>
                </a:tc>
                <a:tc>
                  <a:txBody>
                    <a:bodyPr/>
                    <a:lstStyle/>
                    <a:p>
                      <a:r>
                        <a:rPr lang="fi-FI" dirty="0"/>
                        <a:t>Materiaalit</a:t>
                      </a:r>
                    </a:p>
                  </a:txBody>
                  <a:tcPr/>
                </a:tc>
                <a:extLst>
                  <a:ext uri="{0D108BD9-81ED-4DB2-BD59-A6C34878D82A}">
                    <a16:rowId xmlns:a16="http://schemas.microsoft.com/office/drawing/2014/main" val="1192471349"/>
                  </a:ext>
                </a:extLst>
              </a:tr>
              <a:tr h="777870">
                <a:tc>
                  <a:txBody>
                    <a:bodyPr/>
                    <a:lstStyle/>
                    <a:p>
                      <a:r>
                        <a:rPr lang="fi-FI" dirty="0"/>
                        <a:t>Kannettava tietokone 10kpl</a:t>
                      </a:r>
                    </a:p>
                  </a:txBody>
                  <a:tcPr/>
                </a:tc>
                <a:tc>
                  <a:txBody>
                    <a:bodyPr/>
                    <a:lstStyle/>
                    <a:p>
                      <a:endParaRPr lang="fi-FI" dirty="0"/>
                    </a:p>
                  </a:txBody>
                  <a:tcPr/>
                </a:tc>
                <a:tc>
                  <a:txBody>
                    <a:bodyPr/>
                    <a:lstStyle/>
                    <a:p>
                      <a:endParaRPr lang="fi-FI" dirty="0"/>
                    </a:p>
                  </a:txBody>
                  <a:tcPr/>
                </a:tc>
                <a:tc>
                  <a:txBody>
                    <a:bodyPr/>
                    <a:lstStyle/>
                    <a:p>
                      <a:endParaRPr lang="fi-FI"/>
                    </a:p>
                  </a:txBody>
                  <a:tcPr/>
                </a:tc>
                <a:tc>
                  <a:txBody>
                    <a:bodyPr/>
                    <a:lstStyle/>
                    <a:p>
                      <a:endParaRPr lang="fi-FI" dirty="0"/>
                    </a:p>
                  </a:txBody>
                  <a:tcPr/>
                </a:tc>
                <a:extLst>
                  <a:ext uri="{0D108BD9-81ED-4DB2-BD59-A6C34878D82A}">
                    <a16:rowId xmlns:a16="http://schemas.microsoft.com/office/drawing/2014/main" val="353133639"/>
                  </a:ext>
                </a:extLst>
              </a:tr>
              <a:tr h="450671">
                <a:tc>
                  <a:txBody>
                    <a:bodyPr/>
                    <a:lstStyle/>
                    <a:p>
                      <a:r>
                        <a:rPr lang="fi-FI" dirty="0"/>
                        <a:t>Videotykki</a:t>
                      </a:r>
                    </a:p>
                  </a:txBody>
                  <a:tcPr/>
                </a:tc>
                <a:tc>
                  <a:txBody>
                    <a:bodyPr/>
                    <a:lstStyle/>
                    <a:p>
                      <a:endParaRPr lang="fi-FI"/>
                    </a:p>
                  </a:txBody>
                  <a:tcPr/>
                </a:tc>
                <a:tc>
                  <a:txBody>
                    <a:bodyPr/>
                    <a:lstStyle/>
                    <a:p>
                      <a:endParaRPr lang="fi-FI"/>
                    </a:p>
                  </a:txBody>
                  <a:tcPr/>
                </a:tc>
                <a:tc>
                  <a:txBody>
                    <a:bodyPr/>
                    <a:lstStyle/>
                    <a:p>
                      <a:endParaRPr lang="fi-FI"/>
                    </a:p>
                  </a:txBody>
                  <a:tcPr/>
                </a:tc>
                <a:tc>
                  <a:txBody>
                    <a:bodyPr/>
                    <a:lstStyle/>
                    <a:p>
                      <a:endParaRPr lang="fi-FI" dirty="0"/>
                    </a:p>
                  </a:txBody>
                  <a:tcPr/>
                </a:tc>
                <a:extLst>
                  <a:ext uri="{0D108BD9-81ED-4DB2-BD59-A6C34878D82A}">
                    <a16:rowId xmlns:a16="http://schemas.microsoft.com/office/drawing/2014/main" val="3327942324"/>
                  </a:ext>
                </a:extLst>
              </a:tr>
              <a:tr h="450671">
                <a:tc>
                  <a:txBody>
                    <a:bodyPr/>
                    <a:lstStyle/>
                    <a:p>
                      <a:r>
                        <a:rPr lang="fi-FI" dirty="0"/>
                        <a:t>Vaaka 10kpl</a:t>
                      </a:r>
                    </a:p>
                  </a:txBody>
                  <a:tcPr/>
                </a:tc>
                <a:tc>
                  <a:txBody>
                    <a:bodyPr/>
                    <a:lstStyle/>
                    <a:p>
                      <a:endParaRPr lang="fi-FI" dirty="0"/>
                    </a:p>
                  </a:txBody>
                  <a:tcPr/>
                </a:tc>
                <a:tc>
                  <a:txBody>
                    <a:bodyPr/>
                    <a:lstStyle/>
                    <a:p>
                      <a:endParaRPr lang="fi-FI"/>
                    </a:p>
                  </a:txBody>
                  <a:tcPr/>
                </a:tc>
                <a:tc>
                  <a:txBody>
                    <a:bodyPr/>
                    <a:lstStyle/>
                    <a:p>
                      <a:endParaRPr lang="fi-FI"/>
                    </a:p>
                  </a:txBody>
                  <a:tcPr/>
                </a:tc>
                <a:tc>
                  <a:txBody>
                    <a:bodyPr/>
                    <a:lstStyle/>
                    <a:p>
                      <a:endParaRPr lang="fi-FI" dirty="0"/>
                    </a:p>
                  </a:txBody>
                  <a:tcPr/>
                </a:tc>
                <a:extLst>
                  <a:ext uri="{0D108BD9-81ED-4DB2-BD59-A6C34878D82A}">
                    <a16:rowId xmlns:a16="http://schemas.microsoft.com/office/drawing/2014/main" val="559655899"/>
                  </a:ext>
                </a:extLst>
              </a:tr>
            </a:tbl>
          </a:graphicData>
        </a:graphic>
      </p:graphicFrame>
      <p:sp>
        <p:nvSpPr>
          <p:cNvPr id="12" name="Tekstiruutu 11">
            <a:extLst>
              <a:ext uri="{FF2B5EF4-FFF2-40B4-BE49-F238E27FC236}">
                <a16:creationId xmlns:a16="http://schemas.microsoft.com/office/drawing/2014/main" id="{81F443D8-0814-759B-2E9A-928B10A6DC30}"/>
              </a:ext>
            </a:extLst>
          </p:cNvPr>
          <p:cNvSpPr txBox="1"/>
          <p:nvPr/>
        </p:nvSpPr>
        <p:spPr>
          <a:xfrm>
            <a:off x="838200" y="642332"/>
            <a:ext cx="7826829" cy="584775"/>
          </a:xfrm>
          <a:prstGeom prst="rect">
            <a:avLst/>
          </a:prstGeom>
          <a:noFill/>
        </p:spPr>
        <p:txBody>
          <a:bodyPr wrap="square" rtlCol="0">
            <a:spAutoFit/>
          </a:bodyPr>
          <a:lstStyle/>
          <a:p>
            <a:r>
              <a:rPr lang="fi-FI" sz="3200" dirty="0"/>
              <a:t>1. Kartoitus ja taulukon laatiminen </a:t>
            </a:r>
          </a:p>
        </p:txBody>
      </p:sp>
    </p:spTree>
    <p:extLst>
      <p:ext uri="{BB962C8B-B14F-4D97-AF65-F5344CB8AC3E}">
        <p14:creationId xmlns:p14="http://schemas.microsoft.com/office/powerpoint/2010/main" val="2651855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ruutu 7">
            <a:extLst>
              <a:ext uri="{FF2B5EF4-FFF2-40B4-BE49-F238E27FC236}">
                <a16:creationId xmlns:a16="http://schemas.microsoft.com/office/drawing/2014/main" id="{B263441D-D4B9-4098-0366-3C6DE7408122}"/>
              </a:ext>
            </a:extLst>
          </p:cNvPr>
          <p:cNvSpPr txBox="1"/>
          <p:nvPr/>
        </p:nvSpPr>
        <p:spPr>
          <a:xfrm>
            <a:off x="551785" y="1133572"/>
            <a:ext cx="10515601" cy="2431435"/>
          </a:xfrm>
          <a:prstGeom prst="rect">
            <a:avLst/>
          </a:prstGeom>
          <a:noFill/>
        </p:spPr>
        <p:txBody>
          <a:bodyPr wrap="square" rtlCol="0">
            <a:spAutoFit/>
          </a:bodyPr>
          <a:lstStyle/>
          <a:p>
            <a:pPr marL="342900" indent="-342900">
              <a:buFont typeface="+mj-lt"/>
              <a:buAutoNum type="alphaLcParenR"/>
            </a:pPr>
            <a:r>
              <a:rPr lang="fi-FI" sz="1600" dirty="0"/>
              <a:t>Valitkaa muutama (2-5kpl) mahdollisimman erilaista tuotetta tarkempaan tarkasteluun</a:t>
            </a:r>
          </a:p>
          <a:p>
            <a:pPr marL="342900" indent="-342900">
              <a:buFont typeface="+mj-lt"/>
              <a:buAutoNum type="alphaLcParenR"/>
            </a:pPr>
            <a:r>
              <a:rPr lang="fi-FI" sz="1600" dirty="0"/>
              <a:t>Tarkastelkaa valitsemianne tuotteita esim. energiankulutuksen ja </a:t>
            </a:r>
            <a:r>
              <a:rPr lang="fi-FI" sz="1600"/>
              <a:t>materiaalien näkökulmasta, opettajan ohjeen mukaan</a:t>
            </a:r>
            <a:endParaRPr lang="fi-FI" sz="1600" dirty="0"/>
          </a:p>
          <a:p>
            <a:endParaRPr lang="fi-FI" dirty="0"/>
          </a:p>
          <a:p>
            <a:r>
              <a:rPr lang="fi-FI" sz="1600" i="1" dirty="0"/>
              <a:t>Energiankulutus: </a:t>
            </a:r>
            <a:r>
              <a:rPr lang="fi-FI" sz="1600" b="0" i="0" dirty="0">
                <a:solidFill>
                  <a:srgbClr val="000000"/>
                </a:solidFill>
                <a:effectLst/>
                <a:latin typeface="clarendon-urw-extra-wide"/>
              </a:rPr>
              <a:t>Löydätkö merkintöjä siitä, että energia olisi tuotettu päästöttömästi? Kuluttaako tuote paljon energiaa sitä käytettäessä ja vaikuttaako se energian kulumiseen muualla (esim. hakukone, internetyhteys)? Kuluttaako asiasta eroon pääseminen energiaa (loppusijoitus, vaaralliset aineet, kuljetus)?</a:t>
            </a:r>
          </a:p>
          <a:p>
            <a:endParaRPr lang="fi-FI" sz="1600" b="0" i="0" dirty="0">
              <a:solidFill>
                <a:srgbClr val="000000"/>
              </a:solidFill>
              <a:effectLst/>
              <a:latin typeface="clarendon-urw-extra-wide"/>
            </a:endParaRPr>
          </a:p>
          <a:p>
            <a:r>
              <a:rPr lang="fi-FI" sz="1600" i="1" dirty="0">
                <a:solidFill>
                  <a:srgbClr val="000000"/>
                </a:solidFill>
                <a:latin typeface="clarendon-urw-extra-wide"/>
              </a:rPr>
              <a:t>Materiaalit: </a:t>
            </a:r>
            <a:r>
              <a:rPr lang="fi-FI" sz="1600" dirty="0">
                <a:solidFill>
                  <a:srgbClr val="000000"/>
                </a:solidFill>
                <a:latin typeface="clarendon-urw-extra-wide"/>
              </a:rPr>
              <a:t>Mistä materiaaleista tuote koostuu ja millainen niiden matka on tuotteeksi? Voidaanko materiaalit kierrättää?</a:t>
            </a:r>
            <a:endParaRPr lang="fi-FI" sz="1600" dirty="0"/>
          </a:p>
        </p:txBody>
      </p:sp>
      <p:graphicFrame>
        <p:nvGraphicFramePr>
          <p:cNvPr id="11" name="Taulukko 11">
            <a:extLst>
              <a:ext uri="{FF2B5EF4-FFF2-40B4-BE49-F238E27FC236}">
                <a16:creationId xmlns:a16="http://schemas.microsoft.com/office/drawing/2014/main" id="{E432100E-D64C-F7BE-F9F8-4D05200D9491}"/>
              </a:ext>
            </a:extLst>
          </p:cNvPr>
          <p:cNvGraphicFramePr>
            <a:graphicFrameLocks noGrp="1"/>
          </p:cNvGraphicFramePr>
          <p:nvPr>
            <p:ph idx="1"/>
            <p:extLst>
              <p:ext uri="{D42A27DB-BD31-4B8C-83A1-F6EECF244321}">
                <p14:modId xmlns:p14="http://schemas.microsoft.com/office/powerpoint/2010/main" val="1785817634"/>
              </p:ext>
            </p:extLst>
          </p:nvPr>
        </p:nvGraphicFramePr>
        <p:xfrm>
          <a:off x="511627" y="3565007"/>
          <a:ext cx="11168745" cy="2484120"/>
        </p:xfrm>
        <a:graphic>
          <a:graphicData uri="http://schemas.openxmlformats.org/drawingml/2006/table">
            <a:tbl>
              <a:tblPr firstRow="1" bandRow="1">
                <a:tableStyleId>{F5AB1C69-6EDB-4FF4-983F-18BD219EF322}</a:tableStyleId>
              </a:tblPr>
              <a:tblGrid>
                <a:gridCol w="2233749">
                  <a:extLst>
                    <a:ext uri="{9D8B030D-6E8A-4147-A177-3AD203B41FA5}">
                      <a16:colId xmlns:a16="http://schemas.microsoft.com/office/drawing/2014/main" val="1715078426"/>
                    </a:ext>
                  </a:extLst>
                </a:gridCol>
                <a:gridCol w="2233749">
                  <a:extLst>
                    <a:ext uri="{9D8B030D-6E8A-4147-A177-3AD203B41FA5}">
                      <a16:colId xmlns:a16="http://schemas.microsoft.com/office/drawing/2014/main" val="1125851674"/>
                    </a:ext>
                  </a:extLst>
                </a:gridCol>
                <a:gridCol w="2233749">
                  <a:extLst>
                    <a:ext uri="{9D8B030D-6E8A-4147-A177-3AD203B41FA5}">
                      <a16:colId xmlns:a16="http://schemas.microsoft.com/office/drawing/2014/main" val="3975081887"/>
                    </a:ext>
                  </a:extLst>
                </a:gridCol>
                <a:gridCol w="2233749">
                  <a:extLst>
                    <a:ext uri="{9D8B030D-6E8A-4147-A177-3AD203B41FA5}">
                      <a16:colId xmlns:a16="http://schemas.microsoft.com/office/drawing/2014/main" val="2754251239"/>
                    </a:ext>
                  </a:extLst>
                </a:gridCol>
                <a:gridCol w="2233749">
                  <a:extLst>
                    <a:ext uri="{9D8B030D-6E8A-4147-A177-3AD203B41FA5}">
                      <a16:colId xmlns:a16="http://schemas.microsoft.com/office/drawing/2014/main" val="212790833"/>
                    </a:ext>
                  </a:extLst>
                </a:gridCol>
              </a:tblGrid>
              <a:tr h="0">
                <a:tc gridSpan="5">
                  <a:txBody>
                    <a:bodyPr/>
                    <a:lstStyle/>
                    <a:p>
                      <a:r>
                        <a:rPr lang="fi-FI" dirty="0"/>
                        <a:t>Esimerkkitaulukko</a:t>
                      </a:r>
                    </a:p>
                  </a:txBody>
                  <a:tcPr/>
                </a:tc>
                <a:tc hMerge="1">
                  <a:txBody>
                    <a:bodyPr/>
                    <a:lstStyle/>
                    <a:p>
                      <a:endParaRPr lang="fi-FI" dirty="0"/>
                    </a:p>
                  </a:txBody>
                  <a:tcPr/>
                </a:tc>
                <a:tc hMerge="1">
                  <a:txBody>
                    <a:bodyPr/>
                    <a:lstStyle/>
                    <a:p>
                      <a:endParaRPr lang="fi-FI" dirty="0"/>
                    </a:p>
                  </a:txBody>
                  <a:tcPr/>
                </a:tc>
                <a:tc hMerge="1">
                  <a:txBody>
                    <a:bodyPr/>
                    <a:lstStyle/>
                    <a:p>
                      <a:endParaRPr lang="fi-FI" dirty="0"/>
                    </a:p>
                  </a:txBody>
                  <a:tcPr/>
                </a:tc>
                <a:tc hMerge="1">
                  <a:txBody>
                    <a:bodyPr/>
                    <a:lstStyle/>
                    <a:p>
                      <a:endParaRPr lang="fi-FI" dirty="0"/>
                    </a:p>
                  </a:txBody>
                  <a:tcPr/>
                </a:tc>
                <a:extLst>
                  <a:ext uri="{0D108BD9-81ED-4DB2-BD59-A6C34878D82A}">
                    <a16:rowId xmlns:a16="http://schemas.microsoft.com/office/drawing/2014/main" val="1249973198"/>
                  </a:ext>
                </a:extLst>
              </a:tr>
              <a:tr h="226151">
                <a:tc>
                  <a:txBody>
                    <a:bodyPr/>
                    <a:lstStyle/>
                    <a:p>
                      <a:r>
                        <a:rPr lang="fi-FI" dirty="0"/>
                        <a:t>Tila: kemian luokka</a:t>
                      </a:r>
                    </a:p>
                  </a:txBody>
                  <a:tcPr/>
                </a:tc>
                <a:tc>
                  <a:txBody>
                    <a:bodyPr/>
                    <a:lstStyle/>
                    <a:p>
                      <a:endParaRPr lang="fi-FI" dirty="0"/>
                    </a:p>
                  </a:txBody>
                  <a:tcPr/>
                </a:tc>
                <a:tc>
                  <a:txBody>
                    <a:bodyPr/>
                    <a:lstStyle/>
                    <a:p>
                      <a:endParaRPr lang="fi-FI" dirty="0"/>
                    </a:p>
                  </a:txBody>
                  <a:tcPr/>
                </a:tc>
                <a:tc>
                  <a:txBody>
                    <a:bodyPr/>
                    <a:lstStyle/>
                    <a:p>
                      <a:endParaRPr lang="fi-FI" dirty="0"/>
                    </a:p>
                  </a:txBody>
                  <a:tcPr/>
                </a:tc>
                <a:tc>
                  <a:txBody>
                    <a:bodyPr/>
                    <a:lstStyle/>
                    <a:p>
                      <a:endParaRPr lang="fi-FI"/>
                    </a:p>
                  </a:txBody>
                  <a:tcPr/>
                </a:tc>
                <a:extLst>
                  <a:ext uri="{0D108BD9-81ED-4DB2-BD59-A6C34878D82A}">
                    <a16:rowId xmlns:a16="http://schemas.microsoft.com/office/drawing/2014/main" val="3991037644"/>
                  </a:ext>
                </a:extLst>
              </a:tr>
              <a:tr h="370840">
                <a:tc>
                  <a:txBody>
                    <a:bodyPr/>
                    <a:lstStyle/>
                    <a:p>
                      <a:r>
                        <a:rPr lang="fi-FI" b="1" dirty="0"/>
                        <a:t>Tuote</a:t>
                      </a:r>
                    </a:p>
                  </a:txBody>
                  <a:tcPr/>
                </a:tc>
                <a:tc>
                  <a:txBody>
                    <a:bodyPr/>
                    <a:lstStyle/>
                    <a:p>
                      <a:r>
                        <a:rPr lang="fi-FI" b="0" dirty="0"/>
                        <a:t>Käyttöaste</a:t>
                      </a:r>
                    </a:p>
                  </a:txBody>
                  <a:tcPr/>
                </a:tc>
                <a:tc>
                  <a:txBody>
                    <a:bodyPr/>
                    <a:lstStyle/>
                    <a:p>
                      <a:r>
                        <a:rPr lang="fi-FI" b="0" dirty="0"/>
                        <a:t>Välttämättömyys</a:t>
                      </a:r>
                    </a:p>
                  </a:txBody>
                  <a:tcPr/>
                </a:tc>
                <a:tc>
                  <a:txBody>
                    <a:bodyPr/>
                    <a:lstStyle/>
                    <a:p>
                      <a:r>
                        <a:rPr lang="fi-FI" b="1" dirty="0"/>
                        <a:t>Energiankulutus</a:t>
                      </a:r>
                    </a:p>
                  </a:txBody>
                  <a:tcPr/>
                </a:tc>
                <a:tc>
                  <a:txBody>
                    <a:bodyPr/>
                    <a:lstStyle/>
                    <a:p>
                      <a:r>
                        <a:rPr lang="fi-FI" b="1" dirty="0"/>
                        <a:t>Materiaalit</a:t>
                      </a:r>
                    </a:p>
                  </a:txBody>
                  <a:tcPr/>
                </a:tc>
                <a:extLst>
                  <a:ext uri="{0D108BD9-81ED-4DB2-BD59-A6C34878D82A}">
                    <a16:rowId xmlns:a16="http://schemas.microsoft.com/office/drawing/2014/main" val="1192471349"/>
                  </a:ext>
                </a:extLst>
              </a:tr>
              <a:tr h="370840">
                <a:tc>
                  <a:txBody>
                    <a:bodyPr/>
                    <a:lstStyle/>
                    <a:p>
                      <a:r>
                        <a:rPr lang="fi-FI" dirty="0"/>
                        <a:t>Kannettava tietokone 10kpl</a:t>
                      </a:r>
                    </a:p>
                  </a:txBody>
                  <a:tcPr/>
                </a:tc>
                <a:tc>
                  <a:txBody>
                    <a:bodyPr/>
                    <a:lstStyle/>
                    <a:p>
                      <a:endParaRPr lang="fi-FI" dirty="0"/>
                    </a:p>
                  </a:txBody>
                  <a:tcPr/>
                </a:tc>
                <a:tc>
                  <a:txBody>
                    <a:bodyPr/>
                    <a:lstStyle/>
                    <a:p>
                      <a:endParaRPr lang="fi-FI" dirty="0"/>
                    </a:p>
                  </a:txBody>
                  <a:tcPr/>
                </a:tc>
                <a:tc>
                  <a:txBody>
                    <a:bodyPr/>
                    <a:lstStyle/>
                    <a:p>
                      <a:endParaRPr lang="fi-FI"/>
                    </a:p>
                  </a:txBody>
                  <a:tcPr/>
                </a:tc>
                <a:tc>
                  <a:txBody>
                    <a:bodyPr/>
                    <a:lstStyle/>
                    <a:p>
                      <a:endParaRPr lang="fi-FI" dirty="0"/>
                    </a:p>
                  </a:txBody>
                  <a:tcPr/>
                </a:tc>
                <a:extLst>
                  <a:ext uri="{0D108BD9-81ED-4DB2-BD59-A6C34878D82A}">
                    <a16:rowId xmlns:a16="http://schemas.microsoft.com/office/drawing/2014/main" val="353133639"/>
                  </a:ext>
                </a:extLst>
              </a:tr>
              <a:tr h="370840">
                <a:tc>
                  <a:txBody>
                    <a:bodyPr/>
                    <a:lstStyle/>
                    <a:p>
                      <a:r>
                        <a:rPr lang="fi-FI" b="1" dirty="0"/>
                        <a:t>Videotykki</a:t>
                      </a:r>
                    </a:p>
                  </a:txBody>
                  <a:tcPr/>
                </a:tc>
                <a:tc>
                  <a:txBody>
                    <a:bodyPr/>
                    <a:lstStyle/>
                    <a:p>
                      <a:endParaRPr lang="fi-FI"/>
                    </a:p>
                  </a:txBody>
                  <a:tcPr/>
                </a:tc>
                <a:tc>
                  <a:txBody>
                    <a:bodyPr/>
                    <a:lstStyle/>
                    <a:p>
                      <a:endParaRPr lang="fi-FI"/>
                    </a:p>
                  </a:txBody>
                  <a:tcPr/>
                </a:tc>
                <a:tc>
                  <a:txBody>
                    <a:bodyPr/>
                    <a:lstStyle/>
                    <a:p>
                      <a:endParaRPr lang="fi-FI"/>
                    </a:p>
                  </a:txBody>
                  <a:tcPr/>
                </a:tc>
                <a:tc>
                  <a:txBody>
                    <a:bodyPr/>
                    <a:lstStyle/>
                    <a:p>
                      <a:endParaRPr lang="fi-FI" dirty="0"/>
                    </a:p>
                  </a:txBody>
                  <a:tcPr/>
                </a:tc>
                <a:extLst>
                  <a:ext uri="{0D108BD9-81ED-4DB2-BD59-A6C34878D82A}">
                    <a16:rowId xmlns:a16="http://schemas.microsoft.com/office/drawing/2014/main" val="3327942324"/>
                  </a:ext>
                </a:extLst>
              </a:tr>
              <a:tr h="370840">
                <a:tc>
                  <a:txBody>
                    <a:bodyPr/>
                    <a:lstStyle/>
                    <a:p>
                      <a:r>
                        <a:rPr lang="fi-FI" b="1" dirty="0"/>
                        <a:t>Vaaka 10kpl</a:t>
                      </a:r>
                    </a:p>
                  </a:txBody>
                  <a:tcPr/>
                </a:tc>
                <a:tc>
                  <a:txBody>
                    <a:bodyPr/>
                    <a:lstStyle/>
                    <a:p>
                      <a:endParaRPr lang="fi-FI" dirty="0"/>
                    </a:p>
                  </a:txBody>
                  <a:tcPr/>
                </a:tc>
                <a:tc>
                  <a:txBody>
                    <a:bodyPr/>
                    <a:lstStyle/>
                    <a:p>
                      <a:endParaRPr lang="fi-FI"/>
                    </a:p>
                  </a:txBody>
                  <a:tcPr/>
                </a:tc>
                <a:tc>
                  <a:txBody>
                    <a:bodyPr/>
                    <a:lstStyle/>
                    <a:p>
                      <a:endParaRPr lang="fi-FI"/>
                    </a:p>
                  </a:txBody>
                  <a:tcPr/>
                </a:tc>
                <a:tc>
                  <a:txBody>
                    <a:bodyPr/>
                    <a:lstStyle/>
                    <a:p>
                      <a:endParaRPr lang="fi-FI" dirty="0"/>
                    </a:p>
                  </a:txBody>
                  <a:tcPr/>
                </a:tc>
                <a:extLst>
                  <a:ext uri="{0D108BD9-81ED-4DB2-BD59-A6C34878D82A}">
                    <a16:rowId xmlns:a16="http://schemas.microsoft.com/office/drawing/2014/main" val="559655899"/>
                  </a:ext>
                </a:extLst>
              </a:tr>
            </a:tbl>
          </a:graphicData>
        </a:graphic>
      </p:graphicFrame>
      <p:sp>
        <p:nvSpPr>
          <p:cNvPr id="2" name="Tekstiruutu 1">
            <a:extLst>
              <a:ext uri="{FF2B5EF4-FFF2-40B4-BE49-F238E27FC236}">
                <a16:creationId xmlns:a16="http://schemas.microsoft.com/office/drawing/2014/main" id="{081CCB3A-D324-7FAC-1F3A-4DFE02F4A2DE}"/>
              </a:ext>
            </a:extLst>
          </p:cNvPr>
          <p:cNvSpPr txBox="1"/>
          <p:nvPr/>
        </p:nvSpPr>
        <p:spPr>
          <a:xfrm>
            <a:off x="551785" y="351215"/>
            <a:ext cx="10023566" cy="584775"/>
          </a:xfrm>
          <a:prstGeom prst="rect">
            <a:avLst/>
          </a:prstGeom>
          <a:noFill/>
        </p:spPr>
        <p:txBody>
          <a:bodyPr wrap="square" rtlCol="0">
            <a:spAutoFit/>
          </a:bodyPr>
          <a:lstStyle/>
          <a:p>
            <a:r>
              <a:rPr lang="fi-FI" sz="3200" dirty="0"/>
              <a:t>2</a:t>
            </a:r>
            <a:r>
              <a:rPr lang="fi-FI" sz="3200"/>
              <a:t>. Tuotteet tarkempaan tarkasteluun </a:t>
            </a:r>
            <a:endParaRPr lang="fi-FI" sz="3200" dirty="0"/>
          </a:p>
        </p:txBody>
      </p:sp>
    </p:spTree>
    <p:extLst>
      <p:ext uri="{BB962C8B-B14F-4D97-AF65-F5344CB8AC3E}">
        <p14:creationId xmlns:p14="http://schemas.microsoft.com/office/powerpoint/2010/main" val="3457463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96DA7A6-AC36-7649-C290-16344463E3BB}"/>
              </a:ext>
            </a:extLst>
          </p:cNvPr>
          <p:cNvSpPr>
            <a:spLocks noGrp="1"/>
          </p:cNvSpPr>
          <p:nvPr>
            <p:ph idx="1"/>
          </p:nvPr>
        </p:nvSpPr>
        <p:spPr>
          <a:xfrm>
            <a:off x="718457" y="978565"/>
            <a:ext cx="10515600" cy="4351338"/>
          </a:xfrm>
        </p:spPr>
        <p:txBody>
          <a:bodyPr/>
          <a:lstStyle/>
          <a:p>
            <a:pPr marL="0" indent="0">
              <a:buNone/>
            </a:pPr>
            <a:r>
              <a:rPr lang="fi-FI" sz="3200" dirty="0"/>
              <a:t>3. Tilan hankintojen suositusten laatiminen</a:t>
            </a:r>
          </a:p>
          <a:p>
            <a:pPr marL="514350" indent="-514350">
              <a:buFont typeface="+mj-lt"/>
              <a:buAutoNum type="alphaLcParenR"/>
            </a:pPr>
            <a:r>
              <a:rPr lang="fi-FI" sz="1800" dirty="0"/>
              <a:t>Laatikaa tulostenne perusteella vähintään kolme suositusta tilan hankintojen kehittämisestä kiertotalouden toimintamallien mukaiseksi</a:t>
            </a:r>
          </a:p>
          <a:p>
            <a:pPr marL="0" indent="0">
              <a:buNone/>
            </a:pPr>
            <a:r>
              <a:rPr lang="fi-FI" sz="3200" dirty="0"/>
              <a:t>4. Tulosten ja suositusten jakaminen</a:t>
            </a:r>
          </a:p>
          <a:p>
            <a:pPr marL="514350" indent="-514350">
              <a:buFont typeface="+mj-lt"/>
              <a:buAutoNum type="alphaLcParenR"/>
            </a:pPr>
            <a:r>
              <a:rPr lang="fi-FI" sz="1800" dirty="0"/>
              <a:t>Jakakaa tuloksenne ja suositukset tiedoksi muulle ryhmälle ja mahdollisuuksien mukaan myös koulun hankinnoista vastaavalle henkilölle opettajan ohjeistamalla tavalla.</a:t>
            </a:r>
          </a:p>
        </p:txBody>
      </p:sp>
      <p:sp>
        <p:nvSpPr>
          <p:cNvPr id="6" name="Suorakulmio 5">
            <a:extLst>
              <a:ext uri="{FF2B5EF4-FFF2-40B4-BE49-F238E27FC236}">
                <a16:creationId xmlns:a16="http://schemas.microsoft.com/office/drawing/2014/main" id="{78478539-3475-8CEF-3E4A-FD8F8D7CD691}"/>
              </a:ext>
            </a:extLst>
          </p:cNvPr>
          <p:cNvSpPr/>
          <p:nvPr/>
        </p:nvSpPr>
        <p:spPr>
          <a:xfrm>
            <a:off x="1473200" y="4446939"/>
            <a:ext cx="9245600" cy="1964267"/>
          </a:xfrm>
          <a:custGeom>
            <a:avLst/>
            <a:gdLst>
              <a:gd name="connsiteX0" fmla="*/ 0 w 9245600"/>
              <a:gd name="connsiteY0" fmla="*/ 0 h 1964267"/>
              <a:gd name="connsiteX1" fmla="*/ 567944 w 9245600"/>
              <a:gd name="connsiteY1" fmla="*/ 0 h 1964267"/>
              <a:gd name="connsiteX2" fmla="*/ 1413256 w 9245600"/>
              <a:gd name="connsiteY2" fmla="*/ 0 h 1964267"/>
              <a:gd name="connsiteX3" fmla="*/ 2166112 w 9245600"/>
              <a:gd name="connsiteY3" fmla="*/ 0 h 1964267"/>
              <a:gd name="connsiteX4" fmla="*/ 2641600 w 9245600"/>
              <a:gd name="connsiteY4" fmla="*/ 0 h 1964267"/>
              <a:gd name="connsiteX5" fmla="*/ 3117088 w 9245600"/>
              <a:gd name="connsiteY5" fmla="*/ 0 h 1964267"/>
              <a:gd name="connsiteX6" fmla="*/ 3500120 w 9245600"/>
              <a:gd name="connsiteY6" fmla="*/ 0 h 1964267"/>
              <a:gd name="connsiteX7" fmla="*/ 4160520 w 9245600"/>
              <a:gd name="connsiteY7" fmla="*/ 0 h 1964267"/>
              <a:gd name="connsiteX8" fmla="*/ 4913376 w 9245600"/>
              <a:gd name="connsiteY8" fmla="*/ 0 h 1964267"/>
              <a:gd name="connsiteX9" fmla="*/ 5296408 w 9245600"/>
              <a:gd name="connsiteY9" fmla="*/ 0 h 1964267"/>
              <a:gd name="connsiteX10" fmla="*/ 6049264 w 9245600"/>
              <a:gd name="connsiteY10" fmla="*/ 0 h 1964267"/>
              <a:gd name="connsiteX11" fmla="*/ 6432296 w 9245600"/>
              <a:gd name="connsiteY11" fmla="*/ 0 h 1964267"/>
              <a:gd name="connsiteX12" fmla="*/ 6907784 w 9245600"/>
              <a:gd name="connsiteY12" fmla="*/ 0 h 1964267"/>
              <a:gd name="connsiteX13" fmla="*/ 7753096 w 9245600"/>
              <a:gd name="connsiteY13" fmla="*/ 0 h 1964267"/>
              <a:gd name="connsiteX14" fmla="*/ 8598408 w 9245600"/>
              <a:gd name="connsiteY14" fmla="*/ 0 h 1964267"/>
              <a:gd name="connsiteX15" fmla="*/ 9245600 w 9245600"/>
              <a:gd name="connsiteY15" fmla="*/ 0 h 1964267"/>
              <a:gd name="connsiteX16" fmla="*/ 9245600 w 9245600"/>
              <a:gd name="connsiteY16" fmla="*/ 674398 h 1964267"/>
              <a:gd name="connsiteX17" fmla="*/ 9245600 w 9245600"/>
              <a:gd name="connsiteY17" fmla="*/ 1368439 h 1964267"/>
              <a:gd name="connsiteX18" fmla="*/ 9245600 w 9245600"/>
              <a:gd name="connsiteY18" fmla="*/ 1964267 h 1964267"/>
              <a:gd name="connsiteX19" fmla="*/ 8585200 w 9245600"/>
              <a:gd name="connsiteY19" fmla="*/ 1964267 h 1964267"/>
              <a:gd name="connsiteX20" fmla="*/ 7739888 w 9245600"/>
              <a:gd name="connsiteY20" fmla="*/ 1964267 h 1964267"/>
              <a:gd name="connsiteX21" fmla="*/ 7079488 w 9245600"/>
              <a:gd name="connsiteY21" fmla="*/ 1964267 h 1964267"/>
              <a:gd name="connsiteX22" fmla="*/ 6511544 w 9245600"/>
              <a:gd name="connsiteY22" fmla="*/ 1964267 h 1964267"/>
              <a:gd name="connsiteX23" fmla="*/ 5943600 w 9245600"/>
              <a:gd name="connsiteY23" fmla="*/ 1964267 h 1964267"/>
              <a:gd name="connsiteX24" fmla="*/ 5468112 w 9245600"/>
              <a:gd name="connsiteY24" fmla="*/ 1964267 h 1964267"/>
              <a:gd name="connsiteX25" fmla="*/ 4715256 w 9245600"/>
              <a:gd name="connsiteY25" fmla="*/ 1964267 h 1964267"/>
              <a:gd name="connsiteX26" fmla="*/ 4332224 w 9245600"/>
              <a:gd name="connsiteY26" fmla="*/ 1964267 h 1964267"/>
              <a:gd name="connsiteX27" fmla="*/ 3671824 w 9245600"/>
              <a:gd name="connsiteY27" fmla="*/ 1964267 h 1964267"/>
              <a:gd name="connsiteX28" fmla="*/ 3103880 w 9245600"/>
              <a:gd name="connsiteY28" fmla="*/ 1964267 h 1964267"/>
              <a:gd name="connsiteX29" fmla="*/ 2628392 w 9245600"/>
              <a:gd name="connsiteY29" fmla="*/ 1964267 h 1964267"/>
              <a:gd name="connsiteX30" fmla="*/ 2152904 w 9245600"/>
              <a:gd name="connsiteY30" fmla="*/ 1964267 h 1964267"/>
              <a:gd name="connsiteX31" fmla="*/ 1769872 w 9245600"/>
              <a:gd name="connsiteY31" fmla="*/ 1964267 h 1964267"/>
              <a:gd name="connsiteX32" fmla="*/ 1386840 w 9245600"/>
              <a:gd name="connsiteY32" fmla="*/ 1964267 h 1964267"/>
              <a:gd name="connsiteX33" fmla="*/ 911352 w 9245600"/>
              <a:gd name="connsiteY33" fmla="*/ 1964267 h 1964267"/>
              <a:gd name="connsiteX34" fmla="*/ 0 w 9245600"/>
              <a:gd name="connsiteY34" fmla="*/ 1964267 h 1964267"/>
              <a:gd name="connsiteX35" fmla="*/ 0 w 9245600"/>
              <a:gd name="connsiteY35" fmla="*/ 1368439 h 1964267"/>
              <a:gd name="connsiteX36" fmla="*/ 0 w 9245600"/>
              <a:gd name="connsiteY36" fmla="*/ 733326 h 1964267"/>
              <a:gd name="connsiteX37" fmla="*/ 0 w 9245600"/>
              <a:gd name="connsiteY37" fmla="*/ 0 h 196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45600" h="1964267" fill="none" extrusionOk="0">
                <a:moveTo>
                  <a:pt x="0" y="0"/>
                </a:moveTo>
                <a:cubicBezTo>
                  <a:pt x="117245" y="15071"/>
                  <a:pt x="365832" y="8529"/>
                  <a:pt x="567944" y="0"/>
                </a:cubicBezTo>
                <a:cubicBezTo>
                  <a:pt x="770056" y="-8529"/>
                  <a:pt x="1210845" y="29653"/>
                  <a:pt x="1413256" y="0"/>
                </a:cubicBezTo>
                <a:cubicBezTo>
                  <a:pt x="1615667" y="-29653"/>
                  <a:pt x="1863327" y="3231"/>
                  <a:pt x="2166112" y="0"/>
                </a:cubicBezTo>
                <a:cubicBezTo>
                  <a:pt x="2468897" y="-3231"/>
                  <a:pt x="2468849" y="1318"/>
                  <a:pt x="2641600" y="0"/>
                </a:cubicBezTo>
                <a:cubicBezTo>
                  <a:pt x="2814351" y="-1318"/>
                  <a:pt x="2994053" y="14193"/>
                  <a:pt x="3117088" y="0"/>
                </a:cubicBezTo>
                <a:cubicBezTo>
                  <a:pt x="3240123" y="-14193"/>
                  <a:pt x="3375461" y="19121"/>
                  <a:pt x="3500120" y="0"/>
                </a:cubicBezTo>
                <a:cubicBezTo>
                  <a:pt x="3624779" y="-19121"/>
                  <a:pt x="3848142" y="-29544"/>
                  <a:pt x="4160520" y="0"/>
                </a:cubicBezTo>
                <a:cubicBezTo>
                  <a:pt x="4472898" y="29544"/>
                  <a:pt x="4664211" y="27566"/>
                  <a:pt x="4913376" y="0"/>
                </a:cubicBezTo>
                <a:cubicBezTo>
                  <a:pt x="5162541" y="-27566"/>
                  <a:pt x="5125901" y="-14270"/>
                  <a:pt x="5296408" y="0"/>
                </a:cubicBezTo>
                <a:cubicBezTo>
                  <a:pt x="5466915" y="14270"/>
                  <a:pt x="5744673" y="-4614"/>
                  <a:pt x="6049264" y="0"/>
                </a:cubicBezTo>
                <a:cubicBezTo>
                  <a:pt x="6353855" y="4614"/>
                  <a:pt x="6253477" y="-13688"/>
                  <a:pt x="6432296" y="0"/>
                </a:cubicBezTo>
                <a:cubicBezTo>
                  <a:pt x="6611115" y="13688"/>
                  <a:pt x="6746882" y="16211"/>
                  <a:pt x="6907784" y="0"/>
                </a:cubicBezTo>
                <a:cubicBezTo>
                  <a:pt x="7068686" y="-16211"/>
                  <a:pt x="7480309" y="-36503"/>
                  <a:pt x="7753096" y="0"/>
                </a:cubicBezTo>
                <a:cubicBezTo>
                  <a:pt x="8025883" y="36503"/>
                  <a:pt x="8307078" y="29838"/>
                  <a:pt x="8598408" y="0"/>
                </a:cubicBezTo>
                <a:cubicBezTo>
                  <a:pt x="8889738" y="-29838"/>
                  <a:pt x="9068389" y="-18851"/>
                  <a:pt x="9245600" y="0"/>
                </a:cubicBezTo>
                <a:cubicBezTo>
                  <a:pt x="9238140" y="302182"/>
                  <a:pt x="9212091" y="377859"/>
                  <a:pt x="9245600" y="674398"/>
                </a:cubicBezTo>
                <a:cubicBezTo>
                  <a:pt x="9279109" y="970937"/>
                  <a:pt x="9239630" y="1149918"/>
                  <a:pt x="9245600" y="1368439"/>
                </a:cubicBezTo>
                <a:cubicBezTo>
                  <a:pt x="9251570" y="1586960"/>
                  <a:pt x="9246061" y="1838237"/>
                  <a:pt x="9245600" y="1964267"/>
                </a:cubicBezTo>
                <a:cubicBezTo>
                  <a:pt x="9026541" y="1932220"/>
                  <a:pt x="8866116" y="1974814"/>
                  <a:pt x="8585200" y="1964267"/>
                </a:cubicBezTo>
                <a:cubicBezTo>
                  <a:pt x="8304284" y="1953720"/>
                  <a:pt x="8066775" y="1973107"/>
                  <a:pt x="7739888" y="1964267"/>
                </a:cubicBezTo>
                <a:cubicBezTo>
                  <a:pt x="7413001" y="1955427"/>
                  <a:pt x="7308736" y="1985671"/>
                  <a:pt x="7079488" y="1964267"/>
                </a:cubicBezTo>
                <a:cubicBezTo>
                  <a:pt x="6850240" y="1942863"/>
                  <a:pt x="6661665" y="1980607"/>
                  <a:pt x="6511544" y="1964267"/>
                </a:cubicBezTo>
                <a:cubicBezTo>
                  <a:pt x="6361423" y="1947927"/>
                  <a:pt x="6209297" y="1947240"/>
                  <a:pt x="5943600" y="1964267"/>
                </a:cubicBezTo>
                <a:cubicBezTo>
                  <a:pt x="5677903" y="1981294"/>
                  <a:pt x="5567612" y="1945742"/>
                  <a:pt x="5468112" y="1964267"/>
                </a:cubicBezTo>
                <a:cubicBezTo>
                  <a:pt x="5368612" y="1982792"/>
                  <a:pt x="4946829" y="1999246"/>
                  <a:pt x="4715256" y="1964267"/>
                </a:cubicBezTo>
                <a:cubicBezTo>
                  <a:pt x="4483683" y="1929288"/>
                  <a:pt x="4440203" y="1959377"/>
                  <a:pt x="4332224" y="1964267"/>
                </a:cubicBezTo>
                <a:cubicBezTo>
                  <a:pt x="4224245" y="1969157"/>
                  <a:pt x="3860607" y="1954249"/>
                  <a:pt x="3671824" y="1964267"/>
                </a:cubicBezTo>
                <a:cubicBezTo>
                  <a:pt x="3483041" y="1974285"/>
                  <a:pt x="3314300" y="1980755"/>
                  <a:pt x="3103880" y="1964267"/>
                </a:cubicBezTo>
                <a:cubicBezTo>
                  <a:pt x="2893460" y="1947779"/>
                  <a:pt x="2861757" y="1945927"/>
                  <a:pt x="2628392" y="1964267"/>
                </a:cubicBezTo>
                <a:cubicBezTo>
                  <a:pt x="2395027" y="1982607"/>
                  <a:pt x="2313622" y="1942406"/>
                  <a:pt x="2152904" y="1964267"/>
                </a:cubicBezTo>
                <a:cubicBezTo>
                  <a:pt x="1992186" y="1986128"/>
                  <a:pt x="1894854" y="1964488"/>
                  <a:pt x="1769872" y="1964267"/>
                </a:cubicBezTo>
                <a:cubicBezTo>
                  <a:pt x="1644890" y="1964046"/>
                  <a:pt x="1478200" y="1959635"/>
                  <a:pt x="1386840" y="1964267"/>
                </a:cubicBezTo>
                <a:cubicBezTo>
                  <a:pt x="1295480" y="1968899"/>
                  <a:pt x="1078016" y="1966381"/>
                  <a:pt x="911352" y="1964267"/>
                </a:cubicBezTo>
                <a:cubicBezTo>
                  <a:pt x="744688" y="1962153"/>
                  <a:pt x="235948" y="1929072"/>
                  <a:pt x="0" y="1964267"/>
                </a:cubicBezTo>
                <a:cubicBezTo>
                  <a:pt x="3321" y="1699515"/>
                  <a:pt x="-3440" y="1534952"/>
                  <a:pt x="0" y="1368439"/>
                </a:cubicBezTo>
                <a:cubicBezTo>
                  <a:pt x="3440" y="1201926"/>
                  <a:pt x="-9840" y="941420"/>
                  <a:pt x="0" y="733326"/>
                </a:cubicBezTo>
                <a:cubicBezTo>
                  <a:pt x="9840" y="525232"/>
                  <a:pt x="32068" y="156650"/>
                  <a:pt x="0" y="0"/>
                </a:cubicBezTo>
                <a:close/>
              </a:path>
              <a:path w="9245600" h="1964267" stroke="0" extrusionOk="0">
                <a:moveTo>
                  <a:pt x="0" y="0"/>
                </a:moveTo>
                <a:cubicBezTo>
                  <a:pt x="273716" y="-21033"/>
                  <a:pt x="520616" y="32998"/>
                  <a:pt x="752856" y="0"/>
                </a:cubicBezTo>
                <a:cubicBezTo>
                  <a:pt x="985096" y="-32998"/>
                  <a:pt x="1071664" y="4686"/>
                  <a:pt x="1320800" y="0"/>
                </a:cubicBezTo>
                <a:cubicBezTo>
                  <a:pt x="1569936" y="-4686"/>
                  <a:pt x="1721077" y="22044"/>
                  <a:pt x="1888744" y="0"/>
                </a:cubicBezTo>
                <a:cubicBezTo>
                  <a:pt x="2056411" y="-22044"/>
                  <a:pt x="2213605" y="-23706"/>
                  <a:pt x="2456688" y="0"/>
                </a:cubicBezTo>
                <a:cubicBezTo>
                  <a:pt x="2699771" y="23706"/>
                  <a:pt x="2805027" y="-6444"/>
                  <a:pt x="3117088" y="0"/>
                </a:cubicBezTo>
                <a:cubicBezTo>
                  <a:pt x="3429149" y="6444"/>
                  <a:pt x="3402981" y="-1166"/>
                  <a:pt x="3685032" y="0"/>
                </a:cubicBezTo>
                <a:cubicBezTo>
                  <a:pt x="3967083" y="1166"/>
                  <a:pt x="4065446" y="-13798"/>
                  <a:pt x="4252976" y="0"/>
                </a:cubicBezTo>
                <a:cubicBezTo>
                  <a:pt x="4440506" y="13798"/>
                  <a:pt x="4771796" y="22051"/>
                  <a:pt x="4913376" y="0"/>
                </a:cubicBezTo>
                <a:cubicBezTo>
                  <a:pt x="5054956" y="-22051"/>
                  <a:pt x="5314964" y="12224"/>
                  <a:pt x="5573776" y="0"/>
                </a:cubicBezTo>
                <a:cubicBezTo>
                  <a:pt x="5832588" y="-12224"/>
                  <a:pt x="6019133" y="-10583"/>
                  <a:pt x="6141720" y="0"/>
                </a:cubicBezTo>
                <a:cubicBezTo>
                  <a:pt x="6264307" y="10583"/>
                  <a:pt x="6402968" y="1162"/>
                  <a:pt x="6617208" y="0"/>
                </a:cubicBezTo>
                <a:cubicBezTo>
                  <a:pt x="6831448" y="-1162"/>
                  <a:pt x="6987038" y="15790"/>
                  <a:pt x="7092696" y="0"/>
                </a:cubicBezTo>
                <a:cubicBezTo>
                  <a:pt x="7198354" y="-15790"/>
                  <a:pt x="7457201" y="-25205"/>
                  <a:pt x="7753096" y="0"/>
                </a:cubicBezTo>
                <a:cubicBezTo>
                  <a:pt x="8048991" y="25205"/>
                  <a:pt x="8054712" y="-10610"/>
                  <a:pt x="8228584" y="0"/>
                </a:cubicBezTo>
                <a:cubicBezTo>
                  <a:pt x="8402456" y="10610"/>
                  <a:pt x="8472125" y="1384"/>
                  <a:pt x="8611616" y="0"/>
                </a:cubicBezTo>
                <a:cubicBezTo>
                  <a:pt x="8751107" y="-1384"/>
                  <a:pt x="9018528" y="-27105"/>
                  <a:pt x="9245600" y="0"/>
                </a:cubicBezTo>
                <a:cubicBezTo>
                  <a:pt x="9237292" y="305263"/>
                  <a:pt x="9232869" y="399814"/>
                  <a:pt x="9245600" y="694041"/>
                </a:cubicBezTo>
                <a:cubicBezTo>
                  <a:pt x="9258331" y="988268"/>
                  <a:pt x="9228773" y="1216792"/>
                  <a:pt x="9245600" y="1388082"/>
                </a:cubicBezTo>
                <a:cubicBezTo>
                  <a:pt x="9262427" y="1559372"/>
                  <a:pt x="9230444" y="1844785"/>
                  <a:pt x="9245600" y="1964267"/>
                </a:cubicBezTo>
                <a:cubicBezTo>
                  <a:pt x="8998555" y="1938933"/>
                  <a:pt x="8737605" y="1988244"/>
                  <a:pt x="8585200" y="1964267"/>
                </a:cubicBezTo>
                <a:cubicBezTo>
                  <a:pt x="8432795" y="1940290"/>
                  <a:pt x="7982990" y="1989914"/>
                  <a:pt x="7832344" y="1964267"/>
                </a:cubicBezTo>
                <a:cubicBezTo>
                  <a:pt x="7681698" y="1938620"/>
                  <a:pt x="7575066" y="1959232"/>
                  <a:pt x="7449312" y="1964267"/>
                </a:cubicBezTo>
                <a:cubicBezTo>
                  <a:pt x="7323558" y="1969302"/>
                  <a:pt x="7136023" y="1953975"/>
                  <a:pt x="6881368" y="1964267"/>
                </a:cubicBezTo>
                <a:cubicBezTo>
                  <a:pt x="6626713" y="1974559"/>
                  <a:pt x="6474464" y="1942781"/>
                  <a:pt x="6313424" y="1964267"/>
                </a:cubicBezTo>
                <a:cubicBezTo>
                  <a:pt x="6152384" y="1985753"/>
                  <a:pt x="5967011" y="1945845"/>
                  <a:pt x="5837936" y="1964267"/>
                </a:cubicBezTo>
                <a:cubicBezTo>
                  <a:pt x="5708861" y="1982689"/>
                  <a:pt x="5597959" y="1982770"/>
                  <a:pt x="5362448" y="1964267"/>
                </a:cubicBezTo>
                <a:cubicBezTo>
                  <a:pt x="5126937" y="1945764"/>
                  <a:pt x="5045207" y="1976212"/>
                  <a:pt x="4794504" y="1964267"/>
                </a:cubicBezTo>
                <a:cubicBezTo>
                  <a:pt x="4543801" y="1952322"/>
                  <a:pt x="4450620" y="1955995"/>
                  <a:pt x="4226560" y="1964267"/>
                </a:cubicBezTo>
                <a:cubicBezTo>
                  <a:pt x="4002500" y="1972539"/>
                  <a:pt x="3779842" y="1992606"/>
                  <a:pt x="3658616" y="1964267"/>
                </a:cubicBezTo>
                <a:cubicBezTo>
                  <a:pt x="3537390" y="1935928"/>
                  <a:pt x="3436919" y="1980439"/>
                  <a:pt x="3275584" y="1964267"/>
                </a:cubicBezTo>
                <a:cubicBezTo>
                  <a:pt x="3114249" y="1948095"/>
                  <a:pt x="2845790" y="2000287"/>
                  <a:pt x="2522728" y="1964267"/>
                </a:cubicBezTo>
                <a:cubicBezTo>
                  <a:pt x="2199666" y="1928247"/>
                  <a:pt x="2135769" y="1929611"/>
                  <a:pt x="1769872" y="1964267"/>
                </a:cubicBezTo>
                <a:cubicBezTo>
                  <a:pt x="1403975" y="1998923"/>
                  <a:pt x="1487687" y="1948580"/>
                  <a:pt x="1294384" y="1964267"/>
                </a:cubicBezTo>
                <a:cubicBezTo>
                  <a:pt x="1101081" y="1979954"/>
                  <a:pt x="263355" y="1992570"/>
                  <a:pt x="0" y="1964267"/>
                </a:cubicBezTo>
                <a:cubicBezTo>
                  <a:pt x="-25984" y="1642640"/>
                  <a:pt x="-10082" y="1508276"/>
                  <a:pt x="0" y="1309511"/>
                </a:cubicBezTo>
                <a:cubicBezTo>
                  <a:pt x="10082" y="1110746"/>
                  <a:pt x="20535" y="936302"/>
                  <a:pt x="0" y="674398"/>
                </a:cubicBezTo>
                <a:cubicBezTo>
                  <a:pt x="-20535" y="412494"/>
                  <a:pt x="5720" y="260311"/>
                  <a:pt x="0" y="0"/>
                </a:cubicBezTo>
                <a:close/>
              </a:path>
            </a:pathLst>
          </a:custGeom>
          <a:solidFill>
            <a:srgbClr val="7CAB51">
              <a:alpha val="56078"/>
            </a:srgbClr>
          </a:solidFill>
          <a:ln>
            <a:solidFill>
              <a:schemeClr val="tx1"/>
            </a:solidFill>
            <a:extLst>
              <a:ext uri="{C807C97D-BFC1-408E-A445-0C87EB9F89A2}">
                <ask:lineSketchStyleProps xmlns:ask="http://schemas.microsoft.com/office/drawing/2018/sketchyshapes" sd="23942004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a:extLst>
              <a:ext uri="{FF2B5EF4-FFF2-40B4-BE49-F238E27FC236}">
                <a16:creationId xmlns:a16="http://schemas.microsoft.com/office/drawing/2014/main" id="{F233A8FB-E3B7-6B98-67B3-BF650B0A1D0E}"/>
              </a:ext>
            </a:extLst>
          </p:cNvPr>
          <p:cNvSpPr txBox="1"/>
          <p:nvPr/>
        </p:nvSpPr>
        <p:spPr>
          <a:xfrm>
            <a:off x="1721757" y="4813519"/>
            <a:ext cx="8509000" cy="1231106"/>
          </a:xfrm>
          <a:prstGeom prst="rect">
            <a:avLst/>
          </a:prstGeom>
          <a:noFill/>
        </p:spPr>
        <p:txBody>
          <a:bodyPr wrap="square" rtlCol="0">
            <a:spAutoFit/>
          </a:bodyPr>
          <a:lstStyle/>
          <a:p>
            <a:pPr algn="ctr"/>
            <a:r>
              <a:rPr lang="fi-FI" sz="2000" dirty="0" err="1"/>
              <a:t>Huom</a:t>
            </a:r>
            <a:r>
              <a:rPr lang="fi-FI" sz="2000" dirty="0"/>
              <a:t>! Suoritetusta tehtävästä voi hakea myös sähköistä osaamismerkkiä </a:t>
            </a:r>
            <a:r>
              <a:rPr lang="fi-FI" sz="2000" dirty="0">
                <a:sym typeface="Wingdings" panose="05000000000000000000" pitchFamily="2" charset="2"/>
              </a:rPr>
              <a:t> </a:t>
            </a:r>
            <a:endParaRPr lang="fi-FI" sz="2000" dirty="0"/>
          </a:p>
          <a:p>
            <a:pPr algn="ctr"/>
            <a:endParaRPr lang="fi-FI" dirty="0"/>
          </a:p>
          <a:p>
            <a:pPr algn="ctr"/>
            <a:endParaRPr lang="fi-FI" dirty="0"/>
          </a:p>
          <a:p>
            <a:pPr algn="ctr"/>
            <a:r>
              <a:rPr lang="fi-FI" b="1" dirty="0">
                <a:hlinkClick r:id="rId2"/>
              </a:rPr>
              <a:t>https://openbadgefactory.com/c/earnablebadge/R34X8Ga618a48U/apply</a:t>
            </a:r>
            <a:r>
              <a:rPr lang="fi-FI" b="1" dirty="0"/>
              <a:t> </a:t>
            </a:r>
          </a:p>
        </p:txBody>
      </p:sp>
    </p:spTree>
    <p:extLst>
      <p:ext uri="{BB962C8B-B14F-4D97-AF65-F5344CB8AC3E}">
        <p14:creationId xmlns:p14="http://schemas.microsoft.com/office/powerpoint/2010/main" val="1547943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049E7B53-1692-A91E-15EE-500BECD80AC6}"/>
              </a:ext>
            </a:extLst>
          </p:cNvPr>
          <p:cNvSpPr/>
          <p:nvPr/>
        </p:nvSpPr>
        <p:spPr>
          <a:xfrm>
            <a:off x="0" y="0"/>
            <a:ext cx="8686800" cy="733646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kstiruutu 4">
            <a:extLst>
              <a:ext uri="{FF2B5EF4-FFF2-40B4-BE49-F238E27FC236}">
                <a16:creationId xmlns:a16="http://schemas.microsoft.com/office/drawing/2014/main" id="{58530920-DE18-3231-0967-4577CC208D47}"/>
              </a:ext>
            </a:extLst>
          </p:cNvPr>
          <p:cNvSpPr txBox="1"/>
          <p:nvPr/>
        </p:nvSpPr>
        <p:spPr>
          <a:xfrm>
            <a:off x="367961" y="352669"/>
            <a:ext cx="7744681" cy="606319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b="1"/>
              <a:t>Teoriatunti</a:t>
            </a:r>
            <a:r>
              <a:rPr lang="fi-FI" sz="1600"/>
              <a:t> perustuu oheisiin lähteisiin:</a:t>
            </a:r>
          </a:p>
          <a:p>
            <a:endParaRPr lang="fi-FI" sz="1600"/>
          </a:p>
          <a:p>
            <a:pPr marL="342900" indent="-342900">
              <a:buAutoNum type="arabicParenR"/>
            </a:pPr>
            <a:r>
              <a:rPr lang="fi-FI" sz="1600" i="1"/>
              <a:t>Kiertotalous työelämätaitona-verkkokurssi</a:t>
            </a:r>
            <a:r>
              <a:rPr lang="fi-FI" sz="1600"/>
              <a:t>. </a:t>
            </a:r>
            <a:r>
              <a:rPr lang="fi-FI" sz="1600" b="0">
                <a:solidFill>
                  <a:srgbClr val="000000"/>
                </a:solidFill>
                <a:effectLst/>
              </a:rPr>
              <a:t>Aineisto on tuotettu KIERTO – Kiertotalouden toiminnalliset oppimisympäristöt ja Kiertotaloudesta kasvua -hankkeissa, jotka toteutettiin – 31.12.2021 ja 1.12.2021 – 31.8.2023. Hankkeiden päärahoittajana oli Euroopan Sosiaalirahasto ja koordinoivana tahona Tampereen kaupungin työllisyys- ja kasvupalvelut. Lupa materiaalin käyttöön saatu. https://kiertotaloudestakasvua.fi/kiertotalous-tyoelamataitona/</a:t>
            </a:r>
          </a:p>
          <a:p>
            <a:pPr marL="342900" indent="-342900">
              <a:buAutoNum type="arabicParenR"/>
            </a:pPr>
            <a:r>
              <a:rPr lang="fi-FI" sz="1600" i="1"/>
              <a:t>Kiertotalous </a:t>
            </a:r>
            <a:r>
              <a:rPr lang="fi-FI" sz="1600" i="1" dirty="0"/>
              <a:t>– ajankohtaista</a:t>
            </a:r>
            <a:r>
              <a:rPr lang="fi-FI" sz="1600"/>
              <a:t>. Suomen itsenäisyyden juhlarahasto Sitra. Luettavissa: </a:t>
            </a:r>
            <a:r>
              <a:rPr lang="fi-FI" sz="1600" dirty="0"/>
              <a:t>https://www.sitra.fi/aiheet/kiertotalous/#ajankohtaista</a:t>
            </a:r>
          </a:p>
          <a:p>
            <a:pPr marL="342900" indent="-342900">
              <a:buAutoNum type="arabicParenR"/>
            </a:pPr>
            <a:r>
              <a:rPr lang="fi-FI" sz="1600" i="1"/>
              <a:t>Elinkaariarviointi </a:t>
            </a:r>
            <a:r>
              <a:rPr lang="fi-FI" sz="1600" i="1" dirty="0"/>
              <a:t>tukee kestävyysmurrosta</a:t>
            </a:r>
            <a:r>
              <a:rPr lang="fi-FI" sz="1600"/>
              <a:t>. Suomen Ympäristökeskus Syke. Viitattu </a:t>
            </a:r>
            <a:r>
              <a:rPr lang="fi-FI" sz="1600" dirty="0"/>
              <a:t>6.3.2024. https://www.syke.fi/elinkaariarviointi</a:t>
            </a:r>
          </a:p>
          <a:p>
            <a:pPr marL="342900" indent="-342900">
              <a:buAutoNum type="arabicParenR"/>
            </a:pPr>
            <a:r>
              <a:rPr lang="fi-FI" sz="1600" i="1"/>
              <a:t>Tulevaisuussanasto</a:t>
            </a:r>
            <a:r>
              <a:rPr lang="fi-FI" sz="1600"/>
              <a:t> </a:t>
            </a:r>
            <a:r>
              <a:rPr lang="fi-FI" sz="1600" dirty="0"/>
              <a:t>– hiilijalanjälki, ekologinen jalanjälki, luontojalanjälki</a:t>
            </a:r>
            <a:r>
              <a:rPr lang="fi-FI" sz="1600"/>
              <a:t>. Suomen itsenäisyyden juhlarahasto Sitra. Luettavissa: https</a:t>
            </a:r>
            <a:r>
              <a:rPr lang="fi-FI" sz="1600" dirty="0"/>
              <a:t>://www.sitra.fi/</a:t>
            </a:r>
            <a:r>
              <a:rPr lang="fi-FI" sz="1600"/>
              <a:t>tulevaisuussanasto/</a:t>
            </a:r>
          </a:p>
          <a:p>
            <a:pPr marL="342900" indent="-342900">
              <a:buAutoNum type="arabicParenR"/>
            </a:pPr>
            <a:r>
              <a:rPr lang="fi-FI" sz="1600" i="1"/>
              <a:t>Kansalaisten valinnoista kiertotalouden pohja</a:t>
            </a:r>
            <a:r>
              <a:rPr lang="fi-FI" sz="1600"/>
              <a:t>. 10.3.2019. Suomen itsenäisyyden juhlarahasto Sitra. Luettavissa: https://www.sitra.fi/artikkelit/kansalaisen-valinnoista-kiertotalouden-pohja/</a:t>
            </a:r>
            <a:endParaRPr lang="fi-FI" sz="1600" dirty="0"/>
          </a:p>
          <a:p>
            <a:pPr marL="342900" indent="-342900">
              <a:buAutoNum type="arabicParenR"/>
            </a:pPr>
            <a:endParaRPr lang="fi-FI" sz="1600" dirty="0"/>
          </a:p>
          <a:p>
            <a:r>
              <a:rPr lang="fi-FI" sz="1600" b="1" dirty="0"/>
              <a:t>Tiimitehtävä</a:t>
            </a:r>
            <a:r>
              <a:rPr lang="fi-FI" sz="1600" dirty="0"/>
              <a:t> perustuu </a:t>
            </a:r>
            <a:r>
              <a:rPr lang="fi-FI" sz="1600"/>
              <a:t>Ilmastolukiot-hankkeessa (2021-2022, rahoittaja Opetushallitus) </a:t>
            </a:r>
            <a:r>
              <a:rPr lang="fi-FI" sz="1600" dirty="0"/>
              <a:t>laaditun Koulun korjausoppaan tehtävään 24: Luokan hankintaminimi: </a:t>
            </a:r>
            <a:r>
              <a:rPr lang="fi-FI" sz="1600" dirty="0">
                <a:hlinkClick r:id="rId2"/>
              </a:rPr>
              <a:t>https://koulunkorjausopas.fi/merkki/24-luokan-hankintaminimi/</a:t>
            </a:r>
            <a:endParaRPr lang="fi-FI" sz="1600" dirty="0"/>
          </a:p>
          <a:p>
            <a:endParaRPr lang="fi-FI" dirty="0"/>
          </a:p>
          <a:p>
            <a:pPr marL="285750" indent="-285750">
              <a:buFont typeface="Arial" panose="020B0604020202020204" pitchFamily="34" charset="0"/>
              <a:buChar char="•"/>
            </a:pPr>
            <a:endParaRPr lang="fi-FI" dirty="0"/>
          </a:p>
        </p:txBody>
      </p:sp>
      <p:sp>
        <p:nvSpPr>
          <p:cNvPr id="6" name="Tekstiruutu 5">
            <a:extLst>
              <a:ext uri="{FF2B5EF4-FFF2-40B4-BE49-F238E27FC236}">
                <a16:creationId xmlns:a16="http://schemas.microsoft.com/office/drawing/2014/main" id="{C3008DCE-832E-5ED1-7F4F-0CEE331D4D9C}"/>
              </a:ext>
            </a:extLst>
          </p:cNvPr>
          <p:cNvSpPr txBox="1"/>
          <p:nvPr/>
        </p:nvSpPr>
        <p:spPr>
          <a:xfrm>
            <a:off x="9143980" y="3145012"/>
            <a:ext cx="2841701" cy="1046440"/>
          </a:xfrm>
          <a:prstGeom prst="rect">
            <a:avLst/>
          </a:prstGeom>
          <a:noFill/>
        </p:spPr>
        <p:txBody>
          <a:bodyPr wrap="square" rtlCol="0">
            <a:spAutoFit/>
          </a:bodyPr>
          <a:lstStyle/>
          <a:p>
            <a:pPr algn="r"/>
            <a:r>
              <a:rPr lang="fi-FI" sz="1200"/>
              <a:t>Oppituntikokonaisuus on koottu Ympäristöministeriön rahoittamassa MASSA-hankkeessa (8/2022-4/2024) Oulun kaupungin Yhdyskunta –ja ympäristöpalveluissa</a:t>
            </a:r>
            <a:r>
              <a:rPr lang="fi-FI" sz="1400"/>
              <a:t>.</a:t>
            </a:r>
          </a:p>
        </p:txBody>
      </p:sp>
      <p:pic>
        <p:nvPicPr>
          <p:cNvPr id="7" name="Kuva 6">
            <a:extLst>
              <a:ext uri="{FF2B5EF4-FFF2-40B4-BE49-F238E27FC236}">
                <a16:creationId xmlns:a16="http://schemas.microsoft.com/office/drawing/2014/main" id="{5DA4E229-9B7A-AF50-EB1B-C1E7C6F5D902}"/>
              </a:ext>
            </a:extLst>
          </p:cNvPr>
          <p:cNvPicPr>
            <a:picLocks noChangeAspect="1"/>
          </p:cNvPicPr>
          <p:nvPr/>
        </p:nvPicPr>
        <p:blipFill>
          <a:blip r:embed="rId3"/>
          <a:stretch>
            <a:fillRect/>
          </a:stretch>
        </p:blipFill>
        <p:spPr>
          <a:xfrm>
            <a:off x="9894572" y="4378921"/>
            <a:ext cx="2091109" cy="1438781"/>
          </a:xfrm>
          <a:prstGeom prst="rect">
            <a:avLst/>
          </a:prstGeom>
        </p:spPr>
      </p:pic>
    </p:spTree>
    <p:extLst>
      <p:ext uri="{BB962C8B-B14F-4D97-AF65-F5344CB8AC3E}">
        <p14:creationId xmlns:p14="http://schemas.microsoft.com/office/powerpoint/2010/main" val="2004813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2818060-E300-8336-26D0-32B0388042D0}"/>
              </a:ext>
            </a:extLst>
          </p:cNvPr>
          <p:cNvSpPr>
            <a:spLocks noGrp="1"/>
          </p:cNvSpPr>
          <p:nvPr>
            <p:ph type="title"/>
          </p:nvPr>
        </p:nvSpPr>
        <p:spPr>
          <a:xfrm>
            <a:off x="-395835" y="649480"/>
            <a:ext cx="4206676" cy="3387497"/>
          </a:xfrm>
        </p:spPr>
        <p:txBody>
          <a:bodyPr anchor="b">
            <a:normAutofit/>
          </a:bodyPr>
          <a:lstStyle/>
          <a:p>
            <a:pPr algn="r"/>
            <a:r>
              <a:rPr lang="fi-FI" sz="2800">
                <a:solidFill>
                  <a:srgbClr val="FFFFFF"/>
                </a:solidFill>
              </a:rPr>
              <a:t>Opettajan ohje -etukäteisvalmistelut</a:t>
            </a:r>
          </a:p>
        </p:txBody>
      </p:sp>
      <p:sp>
        <p:nvSpPr>
          <p:cNvPr id="3" name="Sisällön paikkamerkki 2">
            <a:extLst>
              <a:ext uri="{FF2B5EF4-FFF2-40B4-BE49-F238E27FC236}">
                <a16:creationId xmlns:a16="http://schemas.microsoft.com/office/drawing/2014/main" id="{4EA02080-502A-9B32-2164-D64D84CF6DDF}"/>
              </a:ext>
            </a:extLst>
          </p:cNvPr>
          <p:cNvSpPr>
            <a:spLocks noGrp="1"/>
          </p:cNvSpPr>
          <p:nvPr>
            <p:ph idx="1"/>
          </p:nvPr>
        </p:nvSpPr>
        <p:spPr>
          <a:xfrm>
            <a:off x="4698858" y="512282"/>
            <a:ext cx="6555347" cy="6208520"/>
          </a:xfrm>
        </p:spPr>
        <p:txBody>
          <a:bodyPr vert="horz" lIns="91440" tIns="45720" rIns="91440" bIns="45720" rtlCol="0" anchor="ctr">
            <a:normAutofit/>
          </a:bodyPr>
          <a:lstStyle/>
          <a:p>
            <a:pPr marL="457200" indent="-457200">
              <a:buFont typeface="Arial" panose="020B0604020202020204" pitchFamily="34" charset="0"/>
              <a:buAutoNum type="arabicPeriod"/>
            </a:pPr>
            <a:r>
              <a:rPr lang="fi-FI" sz="1700"/>
              <a:t>Valitse käytettävien oppituntien määrä (1-2 x75min)</a:t>
            </a:r>
            <a:endParaRPr lang="fi-FI" sz="1700" u="sng"/>
          </a:p>
          <a:p>
            <a:pPr marL="457200" indent="-457200">
              <a:buAutoNum type="arabicPeriod"/>
            </a:pPr>
            <a:r>
              <a:rPr lang="fi-FI" sz="1700" u="sng">
                <a:ea typeface="+mn-lt"/>
                <a:cs typeface="+mn-lt"/>
              </a:rPr>
              <a:t>Valitse </a:t>
            </a:r>
            <a:r>
              <a:rPr lang="fi-FI" sz="1700" u="sng" dirty="0">
                <a:ea typeface="+mn-lt"/>
                <a:cs typeface="+mn-lt"/>
              </a:rPr>
              <a:t>näkökulma tiimitehtävään opintojakson mukaan, esim.</a:t>
            </a:r>
          </a:p>
          <a:p>
            <a:pPr marL="0" indent="0">
              <a:lnSpc>
                <a:spcPct val="100000"/>
              </a:lnSpc>
              <a:buNone/>
            </a:pPr>
            <a:r>
              <a:rPr lang="fi-FI" sz="1700" b="1">
                <a:ea typeface="+mn-lt"/>
                <a:cs typeface="+mn-lt"/>
              </a:rPr>
              <a:t>BI3: </a:t>
            </a:r>
            <a:r>
              <a:rPr lang="fi-FI" sz="1700">
                <a:ea typeface="+mn-lt"/>
                <a:cs typeface="+mn-lt"/>
              </a:rPr>
              <a:t>Toiminta ekologisen kestävyyden edistämiseksi, ihmisen toiminnan vaikutusten analysointi ja arviointi</a:t>
            </a:r>
          </a:p>
          <a:p>
            <a:pPr marL="0" indent="0">
              <a:lnSpc>
                <a:spcPct val="100000"/>
              </a:lnSpc>
              <a:buNone/>
            </a:pPr>
            <a:r>
              <a:rPr lang="fi-FI" sz="1700" b="1">
                <a:ea typeface="+mn-lt"/>
                <a:cs typeface="+mn-lt"/>
              </a:rPr>
              <a:t>GE1</a:t>
            </a:r>
            <a:r>
              <a:rPr lang="fi-FI" sz="1700" b="1" dirty="0"/>
              <a:t>: </a:t>
            </a:r>
            <a:r>
              <a:rPr lang="fi-FI" sz="1700" dirty="0"/>
              <a:t>Vastuullinen kuluttaminen, luonnonvarojen ylikulutus ja globaali epätasa-arvo</a:t>
            </a:r>
          </a:p>
          <a:p>
            <a:pPr marL="0" indent="0">
              <a:lnSpc>
                <a:spcPct val="100000"/>
              </a:lnSpc>
              <a:buNone/>
            </a:pPr>
            <a:r>
              <a:rPr lang="fi-FI" sz="1700" b="1" dirty="0"/>
              <a:t>GE3: </a:t>
            </a:r>
            <a:r>
              <a:rPr lang="fi-FI" sz="1700" dirty="0"/>
              <a:t>Teollisuus ja globaali talous, kaivostoiminta ja energia, </a:t>
            </a:r>
            <a:r>
              <a:rPr lang="fi-FI" sz="1700"/>
              <a:t>alkutuotannosta käyttäjälle-ketju</a:t>
            </a:r>
            <a:endParaRPr lang="fi-FI" sz="1700" dirty="0"/>
          </a:p>
          <a:p>
            <a:pPr marL="0" indent="0">
              <a:lnSpc>
                <a:spcPct val="110000"/>
              </a:lnSpc>
              <a:buNone/>
            </a:pPr>
            <a:r>
              <a:rPr lang="fi-FI" sz="1700" b="1">
                <a:ea typeface="+mn-lt"/>
                <a:cs typeface="+mn-lt"/>
              </a:rPr>
              <a:t>FY2: </a:t>
            </a:r>
            <a:r>
              <a:rPr lang="fi-FI" sz="1700">
                <a:ea typeface="+mn-lt"/>
                <a:cs typeface="+mn-lt"/>
              </a:rPr>
              <a:t>energialähteet, energiatuotannon ympäristövaikutukset ja kestävä kehitys, digiloikan päästöt</a:t>
            </a:r>
            <a:br>
              <a:rPr lang="fi-FI" sz="1700">
                <a:ea typeface="+mn-lt"/>
                <a:cs typeface="+mn-lt"/>
              </a:rPr>
            </a:br>
            <a:r>
              <a:rPr lang="fi-FI" sz="1700" b="1">
                <a:ea typeface="+mn-lt"/>
                <a:cs typeface="+mn-lt"/>
              </a:rPr>
              <a:t>KE2: </a:t>
            </a:r>
            <a:r>
              <a:rPr lang="fi-FI" sz="1700">
                <a:ea typeface="+mn-lt"/>
                <a:cs typeface="+mn-lt"/>
              </a:rPr>
              <a:t>Materiaalit ja energia, vihreä kemia </a:t>
            </a:r>
            <a:br>
              <a:rPr lang="fi-FI" sz="1700">
                <a:ea typeface="+mn-lt"/>
                <a:cs typeface="+mn-lt"/>
              </a:rPr>
            </a:br>
            <a:r>
              <a:rPr lang="fi-FI" sz="1700" b="1">
                <a:ea typeface="+mn-lt"/>
                <a:cs typeface="+mn-lt"/>
              </a:rPr>
              <a:t>KE5: </a:t>
            </a:r>
            <a:r>
              <a:rPr lang="fi-FI" sz="1700">
                <a:ea typeface="+mn-lt"/>
                <a:cs typeface="+mn-lt"/>
              </a:rPr>
              <a:t>Metallien kierrätys ja ympäristövaikutukset, digilaitteiden ympäristövaikutukset</a:t>
            </a:r>
          </a:p>
          <a:p>
            <a:pPr marL="0" indent="0">
              <a:buNone/>
            </a:pPr>
            <a:endParaRPr lang="fi-FI" sz="1700" dirty="0"/>
          </a:p>
          <a:p>
            <a:pPr marL="0" indent="0">
              <a:buNone/>
            </a:pPr>
            <a:r>
              <a:rPr lang="fi-FI" sz="1700" dirty="0"/>
              <a:t>3. Selvitä ja päätä koulun tilat, joissa opiskelijat voivat käydä tehtävän tiimoilta </a:t>
            </a:r>
          </a:p>
          <a:p>
            <a:pPr marL="0" indent="0">
              <a:buNone/>
            </a:pPr>
            <a:r>
              <a:rPr lang="fi-FI" sz="1700" dirty="0"/>
              <a:t>4. Pohdi, miten opiskelijoiden työn tulokset ja suositukset kootaan ja tuodaan mahdollisesti myös koulun hankinnoista vastaavan henkilön tietoon </a:t>
            </a:r>
          </a:p>
          <a:p>
            <a:pPr marL="0" indent="0">
              <a:buNone/>
            </a:pPr>
            <a:endParaRPr lang="fi-FI" sz="1700" dirty="0"/>
          </a:p>
        </p:txBody>
      </p:sp>
    </p:spTree>
    <p:extLst>
      <p:ext uri="{BB962C8B-B14F-4D97-AF65-F5344CB8AC3E}">
        <p14:creationId xmlns:p14="http://schemas.microsoft.com/office/powerpoint/2010/main" val="3548579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Rectangle 4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3866CD4-B138-79FF-287B-D5BFD005231F}"/>
              </a:ext>
            </a:extLst>
          </p:cNvPr>
          <p:cNvSpPr>
            <a:spLocks noGrp="1"/>
          </p:cNvSpPr>
          <p:nvPr>
            <p:ph type="title"/>
          </p:nvPr>
        </p:nvSpPr>
        <p:spPr>
          <a:xfrm>
            <a:off x="586478" y="1683756"/>
            <a:ext cx="3115265" cy="2396359"/>
          </a:xfrm>
        </p:spPr>
        <p:txBody>
          <a:bodyPr anchor="b">
            <a:normAutofit fontScale="90000"/>
          </a:bodyPr>
          <a:lstStyle/>
          <a:p>
            <a:pPr algn="r"/>
            <a:r>
              <a:rPr lang="fi-FI" sz="3700">
                <a:solidFill>
                  <a:srgbClr val="FFFFFF"/>
                </a:solidFill>
              </a:rPr>
              <a:t>75min toteutuksen vaihtoehdot</a:t>
            </a:r>
            <a:br>
              <a:rPr lang="fi-FI" sz="3700">
                <a:solidFill>
                  <a:srgbClr val="FFFFFF"/>
                </a:solidFill>
              </a:rPr>
            </a:br>
            <a:br>
              <a:rPr lang="fi-FI" sz="3700">
                <a:solidFill>
                  <a:srgbClr val="FFFFFF"/>
                </a:solidFill>
              </a:rPr>
            </a:br>
            <a:endParaRPr lang="fi-FI" sz="3700">
              <a:solidFill>
                <a:srgbClr val="FFFFFF"/>
              </a:solidFill>
            </a:endParaRPr>
          </a:p>
        </p:txBody>
      </p:sp>
      <p:graphicFrame>
        <p:nvGraphicFramePr>
          <p:cNvPr id="30" name="Sisällön paikkamerkki 2">
            <a:extLst>
              <a:ext uri="{FF2B5EF4-FFF2-40B4-BE49-F238E27FC236}">
                <a16:creationId xmlns:a16="http://schemas.microsoft.com/office/drawing/2014/main" id="{C3B0581F-3E02-0720-F4A3-7560B97BF8B6}"/>
              </a:ext>
            </a:extLst>
          </p:cNvPr>
          <p:cNvGraphicFramePr>
            <a:graphicFrameLocks noGrp="1"/>
          </p:cNvGraphicFramePr>
          <p:nvPr>
            <p:ph idx="1"/>
            <p:extLst>
              <p:ext uri="{D42A27DB-BD31-4B8C-83A1-F6EECF244321}">
                <p14:modId xmlns:p14="http://schemas.microsoft.com/office/powerpoint/2010/main" val="1891722791"/>
              </p:ext>
            </p:extLst>
          </p:nvPr>
        </p:nvGraphicFramePr>
        <p:xfrm>
          <a:off x="4905052" y="511387"/>
          <a:ext cx="6666833" cy="6102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llipsi 2">
            <a:extLst>
              <a:ext uri="{FF2B5EF4-FFF2-40B4-BE49-F238E27FC236}">
                <a16:creationId xmlns:a16="http://schemas.microsoft.com/office/drawing/2014/main" id="{386EF20E-40B2-CEBE-3B2B-7F8C82125576}"/>
              </a:ext>
            </a:extLst>
          </p:cNvPr>
          <p:cNvSpPr/>
          <p:nvPr/>
        </p:nvSpPr>
        <p:spPr>
          <a:xfrm>
            <a:off x="7536720" y="1683756"/>
            <a:ext cx="1403496" cy="104147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4F3F7352-BDAE-74A5-44B2-D05CF41BBA8D}"/>
              </a:ext>
            </a:extLst>
          </p:cNvPr>
          <p:cNvSpPr txBox="1"/>
          <p:nvPr/>
        </p:nvSpPr>
        <p:spPr>
          <a:xfrm>
            <a:off x="7903542" y="1945473"/>
            <a:ext cx="669852" cy="523220"/>
          </a:xfrm>
          <a:prstGeom prst="rect">
            <a:avLst/>
          </a:prstGeom>
          <a:noFill/>
        </p:spPr>
        <p:txBody>
          <a:bodyPr wrap="square" rtlCol="0">
            <a:spAutoFit/>
          </a:bodyPr>
          <a:lstStyle/>
          <a:p>
            <a:r>
              <a:rPr lang="fi-FI" sz="2800"/>
              <a:t>TAI</a:t>
            </a:r>
          </a:p>
        </p:txBody>
      </p:sp>
    </p:spTree>
    <p:extLst>
      <p:ext uri="{BB962C8B-B14F-4D97-AF65-F5344CB8AC3E}">
        <p14:creationId xmlns:p14="http://schemas.microsoft.com/office/powerpoint/2010/main" val="1332976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68504CC-C726-7FC2-70CF-5917F5D7B66B}"/>
              </a:ext>
            </a:extLst>
          </p:cNvPr>
          <p:cNvSpPr>
            <a:spLocks noGrp="1"/>
          </p:cNvSpPr>
          <p:nvPr>
            <p:ph type="title"/>
          </p:nvPr>
        </p:nvSpPr>
        <p:spPr>
          <a:xfrm>
            <a:off x="1127052" y="1949517"/>
            <a:ext cx="2773922" cy="2396359"/>
          </a:xfrm>
        </p:spPr>
        <p:txBody>
          <a:bodyPr anchor="b">
            <a:normAutofit fontScale="90000"/>
          </a:bodyPr>
          <a:lstStyle/>
          <a:p>
            <a:pPr algn="r"/>
            <a:r>
              <a:rPr lang="fi-FI" sz="4000" dirty="0">
                <a:solidFill>
                  <a:srgbClr val="FFFFFF"/>
                </a:solidFill>
              </a:rPr>
              <a:t>2 x75min </a:t>
            </a:r>
            <a:r>
              <a:rPr lang="fi-FI" sz="4000">
                <a:solidFill>
                  <a:srgbClr val="FFFFFF"/>
                </a:solidFill>
              </a:rPr>
              <a:t>toteutus –</a:t>
            </a:r>
            <a:br>
              <a:rPr lang="fi-FI" sz="4000">
                <a:solidFill>
                  <a:srgbClr val="FFFFFF"/>
                </a:solidFill>
              </a:rPr>
            </a:br>
            <a:br>
              <a:rPr lang="fi-FI" sz="4000">
                <a:solidFill>
                  <a:srgbClr val="FFFFFF"/>
                </a:solidFill>
              </a:rPr>
            </a:br>
            <a:r>
              <a:rPr lang="fi-FI" sz="4000">
                <a:solidFill>
                  <a:srgbClr val="FFFFFF"/>
                </a:solidFill>
              </a:rPr>
              <a:t>teoriatunti+</a:t>
            </a:r>
            <a:br>
              <a:rPr lang="fi-FI" sz="4000">
                <a:solidFill>
                  <a:srgbClr val="FFFFFF"/>
                </a:solidFill>
              </a:rPr>
            </a:br>
            <a:r>
              <a:rPr lang="fi-FI" sz="4000">
                <a:solidFill>
                  <a:srgbClr val="FFFFFF"/>
                </a:solidFill>
              </a:rPr>
              <a:t>ryhmätehtävä</a:t>
            </a:r>
            <a:endParaRPr lang="fi-FI" sz="4000" dirty="0">
              <a:solidFill>
                <a:srgbClr val="FFFFFF"/>
              </a:solidFill>
            </a:endParaRPr>
          </a:p>
        </p:txBody>
      </p:sp>
      <p:graphicFrame>
        <p:nvGraphicFramePr>
          <p:cNvPr id="5" name="Sisällön paikkamerkki 2">
            <a:extLst>
              <a:ext uri="{FF2B5EF4-FFF2-40B4-BE49-F238E27FC236}">
                <a16:creationId xmlns:a16="http://schemas.microsoft.com/office/drawing/2014/main" id="{DB5E29C2-CB0F-0BC3-4292-CD52667047A1}"/>
              </a:ext>
            </a:extLst>
          </p:cNvPr>
          <p:cNvGraphicFramePr>
            <a:graphicFrameLocks noGrp="1"/>
          </p:cNvGraphicFramePr>
          <p:nvPr>
            <p:ph idx="1"/>
            <p:extLst>
              <p:ext uri="{D42A27DB-BD31-4B8C-83A1-F6EECF244321}">
                <p14:modId xmlns:p14="http://schemas.microsoft.com/office/powerpoint/2010/main" val="164706051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4909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Rectangle 4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3866CD4-B138-79FF-287B-D5BFD005231F}"/>
              </a:ext>
            </a:extLst>
          </p:cNvPr>
          <p:cNvSpPr>
            <a:spLocks noGrp="1"/>
          </p:cNvSpPr>
          <p:nvPr>
            <p:ph type="title"/>
          </p:nvPr>
        </p:nvSpPr>
        <p:spPr>
          <a:xfrm>
            <a:off x="586478" y="1683756"/>
            <a:ext cx="3115265" cy="2396359"/>
          </a:xfrm>
        </p:spPr>
        <p:txBody>
          <a:bodyPr anchor="b">
            <a:normAutofit fontScale="90000"/>
          </a:bodyPr>
          <a:lstStyle/>
          <a:p>
            <a:pPr algn="r"/>
            <a:r>
              <a:rPr lang="fi-FI" sz="3700" dirty="0">
                <a:solidFill>
                  <a:srgbClr val="FFFFFF"/>
                </a:solidFill>
              </a:rPr>
              <a:t>2x75min toteutus</a:t>
            </a:r>
            <a:br>
              <a:rPr lang="fi-FI" sz="3700" dirty="0">
                <a:solidFill>
                  <a:srgbClr val="FFFFFF"/>
                </a:solidFill>
              </a:rPr>
            </a:br>
            <a:br>
              <a:rPr lang="fi-FI" sz="3700">
                <a:solidFill>
                  <a:srgbClr val="FFFFFF"/>
                </a:solidFill>
              </a:rPr>
            </a:br>
            <a:r>
              <a:rPr lang="fi-FI" sz="3700">
                <a:solidFill>
                  <a:srgbClr val="FFFFFF"/>
                </a:solidFill>
              </a:rPr>
              <a:t>-Ryhmätehtävään käytetään reilusti aikaa</a:t>
            </a:r>
            <a:endParaRPr lang="fi-FI" sz="3700" dirty="0">
              <a:solidFill>
                <a:srgbClr val="FFFFFF"/>
              </a:solidFill>
            </a:endParaRPr>
          </a:p>
        </p:txBody>
      </p:sp>
      <p:graphicFrame>
        <p:nvGraphicFramePr>
          <p:cNvPr id="30" name="Sisällön paikkamerkki 2">
            <a:extLst>
              <a:ext uri="{FF2B5EF4-FFF2-40B4-BE49-F238E27FC236}">
                <a16:creationId xmlns:a16="http://schemas.microsoft.com/office/drawing/2014/main" id="{92E39553-6D59-FE13-F0A5-C7872097BCE8}"/>
              </a:ext>
            </a:extLst>
          </p:cNvPr>
          <p:cNvGraphicFramePr>
            <a:graphicFrameLocks noGrp="1"/>
          </p:cNvGraphicFramePr>
          <p:nvPr>
            <p:ph idx="1"/>
            <p:extLst>
              <p:ext uri="{D42A27DB-BD31-4B8C-83A1-F6EECF244321}">
                <p14:modId xmlns:p14="http://schemas.microsoft.com/office/powerpoint/2010/main" val="33330797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6205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4A178F2-A182-5413-98D2-49141668026B}"/>
              </a:ext>
            </a:extLst>
          </p:cNvPr>
          <p:cNvSpPr>
            <a:spLocks noGrp="1"/>
          </p:cNvSpPr>
          <p:nvPr>
            <p:ph type="title"/>
          </p:nvPr>
        </p:nvSpPr>
        <p:spPr>
          <a:xfrm>
            <a:off x="686834" y="1153572"/>
            <a:ext cx="3200400" cy="4461163"/>
          </a:xfrm>
        </p:spPr>
        <p:txBody>
          <a:bodyPr>
            <a:normAutofit/>
          </a:bodyPr>
          <a:lstStyle/>
          <a:p>
            <a:r>
              <a:rPr lang="fi-FI">
                <a:solidFill>
                  <a:srgbClr val="FFFFFF"/>
                </a:solidFill>
              </a:rPr>
              <a:t>Diaesitys toimii näin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829E0C79-5F33-F491-A49B-8266970C2D04}"/>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fi-FI" sz="1600"/>
              <a:t>Teoriatunti 75min </a:t>
            </a:r>
            <a:r>
              <a:rPr lang="fi-FI" sz="1600" dirty="0"/>
              <a:t>(</a:t>
            </a:r>
            <a:r>
              <a:rPr lang="fi-FI" sz="1600"/>
              <a:t>diat 8-23)</a:t>
            </a:r>
            <a:endParaRPr lang="fi-FI" sz="1600" dirty="0"/>
          </a:p>
          <a:p>
            <a:pPr lvl="1"/>
            <a:r>
              <a:rPr lang="fi-FI" sz="1600" dirty="0"/>
              <a:t>Diojen muistiinpanoissa on käsittelyvinkkejä ja </a:t>
            </a:r>
            <a:r>
              <a:rPr lang="fi-FI" sz="1600"/>
              <a:t>arvioitu kesto </a:t>
            </a:r>
            <a:endParaRPr lang="fi-FI" sz="1600" dirty="0"/>
          </a:p>
          <a:p>
            <a:pPr lvl="1"/>
            <a:r>
              <a:rPr lang="fi-FI" sz="1600" dirty="0" err="1"/>
              <a:t>Diot</a:t>
            </a:r>
            <a:r>
              <a:rPr lang="fi-FI" sz="1600" dirty="0"/>
              <a:t> on animoitu</a:t>
            </a:r>
          </a:p>
          <a:p>
            <a:pPr lvl="1"/>
            <a:r>
              <a:rPr lang="fi-FI" sz="1600"/>
              <a:t>Esitettävän materiaalin lähteet koottu viimeiseen diaan ja niihin viitattu numeroin. Kuvien lähteet dioissa tai Pexels-kuvapankin tarjoamia (vapaan käytön lisenssi). </a:t>
            </a:r>
          </a:p>
          <a:p>
            <a:r>
              <a:rPr lang="fi-FI" sz="1600"/>
              <a:t>Tiimityöskentelyn </a:t>
            </a:r>
            <a:r>
              <a:rPr lang="fi-FI" sz="1600" dirty="0"/>
              <a:t>ohjeistus (</a:t>
            </a:r>
            <a:r>
              <a:rPr lang="fi-FI" sz="1600"/>
              <a:t>diat 24-28)</a:t>
            </a:r>
            <a:endParaRPr lang="fi-FI" sz="1600" dirty="0"/>
          </a:p>
          <a:p>
            <a:pPr lvl="1"/>
            <a:r>
              <a:rPr lang="fi-FI" sz="1600" dirty="0"/>
              <a:t>Työskentely </a:t>
            </a:r>
            <a:r>
              <a:rPr lang="fi-FI" sz="1600"/>
              <a:t>perustuu Ilmastolukiot-hankkeessa (OPH) </a:t>
            </a:r>
            <a:r>
              <a:rPr lang="fi-FI" sz="1600" dirty="0"/>
              <a:t>tuotetun Koulun Korjausoppaan tehtävään ”Luokan hankintaminimi”</a:t>
            </a:r>
          </a:p>
          <a:p>
            <a:r>
              <a:rPr lang="fi-FI" sz="1600" dirty="0"/>
              <a:t>Teoria ja tiimityöskentely muodostavat kokonaisuuden, jonka tavoitteena on:</a:t>
            </a:r>
          </a:p>
          <a:p>
            <a:pPr lvl="1"/>
            <a:r>
              <a:rPr lang="fi-FI" sz="1600" dirty="0"/>
              <a:t>Oppia kiertotaloudesta</a:t>
            </a:r>
          </a:p>
          <a:p>
            <a:pPr lvl="1"/>
            <a:r>
              <a:rPr lang="fi-FI" sz="1600" dirty="0"/>
              <a:t>Ymmärtää kiertotalouden merkitys ekologisen kestävyyden saavuttamisen näkökulmasta </a:t>
            </a:r>
          </a:p>
          <a:p>
            <a:pPr lvl="1"/>
            <a:r>
              <a:rPr lang="fi-FI" sz="1600" dirty="0"/>
              <a:t>Vahvistaa energia- ja materiaalikiertoon liittyvää osaamista </a:t>
            </a:r>
          </a:p>
          <a:p>
            <a:pPr lvl="1"/>
            <a:r>
              <a:rPr lang="fi-FI" sz="1600" dirty="0"/>
              <a:t>Lisätä opiskelijoiden osallisuutta ja vaikuttamismahdollisuuksia koulun toimintakulttuuriin</a:t>
            </a:r>
          </a:p>
          <a:p>
            <a:pPr lvl="1"/>
            <a:r>
              <a:rPr lang="fi-FI" sz="1600" dirty="0"/>
              <a:t>Tukea laaja-alaisia osaamistavoitteita </a:t>
            </a:r>
          </a:p>
        </p:txBody>
      </p:sp>
    </p:spTree>
    <p:extLst>
      <p:ext uri="{BB962C8B-B14F-4D97-AF65-F5344CB8AC3E}">
        <p14:creationId xmlns:p14="http://schemas.microsoft.com/office/powerpoint/2010/main" val="1299914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Kuva 4">
            <a:extLst>
              <a:ext uri="{FF2B5EF4-FFF2-40B4-BE49-F238E27FC236}">
                <a16:creationId xmlns:a16="http://schemas.microsoft.com/office/drawing/2014/main" id="{4326BFF4-F00E-E0CB-ACA3-2319BB594A0A}"/>
              </a:ext>
            </a:extLst>
          </p:cNvPr>
          <p:cNvPicPr>
            <a:picLocks noChangeAspect="1"/>
          </p:cNvPicPr>
          <p:nvPr/>
        </p:nvPicPr>
        <p:blipFill rotWithShape="1">
          <a:blip r:embed="rId2" cstate="hqprint">
            <a:alphaModFix/>
            <a:extLst>
              <a:ext uri="{28A0092B-C50C-407E-A947-70E740481C1C}">
                <a14:useLocalDpi xmlns:a14="http://schemas.microsoft.com/office/drawing/2010/main"/>
              </a:ext>
            </a:extLst>
          </a:blip>
          <a:srcRect l="14157" r="8871" b="-1"/>
          <a:stretch/>
        </p:blipFill>
        <p:spPr>
          <a:xfrm>
            <a:off x="4283902" y="10"/>
            <a:ext cx="7908098" cy="6857992"/>
          </a:xfrm>
          <a:prstGeom prst="rect">
            <a:avLst/>
          </a:prstGeom>
        </p:spPr>
      </p:pic>
      <p:sp>
        <p:nvSpPr>
          <p:cNvPr id="12" name="Rectangle 1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p:cNvSpPr>
            <a:spLocks noGrp="1"/>
          </p:cNvSpPr>
          <p:nvPr>
            <p:ph type="ctrTitle"/>
          </p:nvPr>
        </p:nvSpPr>
        <p:spPr>
          <a:xfrm>
            <a:off x="728663" y="1115219"/>
            <a:ext cx="5789095" cy="2387600"/>
          </a:xfrm>
        </p:spPr>
        <p:txBody>
          <a:bodyPr>
            <a:normAutofit/>
          </a:bodyPr>
          <a:lstStyle/>
          <a:p>
            <a:pPr algn="l"/>
            <a:r>
              <a:rPr lang="fi-FI" sz="5000">
                <a:solidFill>
                  <a:schemeClr val="bg1"/>
                </a:solidFill>
                <a:latin typeface="Oulun Graadi Otsikko" pitchFamily="50" charset="0"/>
              </a:rPr>
              <a:t>Koulu energia-ja materiaalivirrassa</a:t>
            </a:r>
          </a:p>
        </p:txBody>
      </p:sp>
      <p:sp>
        <p:nvSpPr>
          <p:cNvPr id="3" name="Alaotsikko 2"/>
          <p:cNvSpPr>
            <a:spLocks noGrp="1"/>
          </p:cNvSpPr>
          <p:nvPr>
            <p:ph type="subTitle" idx="1"/>
          </p:nvPr>
        </p:nvSpPr>
        <p:spPr>
          <a:xfrm>
            <a:off x="728663" y="3902075"/>
            <a:ext cx="5505449" cy="1655762"/>
          </a:xfrm>
        </p:spPr>
        <p:txBody>
          <a:bodyPr vert="horz" lIns="91440" tIns="45720" rIns="91440" bIns="45720" rtlCol="0">
            <a:normAutofit/>
          </a:bodyPr>
          <a:lstStyle/>
          <a:p>
            <a:pPr algn="l"/>
            <a:r>
              <a:rPr lang="fi-FI" sz="1600" dirty="0">
                <a:solidFill>
                  <a:schemeClr val="bg1"/>
                </a:solidFill>
              </a:rPr>
              <a:t>Tavoite</a:t>
            </a:r>
          </a:p>
          <a:p>
            <a:pPr algn="l"/>
            <a:r>
              <a:rPr lang="fi-FI" sz="1600" dirty="0">
                <a:solidFill>
                  <a:schemeClr val="bg1"/>
                </a:solidFill>
                <a:ea typeface="+mn-lt"/>
                <a:cs typeface="+mn-lt"/>
              </a:rPr>
              <a:t>Opiskelija osaa tarkastella arkiympäristön fyysisiä rakenteita elinkaaren ympäristövaikutusten näkökulmasta. Opiskelija osaa arvioida tarvikkeiden käyttöastetta ja välttämättömyyttä sekä ehdottaa toimenpiteitä kiertotalouden toimintamallien edistämisen puolesta.</a:t>
            </a:r>
            <a:endParaRPr lang="fi-FI" sz="1600" dirty="0">
              <a:solidFill>
                <a:schemeClr val="bg1"/>
              </a:solidFill>
            </a:endParaRPr>
          </a:p>
          <a:p>
            <a:pPr algn="l"/>
            <a:endParaRPr lang="fi-FI" sz="1600" dirty="0">
              <a:solidFill>
                <a:schemeClr val="bg1"/>
              </a:solidFill>
            </a:endParaRPr>
          </a:p>
        </p:txBody>
      </p:sp>
      <p:cxnSp>
        <p:nvCxnSpPr>
          <p:cNvPr id="14" name="Straight Connector 1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38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a:extLst>
              <a:ext uri="{FF2B5EF4-FFF2-40B4-BE49-F238E27FC236}">
                <a16:creationId xmlns:a16="http://schemas.microsoft.com/office/drawing/2014/main" id="{CBE489EE-B1FF-36D0-CE04-CBC7AB5CDF96}"/>
              </a:ext>
            </a:extLst>
          </p:cNvPr>
          <p:cNvPicPr>
            <a:picLocks noChangeAspect="1"/>
          </p:cNvPicPr>
          <p:nvPr/>
        </p:nvPicPr>
        <p:blipFill rotWithShape="1">
          <a:blip r:embed="rId3"/>
          <a:srcRect l="18813" r="26824" b="-2"/>
          <a:stretch/>
        </p:blipFill>
        <p:spPr>
          <a:xfrm>
            <a:off x="110198" y="302700"/>
            <a:ext cx="3968258" cy="4175262"/>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5" name="Kuva 4">
            <a:extLst>
              <a:ext uri="{FF2B5EF4-FFF2-40B4-BE49-F238E27FC236}">
                <a16:creationId xmlns:a16="http://schemas.microsoft.com/office/drawing/2014/main" id="{98AAA8E7-DBC7-493D-9250-B9C547A0C6E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4723"/>
          <a:stretch/>
        </p:blipFill>
        <p:spPr>
          <a:xfrm>
            <a:off x="4078456" y="302700"/>
            <a:ext cx="4035088" cy="4175262"/>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4" name="Kuva 3">
            <a:extLst>
              <a:ext uri="{FF2B5EF4-FFF2-40B4-BE49-F238E27FC236}">
                <a16:creationId xmlns:a16="http://schemas.microsoft.com/office/drawing/2014/main" id="{32856FC4-B27E-93CB-2D1D-5A1A908777D2}"/>
              </a:ext>
            </a:extLst>
          </p:cNvPr>
          <p:cNvPicPr>
            <a:picLocks noChangeAspect="1"/>
          </p:cNvPicPr>
          <p:nvPr/>
        </p:nvPicPr>
        <p:blipFill rotWithShape="1">
          <a:blip r:embed="rId5"/>
          <a:srcRect l="16953" r="18056" b="1"/>
          <a:stretch/>
        </p:blipFill>
        <p:spPr>
          <a:xfrm>
            <a:off x="8113544" y="302700"/>
            <a:ext cx="3941005" cy="4181526"/>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13"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551232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p:cNvSpPr>
            <a:spLocks noGrp="1"/>
          </p:cNvSpPr>
          <p:nvPr>
            <p:ph type="ctrTitle"/>
          </p:nvPr>
        </p:nvSpPr>
        <p:spPr>
          <a:xfrm>
            <a:off x="838200" y="4242090"/>
            <a:ext cx="10515600" cy="1270232"/>
          </a:xfrm>
        </p:spPr>
        <p:txBody>
          <a:bodyPr>
            <a:normAutofit/>
          </a:bodyPr>
          <a:lstStyle/>
          <a:p>
            <a:r>
              <a:rPr lang="fi-FI" sz="5100"/>
              <a:t>Kiertotalouden tausta ja tarpeellisuus</a:t>
            </a:r>
          </a:p>
        </p:txBody>
      </p:sp>
      <p:sp>
        <p:nvSpPr>
          <p:cNvPr id="3" name="Alaotsikko 2"/>
          <p:cNvSpPr>
            <a:spLocks noGrp="1"/>
          </p:cNvSpPr>
          <p:nvPr>
            <p:ph type="subTitle" idx="1"/>
          </p:nvPr>
        </p:nvSpPr>
        <p:spPr>
          <a:xfrm>
            <a:off x="838200" y="5810480"/>
            <a:ext cx="10515600" cy="647468"/>
          </a:xfrm>
        </p:spPr>
        <p:txBody>
          <a:bodyPr vert="horz" lIns="91440" tIns="45720" rIns="91440" bIns="45720" rtlCol="0">
            <a:normAutofit lnSpcReduction="10000"/>
          </a:bodyPr>
          <a:lstStyle/>
          <a:p>
            <a:r>
              <a:rPr lang="fi-FI" sz="1400" i="1"/>
              <a:t>”Vanhat menestyksen keinot eivät enää toimi. </a:t>
            </a:r>
            <a:r>
              <a:rPr lang="fi-FI" sz="1400" b="0" i="1">
                <a:effectLst/>
                <a:latin typeface="minion-pro"/>
              </a:rPr>
              <a:t>Kestävyyskriisi on näyttänyt meille suunnan: talouden ja hyvinvoinnin kasvu ei voi enää syntyä luonnonvarojen tuhlailevasta käytöstä ja aina vain uusien tavaroiden valmistamisesta ja omistamisesta. Nyt tarvitaan fiksumpia talouden toimintamalleja, joiden myötä kulutus ei lopu, vaan muuttaa muotoaan järkevämpään suuntaan”</a:t>
            </a:r>
            <a:r>
              <a:rPr lang="fi-FI" sz="1400" i="1">
                <a:latin typeface="minion-pro"/>
              </a:rPr>
              <a:t> </a:t>
            </a:r>
            <a:r>
              <a:rPr lang="fi-FI" sz="1300">
                <a:latin typeface="minion-pro"/>
              </a:rPr>
              <a:t>Suomen itsenäisyyden juhlarahasto Sitra (2)</a:t>
            </a:r>
            <a:endParaRPr lang="fi-FI" sz="1300"/>
          </a:p>
        </p:txBody>
      </p:sp>
    </p:spTree>
    <p:extLst>
      <p:ext uri="{BB962C8B-B14F-4D97-AF65-F5344CB8AC3E}">
        <p14:creationId xmlns:p14="http://schemas.microsoft.com/office/powerpoint/2010/main" val="140873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09d7370-dd86-4ef8-8551-6b0a86300dea" xsi:nil="true"/>
    <lcf76f155ced4ddcb4097134ff3c332f xmlns="d77f0f79-9b59-47ac-8f62-6ee19e5f2f0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E57A88957852C8448D5DFE2F03389933" ma:contentTypeVersion="14" ma:contentTypeDescription="Luo uusi asiakirja." ma:contentTypeScope="" ma:versionID="86e0181d3fb09bce190c89e920034725">
  <xsd:schema xmlns:xsd="http://www.w3.org/2001/XMLSchema" xmlns:xs="http://www.w3.org/2001/XMLSchema" xmlns:p="http://schemas.microsoft.com/office/2006/metadata/properties" xmlns:ns2="d77f0f79-9b59-47ac-8f62-6ee19e5f2f01" xmlns:ns3="c09d7370-dd86-4ef8-8551-6b0a86300dea" targetNamespace="http://schemas.microsoft.com/office/2006/metadata/properties" ma:root="true" ma:fieldsID="e9a09c9a6fb0ecaf3925931ed4c82611" ns2:_="" ns3:_="">
    <xsd:import namespace="d77f0f79-9b59-47ac-8f62-6ee19e5f2f01"/>
    <xsd:import namespace="c09d7370-dd86-4ef8-8551-6b0a86300de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7f0f79-9b59-47ac-8f62-6ee19e5f2f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Kuvien tunnisteet" ma:readOnly="false" ma:fieldId="{5cf76f15-5ced-4ddc-b409-7134ff3c332f}" ma:taxonomyMulti="true" ma:sspId="b6f73edd-577a-44a5-983b-b6ef24e706c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9d7370-dd86-4ef8-8551-6b0a86300de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d9b2afb-1035-41d8-9bf6-a8850a15cd68}" ma:internalName="TaxCatchAll" ma:showField="CatchAllData" ma:web="c09d7370-dd86-4ef8-8551-6b0a86300de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5F7314-62D6-4A10-941A-7C16E26B4338}">
  <ds:schemaRefs>
    <ds:schemaRef ds:uri="http://purl.org/dc/elements/1.1/"/>
    <ds:schemaRef ds:uri="http://schemas.microsoft.com/office/2006/metadata/properties"/>
    <ds:schemaRef ds:uri="http://schemas.openxmlformats.org/package/2006/metadata/core-properties"/>
    <ds:schemaRef ds:uri="d77f0f79-9b59-47ac-8f62-6ee19e5f2f01"/>
    <ds:schemaRef ds:uri="http://purl.org/dc/terms/"/>
    <ds:schemaRef ds:uri="http://schemas.microsoft.com/office/2006/documentManagement/types"/>
    <ds:schemaRef ds:uri="c09d7370-dd86-4ef8-8551-6b0a86300dea"/>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3A0B9D26-3E54-47ED-995A-68AF37870F06}">
  <ds:schemaRefs>
    <ds:schemaRef ds:uri="http://schemas.microsoft.com/sharepoint/v3/contenttype/forms"/>
  </ds:schemaRefs>
</ds:datastoreItem>
</file>

<file path=customXml/itemProps3.xml><?xml version="1.0" encoding="utf-8"?>
<ds:datastoreItem xmlns:ds="http://schemas.openxmlformats.org/officeDocument/2006/customXml" ds:itemID="{CE3621FB-042E-4FB2-9CE3-8EBE3CCCF3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7f0f79-9b59-47ac-8f62-6ee19e5f2f01"/>
    <ds:schemaRef ds:uri="c09d7370-dd86-4ef8-8551-6b0a86300d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30709</TotalTime>
  <Words>3044</Words>
  <Application>Microsoft Office PowerPoint</Application>
  <PresentationFormat>Laajakuva</PresentationFormat>
  <Paragraphs>302</Paragraphs>
  <Slides>29</Slides>
  <Notes>16</Notes>
  <HiddenSlides>0</HiddenSlides>
  <MMClips>0</MMClips>
  <ScaleCrop>false</ScaleCrop>
  <HeadingPairs>
    <vt:vector size="6" baseType="variant">
      <vt:variant>
        <vt:lpstr>Käytetyt fontit</vt:lpstr>
      </vt:variant>
      <vt:variant>
        <vt:i4>13</vt:i4>
      </vt:variant>
      <vt:variant>
        <vt:lpstr>Teema</vt:lpstr>
      </vt:variant>
      <vt:variant>
        <vt:i4>1</vt:i4>
      </vt:variant>
      <vt:variant>
        <vt:lpstr>Dian otsikot</vt:lpstr>
      </vt:variant>
      <vt:variant>
        <vt:i4>29</vt:i4>
      </vt:variant>
    </vt:vector>
  </HeadingPairs>
  <TitlesOfParts>
    <vt:vector size="43" baseType="lpstr">
      <vt:lpstr>Aptos</vt:lpstr>
      <vt:lpstr>Aptos Display</vt:lpstr>
      <vt:lpstr>Arial</vt:lpstr>
      <vt:lpstr>Barlow-Regular</vt:lpstr>
      <vt:lpstr>Calibri</vt:lpstr>
      <vt:lpstr>clarendon-urw-extra-wide</vt:lpstr>
      <vt:lpstr>Courier New</vt:lpstr>
      <vt:lpstr>Libre Franklin</vt:lpstr>
      <vt:lpstr>minion-pro</vt:lpstr>
      <vt:lpstr>Open Sans</vt:lpstr>
      <vt:lpstr>Oulun Graadi Otsikko</vt:lpstr>
      <vt:lpstr>Segoe UI</vt:lpstr>
      <vt:lpstr>Yle Next</vt:lpstr>
      <vt:lpstr>Office-teema</vt:lpstr>
      <vt:lpstr>PowerPoint-esitys</vt:lpstr>
      <vt:lpstr>PowerPoint-esitys</vt:lpstr>
      <vt:lpstr>Opettajan ohje -etukäteisvalmistelut</vt:lpstr>
      <vt:lpstr>75min toteutuksen vaihtoehdot  </vt:lpstr>
      <vt:lpstr>2 x75min toteutus –  teoriatunti+ ryhmätehtävä</vt:lpstr>
      <vt:lpstr>2x75min toteutus  -Ryhmätehtävään käytetään reilusti aikaa</vt:lpstr>
      <vt:lpstr>Diaesitys toimii näin</vt:lpstr>
      <vt:lpstr>Koulu energia-ja materiaalivirrassa</vt:lpstr>
      <vt:lpstr>Kiertotalouden tausta ja tarpeellisuus</vt:lpstr>
      <vt:lpstr>PowerPoint-esitys</vt:lpstr>
      <vt:lpstr>PowerPoint-esitys</vt:lpstr>
      <vt:lpstr>PowerPoint-esitys</vt:lpstr>
      <vt:lpstr>Tuotteen elinkaari ja ympäristövaikutukset</vt:lpstr>
      <vt:lpstr>PowerPoint-esitys</vt:lpstr>
      <vt:lpstr>PowerPoint-esitys</vt:lpstr>
      <vt:lpstr>Kiertotalous = kierto (= kiertokulku, vrt. veden kiertokulku) + talous (= tavaroiden tai tuotteiden tuotanto, jakelu, vaihto tai kulutus)  Kiertotalous on talousjärjestelmä, jossa luonnonvarojen käyttö sekä kasvihuonepäästöjen syntyminen sovitetaan maapallon kantokyvyn rajoihin. Tämä tehdään sulkemalla materiaali- ja energiavirtoja, eli pitämällä materiaalit mahdollisimman pitkään kierrossa kierrättämällä, korjaamalla ja lainaamalla niitä. </vt:lpstr>
      <vt:lpstr>Kansalaisen (eli sinun!) valinnoista kiertotalouden pohja</vt:lpstr>
      <vt:lpstr>Siirtyminen kohti kiertotaloutta edellyttää kokonaisvaltaista muutosta päätöksenteossa ja suunnittelussa</vt:lpstr>
      <vt:lpstr>PowerPoint-esitys</vt:lpstr>
      <vt:lpstr>Suomi haluaa olla kiertotalouden kärkimaa. Oulun kiertotalouden tiekartan tavoitteena on olla oppivin kiertotalouskaupunki.   1.7.2022 voimaan tulleeseen kansalliseen ilmastolakiin on kirjattu, että Suomen tulee olla hiilineutraali yhteiskunta vuoteen 2035 mennessä. Samoin Ympäristöministeriön laatiman Kiertotalousohjelman vision mukaan Suomi on kiertotalousyhteiskunta vuonna 2035. Siirtyminen tapahtuu vaiheittain eri toimialoilla.</vt:lpstr>
      <vt:lpstr>Mitä hankintoja tehdään?   Mikä on välttämätöntä ja mitä ilmankin olisi mahdollista olla? </vt:lpstr>
      <vt:lpstr>PowerPoint-esitys</vt:lpstr>
      <vt:lpstr>PowerPoint-esitys</vt:lpstr>
      <vt:lpstr>Tehtävänanto</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Nikkanen Vilma</dc:creator>
  <cp:lastModifiedBy>Nikkanen Vilma</cp:lastModifiedBy>
  <cp:revision>261</cp:revision>
  <dcterms:created xsi:type="dcterms:W3CDTF">2024-02-26T12:13:58Z</dcterms:created>
  <dcterms:modified xsi:type="dcterms:W3CDTF">2024-04-28T13:01:53Z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0x010100E57A88957852C8448D5DFE2F03389933</vt:lpwstr>
  </property>
  <property fmtid="{D5CDD505-2E9C-101B-9397-08002B2CF9AE}" pid="3" name="MediaServiceImageTags">
    <vt:lpwstr/>
  </property>
  <property fmtid="{D5CDD505-2E9C-101B-9397-08002B2CF9AE}" pid="4" name="MSIP_Label_e7f2b28d-54cf-44b6-aad9-6a2b7fb652a6_Enabled">
    <vt:lpwstr>true</vt:lpwstr>
  </property>
  <property fmtid="{D5CDD505-2E9C-101B-9397-08002B2CF9AE}" pid="5" name="MSIP_Label_e7f2b28d-54cf-44b6-aad9-6a2b7fb652a6_SetDate">
    <vt:lpwstr>2024-02-27T07:07:33Z</vt:lpwstr>
  </property>
  <property fmtid="{D5CDD505-2E9C-101B-9397-08002B2CF9AE}" pid="6" name="MSIP_Label_e7f2b28d-54cf-44b6-aad9-6a2b7fb652a6_Method">
    <vt:lpwstr>Standard</vt:lpwstr>
  </property>
  <property fmtid="{D5CDD505-2E9C-101B-9397-08002B2CF9AE}" pid="7" name="MSIP_Label_e7f2b28d-54cf-44b6-aad9-6a2b7fb652a6_Name">
    <vt:lpwstr>e7f2b28d-54cf-44b6-aad9-6a2b7fb652a6</vt:lpwstr>
  </property>
  <property fmtid="{D5CDD505-2E9C-101B-9397-08002B2CF9AE}" pid="8" name="MSIP_Label_e7f2b28d-54cf-44b6-aad9-6a2b7fb652a6_SiteId">
    <vt:lpwstr>5cc89a67-fa29-4356-af5d-f436abc7c21b</vt:lpwstr>
  </property>
  <property fmtid="{D5CDD505-2E9C-101B-9397-08002B2CF9AE}" pid="9" name="MSIP_Label_e7f2b28d-54cf-44b6-aad9-6a2b7fb652a6_ActionId">
    <vt:lpwstr>7018f777-0570-49c5-a2da-998b8ad1c279</vt:lpwstr>
  </property>
  <property fmtid="{D5CDD505-2E9C-101B-9397-08002B2CF9AE}" pid="10" name="MSIP_Label_e7f2b28d-54cf-44b6-aad9-6a2b7fb652a6_ContentBits">
    <vt:lpwstr>0</vt:lpwstr>
  </property>
</Properties>
</file>