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568" r:id="rId6"/>
    <p:sldId id="569" r:id="rId7"/>
    <p:sldId id="264" r:id="rId8"/>
    <p:sldId id="256" r:id="rId9"/>
    <p:sldId id="258" r:id="rId10"/>
    <p:sldId id="266" r:id="rId11"/>
    <p:sldId id="269" r:id="rId12"/>
    <p:sldId id="284" r:id="rId13"/>
    <p:sldId id="257" r:id="rId14"/>
    <p:sldId id="562" r:id="rId15"/>
    <p:sldId id="564" r:id="rId16"/>
    <p:sldId id="268" r:id="rId17"/>
    <p:sldId id="563" r:id="rId18"/>
    <p:sldId id="263" r:id="rId19"/>
    <p:sldId id="261" r:id="rId20"/>
    <p:sldId id="565" r:id="rId21"/>
    <p:sldId id="271" r:id="rId22"/>
    <p:sldId id="567" r:id="rId23"/>
    <p:sldId id="272" r:id="rId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5BA23B08-8DF9-4AAF-A911-4036B4DE73B3}">
          <p14:sldIdLst>
            <p14:sldId id="568"/>
            <p14:sldId id="569"/>
            <p14:sldId id="264"/>
          </p14:sldIdLst>
        </p14:section>
        <p14:section name="OPPITUNTIPOHJA" id="{8655B384-A5AC-46E1-968A-129DC8B9138F}">
          <p14:sldIdLst>
            <p14:sldId id="256"/>
            <p14:sldId id="258"/>
            <p14:sldId id="266"/>
            <p14:sldId id="269"/>
            <p14:sldId id="284"/>
            <p14:sldId id="257"/>
            <p14:sldId id="562"/>
            <p14:sldId id="564"/>
            <p14:sldId id="268"/>
            <p14:sldId id="563"/>
            <p14:sldId id="263"/>
            <p14:sldId id="261"/>
          </p14:sldIdLst>
        </p14:section>
        <p14:section name="PROJEKTI-IDEAT" id="{4D96B419-6B56-44AD-B3C3-91A770CDC5C5}">
          <p14:sldIdLst>
            <p14:sldId id="565"/>
            <p14:sldId id="271"/>
            <p14:sldId id="567"/>
          </p14:sldIdLst>
        </p14:section>
        <p14:section name="LÄHTEET" id="{A2C4E868-2DD8-4C0C-8BF8-C2947BA70E43}">
          <p14:sldIdLst>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97A8E7-A63E-82F2-DF05-9B99ED3732C2}" name="Nikkanen Vilma" initials="NV" userId="S::vilma.nikkanen@eduouka.fi::2235c9dd-65f0-44e0-a0b6-24d87e100460" providerId="AD"/>
  <p188:author id="{A44DAFEC-7EE4-3ED7-0A17-1FDD8E6A1180}" name="Mäkelä Sanna" initials="MS" userId="S::sanna.makela@eduouka.fi::d3bc7f2b-68c3-415b-af49-cc790a8b0d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DFDFD"/>
    <a:srgbClr val="4EA72E"/>
    <a:srgbClr val="0EB74E"/>
    <a:srgbClr val="407F46"/>
    <a:srgbClr val="8B9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A6013-8E5E-4ADA-8EE7-D0C2622E2AE6}" v="74" dt="2024-04-28T11:57:37.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62" d="100"/>
          <a:sy n="62"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BE5AB-10CC-4E8F-826B-9234D4A049BF}" type="doc">
      <dgm:prSet loTypeId="urn:microsoft.com/office/officeart/2005/8/layout/venn2" loCatId="relationship" qsTypeId="urn:microsoft.com/office/officeart/2005/8/quickstyle/simple3" qsCatId="simple" csTypeId="urn:microsoft.com/office/officeart/2005/8/colors/accent4_3" csCatId="accent4" phldr="1"/>
      <dgm:spPr/>
      <dgm:t>
        <a:bodyPr/>
        <a:lstStyle/>
        <a:p>
          <a:endParaRPr lang="fi-FI"/>
        </a:p>
      </dgm:t>
    </dgm:pt>
    <dgm:pt modelId="{FA093AFA-DCD7-494B-BA05-495B8EDAD170}">
      <dgm:prSet phldrT="[Teksti]">
        <dgm:style>
          <a:lnRef idx="3">
            <a:schemeClr val="lt1"/>
          </a:lnRef>
          <a:fillRef idx="1">
            <a:schemeClr val="accent4"/>
          </a:fillRef>
          <a:effectRef idx="1">
            <a:schemeClr val="accent4"/>
          </a:effectRef>
          <a:fontRef idx="minor">
            <a:schemeClr val="lt1"/>
          </a:fontRef>
        </dgm:style>
      </dgm:prSet>
      <dgm:spPr/>
      <dgm:t>
        <a:bodyPr/>
        <a:lstStyle/>
        <a:p>
          <a:r>
            <a:rPr lang="fi-FI">
              <a:effectLst>
                <a:outerShdw dist="50800" dir="5400000" sx="1000" sy="1000" algn="ctr" rotWithShape="0">
                  <a:srgbClr val="000000"/>
                </a:outerShdw>
                <a:reflection endPos="0" dist="50800" dir="5400000" sy="-100000" algn="bl" rotWithShape="0"/>
              </a:effectLst>
            </a:rPr>
            <a:t>AGENDA 2030</a:t>
          </a:r>
        </a:p>
      </dgm:t>
    </dgm:pt>
    <dgm:pt modelId="{D93AB28B-5762-49CC-A38E-2D3CB7ABA77D}" type="parTrans" cxnId="{E6D05A28-45BE-4046-A096-EB14F770FA62}">
      <dgm:prSet/>
      <dgm:spPr/>
      <dgm:t>
        <a:bodyPr/>
        <a:lstStyle/>
        <a:p>
          <a:endParaRPr lang="fi-FI"/>
        </a:p>
      </dgm:t>
    </dgm:pt>
    <dgm:pt modelId="{231A2082-2CB1-419B-BA7D-DEAB9523B26E}" type="sibTrans" cxnId="{E6D05A28-45BE-4046-A096-EB14F770FA62}">
      <dgm:prSet/>
      <dgm:spPr/>
      <dgm:t>
        <a:bodyPr/>
        <a:lstStyle/>
        <a:p>
          <a:endParaRPr lang="fi-FI"/>
        </a:p>
      </dgm:t>
    </dgm:pt>
    <dgm:pt modelId="{6737D3B1-C8EC-46E2-9E8C-ED6FFCEABED0}">
      <dgm:prSet phldrT="[Teksti]">
        <dgm:style>
          <a:lnRef idx="3">
            <a:schemeClr val="lt1"/>
          </a:lnRef>
          <a:fillRef idx="1">
            <a:schemeClr val="accent6"/>
          </a:fillRef>
          <a:effectRef idx="1">
            <a:schemeClr val="accent6"/>
          </a:effectRef>
          <a:fontRef idx="minor">
            <a:schemeClr val="lt1"/>
          </a:fontRef>
        </dgm:style>
      </dgm:prSet>
      <dgm:spPr/>
      <dgm:t>
        <a:bodyPr/>
        <a:lstStyle/>
        <a:p>
          <a:r>
            <a:rPr lang="fi-FI"/>
            <a:t>GREENCOMP (EU)</a:t>
          </a:r>
        </a:p>
      </dgm:t>
    </dgm:pt>
    <dgm:pt modelId="{21ECA76B-E14E-4497-85AB-5BF813270FB4}" type="parTrans" cxnId="{8719259F-E989-404B-9B5C-8BD0023EA2DC}">
      <dgm:prSet/>
      <dgm:spPr/>
      <dgm:t>
        <a:bodyPr/>
        <a:lstStyle/>
        <a:p>
          <a:endParaRPr lang="fi-FI"/>
        </a:p>
      </dgm:t>
    </dgm:pt>
    <dgm:pt modelId="{8AA03F03-83EE-4AFE-9F38-88EBA0984B9E}" type="sibTrans" cxnId="{8719259F-E989-404B-9B5C-8BD0023EA2DC}">
      <dgm:prSet/>
      <dgm:spPr/>
      <dgm:t>
        <a:bodyPr/>
        <a:lstStyle/>
        <a:p>
          <a:endParaRPr lang="fi-FI"/>
        </a:p>
      </dgm:t>
    </dgm:pt>
    <dgm:pt modelId="{E93B2C4E-3DC4-48C8-95E3-6D21ABACEB4B}">
      <dgm:prSet phldrT="[Teksti]">
        <dgm:style>
          <a:lnRef idx="1">
            <a:schemeClr val="accent4"/>
          </a:lnRef>
          <a:fillRef idx="2">
            <a:schemeClr val="accent4"/>
          </a:fillRef>
          <a:effectRef idx="1">
            <a:schemeClr val="accent4"/>
          </a:effectRef>
          <a:fontRef idx="minor">
            <a:schemeClr val="dk1"/>
          </a:fontRef>
        </dgm:style>
      </dgm:prSet>
      <dgm:spPr>
        <a:solidFill>
          <a:schemeClr val="accent1">
            <a:lumMod val="20000"/>
            <a:lumOff val="80000"/>
          </a:schemeClr>
        </a:solidFill>
      </dgm:spPr>
      <dgm:t>
        <a:bodyPr/>
        <a:lstStyle/>
        <a:p>
          <a:r>
            <a:rPr lang="fi-FI"/>
            <a:t>LOPS </a:t>
          </a:r>
        </a:p>
      </dgm:t>
    </dgm:pt>
    <dgm:pt modelId="{BD6BA507-11F7-4D92-8251-10CD1BC32A88}" type="parTrans" cxnId="{DC7ECCC8-EF78-4C5F-9EF8-60190EDD7C51}">
      <dgm:prSet/>
      <dgm:spPr/>
      <dgm:t>
        <a:bodyPr/>
        <a:lstStyle/>
        <a:p>
          <a:endParaRPr lang="fi-FI"/>
        </a:p>
      </dgm:t>
    </dgm:pt>
    <dgm:pt modelId="{3351D375-B0F0-4E53-BAD4-FB926D257D1B}" type="sibTrans" cxnId="{DC7ECCC8-EF78-4C5F-9EF8-60190EDD7C51}">
      <dgm:prSet/>
      <dgm:spPr/>
      <dgm:t>
        <a:bodyPr/>
        <a:lstStyle/>
        <a:p>
          <a:endParaRPr lang="fi-FI"/>
        </a:p>
      </dgm:t>
    </dgm:pt>
    <dgm:pt modelId="{BA92DBD7-4F6F-4201-8C12-0862E4B5CD65}" type="pres">
      <dgm:prSet presAssocID="{969BE5AB-10CC-4E8F-826B-9234D4A049BF}" presName="Name0" presStyleCnt="0">
        <dgm:presLayoutVars>
          <dgm:chMax val="7"/>
          <dgm:resizeHandles val="exact"/>
        </dgm:presLayoutVars>
      </dgm:prSet>
      <dgm:spPr/>
    </dgm:pt>
    <dgm:pt modelId="{74A72EF6-7F1A-448C-86A5-A7706FABF052}" type="pres">
      <dgm:prSet presAssocID="{969BE5AB-10CC-4E8F-826B-9234D4A049BF}" presName="comp1" presStyleCnt="0"/>
      <dgm:spPr/>
    </dgm:pt>
    <dgm:pt modelId="{31EB6C9E-C582-4872-AA66-6DB7DDAE04DC}" type="pres">
      <dgm:prSet presAssocID="{969BE5AB-10CC-4E8F-826B-9234D4A049BF}" presName="circle1" presStyleLbl="node1" presStyleIdx="0" presStyleCnt="3" custScaleX="106324" custLinFactNeighborX="-3458" custLinFactNeighborY="3725"/>
      <dgm:spPr/>
    </dgm:pt>
    <dgm:pt modelId="{61391D08-7A1B-4EA9-B0CD-5C6D75AD02AF}" type="pres">
      <dgm:prSet presAssocID="{969BE5AB-10CC-4E8F-826B-9234D4A049BF}" presName="c1text" presStyleLbl="node1" presStyleIdx="0" presStyleCnt="3">
        <dgm:presLayoutVars>
          <dgm:bulletEnabled val="1"/>
        </dgm:presLayoutVars>
      </dgm:prSet>
      <dgm:spPr/>
    </dgm:pt>
    <dgm:pt modelId="{C9E00058-F331-490C-A1E5-C94EAA1C7F90}" type="pres">
      <dgm:prSet presAssocID="{969BE5AB-10CC-4E8F-826B-9234D4A049BF}" presName="comp2" presStyleCnt="0"/>
      <dgm:spPr/>
    </dgm:pt>
    <dgm:pt modelId="{FA33CFA7-4AF8-48A3-AE1A-5DFAF4C48697}" type="pres">
      <dgm:prSet presAssocID="{969BE5AB-10CC-4E8F-826B-9234D4A049BF}" presName="circle2" presStyleLbl="node1" presStyleIdx="1" presStyleCnt="3" custScaleX="134754" custScaleY="100877" custLinFactNeighborX="-4758" custLinFactNeighborY="-5634"/>
      <dgm:spPr/>
    </dgm:pt>
    <dgm:pt modelId="{F6E65F4B-77EC-41AC-A249-624427DA77AE}" type="pres">
      <dgm:prSet presAssocID="{969BE5AB-10CC-4E8F-826B-9234D4A049BF}" presName="c2text" presStyleLbl="node1" presStyleIdx="1" presStyleCnt="3">
        <dgm:presLayoutVars>
          <dgm:bulletEnabled val="1"/>
        </dgm:presLayoutVars>
      </dgm:prSet>
      <dgm:spPr/>
    </dgm:pt>
    <dgm:pt modelId="{E0F27251-3400-4DA1-B9BA-14B2F9E90102}" type="pres">
      <dgm:prSet presAssocID="{969BE5AB-10CC-4E8F-826B-9234D4A049BF}" presName="comp3" presStyleCnt="0"/>
      <dgm:spPr/>
    </dgm:pt>
    <dgm:pt modelId="{00B16EE7-2F82-475D-98DC-60418301B48E}" type="pres">
      <dgm:prSet presAssocID="{969BE5AB-10CC-4E8F-826B-9234D4A049BF}" presName="circle3" presStyleLbl="node1" presStyleIdx="2" presStyleCnt="3" custScaleX="158841" custScaleY="103886" custLinFactNeighborX="-4840" custLinFactNeighborY="788"/>
      <dgm:spPr/>
    </dgm:pt>
    <dgm:pt modelId="{162A7509-447A-4D8B-8F78-E8414E77B8D6}" type="pres">
      <dgm:prSet presAssocID="{969BE5AB-10CC-4E8F-826B-9234D4A049BF}" presName="c3text" presStyleLbl="node1" presStyleIdx="2" presStyleCnt="3">
        <dgm:presLayoutVars>
          <dgm:bulletEnabled val="1"/>
        </dgm:presLayoutVars>
      </dgm:prSet>
      <dgm:spPr/>
    </dgm:pt>
  </dgm:ptLst>
  <dgm:cxnLst>
    <dgm:cxn modelId="{9E32DC22-EE97-47A3-B79B-941D9F3AED45}" type="presOf" srcId="{6737D3B1-C8EC-46E2-9E8C-ED6FFCEABED0}" destId="{FA33CFA7-4AF8-48A3-AE1A-5DFAF4C48697}" srcOrd="0" destOrd="0" presId="urn:microsoft.com/office/officeart/2005/8/layout/venn2"/>
    <dgm:cxn modelId="{2BD71F25-092E-418B-90BA-0F5F12C65EC0}" type="presOf" srcId="{6737D3B1-C8EC-46E2-9E8C-ED6FFCEABED0}" destId="{F6E65F4B-77EC-41AC-A249-624427DA77AE}" srcOrd="1" destOrd="0" presId="urn:microsoft.com/office/officeart/2005/8/layout/venn2"/>
    <dgm:cxn modelId="{E6D05A28-45BE-4046-A096-EB14F770FA62}" srcId="{969BE5AB-10CC-4E8F-826B-9234D4A049BF}" destId="{FA093AFA-DCD7-494B-BA05-495B8EDAD170}" srcOrd="0" destOrd="0" parTransId="{D93AB28B-5762-49CC-A38E-2D3CB7ABA77D}" sibTransId="{231A2082-2CB1-419B-BA7D-DEAB9523B26E}"/>
    <dgm:cxn modelId="{BEC9E859-8783-4002-9521-22494DED4EB4}" type="presOf" srcId="{E93B2C4E-3DC4-48C8-95E3-6D21ABACEB4B}" destId="{162A7509-447A-4D8B-8F78-E8414E77B8D6}" srcOrd="1" destOrd="0" presId="urn:microsoft.com/office/officeart/2005/8/layout/venn2"/>
    <dgm:cxn modelId="{E8A32087-32A2-4F6D-961E-43A634B6C5B9}" type="presOf" srcId="{FA093AFA-DCD7-494B-BA05-495B8EDAD170}" destId="{61391D08-7A1B-4EA9-B0CD-5C6D75AD02AF}" srcOrd="1" destOrd="0" presId="urn:microsoft.com/office/officeart/2005/8/layout/venn2"/>
    <dgm:cxn modelId="{8719259F-E989-404B-9B5C-8BD0023EA2DC}" srcId="{969BE5AB-10CC-4E8F-826B-9234D4A049BF}" destId="{6737D3B1-C8EC-46E2-9E8C-ED6FFCEABED0}" srcOrd="1" destOrd="0" parTransId="{21ECA76B-E14E-4497-85AB-5BF813270FB4}" sibTransId="{8AA03F03-83EE-4AFE-9F38-88EBA0984B9E}"/>
    <dgm:cxn modelId="{8B73D2BA-442D-4A97-BB7D-2825CAB2333D}" type="presOf" srcId="{969BE5AB-10CC-4E8F-826B-9234D4A049BF}" destId="{BA92DBD7-4F6F-4201-8C12-0862E4B5CD65}" srcOrd="0" destOrd="0" presId="urn:microsoft.com/office/officeart/2005/8/layout/venn2"/>
    <dgm:cxn modelId="{DC7ECCC8-EF78-4C5F-9EF8-60190EDD7C51}" srcId="{969BE5AB-10CC-4E8F-826B-9234D4A049BF}" destId="{E93B2C4E-3DC4-48C8-95E3-6D21ABACEB4B}" srcOrd="2" destOrd="0" parTransId="{BD6BA507-11F7-4D92-8251-10CD1BC32A88}" sibTransId="{3351D375-B0F0-4E53-BAD4-FB926D257D1B}"/>
    <dgm:cxn modelId="{A6C077EB-DE29-4A66-B2E8-1295C17408F6}" type="presOf" srcId="{E93B2C4E-3DC4-48C8-95E3-6D21ABACEB4B}" destId="{00B16EE7-2F82-475D-98DC-60418301B48E}" srcOrd="0" destOrd="0" presId="urn:microsoft.com/office/officeart/2005/8/layout/venn2"/>
    <dgm:cxn modelId="{D25DD7EE-84F5-48D6-BDCA-6B35CFCEFBF1}" type="presOf" srcId="{FA093AFA-DCD7-494B-BA05-495B8EDAD170}" destId="{31EB6C9E-C582-4872-AA66-6DB7DDAE04DC}" srcOrd="0" destOrd="0" presId="urn:microsoft.com/office/officeart/2005/8/layout/venn2"/>
    <dgm:cxn modelId="{4ACF6757-A696-4B4F-A1B2-7FC015B8E7ED}" type="presParOf" srcId="{BA92DBD7-4F6F-4201-8C12-0862E4B5CD65}" destId="{74A72EF6-7F1A-448C-86A5-A7706FABF052}" srcOrd="0" destOrd="0" presId="urn:microsoft.com/office/officeart/2005/8/layout/venn2"/>
    <dgm:cxn modelId="{6C46677C-75A4-4AD7-9AB9-0480022A0293}" type="presParOf" srcId="{74A72EF6-7F1A-448C-86A5-A7706FABF052}" destId="{31EB6C9E-C582-4872-AA66-6DB7DDAE04DC}" srcOrd="0" destOrd="0" presId="urn:microsoft.com/office/officeart/2005/8/layout/venn2"/>
    <dgm:cxn modelId="{9E6EB447-D584-471C-B839-4057AC1A03D6}" type="presParOf" srcId="{74A72EF6-7F1A-448C-86A5-A7706FABF052}" destId="{61391D08-7A1B-4EA9-B0CD-5C6D75AD02AF}" srcOrd="1" destOrd="0" presId="urn:microsoft.com/office/officeart/2005/8/layout/venn2"/>
    <dgm:cxn modelId="{67CD9E0C-2196-4A05-94E4-475C53925D7C}" type="presParOf" srcId="{BA92DBD7-4F6F-4201-8C12-0862E4B5CD65}" destId="{C9E00058-F331-490C-A1E5-C94EAA1C7F90}" srcOrd="1" destOrd="0" presId="urn:microsoft.com/office/officeart/2005/8/layout/venn2"/>
    <dgm:cxn modelId="{92AFA6B5-BA20-41C8-A1CE-E4EB45DAFD4A}" type="presParOf" srcId="{C9E00058-F331-490C-A1E5-C94EAA1C7F90}" destId="{FA33CFA7-4AF8-48A3-AE1A-5DFAF4C48697}" srcOrd="0" destOrd="0" presId="urn:microsoft.com/office/officeart/2005/8/layout/venn2"/>
    <dgm:cxn modelId="{5090B867-3E1A-486C-88D0-E073A9EF0A53}" type="presParOf" srcId="{C9E00058-F331-490C-A1E5-C94EAA1C7F90}" destId="{F6E65F4B-77EC-41AC-A249-624427DA77AE}" srcOrd="1" destOrd="0" presId="urn:microsoft.com/office/officeart/2005/8/layout/venn2"/>
    <dgm:cxn modelId="{07D24A10-BCD0-44EC-9C66-687C569BAF4E}" type="presParOf" srcId="{BA92DBD7-4F6F-4201-8C12-0862E4B5CD65}" destId="{E0F27251-3400-4DA1-B9BA-14B2F9E90102}" srcOrd="2" destOrd="0" presId="urn:microsoft.com/office/officeart/2005/8/layout/venn2"/>
    <dgm:cxn modelId="{27AF2A8B-EE41-4236-9161-E8782C65C0CD}" type="presParOf" srcId="{E0F27251-3400-4DA1-B9BA-14B2F9E90102}" destId="{00B16EE7-2F82-475D-98DC-60418301B48E}" srcOrd="0" destOrd="0" presId="urn:microsoft.com/office/officeart/2005/8/layout/venn2"/>
    <dgm:cxn modelId="{0756672F-6CD8-4B42-9D4F-83D6B25BAD14}" type="presParOf" srcId="{E0F27251-3400-4DA1-B9BA-14B2F9E90102}" destId="{162A7509-447A-4D8B-8F78-E8414E77B8D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0EDEB-33D6-4F5E-89DA-2975A2210F9B}" type="doc">
      <dgm:prSet loTypeId="urn:microsoft.com/office/officeart/2005/8/layout/cycle5" loCatId="cycle" qsTypeId="urn:microsoft.com/office/officeart/2005/8/quickstyle/3d1" qsCatId="3D" csTypeId="urn:microsoft.com/office/officeart/2005/8/colors/colorful2" csCatId="colorful" phldr="1"/>
      <dgm:spPr/>
      <dgm:t>
        <a:bodyPr/>
        <a:lstStyle/>
        <a:p>
          <a:endParaRPr lang="fi-FI"/>
        </a:p>
      </dgm:t>
    </dgm:pt>
    <dgm:pt modelId="{56EE72C8-0C61-40F0-92C8-069E71B79AB9}">
      <dgm:prSet phldrT="[Teksti]" custT="1"/>
      <dgm:spPr/>
      <dgm:t>
        <a:bodyPr/>
        <a:lstStyle/>
        <a:p>
          <a:r>
            <a:rPr lang="fi-FI" sz="1400"/>
            <a:t>2. KESTÄVÄ </a:t>
          </a:r>
          <a:r>
            <a:rPr lang="fi-FI" sz="1400" b="1"/>
            <a:t>TUOTESUUNNITTELU</a:t>
          </a:r>
        </a:p>
      </dgm:t>
    </dgm:pt>
    <dgm:pt modelId="{A7E926C6-B720-4866-8B21-F0F63FFAEE69}" type="parTrans" cxnId="{69E53D99-22FA-4CE2-945B-6587920B6D7C}">
      <dgm:prSet/>
      <dgm:spPr/>
      <dgm:t>
        <a:bodyPr/>
        <a:lstStyle/>
        <a:p>
          <a:endParaRPr lang="fi-FI"/>
        </a:p>
      </dgm:t>
    </dgm:pt>
    <dgm:pt modelId="{7E3FFEB1-AEE2-4718-AE7C-E4BC4FE49719}" type="sibTrans" cxnId="{69E53D99-22FA-4CE2-945B-6587920B6D7C}">
      <dgm:prSet/>
      <dgm:spPr/>
      <dgm:t>
        <a:bodyPr/>
        <a:lstStyle/>
        <a:p>
          <a:endParaRPr lang="fi-FI"/>
        </a:p>
      </dgm:t>
    </dgm:pt>
    <dgm:pt modelId="{AB3DFAA7-3741-49FA-8B9F-5FF80EAC7F81}">
      <dgm:prSet phldrT="[Teksti]" custT="1"/>
      <dgm:spPr/>
      <dgm:t>
        <a:bodyPr/>
        <a:lstStyle/>
        <a:p>
          <a:r>
            <a:rPr lang="fi-FI" sz="1600"/>
            <a:t>3. Tuotanto/</a:t>
          </a:r>
        </a:p>
        <a:p>
          <a:r>
            <a:rPr lang="fi-FI" sz="1600"/>
            <a:t>uudelleenvalmistus</a:t>
          </a:r>
        </a:p>
      </dgm:t>
    </dgm:pt>
    <dgm:pt modelId="{276E08D5-B514-43B8-A82D-059255F2C44A}" type="parTrans" cxnId="{B8567DDE-59D8-470B-B392-799E6ECFAEAB}">
      <dgm:prSet/>
      <dgm:spPr/>
      <dgm:t>
        <a:bodyPr/>
        <a:lstStyle/>
        <a:p>
          <a:endParaRPr lang="fi-FI"/>
        </a:p>
      </dgm:t>
    </dgm:pt>
    <dgm:pt modelId="{4B05CE41-478C-4D3B-B248-2B78CA0C116E}" type="sibTrans" cxnId="{B8567DDE-59D8-470B-B392-799E6ECFAEAB}">
      <dgm:prSet/>
      <dgm:spPr/>
      <dgm:t>
        <a:bodyPr/>
        <a:lstStyle/>
        <a:p>
          <a:endParaRPr lang="fi-FI"/>
        </a:p>
      </dgm:t>
    </dgm:pt>
    <dgm:pt modelId="{3602313B-365C-4EC8-983E-FD5FEC058236}">
      <dgm:prSet phldrT="[Teksti]" custT="1"/>
      <dgm:spPr/>
      <dgm:t>
        <a:bodyPr/>
        <a:lstStyle/>
        <a:p>
          <a:r>
            <a:rPr lang="fi-FI" sz="1600"/>
            <a:t>4. Jakelu, käyttö ja huolto</a:t>
          </a:r>
        </a:p>
      </dgm:t>
    </dgm:pt>
    <dgm:pt modelId="{C0135F58-C1F2-4039-9A27-56261E7A3D1E}" type="parTrans" cxnId="{530B144E-3394-497A-ACD3-3E315BAADA8F}">
      <dgm:prSet/>
      <dgm:spPr/>
      <dgm:t>
        <a:bodyPr/>
        <a:lstStyle/>
        <a:p>
          <a:endParaRPr lang="fi-FI"/>
        </a:p>
      </dgm:t>
    </dgm:pt>
    <dgm:pt modelId="{76F82ADB-8EB3-4D88-AF5D-141CB8146D4B}" type="sibTrans" cxnId="{530B144E-3394-497A-ACD3-3E315BAADA8F}">
      <dgm:prSet/>
      <dgm:spPr/>
      <dgm:t>
        <a:bodyPr/>
        <a:lstStyle/>
        <a:p>
          <a:endParaRPr lang="fi-FI"/>
        </a:p>
      </dgm:t>
    </dgm:pt>
    <dgm:pt modelId="{CF1B79F9-D0F7-4B85-B574-3B7EE8C0E383}">
      <dgm:prSet phldrT="[Teksti]" custT="1"/>
      <dgm:spPr/>
      <dgm:t>
        <a:bodyPr/>
        <a:lstStyle/>
        <a:p>
          <a:r>
            <a:rPr lang="fi-FI" sz="1800"/>
            <a:t>5. Kierrätys</a:t>
          </a:r>
        </a:p>
      </dgm:t>
    </dgm:pt>
    <dgm:pt modelId="{84DA524B-176F-4103-8BD9-8D2B1398F742}" type="parTrans" cxnId="{4918D2FC-CC99-4190-894F-4809B2A9C605}">
      <dgm:prSet/>
      <dgm:spPr/>
      <dgm:t>
        <a:bodyPr/>
        <a:lstStyle/>
        <a:p>
          <a:endParaRPr lang="fi-FI"/>
        </a:p>
      </dgm:t>
    </dgm:pt>
    <dgm:pt modelId="{7E07B52B-F907-41F4-8CDB-C69FDF0AFE85}" type="sibTrans" cxnId="{4918D2FC-CC99-4190-894F-4809B2A9C605}">
      <dgm:prSet/>
      <dgm:spPr/>
      <dgm:t>
        <a:bodyPr/>
        <a:lstStyle/>
        <a:p>
          <a:endParaRPr lang="fi-FI"/>
        </a:p>
      </dgm:t>
    </dgm:pt>
    <dgm:pt modelId="{604711BC-4748-4C61-9395-001A4E02FB9A}">
      <dgm:prSet phldrT="[Teksti]" custT="1"/>
      <dgm:spPr/>
      <dgm:t>
        <a:bodyPr/>
        <a:lstStyle/>
        <a:p>
          <a:r>
            <a:rPr lang="fi-FI" sz="1600"/>
            <a:t>1. Kierrätetyt ja uusiutuvat raaka-aineet</a:t>
          </a:r>
        </a:p>
      </dgm:t>
    </dgm:pt>
    <dgm:pt modelId="{785D3BB9-EDD5-4194-BD2E-6DED3B9B4DC1}" type="parTrans" cxnId="{B0A9EAC1-49FE-4B1F-A1C3-9988669D6CE3}">
      <dgm:prSet/>
      <dgm:spPr/>
      <dgm:t>
        <a:bodyPr/>
        <a:lstStyle/>
        <a:p>
          <a:endParaRPr lang="fi-FI"/>
        </a:p>
      </dgm:t>
    </dgm:pt>
    <dgm:pt modelId="{3D8EDFC5-5AA7-4532-9DF6-C9FB5F0E4363}" type="sibTrans" cxnId="{B0A9EAC1-49FE-4B1F-A1C3-9988669D6CE3}">
      <dgm:prSet/>
      <dgm:spPr/>
      <dgm:t>
        <a:bodyPr/>
        <a:lstStyle/>
        <a:p>
          <a:endParaRPr lang="fi-FI"/>
        </a:p>
      </dgm:t>
    </dgm:pt>
    <dgm:pt modelId="{C7D2EE64-64BA-46D9-8950-285A550D828E}" type="pres">
      <dgm:prSet presAssocID="{0660EDEB-33D6-4F5E-89DA-2975A2210F9B}" presName="cycle" presStyleCnt="0">
        <dgm:presLayoutVars>
          <dgm:dir/>
          <dgm:resizeHandles val="exact"/>
        </dgm:presLayoutVars>
      </dgm:prSet>
      <dgm:spPr/>
    </dgm:pt>
    <dgm:pt modelId="{8AC1B5B2-23E5-4129-94C4-66B77954F9F0}" type="pres">
      <dgm:prSet presAssocID="{56EE72C8-0C61-40F0-92C8-069E71B79AB9}" presName="node" presStyleLbl="node1" presStyleIdx="0" presStyleCnt="5" custScaleX="134943">
        <dgm:presLayoutVars>
          <dgm:bulletEnabled val="1"/>
        </dgm:presLayoutVars>
      </dgm:prSet>
      <dgm:spPr/>
    </dgm:pt>
    <dgm:pt modelId="{B02CFEFA-4391-46E8-A792-7882150499A7}" type="pres">
      <dgm:prSet presAssocID="{56EE72C8-0C61-40F0-92C8-069E71B79AB9}" presName="spNode" presStyleCnt="0"/>
      <dgm:spPr/>
    </dgm:pt>
    <dgm:pt modelId="{C9C769CB-1BFE-4C5F-A5A5-7EEE65F1A295}" type="pres">
      <dgm:prSet presAssocID="{7E3FFEB1-AEE2-4718-AE7C-E4BC4FE49719}" presName="sibTrans" presStyleLbl="sibTrans1D1" presStyleIdx="0" presStyleCnt="5"/>
      <dgm:spPr/>
    </dgm:pt>
    <dgm:pt modelId="{48FB0619-A9DC-42C6-A479-32028A474D77}" type="pres">
      <dgm:prSet presAssocID="{AB3DFAA7-3741-49FA-8B9F-5FF80EAC7F81}" presName="node" presStyleLbl="node1" presStyleIdx="1" presStyleCnt="5" custScaleX="114708" custRadScaleRad="99548" custRadScaleInc="7372">
        <dgm:presLayoutVars>
          <dgm:bulletEnabled val="1"/>
        </dgm:presLayoutVars>
      </dgm:prSet>
      <dgm:spPr/>
    </dgm:pt>
    <dgm:pt modelId="{26283C81-8D34-4F0F-97EB-852EBE034E32}" type="pres">
      <dgm:prSet presAssocID="{AB3DFAA7-3741-49FA-8B9F-5FF80EAC7F81}" presName="spNode" presStyleCnt="0"/>
      <dgm:spPr/>
    </dgm:pt>
    <dgm:pt modelId="{9D625EC4-D2BB-49D2-92D4-B16778AA38B3}" type="pres">
      <dgm:prSet presAssocID="{4B05CE41-478C-4D3B-B248-2B78CA0C116E}" presName="sibTrans" presStyleLbl="sibTrans1D1" presStyleIdx="1" presStyleCnt="5"/>
      <dgm:spPr/>
    </dgm:pt>
    <dgm:pt modelId="{DF06A9AF-E3D2-4C6F-95AA-7719884BEE87}" type="pres">
      <dgm:prSet presAssocID="{3602313B-365C-4EC8-983E-FD5FEC058236}" presName="node" presStyleLbl="node1" presStyleIdx="2" presStyleCnt="5">
        <dgm:presLayoutVars>
          <dgm:bulletEnabled val="1"/>
        </dgm:presLayoutVars>
      </dgm:prSet>
      <dgm:spPr/>
    </dgm:pt>
    <dgm:pt modelId="{F02BF391-5159-4906-B51F-CF862D3553A7}" type="pres">
      <dgm:prSet presAssocID="{3602313B-365C-4EC8-983E-FD5FEC058236}" presName="spNode" presStyleCnt="0"/>
      <dgm:spPr/>
    </dgm:pt>
    <dgm:pt modelId="{4CDE3DB4-C332-4A39-917A-C5588B997E3C}" type="pres">
      <dgm:prSet presAssocID="{76F82ADB-8EB3-4D88-AF5D-141CB8146D4B}" presName="sibTrans" presStyleLbl="sibTrans1D1" presStyleIdx="2" presStyleCnt="5"/>
      <dgm:spPr/>
    </dgm:pt>
    <dgm:pt modelId="{DCCB6BA6-57DF-45AE-A2A4-7D5C35861754}" type="pres">
      <dgm:prSet presAssocID="{CF1B79F9-D0F7-4B85-B574-3B7EE8C0E383}" presName="node" presStyleLbl="node1" presStyleIdx="3" presStyleCnt="5">
        <dgm:presLayoutVars>
          <dgm:bulletEnabled val="1"/>
        </dgm:presLayoutVars>
      </dgm:prSet>
      <dgm:spPr/>
    </dgm:pt>
    <dgm:pt modelId="{1CAAD80C-0C2C-4EEE-89FA-B46D1235EAA8}" type="pres">
      <dgm:prSet presAssocID="{CF1B79F9-D0F7-4B85-B574-3B7EE8C0E383}" presName="spNode" presStyleCnt="0"/>
      <dgm:spPr/>
    </dgm:pt>
    <dgm:pt modelId="{D130012D-13C0-4276-9E81-018A27D0F5CC}" type="pres">
      <dgm:prSet presAssocID="{7E07B52B-F907-41F4-8CDB-C69FDF0AFE85}" presName="sibTrans" presStyleLbl="sibTrans1D1" presStyleIdx="3" presStyleCnt="5"/>
      <dgm:spPr/>
    </dgm:pt>
    <dgm:pt modelId="{66DBBD2D-F55A-40D2-AAD2-183B5DE7A9ED}" type="pres">
      <dgm:prSet presAssocID="{604711BC-4748-4C61-9395-001A4E02FB9A}" presName="node" presStyleLbl="node1" presStyleIdx="4" presStyleCnt="5">
        <dgm:presLayoutVars>
          <dgm:bulletEnabled val="1"/>
        </dgm:presLayoutVars>
      </dgm:prSet>
      <dgm:spPr/>
    </dgm:pt>
    <dgm:pt modelId="{0C058824-EC84-4EC5-B0FB-D059EA5BA6E7}" type="pres">
      <dgm:prSet presAssocID="{604711BC-4748-4C61-9395-001A4E02FB9A}" presName="spNode" presStyleCnt="0"/>
      <dgm:spPr/>
    </dgm:pt>
    <dgm:pt modelId="{878D19CF-FAEC-4AD9-A136-7E093BDDD7EF}" type="pres">
      <dgm:prSet presAssocID="{3D8EDFC5-5AA7-4532-9DF6-C9FB5F0E4363}" presName="sibTrans" presStyleLbl="sibTrans1D1" presStyleIdx="4" presStyleCnt="5"/>
      <dgm:spPr/>
    </dgm:pt>
  </dgm:ptLst>
  <dgm:cxnLst>
    <dgm:cxn modelId="{6278CA15-9F5E-46E8-82AE-B0A8FE552F7B}" type="presOf" srcId="{AB3DFAA7-3741-49FA-8B9F-5FF80EAC7F81}" destId="{48FB0619-A9DC-42C6-A479-32028A474D77}" srcOrd="0" destOrd="0" presId="urn:microsoft.com/office/officeart/2005/8/layout/cycle5"/>
    <dgm:cxn modelId="{570E9B3D-417D-4412-9875-002C840C561B}" type="presOf" srcId="{3602313B-365C-4EC8-983E-FD5FEC058236}" destId="{DF06A9AF-E3D2-4C6F-95AA-7719884BEE87}" srcOrd="0" destOrd="0" presId="urn:microsoft.com/office/officeart/2005/8/layout/cycle5"/>
    <dgm:cxn modelId="{93DFF55B-569F-4397-8EAC-2207A1099F1A}" type="presOf" srcId="{56EE72C8-0C61-40F0-92C8-069E71B79AB9}" destId="{8AC1B5B2-23E5-4129-94C4-66B77954F9F0}" srcOrd="0" destOrd="0" presId="urn:microsoft.com/office/officeart/2005/8/layout/cycle5"/>
    <dgm:cxn modelId="{F56A216C-6BF7-4418-B31B-2A73E3D674B4}" type="presOf" srcId="{604711BC-4748-4C61-9395-001A4E02FB9A}" destId="{66DBBD2D-F55A-40D2-AAD2-183B5DE7A9ED}" srcOrd="0" destOrd="0" presId="urn:microsoft.com/office/officeart/2005/8/layout/cycle5"/>
    <dgm:cxn modelId="{530B144E-3394-497A-ACD3-3E315BAADA8F}" srcId="{0660EDEB-33D6-4F5E-89DA-2975A2210F9B}" destId="{3602313B-365C-4EC8-983E-FD5FEC058236}" srcOrd="2" destOrd="0" parTransId="{C0135F58-C1F2-4039-9A27-56261E7A3D1E}" sibTransId="{76F82ADB-8EB3-4D88-AF5D-141CB8146D4B}"/>
    <dgm:cxn modelId="{EC979082-8E14-48F0-8BA3-490C36863A50}" type="presOf" srcId="{3D8EDFC5-5AA7-4532-9DF6-C9FB5F0E4363}" destId="{878D19CF-FAEC-4AD9-A136-7E093BDDD7EF}" srcOrd="0" destOrd="0" presId="urn:microsoft.com/office/officeart/2005/8/layout/cycle5"/>
    <dgm:cxn modelId="{6868D583-91E2-4D56-A308-1FA4C9003591}" type="presOf" srcId="{7E07B52B-F907-41F4-8CDB-C69FDF0AFE85}" destId="{D130012D-13C0-4276-9E81-018A27D0F5CC}" srcOrd="0" destOrd="0" presId="urn:microsoft.com/office/officeart/2005/8/layout/cycle5"/>
    <dgm:cxn modelId="{69E53D99-22FA-4CE2-945B-6587920B6D7C}" srcId="{0660EDEB-33D6-4F5E-89DA-2975A2210F9B}" destId="{56EE72C8-0C61-40F0-92C8-069E71B79AB9}" srcOrd="0" destOrd="0" parTransId="{A7E926C6-B720-4866-8B21-F0F63FFAEE69}" sibTransId="{7E3FFEB1-AEE2-4718-AE7C-E4BC4FE49719}"/>
    <dgm:cxn modelId="{BE9116A6-172C-4D2B-B3A8-DC0EF35BF195}" type="presOf" srcId="{0660EDEB-33D6-4F5E-89DA-2975A2210F9B}" destId="{C7D2EE64-64BA-46D9-8950-285A550D828E}" srcOrd="0" destOrd="0" presId="urn:microsoft.com/office/officeart/2005/8/layout/cycle5"/>
    <dgm:cxn modelId="{901721A8-5B08-485A-8E53-CFA78A6EE95E}" type="presOf" srcId="{76F82ADB-8EB3-4D88-AF5D-141CB8146D4B}" destId="{4CDE3DB4-C332-4A39-917A-C5588B997E3C}" srcOrd="0" destOrd="0" presId="urn:microsoft.com/office/officeart/2005/8/layout/cycle5"/>
    <dgm:cxn modelId="{CC34B2B0-3851-4422-BFB9-85F82F121A1A}" type="presOf" srcId="{4B05CE41-478C-4D3B-B248-2B78CA0C116E}" destId="{9D625EC4-D2BB-49D2-92D4-B16778AA38B3}" srcOrd="0" destOrd="0" presId="urn:microsoft.com/office/officeart/2005/8/layout/cycle5"/>
    <dgm:cxn modelId="{B0A9EAC1-49FE-4B1F-A1C3-9988669D6CE3}" srcId="{0660EDEB-33D6-4F5E-89DA-2975A2210F9B}" destId="{604711BC-4748-4C61-9395-001A4E02FB9A}" srcOrd="4" destOrd="0" parTransId="{785D3BB9-EDD5-4194-BD2E-6DED3B9B4DC1}" sibTransId="{3D8EDFC5-5AA7-4532-9DF6-C9FB5F0E4363}"/>
    <dgm:cxn modelId="{B8567DDE-59D8-470B-B392-799E6ECFAEAB}" srcId="{0660EDEB-33D6-4F5E-89DA-2975A2210F9B}" destId="{AB3DFAA7-3741-49FA-8B9F-5FF80EAC7F81}" srcOrd="1" destOrd="0" parTransId="{276E08D5-B514-43B8-A82D-059255F2C44A}" sibTransId="{4B05CE41-478C-4D3B-B248-2B78CA0C116E}"/>
    <dgm:cxn modelId="{DF5F70F0-3D4B-4684-B494-BF9B4785636C}" type="presOf" srcId="{CF1B79F9-D0F7-4B85-B574-3B7EE8C0E383}" destId="{DCCB6BA6-57DF-45AE-A2A4-7D5C35861754}" srcOrd="0" destOrd="0" presId="urn:microsoft.com/office/officeart/2005/8/layout/cycle5"/>
    <dgm:cxn modelId="{3B9C93F1-E8B4-48CA-8B6B-2ED494811395}" type="presOf" srcId="{7E3FFEB1-AEE2-4718-AE7C-E4BC4FE49719}" destId="{C9C769CB-1BFE-4C5F-A5A5-7EEE65F1A295}" srcOrd="0" destOrd="0" presId="urn:microsoft.com/office/officeart/2005/8/layout/cycle5"/>
    <dgm:cxn modelId="{4918D2FC-CC99-4190-894F-4809B2A9C605}" srcId="{0660EDEB-33D6-4F5E-89DA-2975A2210F9B}" destId="{CF1B79F9-D0F7-4B85-B574-3B7EE8C0E383}" srcOrd="3" destOrd="0" parTransId="{84DA524B-176F-4103-8BD9-8D2B1398F742}" sibTransId="{7E07B52B-F907-41F4-8CDB-C69FDF0AFE85}"/>
    <dgm:cxn modelId="{A93980E4-A3ED-4805-84EA-A2AF8817B856}" type="presParOf" srcId="{C7D2EE64-64BA-46D9-8950-285A550D828E}" destId="{8AC1B5B2-23E5-4129-94C4-66B77954F9F0}" srcOrd="0" destOrd="0" presId="urn:microsoft.com/office/officeart/2005/8/layout/cycle5"/>
    <dgm:cxn modelId="{BDC7AF35-46C1-41E3-A78A-62C5439D80F2}" type="presParOf" srcId="{C7D2EE64-64BA-46D9-8950-285A550D828E}" destId="{B02CFEFA-4391-46E8-A792-7882150499A7}" srcOrd="1" destOrd="0" presId="urn:microsoft.com/office/officeart/2005/8/layout/cycle5"/>
    <dgm:cxn modelId="{388B3FEB-C6C5-493E-9A59-9E82972C5958}" type="presParOf" srcId="{C7D2EE64-64BA-46D9-8950-285A550D828E}" destId="{C9C769CB-1BFE-4C5F-A5A5-7EEE65F1A295}" srcOrd="2" destOrd="0" presId="urn:microsoft.com/office/officeart/2005/8/layout/cycle5"/>
    <dgm:cxn modelId="{4A5FBA9C-0DDD-4F04-9A34-4B84B1328920}" type="presParOf" srcId="{C7D2EE64-64BA-46D9-8950-285A550D828E}" destId="{48FB0619-A9DC-42C6-A479-32028A474D77}" srcOrd="3" destOrd="0" presId="urn:microsoft.com/office/officeart/2005/8/layout/cycle5"/>
    <dgm:cxn modelId="{C57AC357-2C7C-4B96-962A-5747EE36A9DC}" type="presParOf" srcId="{C7D2EE64-64BA-46D9-8950-285A550D828E}" destId="{26283C81-8D34-4F0F-97EB-852EBE034E32}" srcOrd="4" destOrd="0" presId="urn:microsoft.com/office/officeart/2005/8/layout/cycle5"/>
    <dgm:cxn modelId="{676C4694-AE9E-4247-9115-DD4D0867D0BB}" type="presParOf" srcId="{C7D2EE64-64BA-46D9-8950-285A550D828E}" destId="{9D625EC4-D2BB-49D2-92D4-B16778AA38B3}" srcOrd="5" destOrd="0" presId="urn:microsoft.com/office/officeart/2005/8/layout/cycle5"/>
    <dgm:cxn modelId="{D61A290C-18F6-499E-A1CB-3941765470E7}" type="presParOf" srcId="{C7D2EE64-64BA-46D9-8950-285A550D828E}" destId="{DF06A9AF-E3D2-4C6F-95AA-7719884BEE87}" srcOrd="6" destOrd="0" presId="urn:microsoft.com/office/officeart/2005/8/layout/cycle5"/>
    <dgm:cxn modelId="{CA6CA260-3F40-4804-B054-BAE708F3AFB0}" type="presParOf" srcId="{C7D2EE64-64BA-46D9-8950-285A550D828E}" destId="{F02BF391-5159-4906-B51F-CF862D3553A7}" srcOrd="7" destOrd="0" presId="urn:microsoft.com/office/officeart/2005/8/layout/cycle5"/>
    <dgm:cxn modelId="{EA844B06-7282-4029-898F-B453B6A1A9F2}" type="presParOf" srcId="{C7D2EE64-64BA-46D9-8950-285A550D828E}" destId="{4CDE3DB4-C332-4A39-917A-C5588B997E3C}" srcOrd="8" destOrd="0" presId="urn:microsoft.com/office/officeart/2005/8/layout/cycle5"/>
    <dgm:cxn modelId="{0BE64B02-830B-4587-A33F-CD50C3146796}" type="presParOf" srcId="{C7D2EE64-64BA-46D9-8950-285A550D828E}" destId="{DCCB6BA6-57DF-45AE-A2A4-7D5C35861754}" srcOrd="9" destOrd="0" presId="urn:microsoft.com/office/officeart/2005/8/layout/cycle5"/>
    <dgm:cxn modelId="{88A89237-7127-4395-AA0C-49F928228678}" type="presParOf" srcId="{C7D2EE64-64BA-46D9-8950-285A550D828E}" destId="{1CAAD80C-0C2C-4EEE-89FA-B46D1235EAA8}" srcOrd="10" destOrd="0" presId="urn:microsoft.com/office/officeart/2005/8/layout/cycle5"/>
    <dgm:cxn modelId="{F946701B-2197-4E09-A15E-B9597955A542}" type="presParOf" srcId="{C7D2EE64-64BA-46D9-8950-285A550D828E}" destId="{D130012D-13C0-4276-9E81-018A27D0F5CC}" srcOrd="11" destOrd="0" presId="urn:microsoft.com/office/officeart/2005/8/layout/cycle5"/>
    <dgm:cxn modelId="{637BA36D-C70F-429E-A0A6-463CC1F8C7B2}" type="presParOf" srcId="{C7D2EE64-64BA-46D9-8950-285A550D828E}" destId="{66DBBD2D-F55A-40D2-AAD2-183B5DE7A9ED}" srcOrd="12" destOrd="0" presId="urn:microsoft.com/office/officeart/2005/8/layout/cycle5"/>
    <dgm:cxn modelId="{6489E274-8D92-4BCD-A058-CCE60E061547}" type="presParOf" srcId="{C7D2EE64-64BA-46D9-8950-285A550D828E}" destId="{0C058824-EC84-4EC5-B0FB-D059EA5BA6E7}" srcOrd="13" destOrd="0" presId="urn:microsoft.com/office/officeart/2005/8/layout/cycle5"/>
    <dgm:cxn modelId="{E42BD1FC-62EA-420A-9520-52A9A1E6F07B}" type="presParOf" srcId="{C7D2EE64-64BA-46D9-8950-285A550D828E}" destId="{878D19CF-FAEC-4AD9-A136-7E093BDDD7EF}"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6C9E-C582-4872-AA66-6DB7DDAE04DC}">
      <dsp:nvSpPr>
        <dsp:cNvPr id="0" name=""/>
        <dsp:cNvSpPr/>
      </dsp:nvSpPr>
      <dsp:spPr>
        <a:xfrm>
          <a:off x="95646" y="0"/>
          <a:ext cx="5082661" cy="4780351"/>
        </a:xfrm>
        <a:prstGeom prst="ellipse">
          <a:avLst/>
        </a:prstGeom>
        <a:solidFill>
          <a:schemeClr val="accent4"/>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effectLst>
                <a:outerShdw dist="50800" dir="5400000" sx="1000" sy="1000" algn="ctr" rotWithShape="0">
                  <a:srgbClr val="000000"/>
                </a:outerShdw>
                <a:reflection endPos="0" dist="50800" dir="5400000" sy="-100000" algn="bl" rotWithShape="0"/>
              </a:effectLst>
            </a:rPr>
            <a:t>AGENDA 2030</a:t>
          </a:r>
        </a:p>
      </dsp:txBody>
      <dsp:txXfrm>
        <a:off x="1748781" y="239017"/>
        <a:ext cx="1776390" cy="717052"/>
      </dsp:txXfrm>
    </dsp:sp>
    <dsp:sp modelId="{FA33CFA7-4AF8-48A3-AE1A-5DFAF4C48697}">
      <dsp:nvSpPr>
        <dsp:cNvPr id="0" name=""/>
        <dsp:cNvSpPr/>
      </dsp:nvSpPr>
      <dsp:spPr>
        <a:xfrm>
          <a:off x="216051" y="954152"/>
          <a:ext cx="4831286" cy="3616706"/>
        </a:xfrm>
        <a:prstGeom prst="ellipse">
          <a:avLst/>
        </a:prstGeom>
        <a:solidFill>
          <a:schemeClr val="accent6"/>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GREENCOMP (EU)</a:t>
          </a:r>
        </a:p>
      </dsp:txBody>
      <dsp:txXfrm>
        <a:off x="1506004" y="1180196"/>
        <a:ext cx="2251379" cy="678132"/>
      </dsp:txXfrm>
    </dsp:sp>
    <dsp:sp modelId="{00B16EE7-2F82-475D-98DC-60418301B48E}">
      <dsp:nvSpPr>
        <dsp:cNvPr id="0" name=""/>
        <dsp:cNvSpPr/>
      </dsp:nvSpPr>
      <dsp:spPr>
        <a:xfrm>
          <a:off x="788307" y="2320514"/>
          <a:ext cx="3796579" cy="2483058"/>
        </a:xfrm>
        <a:prstGeom prst="ellipse">
          <a:avLst/>
        </a:prstGeom>
        <a:solidFill>
          <a:schemeClr val="accent1">
            <a:lumMod val="20000"/>
            <a:lumOff val="80000"/>
          </a:schemeClr>
        </a:solidFill>
        <a:ln w="12700" cap="flat" cmpd="sng" algn="ctr">
          <a:solidFill>
            <a:schemeClr val="accent4"/>
          </a:solidFill>
          <a:prstDash val="solid"/>
          <a:miter lim="800000"/>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LOPS </a:t>
          </a:r>
        </a:p>
      </dsp:txBody>
      <dsp:txXfrm>
        <a:off x="1344303" y="2941278"/>
        <a:ext cx="2684587" cy="1241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1B5B2-23E5-4129-94C4-66B77954F9F0}">
      <dsp:nvSpPr>
        <dsp:cNvPr id="0" name=""/>
        <dsp:cNvSpPr/>
      </dsp:nvSpPr>
      <dsp:spPr>
        <a:xfrm>
          <a:off x="1688492" y="1799"/>
          <a:ext cx="2161701" cy="104125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2. KESTÄVÄ </a:t>
          </a:r>
          <a:r>
            <a:rPr lang="fi-FI" sz="1400" b="1" kern="1200"/>
            <a:t>TUOTESUUNNITTELU</a:t>
          </a:r>
        </a:p>
      </dsp:txBody>
      <dsp:txXfrm>
        <a:off x="1739322" y="52629"/>
        <a:ext cx="2060041" cy="939598"/>
      </dsp:txXfrm>
    </dsp:sp>
    <dsp:sp modelId="{C9C769CB-1BFE-4C5F-A5A5-7EEE65F1A295}">
      <dsp:nvSpPr>
        <dsp:cNvPr id="0" name=""/>
        <dsp:cNvSpPr/>
      </dsp:nvSpPr>
      <dsp:spPr>
        <a:xfrm>
          <a:off x="650264" y="500053"/>
          <a:ext cx="4166094" cy="4166094"/>
        </a:xfrm>
        <a:custGeom>
          <a:avLst/>
          <a:gdLst/>
          <a:ahLst/>
          <a:cxnLst/>
          <a:rect l="0" t="0" r="0" b="0"/>
          <a:pathLst>
            <a:path>
              <a:moveTo>
                <a:pt x="3355742" y="434007"/>
              </a:moveTo>
              <a:arcTo wR="2083047" hR="2083047" stAng="18459615" swAng="956566"/>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48FB0619-A9DC-42C6-A479-32028A474D77}">
      <dsp:nvSpPr>
        <dsp:cNvPr id="0" name=""/>
        <dsp:cNvSpPr/>
      </dsp:nvSpPr>
      <dsp:spPr>
        <a:xfrm>
          <a:off x="3831664" y="1505254"/>
          <a:ext cx="1837549" cy="1041258"/>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3. Tuotanto/</a:t>
          </a:r>
        </a:p>
        <a:p>
          <a:pPr marL="0" lvl="0" indent="0" algn="ctr" defTabSz="711200">
            <a:lnSpc>
              <a:spcPct val="90000"/>
            </a:lnSpc>
            <a:spcBef>
              <a:spcPct val="0"/>
            </a:spcBef>
            <a:spcAft>
              <a:spcPct val="35000"/>
            </a:spcAft>
            <a:buNone/>
          </a:pPr>
          <a:r>
            <a:rPr lang="fi-FI" sz="1600" kern="1200"/>
            <a:t>uudelleenvalmistus</a:t>
          </a:r>
        </a:p>
      </dsp:txBody>
      <dsp:txXfrm>
        <a:off x="3882494" y="1556084"/>
        <a:ext cx="1735889" cy="939598"/>
      </dsp:txXfrm>
    </dsp:sp>
    <dsp:sp modelId="{9D625EC4-D2BB-49D2-92D4-B16778AA38B3}">
      <dsp:nvSpPr>
        <dsp:cNvPr id="0" name=""/>
        <dsp:cNvSpPr/>
      </dsp:nvSpPr>
      <dsp:spPr>
        <a:xfrm>
          <a:off x="668323" y="549535"/>
          <a:ext cx="4166094" cy="4166094"/>
        </a:xfrm>
        <a:custGeom>
          <a:avLst/>
          <a:gdLst/>
          <a:ahLst/>
          <a:cxnLst/>
          <a:rect l="0" t="0" r="0" b="0"/>
          <a:pathLst>
            <a:path>
              <a:moveTo>
                <a:pt x="4159348" y="2250553"/>
              </a:moveTo>
              <a:arcTo wR="2083047" hR="2083047" stAng="21876741" swAng="1290290"/>
            </a:path>
          </a:pathLst>
        </a:custGeom>
        <a:noFill/>
        <a:ln w="9525" cap="flat" cmpd="sng" algn="ctr">
          <a:solidFill>
            <a:schemeClr val="accent2">
              <a:hueOff val="1170380"/>
              <a:satOff val="-1460"/>
              <a:lumOff val="34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F06A9AF-E3D2-4C6F-95AA-7719884BEE87}">
      <dsp:nvSpPr>
        <dsp:cNvPr id="0" name=""/>
        <dsp:cNvSpPr/>
      </dsp:nvSpPr>
      <dsp:spPr>
        <a:xfrm>
          <a:off x="3192759" y="3770067"/>
          <a:ext cx="1601936" cy="1041258"/>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4. Jakelu, käyttö ja huolto</a:t>
          </a:r>
        </a:p>
      </dsp:txBody>
      <dsp:txXfrm>
        <a:off x="3243589" y="3820897"/>
        <a:ext cx="1500276" cy="939598"/>
      </dsp:txXfrm>
    </dsp:sp>
    <dsp:sp modelId="{4CDE3DB4-C332-4A39-917A-C5588B997E3C}">
      <dsp:nvSpPr>
        <dsp:cNvPr id="0" name=""/>
        <dsp:cNvSpPr/>
      </dsp:nvSpPr>
      <dsp:spPr>
        <a:xfrm>
          <a:off x="686296" y="522428"/>
          <a:ext cx="4166094" cy="4166094"/>
        </a:xfrm>
        <a:custGeom>
          <a:avLst/>
          <a:gdLst/>
          <a:ahLst/>
          <a:cxnLst/>
          <a:rect l="0" t="0" r="0" b="0"/>
          <a:pathLst>
            <a:path>
              <a:moveTo>
                <a:pt x="2339416" y="4150257"/>
              </a:moveTo>
              <a:arcTo wR="2083047" hR="2083047" stAng="4975827" swAng="848347"/>
            </a:path>
          </a:pathLst>
        </a:custGeom>
        <a:noFill/>
        <a:ln w="9525" cap="flat" cmpd="sng" algn="ctr">
          <a:solidFill>
            <a:schemeClr val="accent2">
              <a:hueOff val="2340759"/>
              <a:satOff val="-2919"/>
              <a:lumOff val="686"/>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CCB6BA6-57DF-45AE-A2A4-7D5C35861754}">
      <dsp:nvSpPr>
        <dsp:cNvPr id="0" name=""/>
        <dsp:cNvSpPr/>
      </dsp:nvSpPr>
      <dsp:spPr>
        <a:xfrm>
          <a:off x="743990" y="3770067"/>
          <a:ext cx="1601936" cy="1041258"/>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5. Kierrätys</a:t>
          </a:r>
        </a:p>
      </dsp:txBody>
      <dsp:txXfrm>
        <a:off x="794820" y="3820897"/>
        <a:ext cx="1500276" cy="939598"/>
      </dsp:txXfrm>
    </dsp:sp>
    <dsp:sp modelId="{D130012D-13C0-4276-9E81-018A27D0F5CC}">
      <dsp:nvSpPr>
        <dsp:cNvPr id="0" name=""/>
        <dsp:cNvSpPr/>
      </dsp:nvSpPr>
      <dsp:spPr>
        <a:xfrm>
          <a:off x="686296" y="522428"/>
          <a:ext cx="4166094" cy="4166094"/>
        </a:xfrm>
        <a:custGeom>
          <a:avLst/>
          <a:gdLst/>
          <a:ahLst/>
          <a:cxnLst/>
          <a:rect l="0" t="0" r="0" b="0"/>
          <a:pathLst>
            <a:path>
              <a:moveTo>
                <a:pt x="221267" y="3017318"/>
              </a:moveTo>
              <a:arcTo wR="2083047" hR="2083047" stAng="9201105" swAng="1361479"/>
            </a:path>
          </a:pathLst>
        </a:custGeom>
        <a:noFill/>
        <a:ln w="9525" cap="flat" cmpd="sng" algn="ctr">
          <a:solidFill>
            <a:schemeClr val="accent2">
              <a:hueOff val="3511139"/>
              <a:satOff val="-4379"/>
              <a:lumOff val="103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6DBBD2D-F55A-40D2-AAD2-183B5DE7A9ED}">
      <dsp:nvSpPr>
        <dsp:cNvPr id="0" name=""/>
        <dsp:cNvSpPr/>
      </dsp:nvSpPr>
      <dsp:spPr>
        <a:xfrm>
          <a:off x="-12720" y="1441149"/>
          <a:ext cx="1601936" cy="104125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1. Kierrätetyt ja uusiutuvat raaka-aineet</a:t>
          </a:r>
        </a:p>
      </dsp:txBody>
      <dsp:txXfrm>
        <a:off x="38110" y="1491979"/>
        <a:ext cx="1500276" cy="939598"/>
      </dsp:txXfrm>
    </dsp:sp>
    <dsp:sp modelId="{878D19CF-FAEC-4AD9-A136-7E093BDDD7EF}">
      <dsp:nvSpPr>
        <dsp:cNvPr id="0" name=""/>
        <dsp:cNvSpPr/>
      </dsp:nvSpPr>
      <dsp:spPr>
        <a:xfrm>
          <a:off x="686296" y="522428"/>
          <a:ext cx="4166094" cy="4166094"/>
        </a:xfrm>
        <a:custGeom>
          <a:avLst/>
          <a:gdLst/>
          <a:ahLst/>
          <a:cxnLst/>
          <a:rect l="0" t="0" r="0" b="0"/>
          <a:pathLst>
            <a:path>
              <a:moveTo>
                <a:pt x="461859" y="775058"/>
              </a:moveTo>
              <a:arcTo wR="2083047" hR="2083047" stAng="13133814" swAng="895952"/>
            </a:path>
          </a:pathLst>
        </a:custGeom>
        <a:noFill/>
        <a:ln w="9525" cap="flat" cmpd="sng" algn="ctr">
          <a:solidFill>
            <a:schemeClr val="accent2">
              <a:hueOff val="4681519"/>
              <a:satOff val="-5839"/>
              <a:lumOff val="137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689AA-7713-4F44-A5D5-D697073B2105}" type="datetimeFigureOut">
              <a:rPr lang="fi-FI" smtClean="0"/>
              <a:t>28.4.2024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6FC2C-CE1C-4894-A0A0-995783ACFB75}" type="slidenum">
              <a:rPr lang="fi-FI" smtClean="0"/>
              <a:t>‹#›</a:t>
            </a:fld>
            <a:endParaRPr lang="fi-FI"/>
          </a:p>
        </p:txBody>
      </p:sp>
    </p:spTree>
    <p:extLst>
      <p:ext uri="{BB962C8B-B14F-4D97-AF65-F5344CB8AC3E}">
        <p14:creationId xmlns:p14="http://schemas.microsoft.com/office/powerpoint/2010/main" val="868704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CDD0B-2AFE-4E61-B4D1-5A7E3F1B53A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Kiertotalous on uusi talousmalli, jonka avulla yritykset voivat luoda kannattavaa liiketoimintaa maapallon kantokyvyn rajoissa. Kiertotalous auttaa ratkaisemaan luonnonvarojen ylikulutusta, ilmastokriisiä ja luontokatoa. Jokaisen yrityksen, joka haluaa menestyä, varautua riskeihin ja löytää uusia kasvumahdollisuuksia, kannattaa tarttua kiertotalouden mahdollisuuksiin. (3)</a:t>
            </a:r>
          </a:p>
          <a:p>
            <a:endParaRPr lang="fi-FI"/>
          </a:p>
          <a:p>
            <a:r>
              <a:rPr lang="fi-FI"/>
              <a:t>Ehdotus työskentelyyn:</a:t>
            </a:r>
          </a:p>
          <a:p>
            <a:r>
              <a:rPr lang="fi-FI"/>
              <a:t>Keksivätkö opiskelijat itse esimerkkejä eri liiketoimintamalleista? </a:t>
            </a:r>
          </a:p>
          <a:p>
            <a:r>
              <a:rPr lang="fi-FI"/>
              <a:t>Esim. </a:t>
            </a:r>
          </a:p>
          <a:p>
            <a:r>
              <a:rPr lang="fi-FI" b="1" i="0">
                <a:solidFill>
                  <a:srgbClr val="000000"/>
                </a:solidFill>
                <a:effectLst/>
                <a:latin typeface="Open Sans" panose="020B0606030504020204" pitchFamily="34" charset="0"/>
              </a:rPr>
              <a:t>Tuote palveluna’ </a:t>
            </a:r>
            <a:r>
              <a:rPr lang="fi-FI" b="0" i="0">
                <a:solidFill>
                  <a:srgbClr val="000000"/>
                </a:solidFill>
                <a:effectLst/>
                <a:latin typeface="Open Sans" panose="020B0606030504020204" pitchFamily="34" charset="0"/>
              </a:rPr>
              <a:t>-liiketoiminnan ideana on </a:t>
            </a:r>
            <a:r>
              <a:rPr lang="fi-FI" b="1" i="0">
                <a:solidFill>
                  <a:srgbClr val="000000"/>
                </a:solidFill>
                <a:effectLst/>
                <a:latin typeface="Open Sans" panose="020B0606030504020204" pitchFamily="34" charset="0"/>
              </a:rPr>
              <a:t>palvelullistaminen.</a:t>
            </a:r>
            <a:r>
              <a:rPr lang="fi-FI" b="0" i="0">
                <a:solidFill>
                  <a:srgbClr val="000000"/>
                </a:solidFill>
                <a:effectLst/>
                <a:latin typeface="Open Sans" panose="020B0606030504020204" pitchFamily="34" charset="0"/>
              </a:rPr>
              <a:t> Liiketoiminnan tavoitteena on myydä tuotteen toiminnallisuutta eikä itse tuotetta. Esimerkiksi autovuokraamo tarjoaa palveluna asiakkaalle auton vuokrausta eikä itse autoa.</a:t>
            </a:r>
          </a:p>
          <a:p>
            <a:r>
              <a:rPr lang="fi-FI" b="1" i="0">
                <a:solidFill>
                  <a:srgbClr val="000000"/>
                </a:solidFill>
                <a:effectLst/>
                <a:latin typeface="Open Sans" panose="020B0606030504020204" pitchFamily="34" charset="0"/>
              </a:rPr>
              <a:t>‘Tuote-elinkaaren pidentäminen’ </a:t>
            </a:r>
            <a:r>
              <a:rPr lang="fi-FI" b="0" i="0">
                <a:solidFill>
                  <a:srgbClr val="000000"/>
                </a:solidFill>
                <a:effectLst/>
                <a:latin typeface="Open Sans" panose="020B0606030504020204" pitchFamily="34" charset="0"/>
              </a:rPr>
              <a:t>-liiketoiminnan tavoitteena on pitää tuotteet mahdollisimman pitkään käytössä niiden alkuperäisessä tarkoituksessa. Tämä onnistuu, kun tuotteet on jo suunnitteluvaiheessa suunniteltu korjattaviksi, huollettaviksi ja päivitettäviksi. Tuote on valmistettu kestävistä ja laadukkaista raaka-aineista niin, että tuote voidaan uudelleen käyttää ja myydä eteenpäin, esim. suutari- ja ompelupalvelut.</a:t>
            </a:r>
          </a:p>
          <a:p>
            <a:r>
              <a:rPr lang="fi-FI" b="1" i="0">
                <a:solidFill>
                  <a:srgbClr val="000000"/>
                </a:solidFill>
                <a:effectLst/>
                <a:latin typeface="Open Sans" panose="020B0606030504020204" pitchFamily="34" charset="0"/>
              </a:rPr>
              <a:t>‘Jakamisalusta’ -liiketoimintamallissa </a:t>
            </a:r>
            <a:r>
              <a:rPr lang="fi-FI" b="0" i="0">
                <a:solidFill>
                  <a:srgbClr val="000000"/>
                </a:solidFill>
                <a:effectLst/>
                <a:latin typeface="Open Sans" panose="020B0606030504020204" pitchFamily="34" charset="0"/>
              </a:rPr>
              <a:t>digitaalisuus on tärkeässä roolissa. Ehkä tutuimpia jakamisalustoja suomalaisille ovat Tori.fi tai Airbnb. Liiketoimintamallin idea on siis se, että hävikkiä vähennetään, kun tarpeeton tuote löytää uuden käyttäjän digitaalisen alustan kautta. Alustan toiminta voi perustua vuokraukseen, myyntiin, jakamiseen tai yhteiskäyttöön. </a:t>
            </a:r>
          </a:p>
          <a:p>
            <a:r>
              <a:rPr lang="fi-FI" b="1" i="0">
                <a:solidFill>
                  <a:srgbClr val="000000"/>
                </a:solidFill>
                <a:effectLst/>
                <a:latin typeface="Open Sans" panose="020B0606030504020204" pitchFamily="34" charset="0"/>
              </a:rPr>
              <a:t>‘Uusiutuvuus’-liiketoiminnan </a:t>
            </a:r>
            <a:r>
              <a:rPr lang="fi-FI" b="0" i="0">
                <a:solidFill>
                  <a:srgbClr val="000000"/>
                </a:solidFill>
                <a:effectLst/>
                <a:latin typeface="Open Sans" panose="020B0606030504020204" pitchFamily="34" charset="0"/>
              </a:rPr>
              <a:t>taustalla on tavoite päästä eroon fossiilisista energia- ja materiaalilähteistä siirtymällä uusiutuviin luonnonvaroihin, biopohjaisiin tuotteisiin ja kierrätettäviin materiaaleihin. Samalla jätteen määrä vähenee. Esim. uude innovaatiot lannoitteiden ja polttoaineiden osalta.</a:t>
            </a:r>
          </a:p>
          <a:p>
            <a:r>
              <a:rPr lang="fi-FI" b="1" i="0">
                <a:solidFill>
                  <a:srgbClr val="000000"/>
                </a:solidFill>
                <a:effectLst/>
                <a:latin typeface="Open Sans" panose="020B0606030504020204" pitchFamily="34" charset="0"/>
              </a:rPr>
              <a:t>‘Resurssitehokkuus ja kierrätys’ </a:t>
            </a:r>
            <a:r>
              <a:rPr lang="fi-FI" b="0" i="0">
                <a:solidFill>
                  <a:srgbClr val="000000"/>
                </a:solidFill>
                <a:effectLst/>
                <a:latin typeface="Open Sans" panose="020B0606030504020204" pitchFamily="34" charset="0"/>
              </a:rPr>
              <a:t>-liiketoimintamallin tavoitteena on vähentää hukkaa keräämällä ja kierrättämällä materiaali mahdollisimman resurssitehokkaasti. Erilaisten teknologioiden hyödyntäminen on tärkeässä roolissa jätteiden, sivuvirtojen ja ylijäämään käyttöönottossa ja uudelleenvalmistuksessa. </a:t>
            </a:r>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906FF-9E5B-4E4E-B706-69BA459E8DB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5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Dian tarkoitus on tulla globaalista näkökulmasta yhteiskuntaan ja yksilöön erityisesti taloudellisen kestävyyden näkökulmasta. Tarkoituksena on myös saada opiskelijat pohtimaan median ja sosiaalisten suhteiden välittämän kuvan suhdetta tietoon ja eri näkökulmiin. Valtion velka on uutisten keskiössä ja huoli velkaantumisesta on ollut leimallista Suomen julkiselle keskustelulle riippumatta siitä, kuinka paljon tai vähän velkaantunut Suomi on ollut. Eurobarametrin (2021) mukaan suomalaisista 34% piti valtion velkaa suurimpana ongelmana kun vastaava luku EU-maissa oli vain 13%. Aihetta tarkasteleva HS:n artikkeli lähteenä: https://www.hs.fi/visio/art-2000009463824.html</a:t>
            </a:r>
          </a:p>
          <a:p>
            <a:endParaRPr lang="fi-FI"/>
          </a:p>
          <a:p>
            <a:pPr marL="0" indent="0">
              <a:buFont typeface="Arial" panose="020B0604020202020204" pitchFamily="34" charset="0"/>
              <a:buNone/>
            </a:pPr>
            <a:endParaRPr lang="fi-FI"/>
          </a:p>
          <a:p>
            <a:pPr marL="171450" indent="-171450">
              <a:buFont typeface="Arial" panose="020B0604020202020204" pitchFamily="34" charset="0"/>
              <a:buChar char="•"/>
            </a:pPr>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12</a:t>
            </a:fld>
            <a:endParaRPr lang="fi-FI"/>
          </a:p>
        </p:txBody>
      </p:sp>
    </p:spTree>
    <p:extLst>
      <p:ext uri="{BB962C8B-B14F-4D97-AF65-F5344CB8AC3E}">
        <p14:creationId xmlns:p14="http://schemas.microsoft.com/office/powerpoint/2010/main" val="168713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Opiskelijoilta voi kysyä:</a:t>
            </a:r>
          </a:p>
          <a:p>
            <a:pPr marL="171450" indent="-171450">
              <a:buFont typeface="Arial" panose="020B0604020202020204" pitchFamily="34" charset="0"/>
              <a:buChar char="•"/>
            </a:pPr>
            <a:r>
              <a:rPr lang="fi-FI"/>
              <a:t>Miten ekologisten kriisien yhteys talouden näkymään näkyy keskustelussa heidän mielestään?</a:t>
            </a:r>
          </a:p>
          <a:p>
            <a:pPr marL="171450" indent="-171450">
              <a:buFont typeface="Arial" panose="020B0604020202020204" pitchFamily="34" charset="0"/>
              <a:buChar char="•"/>
            </a:pPr>
            <a:r>
              <a:rPr lang="fi-FI"/>
              <a:t>Panostetaanko luontokadon torjuntaan ja ilmastonmuutokseen hillintään/sopeutumiseen myös taloudellisen kestävyyden näkökulmasta?</a:t>
            </a:r>
          </a:p>
          <a:p>
            <a:pPr marL="171450" indent="-171450">
              <a:buFont typeface="Arial" panose="020B0604020202020204" pitchFamily="34" charset="0"/>
              <a:buChar char="•"/>
            </a:pPr>
            <a:r>
              <a:rPr lang="fi-FI"/>
              <a:t>Miten esimerkiksi ilmastonmuutos voi heikentää esim. Saharan eteläisen puolen Afrikan tai Suomen taloutta?</a:t>
            </a:r>
          </a:p>
          <a:p>
            <a:pPr marL="0" indent="0">
              <a:buFont typeface="Arial" panose="020B0604020202020204" pitchFamily="34" charset="0"/>
              <a:buNone/>
            </a:pPr>
            <a:endParaRPr lang="fi-FI"/>
          </a:p>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13</a:t>
            </a:fld>
            <a:endParaRPr lang="fi-FI"/>
          </a:p>
        </p:txBody>
      </p:sp>
    </p:spTree>
    <p:extLst>
      <p:ext uri="{BB962C8B-B14F-4D97-AF65-F5344CB8AC3E}">
        <p14:creationId xmlns:p14="http://schemas.microsoft.com/office/powerpoint/2010/main" val="227972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Ehdotus työskentelyyn:</a:t>
            </a:r>
          </a:p>
          <a:p>
            <a:pPr marL="228600" indent="-228600">
              <a:buAutoNum type="arabicParenR"/>
            </a:pPr>
            <a:r>
              <a:rPr lang="fi-FI"/>
              <a:t>Kerätkää opiskelijoiden pohtimia syitä esim. taululle tai post it-lapuille ennen siirtymistä kohtaan 2</a:t>
            </a:r>
          </a:p>
          <a:p>
            <a:pPr marL="228600" indent="-228600">
              <a:buAutoNum type="arabicParenR"/>
            </a:pPr>
            <a:r>
              <a:rPr lang="fi-FI"/>
              <a:t>Opiskelijat lukevat/silmäilevät uutisen ja tiedotteen -&gt; huomioita ja nostoja yhteisesti</a:t>
            </a:r>
          </a:p>
          <a:p>
            <a:pPr marL="228600" indent="-228600">
              <a:buAutoNum type="arabicParenR"/>
            </a:pPr>
            <a:r>
              <a:rPr lang="fi-FI"/>
              <a:t>Keskustelun tavoitteena havainnollistaa kiertotalouden ja ekologisen kestävyyden saavuttamisen yhteys myös yksilön hyvinvointiin ja taloudelliseen toimentuloon -&gt; Mistä ilo kumpuaa? Mikä tuo onnea? Mikä riittää? </a:t>
            </a:r>
          </a:p>
          <a:p>
            <a:pPr marL="0" indent="0">
              <a:buNone/>
            </a:pPr>
            <a:endParaRPr lang="fi-FI"/>
          </a:p>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14</a:t>
            </a:fld>
            <a:endParaRPr lang="fi-FI"/>
          </a:p>
        </p:txBody>
      </p:sp>
    </p:spTree>
    <p:extLst>
      <p:ext uri="{BB962C8B-B14F-4D97-AF65-F5344CB8AC3E}">
        <p14:creationId xmlns:p14="http://schemas.microsoft.com/office/powerpoint/2010/main" val="275230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Millaisia ajatuksia tämä opiskelijoissa herättää edellisen keskustelutehtävän pohjalta? Dian tarkoitus on kertoa ajankohtaisesta yhteiskunnallisesta uudistuksesta sekä johdatella projektitehtävään. </a:t>
            </a:r>
          </a:p>
        </p:txBody>
      </p:sp>
      <p:sp>
        <p:nvSpPr>
          <p:cNvPr id="4" name="Dian numeron paikkamerkki 3"/>
          <p:cNvSpPr>
            <a:spLocks noGrp="1"/>
          </p:cNvSpPr>
          <p:nvPr>
            <p:ph type="sldNum" sz="quarter" idx="5"/>
          </p:nvPr>
        </p:nvSpPr>
        <p:spPr/>
        <p:txBody>
          <a:bodyPr/>
          <a:lstStyle/>
          <a:p>
            <a:fld id="{DE06FC2C-CE1C-4894-A0A0-995783ACFB75}" type="slidenum">
              <a:rPr lang="fi-FI" smtClean="0"/>
              <a:t>15</a:t>
            </a:fld>
            <a:endParaRPr lang="fi-FI"/>
          </a:p>
        </p:txBody>
      </p:sp>
    </p:spTree>
    <p:extLst>
      <p:ext uri="{BB962C8B-B14F-4D97-AF65-F5344CB8AC3E}">
        <p14:creationId xmlns:p14="http://schemas.microsoft.com/office/powerpoint/2010/main" val="404082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Tehtävä on tarkoitus toteuttaa ryhmissä. Kohtia 1-3 voi ideoida ensin itsenäisesti ja siirtyä sitten työskentelemään ryhmissä. Projektin noudattaa STEAM-pedagogiikkaa ja opiskelijoille annetaan vapaus valita mm. toimiiko rekisteri sähköisessä ympäristössä vai esim. fyysisesti jossain tilassa. Tärkeintä on yhteinen oppimisprosessi ja riittävä vapaus ideoiden jalostamiseen. </a:t>
            </a:r>
          </a:p>
        </p:txBody>
      </p:sp>
      <p:sp>
        <p:nvSpPr>
          <p:cNvPr id="4" name="Dian numeron paikkamerkki 3"/>
          <p:cNvSpPr>
            <a:spLocks noGrp="1"/>
          </p:cNvSpPr>
          <p:nvPr>
            <p:ph type="sldNum" sz="quarter" idx="5"/>
          </p:nvPr>
        </p:nvSpPr>
        <p:spPr/>
        <p:txBody>
          <a:bodyPr/>
          <a:lstStyle/>
          <a:p>
            <a:fld id="{DE06FC2C-CE1C-4894-A0A0-995783ACFB75}" type="slidenum">
              <a:rPr lang="fi-FI" smtClean="0"/>
              <a:t>16</a:t>
            </a:fld>
            <a:endParaRPr lang="fi-FI"/>
          </a:p>
        </p:txBody>
      </p:sp>
    </p:spTree>
    <p:extLst>
      <p:ext uri="{BB962C8B-B14F-4D97-AF65-F5344CB8AC3E}">
        <p14:creationId xmlns:p14="http://schemas.microsoft.com/office/powerpoint/2010/main" val="59481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Opettajalle:</a:t>
            </a:r>
          </a:p>
          <a:p>
            <a:r>
              <a:rPr lang="fi-FI"/>
              <a:t>Tehtävän voi tehdä itsenäisti tai pari/ryhmätyönä</a:t>
            </a:r>
          </a:p>
          <a:p>
            <a:r>
              <a:rPr lang="fi-FI"/>
              <a:t>Aikaa on hyvä varata vähintään yksi oppitunti (75min)</a:t>
            </a:r>
          </a:p>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17</a:t>
            </a:fld>
            <a:endParaRPr lang="fi-FI"/>
          </a:p>
        </p:txBody>
      </p:sp>
    </p:spTree>
    <p:extLst>
      <p:ext uri="{BB962C8B-B14F-4D97-AF65-F5344CB8AC3E}">
        <p14:creationId xmlns:p14="http://schemas.microsoft.com/office/powerpoint/2010/main" val="301382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18</a:t>
            </a:fld>
            <a:endParaRPr lang="fi-FI"/>
          </a:p>
        </p:txBody>
      </p:sp>
    </p:spTree>
    <p:extLst>
      <p:ext uri="{BB962C8B-B14F-4D97-AF65-F5344CB8AC3E}">
        <p14:creationId xmlns:p14="http://schemas.microsoft.com/office/powerpoint/2010/main" val="81630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GreenComp on eurooppalainen kestävän kehityksen viitekehys. Viitekehys koostuu kahdestatoista taidosta, jotka on jaettu neljään ryhmään. Tähän on valittu kolme taitoa, joita kokonaisuuden arvioidaan edistävän. </a:t>
            </a:r>
          </a:p>
          <a:p>
            <a:pPr marL="228600" indent="-228600">
              <a:buAutoNum type="arabicPeriod"/>
            </a:pPr>
            <a:r>
              <a:rPr lang="fi-FI"/>
              <a:t>Kestävyysarvojen ilmentäminen</a:t>
            </a:r>
          </a:p>
          <a:p>
            <a:pPr marL="457200" lvl="1" indent="0">
              <a:buNone/>
            </a:pPr>
            <a:r>
              <a:rPr lang="fi-FI"/>
              <a:t>1.1 Kestävyyden arvostaminen</a:t>
            </a:r>
          </a:p>
          <a:p>
            <a:pPr marL="457200" lvl="1" indent="0">
              <a:buNone/>
            </a:pPr>
            <a:r>
              <a:rPr lang="fi-FI"/>
              <a:t>1.2 Oikeudenmukaisuuden tukeminen</a:t>
            </a:r>
          </a:p>
          <a:p>
            <a:pPr marL="457200" lvl="1" indent="0">
              <a:buNone/>
            </a:pPr>
            <a:r>
              <a:rPr lang="fi-FI"/>
              <a:t>1.3 Luonnon tärkeyden tunnustaminen</a:t>
            </a:r>
          </a:p>
          <a:p>
            <a:pPr marL="228600" indent="-228600">
              <a:buAutoNum type="arabicPeriod"/>
            </a:pPr>
            <a:r>
              <a:rPr lang="fi-FI"/>
              <a:t>Kestävyyden monitahoisuuden hallinta</a:t>
            </a:r>
          </a:p>
          <a:p>
            <a:pPr marL="457200" lvl="1" indent="0">
              <a:buNone/>
            </a:pPr>
            <a:r>
              <a:rPr lang="fi-FI"/>
              <a:t>2.1 Järjestelmälähtöinen ajattelu</a:t>
            </a:r>
          </a:p>
          <a:p>
            <a:pPr marL="457200" lvl="1" indent="0">
              <a:buNone/>
            </a:pPr>
            <a:r>
              <a:rPr lang="fi-FI"/>
              <a:t>2.2 Kriittinen ajattelu</a:t>
            </a:r>
          </a:p>
          <a:p>
            <a:pPr marL="457200" lvl="1" indent="0">
              <a:buNone/>
            </a:pPr>
            <a:r>
              <a:rPr lang="fi-FI"/>
              <a:t>2.3 Ongelman rajaaminen</a:t>
            </a:r>
          </a:p>
          <a:p>
            <a:pPr marL="228600" indent="-228600">
              <a:buAutoNum type="arabicPeriod"/>
            </a:pPr>
            <a:r>
              <a:rPr lang="fi-FI"/>
              <a:t>Kestävien tulevaisuuksien visiointi</a:t>
            </a:r>
          </a:p>
          <a:p>
            <a:pPr marL="457200" lvl="1" indent="0">
              <a:buNone/>
            </a:pPr>
            <a:r>
              <a:rPr lang="fi-FI"/>
              <a:t>3.1 Tulevaisuuslukutaito</a:t>
            </a:r>
          </a:p>
          <a:p>
            <a:pPr marL="457200" lvl="1" indent="0">
              <a:buNone/>
            </a:pPr>
            <a:r>
              <a:rPr lang="fi-FI"/>
              <a:t>3.2 Sopeutumiskyky</a:t>
            </a:r>
          </a:p>
          <a:p>
            <a:pPr marL="457200" lvl="1" indent="0">
              <a:buNone/>
            </a:pPr>
            <a:r>
              <a:rPr lang="fi-FI"/>
              <a:t>3.3 Tutkiva ajattelu</a:t>
            </a:r>
          </a:p>
          <a:p>
            <a:pPr marL="228600" indent="-228600">
              <a:buAutoNum type="arabicPeriod"/>
            </a:pPr>
            <a:r>
              <a:rPr lang="fi-FI"/>
              <a:t>Kestävyystoiminta</a:t>
            </a:r>
          </a:p>
          <a:p>
            <a:pPr marL="457200" lvl="1" indent="0">
              <a:buNone/>
            </a:pPr>
            <a:r>
              <a:rPr lang="fi-FI"/>
              <a:t>4.1 Poliittinen toimijuus</a:t>
            </a:r>
          </a:p>
          <a:p>
            <a:pPr marL="457200" lvl="1" indent="0">
              <a:buNone/>
            </a:pPr>
            <a:r>
              <a:rPr lang="fi-FI"/>
              <a:t>4.2 Yhteistyö</a:t>
            </a:r>
          </a:p>
          <a:p>
            <a:pPr marL="457200" lvl="1" indent="0">
              <a:buNone/>
            </a:pPr>
            <a:r>
              <a:rPr lang="fi-FI"/>
              <a:t>4.3 Yksilön aloitteellisuus</a:t>
            </a:r>
          </a:p>
        </p:txBody>
      </p:sp>
      <p:sp>
        <p:nvSpPr>
          <p:cNvPr id="4" name="Dian numeron paikkamerkki 3"/>
          <p:cNvSpPr>
            <a:spLocks noGrp="1"/>
          </p:cNvSpPr>
          <p:nvPr>
            <p:ph type="sldNum" sz="quarter" idx="5"/>
          </p:nvPr>
        </p:nvSpPr>
        <p:spPr/>
        <p:txBody>
          <a:bodyPr/>
          <a:lstStyle/>
          <a:p>
            <a:fld id="{DE06FC2C-CE1C-4894-A0A0-995783ACFB75}" type="slidenum">
              <a:rPr lang="fi-FI" smtClean="0"/>
              <a:t>2</a:t>
            </a:fld>
            <a:endParaRPr lang="fi-FI"/>
          </a:p>
        </p:txBody>
      </p:sp>
    </p:spTree>
    <p:extLst>
      <p:ext uri="{BB962C8B-B14F-4D97-AF65-F5344CB8AC3E}">
        <p14:creationId xmlns:p14="http://schemas.microsoft.com/office/powerpoint/2010/main" val="21504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a:solidFill>
                <a:srgbClr val="212529"/>
              </a:solidFill>
              <a:effectLst/>
              <a:latin typeface="Open Sans" panose="020B0606030504020204" pitchFamily="34" charset="0"/>
            </a:endParaRPr>
          </a:p>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4</a:t>
            </a:fld>
            <a:endParaRPr lang="fi-FI"/>
          </a:p>
        </p:txBody>
      </p:sp>
    </p:spTree>
    <p:extLst>
      <p:ext uri="{BB962C8B-B14F-4D97-AF65-F5344CB8AC3E}">
        <p14:creationId xmlns:p14="http://schemas.microsoft.com/office/powerpoint/2010/main" val="124936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Ehdotus työskentelyyn (20min):</a:t>
            </a:r>
          </a:p>
          <a:p>
            <a:r>
              <a:rPr lang="fi-FI"/>
              <a:t>Video toimii alustuksena ja motivointina oppituntiin. Näytä ehdotettu pätkä videosta ennen kysymyksiä. Opiskelijat pohtivat esim. pareittain videon herättämiä ajatuksia apukysymysten avulla. </a:t>
            </a:r>
          </a:p>
          <a:p>
            <a:endParaRPr lang="fi-FI"/>
          </a:p>
          <a:p>
            <a:r>
              <a:rPr lang="fi-FI"/>
              <a:t>Video (Suomen luonto vuonna 2100) on tallennettu ULOS-UT-OUT-tapahtumasta vuodelta 2022. Ehdotettu pätkä sisältää Tero Vesterisen alustuksen ja yhtyeen musiikkiesityksen kappaleesta ”Turisti”. </a:t>
            </a:r>
          </a:p>
          <a:p>
            <a:r>
              <a:rPr lang="fi-FI"/>
              <a:t>Linkki videoon: https://www.youtube.com/watch?v=rsn5GLOyoFw&amp;list=PLrm45o0dgY-9VLV2syg1Cg0tMHgkJ_L5r (15:10-24:57)</a:t>
            </a:r>
          </a:p>
        </p:txBody>
      </p:sp>
      <p:sp>
        <p:nvSpPr>
          <p:cNvPr id="4" name="Dian numeron paikkamerkki 3"/>
          <p:cNvSpPr>
            <a:spLocks noGrp="1"/>
          </p:cNvSpPr>
          <p:nvPr>
            <p:ph type="sldNum" sz="quarter" idx="5"/>
          </p:nvPr>
        </p:nvSpPr>
        <p:spPr/>
        <p:txBody>
          <a:bodyPr/>
          <a:lstStyle/>
          <a:p>
            <a:fld id="{DE06FC2C-CE1C-4894-A0A0-995783ACFB75}" type="slidenum">
              <a:rPr lang="fi-FI" smtClean="0"/>
              <a:t>5</a:t>
            </a:fld>
            <a:endParaRPr lang="fi-FI"/>
          </a:p>
        </p:txBody>
      </p:sp>
    </p:spTree>
    <p:extLst>
      <p:ext uri="{BB962C8B-B14F-4D97-AF65-F5344CB8AC3E}">
        <p14:creationId xmlns:p14="http://schemas.microsoft.com/office/powerpoint/2010/main" val="340734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Edellisen videotehtävän jälkeen pohdintojen herättämiä ajatuksia voi syventää tuoreen tieteellisen tutkimuksen avulla. Opiskelijoiden tasosta riippuen he voivat yrittää löytää artikkelista ensin itse pääpointit tai ne voi näyttää opiskelijoille suoraan. Dian yhteydessä voidaan keskustella myös nuorten kokeman ympäristö-ja ilmastoahdistuksen yleisyydestä ja keinoista vaikuttaa siihen. </a:t>
            </a:r>
          </a:p>
        </p:txBody>
      </p:sp>
      <p:sp>
        <p:nvSpPr>
          <p:cNvPr id="4" name="Dian numeron paikkamerkki 3"/>
          <p:cNvSpPr>
            <a:spLocks noGrp="1"/>
          </p:cNvSpPr>
          <p:nvPr>
            <p:ph type="sldNum" sz="quarter" idx="5"/>
          </p:nvPr>
        </p:nvSpPr>
        <p:spPr/>
        <p:txBody>
          <a:bodyPr/>
          <a:lstStyle/>
          <a:p>
            <a:fld id="{DE06FC2C-CE1C-4894-A0A0-995783ACFB75}" type="slidenum">
              <a:rPr lang="fi-FI" smtClean="0"/>
              <a:t>6</a:t>
            </a:fld>
            <a:endParaRPr lang="fi-FI"/>
          </a:p>
        </p:txBody>
      </p:sp>
    </p:spTree>
    <p:extLst>
      <p:ext uri="{BB962C8B-B14F-4D97-AF65-F5344CB8AC3E}">
        <p14:creationId xmlns:p14="http://schemas.microsoft.com/office/powerpoint/2010/main" val="168130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Ehdotus työskentelyyn:</a:t>
            </a:r>
          </a:p>
          <a:p>
            <a:r>
              <a:rPr lang="fi-FI"/>
              <a:t>Opiskelijat etsivät vastaukset itse. Opiskelijoilta voi kysyä kuinka moninkertaista luonnonvarojen kulutus on maapallon luonnonvaroihin nähden globaalisti ja Suomessa, tämä havainnollistaa opiskelijoille tuttua ”jos kaikki kuluttaisivat kuten Suomalaiset tarvitsisimme neljä maapalloa”lausetta </a:t>
            </a:r>
          </a:p>
          <a:p>
            <a:endParaRPr lang="fi-FI"/>
          </a:p>
        </p:txBody>
      </p:sp>
      <p:sp>
        <p:nvSpPr>
          <p:cNvPr id="4" name="Dian numeron paikkamerkki 3"/>
          <p:cNvSpPr>
            <a:spLocks noGrp="1"/>
          </p:cNvSpPr>
          <p:nvPr>
            <p:ph type="sldNum" sz="quarter" idx="5"/>
          </p:nvPr>
        </p:nvSpPr>
        <p:spPr/>
        <p:txBody>
          <a:bodyPr/>
          <a:lstStyle/>
          <a:p>
            <a:fld id="{DE06FC2C-CE1C-4894-A0A0-995783ACFB75}" type="slidenum">
              <a:rPr lang="fi-FI" smtClean="0"/>
              <a:t>7</a:t>
            </a:fld>
            <a:endParaRPr lang="fi-FI"/>
          </a:p>
        </p:txBody>
      </p:sp>
    </p:spTree>
    <p:extLst>
      <p:ext uri="{BB962C8B-B14F-4D97-AF65-F5344CB8AC3E}">
        <p14:creationId xmlns:p14="http://schemas.microsoft.com/office/powerpoint/2010/main" val="189401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Huom! Tämä dia animoitu järkevään tuntitoteutukseen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ea typeface="+mn-lt"/>
                <a:cs typeface="+mn-lt"/>
              </a:rPr>
              <a:t>Katsokaa </a:t>
            </a:r>
            <a:r>
              <a:rPr lang="fi-FI" dirty="0">
                <a:ea typeface="+mn-lt"/>
                <a:cs typeface="+mn-lt"/>
              </a:rPr>
              <a:t>ensin johdatteleva video: https://www.youtube.com/watch?v=YvaPPCG-ti4&amp;t=15s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ea typeface="+mn-lt"/>
                <a:cs typeface="+mn-lt"/>
              </a:rPr>
              <a:t>Videon purku kuvan kautta: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Hoksaavatko </a:t>
            </a:r>
            <a:r>
              <a:rPr lang="fi-FI" dirty="0">
                <a:ea typeface="+mn-lt"/>
                <a:cs typeface="+mn-lt"/>
              </a:rPr>
              <a:t>opiskelijat lähtötietojen perusteella, mitä kuvalla havainnollistetaan?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Miten </a:t>
            </a:r>
            <a:r>
              <a:rPr lang="fi-FI" dirty="0">
                <a:ea typeface="+mn-lt"/>
                <a:cs typeface="+mn-lt"/>
              </a:rPr>
              <a:t>asia tuli videolla esille?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Kuva </a:t>
            </a:r>
            <a:r>
              <a:rPr lang="fi-FI" dirty="0">
                <a:ea typeface="+mn-lt"/>
                <a:cs typeface="+mn-lt"/>
              </a:rPr>
              <a:t>yhdistää kestävän kehityksen ulottuvuudet (ekologinen, sosiaalinen sis. kulttuurinen ja taloudellinen) tiedeperusteisessa järjestyksessä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Kuvassa </a:t>
            </a:r>
            <a:r>
              <a:rPr lang="fi-FI" dirty="0">
                <a:ea typeface="+mn-lt"/>
                <a:cs typeface="+mn-lt"/>
              </a:rPr>
              <a:t>näkyy Agenda2030-tavoitteiden yhteys ulottuvuuksiin </a:t>
            </a:r>
            <a:endParaRPr lang="fi-FI" dirty="0"/>
          </a:p>
          <a:p>
            <a:pPr marL="171450" indent="-171450">
              <a:buFont typeface="Arial" panose="020B0604020202020204" pitchFamily="34" charset="0"/>
              <a:buChar char="•"/>
            </a:pPr>
            <a:r>
              <a:rPr lang="fi-FI"/>
              <a:t>Tavoitteena </a:t>
            </a:r>
            <a:r>
              <a:rPr lang="fi-FI" dirty="0"/>
              <a:t>hyvä, ihmisarvoinen elämä kaikille maapallon kantokyvyn rajoissa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2EED5-7AC8-49D8-86C6-977736CEFC9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1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2EED5-7AC8-49D8-86C6-977736CEFC9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06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Oikealla lineaaritalouden malli ja vasemmalla kiertotalouden malli. Lineaaritalous perustuu neitseellisten raaka-aineiden käyttöön ja luonnonvarojen ylikulutukseen. </a:t>
            </a:r>
          </a:p>
          <a:p>
            <a:pPr marL="171450" indent="-171450">
              <a:buFont typeface="Arial" panose="020B0604020202020204" pitchFamily="34" charset="0"/>
              <a:buChar char="•"/>
            </a:pPr>
            <a:r>
              <a:rPr lang="fi-FI"/>
              <a:t>Kiertotalous on talousmalli, jossa talouskasvu ei ole riippuvainen luonnonvarojen kulutuksesta (irtikytkentä neitseellisistä raaka-aineista). Tuotteet, materiaalit ja resurssit pidetään mahdollisimman pitkään talouden käytössä. </a:t>
            </a:r>
          </a:p>
          <a:p>
            <a:pPr marL="171450" indent="-171450">
              <a:buFont typeface="Arial" panose="020B0604020202020204" pitchFamily="34" charset="0"/>
              <a:buChar char="•"/>
            </a:pPr>
            <a:r>
              <a:rPr lang="fi-FI" b="0" i="0">
                <a:solidFill>
                  <a:srgbClr val="202124"/>
                </a:solidFill>
                <a:effectLst/>
                <a:latin typeface="Poppins" panose="00000500000000000000" pitchFamily="2" charset="0"/>
              </a:rPr>
              <a:t>Kiertotalous auttaa hillitsemään aikamme suurimpia globaaleja ongelmia: ilmastokriisiä, luontokatoa ja luonnonvarojen ylikulutusta. Se tuottaa taloudellista hyvinvointia maapallon kantokyvyn rajoissa. Kaikki kiertotalous ei ole kestävää ellei se huomioi sekä sosiaalisia, taloudellisia ja ekologisia vaikutuksia samanaikaisesti. </a:t>
            </a:r>
            <a:endParaRPr lang="fi-FI"/>
          </a:p>
          <a:p>
            <a:pPr marL="171450" indent="-171450">
              <a:buFont typeface="Arial" panose="020B0604020202020204" pitchFamily="34" charset="0"/>
              <a:buChar char="•"/>
            </a:pPr>
            <a:r>
              <a:rPr lang="fi-FI"/>
              <a:t>Kiertotalous ei ole sama asia kuin kierrättäminen. Ajankohtaista: EU on päässyt yhteisymmärrykseen (12/2023) ekosuunnitteluasetuksesta. </a:t>
            </a:r>
            <a:r>
              <a:rPr lang="fi-FI" b="0" i="0">
                <a:solidFill>
                  <a:srgbClr val="000000"/>
                </a:solidFill>
                <a:effectLst/>
                <a:latin typeface="PT Serif" panose="020F0502020204030204" pitchFamily="18" charset="0"/>
              </a:rPr>
              <a:t>Tuotteet on jatkossa suunniteltava niin, että ne kuluttavat mahdollisimman vähän energiaa ja luonnonvaroja, ovat mahdollisimman helppoja korjata ja kierrättää ja niiden käyttöikä on mahdollisimman pitkä.  Soveltamisala laajenee mm. tekstiileihin ja huonekaluihin. EU</a:t>
            </a:r>
          </a:p>
          <a:p>
            <a:pPr marL="171450" indent="-171450">
              <a:buFont typeface="Arial" panose="020B0604020202020204" pitchFamily="34" charset="0"/>
              <a:buChar char="•"/>
            </a:pPr>
            <a:r>
              <a:rPr lang="fi-FI" b="0" i="0">
                <a:solidFill>
                  <a:srgbClr val="202124"/>
                </a:solidFill>
                <a:effectLst/>
                <a:latin typeface="Poppins" panose="00000500000000000000" pitchFamily="2" charset="0"/>
              </a:rPr>
              <a:t>Kiertotalous sisältää ajatuksen uusista ansaintalogiikoista ja liiketoimintamahdollisuuksista, jotka kytkeytyvät materiaalien arvon säilyttämiseen sekä palveluihin ja muihin jakamistalouden ratkaisuihin (2)</a:t>
            </a:r>
            <a:endParaRPr lang="fi-FI"/>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906FF-9E5B-4E4E-B706-69BA459E8DB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82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0630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835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69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108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509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857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31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2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8306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493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90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28.4.2024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28.4.2024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28.4.2024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28.4.2024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7235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yle.fi/a/74-2004255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ttinfo.fi/tiedote/69979451/nuorten-aikuisten-vaikea-velkaantuminen-kasvaa---tarvitaan-uusia-toimia-joilla-ongelmia-voidaan-ehkaista?publisherId=332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9Fp0EDbMj3E" TargetMode="External"/><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iloveimg.com/meme-generator" TargetMode="External"/><Relationship Id="rId5" Type="http://schemas.openxmlformats.org/officeDocument/2006/relationships/hyperlink" Target="https://www.kapwing.com/meme-maker" TargetMode="External"/><Relationship Id="rId4" Type="http://schemas.openxmlformats.org/officeDocument/2006/relationships/hyperlink" Target="https://imgflip.com/memegenerat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rsn5GLOyoFw&amp;list=PLrm45o0dgY-9VLV2syg1Cg0tMHgkJ_L5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esilience.org/stories/2024-03-19/how-to-talk-about-climate-change-and-the-problem-with-doomeris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youtube.com/watch?v=YvaPPCG-ti4&amp;t=15s"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Kuva 4" descr="Kuva, joka sisältää kohteen teksti, kuvakaappaus&#10;&#10;Kuvaus luotu automaattisesti">
            <a:extLst>
              <a:ext uri="{FF2B5EF4-FFF2-40B4-BE49-F238E27FC236}">
                <a16:creationId xmlns:a16="http://schemas.microsoft.com/office/drawing/2014/main" id="{D78A1E98-45CE-2E90-64A9-611DEA1E2FE2}"/>
              </a:ext>
            </a:extLst>
          </p:cNvPr>
          <p:cNvPicPr>
            <a:picLocks noChangeAspect="1"/>
          </p:cNvPicPr>
          <p:nvPr/>
        </p:nvPicPr>
        <p:blipFill rotWithShape="1">
          <a:blip r:embed="rId3">
            <a:extLst>
              <a:ext uri="{28A0092B-C50C-407E-A947-70E740481C1C}">
                <a14:useLocalDpi xmlns:a14="http://schemas.microsoft.com/office/drawing/2010/main" val="0"/>
              </a:ext>
            </a:extLst>
          </a:blip>
          <a:srcRect t="25074" b="521"/>
          <a:stretch/>
        </p:blipFill>
        <p:spPr>
          <a:xfrm>
            <a:off x="20" y="326571"/>
            <a:ext cx="12191980" cy="6530147"/>
          </a:xfrm>
          <a:prstGeom prst="rect">
            <a:avLst/>
          </a:prstGeom>
        </p:spPr>
      </p:pic>
      <p:sp>
        <p:nvSpPr>
          <p:cNvPr id="6" name="Nuoli: Oikea 5">
            <a:extLst>
              <a:ext uri="{FF2B5EF4-FFF2-40B4-BE49-F238E27FC236}">
                <a16:creationId xmlns:a16="http://schemas.microsoft.com/office/drawing/2014/main" id="{0134F2A5-FD3E-3DB6-CC2B-B60A31B7B862}"/>
              </a:ext>
            </a:extLst>
          </p:cNvPr>
          <p:cNvSpPr/>
          <p:nvPr/>
        </p:nvSpPr>
        <p:spPr>
          <a:xfrm>
            <a:off x="7870371" y="2911421"/>
            <a:ext cx="1662823" cy="278093"/>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322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uoli: Kaareva vasemmalle 3">
            <a:extLst>
              <a:ext uri="{FF2B5EF4-FFF2-40B4-BE49-F238E27FC236}">
                <a16:creationId xmlns:a16="http://schemas.microsoft.com/office/drawing/2014/main" id="{AEC7A203-8045-4668-B795-F70473383271}"/>
              </a:ext>
            </a:extLst>
          </p:cNvPr>
          <p:cNvSpPr/>
          <p:nvPr/>
        </p:nvSpPr>
        <p:spPr>
          <a:xfrm rot="16200000">
            <a:off x="2225210" y="1002819"/>
            <a:ext cx="1869896" cy="4464124"/>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Kaaviokuva 4">
            <a:extLst>
              <a:ext uri="{FF2B5EF4-FFF2-40B4-BE49-F238E27FC236}">
                <a16:creationId xmlns:a16="http://schemas.microsoft.com/office/drawing/2014/main" id="{B09B0F75-FF03-CCAB-211C-EA035223DAC1}"/>
              </a:ext>
            </a:extLst>
          </p:cNvPr>
          <p:cNvGraphicFramePr/>
          <p:nvPr/>
        </p:nvGraphicFramePr>
        <p:xfrm>
          <a:off x="6390526" y="1500027"/>
          <a:ext cx="5656493" cy="488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0B35C3B7-C963-536D-7A47-2C8DC842AD5A}"/>
              </a:ext>
            </a:extLst>
          </p:cNvPr>
          <p:cNvSpPr txBox="1"/>
          <p:nvPr/>
        </p:nvSpPr>
        <p:spPr>
          <a:xfrm>
            <a:off x="878439" y="4397071"/>
            <a:ext cx="65754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OTA </a:t>
            </a:r>
          </a:p>
        </p:txBody>
      </p:sp>
      <p:sp>
        <p:nvSpPr>
          <p:cNvPr id="7" name="Tekstiruutu 6">
            <a:extLst>
              <a:ext uri="{FF2B5EF4-FFF2-40B4-BE49-F238E27FC236}">
                <a16:creationId xmlns:a16="http://schemas.microsoft.com/office/drawing/2014/main" id="{242C58E3-F465-8430-84C1-AFD97068D0E4}"/>
              </a:ext>
            </a:extLst>
          </p:cNvPr>
          <p:cNvSpPr txBox="1"/>
          <p:nvPr/>
        </p:nvSpPr>
        <p:spPr>
          <a:xfrm>
            <a:off x="2575388" y="1739721"/>
            <a:ext cx="84419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KÄYTÄ</a:t>
            </a:r>
          </a:p>
        </p:txBody>
      </p:sp>
      <p:sp>
        <p:nvSpPr>
          <p:cNvPr id="8" name="Tekstiruutu 7">
            <a:extLst>
              <a:ext uri="{FF2B5EF4-FFF2-40B4-BE49-F238E27FC236}">
                <a16:creationId xmlns:a16="http://schemas.microsoft.com/office/drawing/2014/main" id="{42ED3BF6-36EC-477D-63BD-9A8C69C294A4}"/>
              </a:ext>
            </a:extLst>
          </p:cNvPr>
          <p:cNvSpPr txBox="1"/>
          <p:nvPr/>
        </p:nvSpPr>
        <p:spPr>
          <a:xfrm>
            <a:off x="4506930" y="4360708"/>
            <a:ext cx="88529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HÄVITÄ </a:t>
            </a:r>
          </a:p>
        </p:txBody>
      </p:sp>
      <p:sp>
        <p:nvSpPr>
          <p:cNvPr id="9" name="Vuokaaviosymboli: Valinta 8">
            <a:extLst>
              <a:ext uri="{FF2B5EF4-FFF2-40B4-BE49-F238E27FC236}">
                <a16:creationId xmlns:a16="http://schemas.microsoft.com/office/drawing/2014/main" id="{77A1A79E-FB0E-3D1F-31A8-9A6666BE0593}"/>
              </a:ext>
            </a:extLst>
          </p:cNvPr>
          <p:cNvSpPr/>
          <p:nvPr/>
        </p:nvSpPr>
        <p:spPr>
          <a:xfrm>
            <a:off x="3412732" y="4920919"/>
            <a:ext cx="1171254" cy="1037690"/>
          </a:xfrm>
          <a:prstGeom prst="flowChartDecision">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F9CE7F3C-2B47-D1AA-1BBE-26D75D791B43}"/>
              </a:ext>
            </a:extLst>
          </p:cNvPr>
          <p:cNvSpPr txBox="1"/>
          <p:nvPr/>
        </p:nvSpPr>
        <p:spPr>
          <a:xfrm>
            <a:off x="3698696" y="5207518"/>
            <a:ext cx="8852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JÄTE</a:t>
            </a:r>
          </a:p>
        </p:txBody>
      </p:sp>
      <p:sp>
        <p:nvSpPr>
          <p:cNvPr id="11" name="Tekstiruutu 10">
            <a:extLst>
              <a:ext uri="{FF2B5EF4-FFF2-40B4-BE49-F238E27FC236}">
                <a16:creationId xmlns:a16="http://schemas.microsoft.com/office/drawing/2014/main" id="{E2801610-33F6-FB0C-1ADE-987F1057E7BB}"/>
              </a:ext>
            </a:extLst>
          </p:cNvPr>
          <p:cNvSpPr txBox="1"/>
          <p:nvPr/>
        </p:nvSpPr>
        <p:spPr>
          <a:xfrm>
            <a:off x="928095" y="72456"/>
            <a:ext cx="106337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Talousjärjestelmällämme on </a:t>
            </a:r>
            <a:r>
              <a:rPr kumimoji="0" lang="fi-FI" sz="280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akuutti tarve </a:t>
            </a:r>
            <a:r>
              <a:rPr kumimoji="0" lang="fi-FI" sz="2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uudistua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0" i="0" u="sng" strike="noStrike" kern="1200" cap="none" spc="0" normalizeH="0" baseline="0" noProof="0">
                <a:ln>
                  <a:noFill/>
                </a:ln>
                <a:solidFill>
                  <a:prstClr val="black"/>
                </a:solidFill>
                <a:effectLst/>
                <a:uLnTx/>
                <a:uFillTx/>
                <a:latin typeface="Aptos Display" panose="020B0004020202020204" pitchFamily="34" charset="0"/>
                <a:ea typeface="+mn-ea"/>
                <a:cs typeface="+mn-cs"/>
              </a:rPr>
              <a:t>lineaaritaloudesta</a:t>
            </a:r>
            <a:r>
              <a:rPr kumimoji="0" lang="fi-FI" sz="2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 kohti </a:t>
            </a:r>
            <a:r>
              <a:rPr kumimoji="0" lang="fi-FI" sz="2800" b="0" i="0" u="sng" strike="noStrike" kern="1200" cap="none" spc="0" normalizeH="0" baseline="0" noProof="0">
                <a:ln>
                  <a:noFill/>
                </a:ln>
                <a:solidFill>
                  <a:prstClr val="black"/>
                </a:solidFill>
                <a:effectLst/>
                <a:uLnTx/>
                <a:uFillTx/>
                <a:latin typeface="Aptos Display" panose="020B0004020202020204" pitchFamily="34" charset="0"/>
                <a:ea typeface="+mn-ea"/>
                <a:cs typeface="+mn-cs"/>
              </a:rPr>
              <a:t>kiertotaloutta</a:t>
            </a:r>
            <a:endParaRPr kumimoji="0" lang="fi-FI" sz="1400" b="0" i="0" u="sng"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3" name="Nuoli: Vasen 2">
            <a:extLst>
              <a:ext uri="{FF2B5EF4-FFF2-40B4-BE49-F238E27FC236}">
                <a16:creationId xmlns:a16="http://schemas.microsoft.com/office/drawing/2014/main" id="{C5962F73-9E55-FE18-223C-1FA10935E4EB}"/>
              </a:ext>
            </a:extLst>
          </p:cNvPr>
          <p:cNvSpPr/>
          <p:nvPr/>
        </p:nvSpPr>
        <p:spPr>
          <a:xfrm rot="19330240">
            <a:off x="3866983" y="1425407"/>
            <a:ext cx="1100498" cy="173526"/>
          </a:xfrm>
          <a:prstGeom prst="leftArrow">
            <a:avLst>
              <a:gd name="adj1" fmla="val 73911"/>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Oikea 14">
            <a:extLst>
              <a:ext uri="{FF2B5EF4-FFF2-40B4-BE49-F238E27FC236}">
                <a16:creationId xmlns:a16="http://schemas.microsoft.com/office/drawing/2014/main" id="{FBC1EC1F-DC49-BFBC-EE32-E3E9094712A4}"/>
              </a:ext>
            </a:extLst>
          </p:cNvPr>
          <p:cNvSpPr/>
          <p:nvPr/>
        </p:nvSpPr>
        <p:spPr>
          <a:xfrm rot="5400000">
            <a:off x="6987858" y="1479253"/>
            <a:ext cx="856129" cy="25795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870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0" animBg="1"/>
      <p:bldP spid="7" grpId="0" animBg="1"/>
      <p:bldP spid="8" grpId="0" animBg="1"/>
      <p:bldP spid="9" grpId="0" animBg="1"/>
      <p:bldP spid="10" grpId="0"/>
      <p:bldP spid="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teksti, clipart, Grafiikka, diagrammi&#10;&#10;Kuvaus luotu automaattisesti">
            <a:extLst>
              <a:ext uri="{FF2B5EF4-FFF2-40B4-BE49-F238E27FC236}">
                <a16:creationId xmlns:a16="http://schemas.microsoft.com/office/drawing/2014/main" id="{480B4BF3-2107-FBF7-F944-FC0A60BFB676}"/>
              </a:ext>
            </a:extLst>
          </p:cNvPr>
          <p:cNvPicPr>
            <a:picLocks noGrp="1" noChangeAspect="1"/>
          </p:cNvPicPr>
          <p:nvPr>
            <p:ph idx="1"/>
          </p:nvPr>
        </p:nvPicPr>
        <p:blipFill rotWithShape="1">
          <a:blip r:embed="rId3"/>
          <a:srcRect t="5731" b="5409"/>
          <a:stretch/>
        </p:blipFill>
        <p:spPr>
          <a:xfrm>
            <a:off x="580426" y="1393903"/>
            <a:ext cx="8358813" cy="5464097"/>
          </a:xfrm>
        </p:spPr>
      </p:pic>
      <p:sp>
        <p:nvSpPr>
          <p:cNvPr id="5" name="Tekstiruutu 4">
            <a:extLst>
              <a:ext uri="{FF2B5EF4-FFF2-40B4-BE49-F238E27FC236}">
                <a16:creationId xmlns:a16="http://schemas.microsoft.com/office/drawing/2014/main" id="{10DEC1AF-B801-DB40-C42E-FDBAE86E0D6A}"/>
              </a:ext>
            </a:extLst>
          </p:cNvPr>
          <p:cNvSpPr txBox="1"/>
          <p:nvPr/>
        </p:nvSpPr>
        <p:spPr>
          <a:xfrm>
            <a:off x="9389985" y="6119336"/>
            <a:ext cx="28020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Aptos" panose="020B0004020202020204"/>
                <a:ea typeface="+mn-ea"/>
                <a:cs typeface="+mn-cs"/>
              </a:rPr>
              <a:t>Lähde: Kuvion graafinen ilme (4), Sitran tunnistamat kiertotalouden liiketoimintamallit , 2016 (3)</a:t>
            </a:r>
          </a:p>
        </p:txBody>
      </p:sp>
      <p:sp>
        <p:nvSpPr>
          <p:cNvPr id="7" name="Tekstiruutu 6">
            <a:extLst>
              <a:ext uri="{FF2B5EF4-FFF2-40B4-BE49-F238E27FC236}">
                <a16:creationId xmlns:a16="http://schemas.microsoft.com/office/drawing/2014/main" id="{8BF7B047-68B8-D2B0-E847-5C78E842C33E}"/>
              </a:ext>
            </a:extLst>
          </p:cNvPr>
          <p:cNvSpPr txBox="1"/>
          <p:nvPr/>
        </p:nvSpPr>
        <p:spPr>
          <a:xfrm>
            <a:off x="4886092" y="374505"/>
            <a:ext cx="24198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a:ln>
                  <a:noFill/>
                </a:ln>
                <a:solidFill>
                  <a:prstClr val="black"/>
                </a:solidFill>
                <a:effectLst/>
                <a:uLnTx/>
                <a:uFillTx/>
                <a:latin typeface="Aptos Display" panose="020F0302020204030204"/>
                <a:ea typeface="+mn-ea"/>
                <a:cs typeface="+mn-cs"/>
              </a:rPr>
              <a:t>Mutta miten?</a:t>
            </a:r>
          </a:p>
        </p:txBody>
      </p:sp>
    </p:spTree>
    <p:extLst>
      <p:ext uri="{BB962C8B-B14F-4D97-AF65-F5344CB8AC3E}">
        <p14:creationId xmlns:p14="http://schemas.microsoft.com/office/powerpoint/2010/main" val="7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DC31C39-0E7D-BA8E-E208-EE0F3D30996E}"/>
              </a:ext>
            </a:extLst>
          </p:cNvPr>
          <p:cNvPicPr>
            <a:picLocks noChangeAspect="1"/>
          </p:cNvPicPr>
          <p:nvPr/>
        </p:nvPicPr>
        <p:blipFill>
          <a:blip r:embed="rId3"/>
          <a:stretch>
            <a:fillRect/>
          </a:stretch>
        </p:blipFill>
        <p:spPr>
          <a:xfrm>
            <a:off x="6523008" y="1682480"/>
            <a:ext cx="4168744" cy="5082354"/>
          </a:xfrm>
          <a:prstGeom prst="rect">
            <a:avLst/>
          </a:prstGeom>
        </p:spPr>
      </p:pic>
      <p:sp>
        <p:nvSpPr>
          <p:cNvPr id="14" name="Tekstiruutu 13">
            <a:extLst>
              <a:ext uri="{FF2B5EF4-FFF2-40B4-BE49-F238E27FC236}">
                <a16:creationId xmlns:a16="http://schemas.microsoft.com/office/drawing/2014/main" id="{DF834A1B-F3A1-2DD1-B49B-93C60FF55661}"/>
              </a:ext>
            </a:extLst>
          </p:cNvPr>
          <p:cNvSpPr txBox="1"/>
          <p:nvPr/>
        </p:nvSpPr>
        <p:spPr>
          <a:xfrm>
            <a:off x="736395" y="435819"/>
            <a:ext cx="11311969" cy="646331"/>
          </a:xfrm>
          <a:prstGeom prst="rect">
            <a:avLst/>
          </a:prstGeom>
          <a:noFill/>
        </p:spPr>
        <p:txBody>
          <a:bodyPr wrap="square" rtlCol="0">
            <a:spAutoFit/>
          </a:bodyPr>
          <a:lstStyle/>
          <a:p>
            <a:r>
              <a:rPr lang="fi-FI"/>
              <a:t>Huoli valtion velasta ja velkaantumisesta on leimallista Suomen julkiselle keskustelulle, riippumatta siitä kuinka paljon tai vähän velkaantunut Suomi on ollut. </a:t>
            </a:r>
            <a:r>
              <a:rPr lang="fi-FI" sz="1400"/>
              <a:t>(5) </a:t>
            </a:r>
            <a:endParaRPr lang="fi-FI"/>
          </a:p>
        </p:txBody>
      </p:sp>
      <p:pic>
        <p:nvPicPr>
          <p:cNvPr id="24" name="Kuva 23">
            <a:extLst>
              <a:ext uri="{FF2B5EF4-FFF2-40B4-BE49-F238E27FC236}">
                <a16:creationId xmlns:a16="http://schemas.microsoft.com/office/drawing/2014/main" id="{9998C1DA-EF6D-5C07-7DC0-9747A6C35B5A}"/>
              </a:ext>
            </a:extLst>
          </p:cNvPr>
          <p:cNvPicPr>
            <a:picLocks noChangeAspect="1"/>
          </p:cNvPicPr>
          <p:nvPr/>
        </p:nvPicPr>
        <p:blipFill>
          <a:blip r:embed="rId4"/>
          <a:stretch>
            <a:fillRect/>
          </a:stretch>
        </p:blipFill>
        <p:spPr>
          <a:xfrm>
            <a:off x="1818066" y="1589314"/>
            <a:ext cx="4136835" cy="5268686"/>
          </a:xfrm>
          <a:prstGeom prst="rect">
            <a:avLst/>
          </a:prstGeom>
        </p:spPr>
      </p:pic>
    </p:spTree>
    <p:extLst>
      <p:ext uri="{BB962C8B-B14F-4D97-AF65-F5344CB8AC3E}">
        <p14:creationId xmlns:p14="http://schemas.microsoft.com/office/powerpoint/2010/main" val="1603890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05149CAC-2CA0-CA74-1547-F78910E6F5FF}"/>
              </a:ext>
            </a:extLst>
          </p:cNvPr>
          <p:cNvPicPr>
            <a:picLocks noGrp="1" noChangeAspect="1"/>
          </p:cNvPicPr>
          <p:nvPr>
            <p:ph idx="1"/>
          </p:nvPr>
        </p:nvPicPr>
        <p:blipFill>
          <a:blip r:embed="rId3"/>
          <a:stretch>
            <a:fillRect/>
          </a:stretch>
        </p:blipFill>
        <p:spPr>
          <a:xfrm>
            <a:off x="6547680" y="322534"/>
            <a:ext cx="4702521" cy="6228228"/>
          </a:xfrm>
          <a:prstGeom prst="rect">
            <a:avLst/>
          </a:prstGeom>
        </p:spPr>
      </p:pic>
      <p:pic>
        <p:nvPicPr>
          <p:cNvPr id="4" name="Kuva 3">
            <a:extLst>
              <a:ext uri="{FF2B5EF4-FFF2-40B4-BE49-F238E27FC236}">
                <a16:creationId xmlns:a16="http://schemas.microsoft.com/office/drawing/2014/main" id="{7B4B8FC9-EA4D-2C80-0A39-49788AF8B30A}"/>
              </a:ext>
            </a:extLst>
          </p:cNvPr>
          <p:cNvPicPr>
            <a:picLocks noChangeAspect="1"/>
          </p:cNvPicPr>
          <p:nvPr/>
        </p:nvPicPr>
        <p:blipFill>
          <a:blip r:embed="rId4"/>
          <a:stretch>
            <a:fillRect/>
          </a:stretch>
        </p:blipFill>
        <p:spPr>
          <a:xfrm>
            <a:off x="403479" y="322534"/>
            <a:ext cx="5692521" cy="6228228"/>
          </a:xfrm>
          <a:prstGeom prst="rect">
            <a:avLst/>
          </a:prstGeom>
        </p:spPr>
      </p:pic>
    </p:spTree>
    <p:extLst>
      <p:ext uri="{BB962C8B-B14F-4D97-AF65-F5344CB8AC3E}">
        <p14:creationId xmlns:p14="http://schemas.microsoft.com/office/powerpoint/2010/main" val="147733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0E68CD0-A657-8D02-E1A7-FDA3A3DACCE2}"/>
              </a:ext>
            </a:extLst>
          </p:cNvPr>
          <p:cNvSpPr>
            <a:spLocks noGrp="1"/>
          </p:cNvSpPr>
          <p:nvPr>
            <p:ph type="title"/>
          </p:nvPr>
        </p:nvSpPr>
        <p:spPr>
          <a:xfrm>
            <a:off x="1629751" y="934327"/>
            <a:ext cx="8924392" cy="1058275"/>
          </a:xfrm>
        </p:spPr>
        <p:txBody>
          <a:bodyPr>
            <a:normAutofit/>
          </a:bodyPr>
          <a:lstStyle/>
          <a:p>
            <a:pPr algn="ctr"/>
            <a:r>
              <a:rPr lang="fi-FI" sz="3400"/>
              <a:t>Miksi yksilö ylivelkaantuu?–pohdinta/keskustelutehtävä</a:t>
            </a:r>
          </a:p>
        </p:txBody>
      </p:sp>
      <p:sp>
        <p:nvSpPr>
          <p:cNvPr id="10" name="Freeform: Shape 9">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E0F3244-288C-3F2F-339E-CE43C7B54223}"/>
              </a:ext>
            </a:extLst>
          </p:cNvPr>
          <p:cNvSpPr>
            <a:spLocks noGrp="1"/>
          </p:cNvSpPr>
          <p:nvPr>
            <p:ph idx="1"/>
          </p:nvPr>
        </p:nvSpPr>
        <p:spPr>
          <a:xfrm>
            <a:off x="1941207" y="2752316"/>
            <a:ext cx="8309586" cy="2756848"/>
          </a:xfrm>
        </p:spPr>
        <p:txBody>
          <a:bodyPr vert="horz" lIns="91440" tIns="45720" rIns="91440" bIns="45720" rtlCol="0">
            <a:normAutofit fontScale="92500" lnSpcReduction="20000"/>
          </a:bodyPr>
          <a:lstStyle/>
          <a:p>
            <a:pPr marL="514350" indent="-514350">
              <a:buFont typeface="+mj-lt"/>
              <a:buAutoNum type="arabicPeriod"/>
            </a:pPr>
            <a:r>
              <a:rPr lang="fi-FI" sz="1900"/>
              <a:t>Pohtikaa ensin yksin tai pareittain syitä yksilön ylivelkaantumiseen</a:t>
            </a:r>
          </a:p>
          <a:p>
            <a:pPr marL="514350" indent="-514350">
              <a:buFont typeface="+mj-lt"/>
              <a:buAutoNum type="arabicPeriod"/>
            </a:pPr>
            <a:r>
              <a:rPr lang="fi-FI" sz="1900"/>
              <a:t>Tutustukaa seuraavaksi oheisiin lähteisiin:</a:t>
            </a:r>
          </a:p>
          <a:p>
            <a:pPr lvl="1"/>
            <a:r>
              <a:rPr lang="fi-FI" sz="1900" b="1" i="0">
                <a:effectLst/>
              </a:rPr>
              <a:t>Noora Hjelman antoi laskujen kasaantua ja se oli iso virhe – yhä suurempi osa nuorista elää yli varojensa </a:t>
            </a:r>
            <a:r>
              <a:rPr lang="fi-FI" sz="1900" i="0">
                <a:effectLst/>
              </a:rPr>
              <a:t>(</a:t>
            </a:r>
            <a:r>
              <a:rPr lang="fi-FI" sz="1900">
                <a:ea typeface="+mn-lt"/>
                <a:cs typeface="+mn-lt"/>
                <a:hlinkClick r:id="rId3"/>
              </a:rPr>
              <a:t>https://yle.fi/a/74-20042556</a:t>
            </a:r>
            <a:r>
              <a:rPr lang="fi-FI" sz="1900">
                <a:ea typeface="+mn-lt"/>
                <a:cs typeface="+mn-lt"/>
              </a:rPr>
              <a:t>)</a:t>
            </a:r>
          </a:p>
          <a:p>
            <a:pPr lvl="1"/>
            <a:r>
              <a:rPr lang="fi-FI" sz="1900" b="1" i="0">
                <a:effectLst/>
              </a:rPr>
              <a:t>Nuorten aikuisten vaikea velkaantuminen kasvaa - tarvitaan uusia toimia, joilla ongelmia voidaan ehkäistä </a:t>
            </a:r>
            <a:r>
              <a:rPr lang="fi-FI" sz="1900" i="0">
                <a:effectLst/>
              </a:rPr>
              <a:t>(</a:t>
            </a:r>
            <a:r>
              <a:rPr lang="fi-FI" sz="1900">
                <a:ea typeface="+mn-lt"/>
                <a:cs typeface="+mn-lt"/>
                <a:hlinkClick r:id="rId4">
                  <a:extLst>
                    <a:ext uri="{A12FA001-AC4F-418D-AE19-62706E023703}">
                      <ahyp:hlinkClr xmlns:ahyp="http://schemas.microsoft.com/office/drawing/2018/hyperlinkcolor" val="tx"/>
                    </a:ext>
                  </a:extLst>
                </a:hlinkClick>
              </a:rPr>
              <a:t>https://www.sttinfo.fi/tiedote/69979451/nuorten-aikuisten-vaikea-velkaantuminen-kasvaa---tarvitaan-uusia-toimia-joilla-ongelmia-voidaan-ehkaista?publisherId=3328</a:t>
            </a:r>
            <a:r>
              <a:rPr lang="fi-FI" sz="1900">
                <a:ea typeface="+mn-lt"/>
                <a:cs typeface="+mn-lt"/>
              </a:rPr>
              <a:t>)</a:t>
            </a:r>
          </a:p>
          <a:p>
            <a:pPr marL="514350" indent="-514350">
              <a:buFont typeface="+mj-lt"/>
              <a:buAutoNum type="arabicPeriod"/>
            </a:pPr>
            <a:r>
              <a:rPr lang="fi-FI" sz="1900">
                <a:ea typeface="+mn-lt"/>
                <a:cs typeface="+mn-lt"/>
              </a:rPr>
              <a:t>Millaisilla toimilla vaikeaa velkaantumista voitaisiin ehkäistä? Toimivatko samat keinot myös ekologisen kestävyyden saavuttamisen edistämisessä?</a:t>
            </a:r>
          </a:p>
          <a:p>
            <a:pPr lvl="1"/>
            <a:endParaRPr lang="fi-FI" sz="1600"/>
          </a:p>
        </p:txBody>
      </p:sp>
    </p:spTree>
    <p:extLst>
      <p:ext uri="{BB962C8B-B14F-4D97-AF65-F5344CB8AC3E}">
        <p14:creationId xmlns:p14="http://schemas.microsoft.com/office/powerpoint/2010/main" val="345429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6522F77-5048-45B6-6503-5CF014C6162E}"/>
              </a:ext>
            </a:extLst>
          </p:cNvPr>
          <p:cNvPicPr>
            <a:picLocks noChangeAspect="1"/>
          </p:cNvPicPr>
          <p:nvPr/>
        </p:nvPicPr>
        <p:blipFill>
          <a:blip r:embed="rId3"/>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B0E2F00F-DC5C-84E3-4F9B-2776D43D863E}"/>
              </a:ext>
            </a:extLst>
          </p:cNvPr>
          <p:cNvSpPr>
            <a:spLocks noGrp="1"/>
          </p:cNvSpPr>
          <p:nvPr>
            <p:ph type="title"/>
          </p:nvPr>
        </p:nvSpPr>
        <p:spPr>
          <a:xfrm>
            <a:off x="540249" y="691310"/>
            <a:ext cx="6437494" cy="1224575"/>
          </a:xfrm>
          <a:solidFill>
            <a:schemeClr val="bg1">
              <a:lumMod val="95000"/>
            </a:schemeClr>
          </a:solidFill>
        </p:spPr>
        <p:txBody>
          <a:bodyPr>
            <a:normAutofit/>
          </a:bodyPr>
          <a:lstStyle/>
          <a:p>
            <a:r>
              <a:rPr lang="fi-FI" sz="4000" dirty="0"/>
              <a:t>Positiivinen luottotietorekisteri</a:t>
            </a:r>
          </a:p>
        </p:txBody>
      </p:sp>
      <p:sp>
        <p:nvSpPr>
          <p:cNvPr id="3" name="Sisällön paikkamerkki 2">
            <a:extLst>
              <a:ext uri="{FF2B5EF4-FFF2-40B4-BE49-F238E27FC236}">
                <a16:creationId xmlns:a16="http://schemas.microsoft.com/office/drawing/2014/main" id="{55AB8C71-6CDC-129F-4273-69168F9AB1DB}"/>
              </a:ext>
            </a:extLst>
          </p:cNvPr>
          <p:cNvSpPr>
            <a:spLocks noGrp="1"/>
          </p:cNvSpPr>
          <p:nvPr>
            <p:ph idx="1"/>
          </p:nvPr>
        </p:nvSpPr>
        <p:spPr>
          <a:xfrm>
            <a:off x="540249" y="1815351"/>
            <a:ext cx="10515600" cy="4351338"/>
          </a:xfrm>
          <a:solidFill>
            <a:schemeClr val="bg1">
              <a:lumMod val="95000"/>
            </a:schemeClr>
          </a:solidFill>
          <a:ln>
            <a:noFill/>
          </a:ln>
        </p:spPr>
        <p:txBody>
          <a:bodyPr>
            <a:normAutofit/>
          </a:bodyPr>
          <a:lstStyle/>
          <a:p>
            <a:r>
              <a:rPr lang="fi-FI" sz="2400"/>
              <a:t>Otettu käyttöön Suomessa 1.4.2024</a:t>
            </a:r>
          </a:p>
          <a:p>
            <a:r>
              <a:rPr lang="fi-FI" sz="2400" b="0" i="0">
                <a:solidFill>
                  <a:srgbClr val="333333"/>
                </a:solidFill>
                <a:effectLst/>
              </a:rPr>
              <a:t>Luotonantajat ilmoittavat luottotietorekisteriin tiedot myöntämistään luotoista sekä luotoissa tapahtuneista muutoksista</a:t>
            </a:r>
          </a:p>
          <a:p>
            <a:r>
              <a:rPr lang="fi-FI" sz="2400" b="0" i="0">
                <a:solidFill>
                  <a:srgbClr val="333333"/>
                </a:solidFill>
                <a:effectLst/>
              </a:rPr>
              <a:t>Kun yksityishenkilö hakee lainaa, luotonantajalla on velvollisuus tarkistaa luotonhakijan luottokelpoisuus. Luotonantaja pyytää tätä varten positiivisesta luottotietorekisteristä luottotietorekisteriotteen. Otteella on ajantasaiset tiedot rekisteriin ilmoitetuista luotonhakijan luotoista sekä hänen tuloistaan.</a:t>
            </a:r>
            <a:endParaRPr lang="fi-FI" sz="2400">
              <a:solidFill>
                <a:srgbClr val="333333"/>
              </a:solidFill>
            </a:endParaRPr>
          </a:p>
          <a:p>
            <a:r>
              <a:rPr lang="fi-FI" sz="2400" b="0" i="0">
                <a:solidFill>
                  <a:srgbClr val="333333"/>
                </a:solidFill>
                <a:effectLst/>
              </a:rPr>
              <a:t>Yksityishenkilö voi tarkastella omien luottojensa tietoja ja asettaa itselleen vapaaehtoisen luottokiellon maksutta luottotietorekisterissä. </a:t>
            </a:r>
            <a:r>
              <a:rPr lang="fi-FI" sz="1800" b="0" i="0">
                <a:solidFill>
                  <a:srgbClr val="333333"/>
                </a:solidFill>
                <a:effectLst/>
              </a:rPr>
              <a:t>(6)</a:t>
            </a:r>
            <a:endParaRPr lang="fi-FI" sz="2400"/>
          </a:p>
        </p:txBody>
      </p:sp>
    </p:spTree>
    <p:extLst>
      <p:ext uri="{BB962C8B-B14F-4D97-AF65-F5344CB8AC3E}">
        <p14:creationId xmlns:p14="http://schemas.microsoft.com/office/powerpoint/2010/main" val="2800984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D2F926-DC98-2AC8-9191-635F9037ABE4}"/>
              </a:ext>
            </a:extLst>
          </p:cNvPr>
          <p:cNvSpPr>
            <a:spLocks noGrp="1"/>
          </p:cNvSpPr>
          <p:nvPr>
            <p:ph type="title"/>
          </p:nvPr>
        </p:nvSpPr>
        <p:spPr/>
        <p:txBody>
          <a:bodyPr/>
          <a:lstStyle/>
          <a:p>
            <a:r>
              <a:rPr lang="fi-FI"/>
              <a:t>Projekti-idea: Positiivinen luontotietorekisteri </a:t>
            </a:r>
          </a:p>
        </p:txBody>
      </p:sp>
      <p:sp>
        <p:nvSpPr>
          <p:cNvPr id="3" name="Sisällön paikkamerkki 2">
            <a:extLst>
              <a:ext uri="{FF2B5EF4-FFF2-40B4-BE49-F238E27FC236}">
                <a16:creationId xmlns:a16="http://schemas.microsoft.com/office/drawing/2014/main" id="{039B5778-3CB8-66E5-03B6-8822AFC42982}"/>
              </a:ext>
            </a:extLst>
          </p:cNvPr>
          <p:cNvSpPr>
            <a:spLocks noGrp="1"/>
          </p:cNvSpPr>
          <p:nvPr>
            <p:ph idx="1"/>
          </p:nvPr>
        </p:nvSpPr>
        <p:spPr>
          <a:xfrm>
            <a:off x="5825447" y="1690688"/>
            <a:ext cx="5619964" cy="4946418"/>
          </a:xfrm>
        </p:spPr>
        <p:txBody>
          <a:bodyPr>
            <a:normAutofit fontScale="92500" lnSpcReduction="10000"/>
          </a:bodyPr>
          <a:lstStyle/>
          <a:p>
            <a:pPr marL="514350" indent="-514350">
              <a:buFont typeface="+mj-lt"/>
              <a:buAutoNum type="arabicPeriod"/>
            </a:pPr>
            <a:r>
              <a:rPr lang="fi-FI" sz="1600"/>
              <a:t>Tehtävä: Ideoikaa ja suunnitelkaa valitsemallenne kohderyhmälle </a:t>
            </a:r>
            <a:r>
              <a:rPr lang="fi-FI" sz="1600" b="1"/>
              <a:t>positiivinen luontotietorekisteri. </a:t>
            </a:r>
            <a:r>
              <a:rPr lang="fi-FI" sz="1600"/>
              <a:t>Rekisterin </a:t>
            </a:r>
            <a:r>
              <a:rPr lang="fi-FI" sz="1600" b="1"/>
              <a:t>tavoitteena on edistää ja tehdä näkyväksi </a:t>
            </a:r>
            <a:r>
              <a:rPr lang="fi-FI" sz="1600"/>
              <a:t>esim. </a:t>
            </a:r>
            <a:r>
              <a:rPr lang="fi-FI" sz="1600" b="1"/>
              <a:t>kouluyhteisön positiiviset teot ekologisen kestävyyden saavuttamiseksi ja kiertotalouden edistämiseksi. </a:t>
            </a:r>
          </a:p>
          <a:p>
            <a:pPr lvl="1"/>
            <a:r>
              <a:rPr lang="fi-FI" sz="1400"/>
              <a:t>Pohdi: Mikä on porkkana tai mahdollinen sanktio? Mitä hyötyä valitsemallenne kohderyhmälle on rekisterin käyttämisestä? </a:t>
            </a:r>
          </a:p>
          <a:p>
            <a:pPr marL="514350" indent="-514350">
              <a:buFont typeface="+mj-lt"/>
              <a:buAutoNum type="arabicPeriod"/>
            </a:pPr>
            <a:r>
              <a:rPr lang="fi-FI" sz="1600"/>
              <a:t>Tutki teoriaa lisää tarvittaessa</a:t>
            </a:r>
          </a:p>
          <a:p>
            <a:pPr marL="514350" indent="-514350">
              <a:buFont typeface="+mj-lt"/>
              <a:buAutoNum type="arabicPeriod"/>
            </a:pPr>
            <a:r>
              <a:rPr lang="fi-FI" sz="1600"/>
              <a:t>Kirjoita ideasi ylös</a:t>
            </a:r>
          </a:p>
          <a:p>
            <a:pPr marL="514350" indent="-514350">
              <a:buFont typeface="+mj-lt"/>
              <a:buAutoNum type="arabicPeriod"/>
            </a:pPr>
            <a:r>
              <a:rPr lang="fi-FI" sz="1600"/>
              <a:t>Kokoontukaa ryhmän kanssa jakamaan ideanne. Päättäkää yhdessä, mikä on ratkaisunne.</a:t>
            </a:r>
          </a:p>
          <a:p>
            <a:pPr marL="514350" indent="-514350">
              <a:buFont typeface="+mj-lt"/>
              <a:buAutoNum type="arabicPeriod"/>
            </a:pPr>
            <a:r>
              <a:rPr lang="fi-FI" sz="1600"/>
              <a:t>Laatikaa yhteinen suunnitelma, johon yhdistätte parhaat ideat.</a:t>
            </a:r>
          </a:p>
          <a:p>
            <a:pPr marL="514350" indent="-514350">
              <a:buFont typeface="+mj-lt"/>
              <a:buAutoNum type="arabicPeriod"/>
            </a:pPr>
            <a:r>
              <a:rPr lang="fi-FI" sz="1600"/>
              <a:t>Esittäkää ajatuksenne ja pyytäkää rakentavaa palautetta</a:t>
            </a:r>
          </a:p>
          <a:p>
            <a:pPr marL="514350" indent="-514350">
              <a:buFont typeface="+mj-lt"/>
              <a:buAutoNum type="arabicPeriod"/>
            </a:pPr>
            <a:r>
              <a:rPr lang="fi-FI" sz="1600"/>
              <a:t>Rakentakaa mallinnos toiminnastanne esim. piirtäen tai sähköisillä työkaluilla</a:t>
            </a:r>
          </a:p>
          <a:p>
            <a:pPr marL="514350" indent="-514350">
              <a:buFont typeface="+mj-lt"/>
              <a:buAutoNum type="arabicPeriod"/>
            </a:pPr>
            <a:r>
              <a:rPr lang="fi-FI" sz="1600"/>
              <a:t>Jakaa toimintaidea muille ja työstäkää sitä eteenpäin </a:t>
            </a:r>
          </a:p>
          <a:p>
            <a:pPr lvl="1"/>
            <a:r>
              <a:rPr lang="fi-FI" sz="1400"/>
              <a:t>Miten kohderyhmä innostuu käyttämään rekisteriä ja saa siitä tietoa? Suunnitelkaa ja ideoikaa viestintä (esim. Instagram-postaus, logo, tiedote)</a:t>
            </a:r>
          </a:p>
          <a:p>
            <a:pPr lvl="1"/>
            <a:r>
              <a:rPr lang="fi-FI" sz="1400"/>
              <a:t>Keksikää rekisterille nimi </a:t>
            </a:r>
          </a:p>
        </p:txBody>
      </p:sp>
      <p:pic>
        <p:nvPicPr>
          <p:cNvPr id="1028" name="Picture 4">
            <a:extLst>
              <a:ext uri="{FF2B5EF4-FFF2-40B4-BE49-F238E27FC236}">
                <a16:creationId xmlns:a16="http://schemas.microsoft.com/office/drawing/2014/main" id="{664C2E6A-CD45-512C-8FCD-BF16D2A57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589" y="1690688"/>
            <a:ext cx="4247361" cy="456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2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D3213E-C742-F3D5-0E44-4DA2A0FEA668}"/>
              </a:ext>
            </a:extLst>
          </p:cNvPr>
          <p:cNvSpPr>
            <a:spLocks noGrp="1"/>
          </p:cNvSpPr>
          <p:nvPr>
            <p:ph type="title"/>
          </p:nvPr>
        </p:nvSpPr>
        <p:spPr/>
        <p:txBody>
          <a:bodyPr>
            <a:normAutofit/>
          </a:bodyPr>
          <a:lstStyle/>
          <a:p>
            <a:r>
              <a:rPr lang="fi-FI"/>
              <a:t>Tehtäväidea itsenäisesti tai ryhmissä:</a:t>
            </a:r>
            <a:br>
              <a:rPr lang="fi-FI"/>
            </a:br>
            <a:r>
              <a:rPr lang="fi-FI"/>
              <a:t>Vaikuta kiertotalouden puolesta! </a:t>
            </a:r>
            <a:r>
              <a:rPr lang="fi-FI" sz="3600"/>
              <a:t>(diat 15-16).  </a:t>
            </a:r>
            <a:endParaRPr lang="fi-FI"/>
          </a:p>
        </p:txBody>
      </p:sp>
      <p:sp>
        <p:nvSpPr>
          <p:cNvPr id="3" name="Sisällön paikkamerkki 2">
            <a:extLst>
              <a:ext uri="{FF2B5EF4-FFF2-40B4-BE49-F238E27FC236}">
                <a16:creationId xmlns:a16="http://schemas.microsoft.com/office/drawing/2014/main" id="{D1CB28FE-2F76-C530-DCF9-11E39E92BDC1}"/>
              </a:ext>
            </a:extLst>
          </p:cNvPr>
          <p:cNvSpPr>
            <a:spLocks noGrp="1"/>
          </p:cNvSpPr>
          <p:nvPr>
            <p:ph idx="1"/>
          </p:nvPr>
        </p:nvSpPr>
        <p:spPr>
          <a:xfrm>
            <a:off x="838200" y="1825625"/>
            <a:ext cx="2644739" cy="4351338"/>
          </a:xfrm>
        </p:spPr>
        <p:txBody>
          <a:bodyPr/>
          <a:lstStyle/>
          <a:p>
            <a:pPr marL="0" indent="0">
              <a:buNone/>
            </a:pPr>
            <a:endParaRPr lang="fi-FI"/>
          </a:p>
          <a:p>
            <a:endParaRPr lang="fi-FI"/>
          </a:p>
        </p:txBody>
      </p:sp>
      <p:sp>
        <p:nvSpPr>
          <p:cNvPr id="5" name="Tekstiruutu 4">
            <a:extLst>
              <a:ext uri="{FF2B5EF4-FFF2-40B4-BE49-F238E27FC236}">
                <a16:creationId xmlns:a16="http://schemas.microsoft.com/office/drawing/2014/main" id="{928C9EF1-F5D9-4008-69C4-CCF876D3E650}"/>
              </a:ext>
            </a:extLst>
          </p:cNvPr>
          <p:cNvSpPr txBox="1"/>
          <p:nvPr/>
        </p:nvSpPr>
        <p:spPr>
          <a:xfrm>
            <a:off x="986319" y="2178121"/>
            <a:ext cx="4921321" cy="2862322"/>
          </a:xfrm>
          <a:prstGeom prst="rect">
            <a:avLst/>
          </a:prstGeom>
          <a:noFill/>
        </p:spPr>
        <p:txBody>
          <a:bodyPr wrap="square" rtlCol="0">
            <a:spAutoFit/>
          </a:bodyPr>
          <a:lstStyle/>
          <a:p>
            <a:r>
              <a:rPr lang="fi-FI" b="1"/>
              <a:t>Vaihe 1: </a:t>
            </a:r>
            <a:r>
              <a:rPr lang="fi-FI"/>
              <a:t>Maailmassa monta on ihmeellistä asiaa, jotka saattavat hämmästyttää rajallisten luonnonvarojen järkevän käytön puolestapuhujaa.</a:t>
            </a:r>
          </a:p>
          <a:p>
            <a:endParaRPr lang="fi-FI"/>
          </a:p>
          <a:p>
            <a:r>
              <a:rPr lang="fi-FI"/>
              <a:t>Tutkitaa oheista listaa tai keksikää omia esimerkkejä. </a:t>
            </a:r>
          </a:p>
          <a:p>
            <a:endParaRPr lang="fi-FI"/>
          </a:p>
          <a:p>
            <a:endParaRPr lang="fi-FI"/>
          </a:p>
          <a:p>
            <a:endParaRPr lang="fi-FI"/>
          </a:p>
        </p:txBody>
      </p:sp>
      <p:sp>
        <p:nvSpPr>
          <p:cNvPr id="6" name="Sisällön paikkamerkki 2">
            <a:extLst>
              <a:ext uri="{FF2B5EF4-FFF2-40B4-BE49-F238E27FC236}">
                <a16:creationId xmlns:a16="http://schemas.microsoft.com/office/drawing/2014/main" id="{85DBC41C-20B2-9FD3-35A8-5BABCBBDDBDA}"/>
              </a:ext>
            </a:extLst>
          </p:cNvPr>
          <p:cNvSpPr txBox="1">
            <a:spLocks/>
          </p:cNvSpPr>
          <p:nvPr/>
        </p:nvSpPr>
        <p:spPr>
          <a:xfrm>
            <a:off x="6876836" y="2141537"/>
            <a:ext cx="5181600" cy="43513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Sans-Serif" panose="020B0604020202020204" pitchFamily="34" charset="0"/>
              <a:buChar char="•"/>
            </a:pPr>
            <a:r>
              <a:rPr lang="fi-FI" sz="2000">
                <a:latin typeface="Arial"/>
                <a:cs typeface="Arial"/>
              </a:rPr>
              <a:t>Black Friday</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Hanhikiven ydinvoimala-alue</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Globaali kiinalainen verkkokauppa</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Ilmainen muoviämpäri</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Katsomoläpsytin</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Kapselikeitin</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Polttomoottorikäyttöinen vesiskootteri</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Formula 1 -sirkus</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Jouluneule</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Sähkötupakka</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Terassilämmitin</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WC-raikastin</a:t>
            </a:r>
            <a:endParaRPr lang="fi-FI" sz="2000">
              <a:solidFill>
                <a:srgbClr val="808080"/>
              </a:solidFill>
              <a:latin typeface="Arial"/>
              <a:cs typeface="Arial"/>
            </a:endParaRPr>
          </a:p>
          <a:p>
            <a:pPr>
              <a:buFont typeface="Arial,Sans-Serif" panose="020B0604020202020204" pitchFamily="34" charset="0"/>
              <a:buChar char="•"/>
            </a:pPr>
            <a:r>
              <a:rPr lang="fi-FI" sz="2000">
                <a:latin typeface="Arial"/>
                <a:cs typeface="Arial"/>
              </a:rPr>
              <a:t>Temptation Island- reality-tv-sarja</a:t>
            </a:r>
            <a:endParaRPr lang="fi-FI" dirty="0"/>
          </a:p>
        </p:txBody>
      </p:sp>
    </p:spTree>
    <p:extLst>
      <p:ext uri="{BB962C8B-B14F-4D97-AF65-F5344CB8AC3E}">
        <p14:creationId xmlns:p14="http://schemas.microsoft.com/office/powerpoint/2010/main" val="141165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51C85F2-6AC8-7670-B047-6FAD30386B68}"/>
              </a:ext>
            </a:extLst>
          </p:cNvPr>
          <p:cNvSpPr>
            <a:spLocks noGrp="1"/>
          </p:cNvSpPr>
          <p:nvPr>
            <p:ph idx="1"/>
          </p:nvPr>
        </p:nvSpPr>
        <p:spPr>
          <a:xfrm>
            <a:off x="714911" y="716015"/>
            <a:ext cx="7667089" cy="5900541"/>
          </a:xfrm>
        </p:spPr>
        <p:txBody>
          <a:bodyPr>
            <a:normAutofit/>
          </a:bodyPr>
          <a:lstStyle/>
          <a:p>
            <a:pPr marL="0" indent="0">
              <a:buNone/>
            </a:pPr>
            <a:r>
              <a:rPr lang="fi-FI" sz="1800" b="1"/>
              <a:t>Vaihe 2: Meemityöpaja </a:t>
            </a:r>
          </a:p>
          <a:p>
            <a:pPr marL="514350" indent="-514350">
              <a:buFont typeface="+mj-lt"/>
              <a:buAutoNum type="arabicPeriod"/>
            </a:pPr>
            <a:r>
              <a:rPr lang="fi-FI" sz="1800"/>
              <a:t>Katsokaa video </a:t>
            </a:r>
            <a:r>
              <a:rPr lang="fi-FI" sz="1800">
                <a:hlinkClick r:id="rId3"/>
              </a:rPr>
              <a:t>”Mitä on yhteiskunnallinen vaikuttaminen”? https://www.youtube.com/watch?v=9Fp0EDbMj3E</a:t>
            </a:r>
            <a:r>
              <a:rPr lang="fi-FI" sz="1800"/>
              <a:t> (Videon tuottaja: Biologian ja maantiedon opettajien liitto)</a:t>
            </a:r>
          </a:p>
          <a:p>
            <a:pPr marL="514350" indent="-514350">
              <a:buFont typeface="+mj-lt"/>
              <a:buAutoNum type="arabicPeriod"/>
            </a:pPr>
            <a:r>
              <a:rPr lang="fi-FI" sz="1800"/>
              <a:t>Keskustelkaa vierustoverin kanssa tai ryhmässä </a:t>
            </a:r>
          </a:p>
          <a:p>
            <a:pPr lvl="2"/>
            <a:r>
              <a:rPr lang="fi-FI" sz="1300"/>
              <a:t>Mikä oikeastaan on meemi?</a:t>
            </a:r>
          </a:p>
          <a:p>
            <a:pPr lvl="2"/>
            <a:r>
              <a:rPr lang="fi-FI" sz="1300"/>
              <a:t>Mikä on meemien merkitys yhteiskunnallisessa vaikuttamisessa?</a:t>
            </a:r>
          </a:p>
          <a:p>
            <a:pPr lvl="2"/>
            <a:r>
              <a:rPr lang="fi-FI" sz="1300"/>
              <a:t>Millainen on hyvä meemi?</a:t>
            </a:r>
          </a:p>
          <a:p>
            <a:pPr marL="514350" indent="-514350">
              <a:buFont typeface="+mj-lt"/>
              <a:buAutoNum type="arabicPeriod"/>
            </a:pPr>
            <a:r>
              <a:rPr lang="fi-FI" sz="1800"/>
              <a:t>Valitkaa yksi asia edellisen dian listalta tai omista esimerkeistänne</a:t>
            </a:r>
          </a:p>
          <a:p>
            <a:pPr lvl="2"/>
            <a:r>
              <a:rPr lang="fi-FI" sz="1300"/>
              <a:t>Millaisesta näkökulmasta haluaisit asiaa käsitellä (esim. epäkohtien osoittaminen, uusi ratkaisu, jokin tunne)</a:t>
            </a:r>
          </a:p>
          <a:p>
            <a:pPr marL="514350" indent="-514350">
              <a:buFont typeface="+mj-lt"/>
              <a:buAutoNum type="arabicPeriod"/>
            </a:pPr>
            <a:r>
              <a:rPr lang="fi-FI" sz="1800"/>
              <a:t>Valitse näkökulmaan sopiva meemipohja, meemigeneraattoreita netissä mm.</a:t>
            </a:r>
          </a:p>
          <a:p>
            <a:pPr marL="457200" lvl="1" indent="0">
              <a:buNone/>
            </a:pPr>
            <a:r>
              <a:rPr lang="fi-FI" sz="1500">
                <a:hlinkClick r:id="rId4"/>
              </a:rPr>
              <a:t>https://imgflip.com/memegenerator</a:t>
            </a:r>
            <a:endParaRPr lang="fi-FI" sz="1500"/>
          </a:p>
          <a:p>
            <a:pPr marL="457200" lvl="1" indent="0">
              <a:buNone/>
            </a:pPr>
            <a:r>
              <a:rPr lang="fi-FI" sz="1500">
                <a:hlinkClick r:id="rId5"/>
              </a:rPr>
              <a:t>https://www.kapwing.com/meme-maker</a:t>
            </a:r>
            <a:endParaRPr lang="fi-FI" sz="1500"/>
          </a:p>
          <a:p>
            <a:pPr marL="457200" lvl="1" indent="0">
              <a:buNone/>
            </a:pPr>
            <a:r>
              <a:rPr lang="fi-FI" sz="1500">
                <a:hlinkClick r:id="rId6"/>
              </a:rPr>
              <a:t>https://www.iloveimg.com/meme-generator</a:t>
            </a:r>
            <a:endParaRPr lang="fi-FI" sz="1500"/>
          </a:p>
          <a:p>
            <a:pPr marL="514350" indent="-514350">
              <a:buFont typeface="+mj-lt"/>
              <a:buAutoNum type="arabicPeriod"/>
            </a:pPr>
            <a:r>
              <a:rPr lang="fi-FI" sz="1800"/>
              <a:t>Kootkaan meemit opettajan ohjeistamalla tavalla, jotta pääsette ihailemaan toistenne tuotoksia!</a:t>
            </a:r>
          </a:p>
          <a:p>
            <a:pPr lvl="1"/>
            <a:endParaRPr lang="fi-FI"/>
          </a:p>
        </p:txBody>
      </p:sp>
      <p:pic>
        <p:nvPicPr>
          <p:cNvPr id="4" name="Kuva 3">
            <a:extLst>
              <a:ext uri="{FF2B5EF4-FFF2-40B4-BE49-F238E27FC236}">
                <a16:creationId xmlns:a16="http://schemas.microsoft.com/office/drawing/2014/main" id="{BD249231-2D30-2B3C-BF5C-F8FCEF2612D6}"/>
              </a:ext>
            </a:extLst>
          </p:cNvPr>
          <p:cNvPicPr>
            <a:picLocks noChangeAspect="1"/>
          </p:cNvPicPr>
          <p:nvPr/>
        </p:nvPicPr>
        <p:blipFill>
          <a:blip r:embed="rId7"/>
          <a:stretch>
            <a:fillRect/>
          </a:stretch>
        </p:blipFill>
        <p:spPr>
          <a:xfrm>
            <a:off x="9066372" y="1164771"/>
            <a:ext cx="3018971" cy="4528457"/>
          </a:xfrm>
          <a:prstGeom prst="rect">
            <a:avLst/>
          </a:prstGeom>
        </p:spPr>
      </p:pic>
      <p:sp>
        <p:nvSpPr>
          <p:cNvPr id="6" name="Tekstiruutu 5">
            <a:extLst>
              <a:ext uri="{FF2B5EF4-FFF2-40B4-BE49-F238E27FC236}">
                <a16:creationId xmlns:a16="http://schemas.microsoft.com/office/drawing/2014/main" id="{96D49F2C-B4DC-0C03-2129-EB362C784CB2}"/>
              </a:ext>
            </a:extLst>
          </p:cNvPr>
          <p:cNvSpPr txBox="1"/>
          <p:nvPr/>
        </p:nvSpPr>
        <p:spPr>
          <a:xfrm>
            <a:off x="9137475" y="6119336"/>
            <a:ext cx="2876764" cy="738664"/>
          </a:xfrm>
          <a:prstGeom prst="rect">
            <a:avLst/>
          </a:prstGeom>
          <a:noFill/>
        </p:spPr>
        <p:txBody>
          <a:bodyPr wrap="square" rtlCol="0">
            <a:spAutoFit/>
          </a:bodyPr>
          <a:lstStyle/>
          <a:p>
            <a:r>
              <a:rPr lang="fi-FI" sz="1200"/>
              <a:t>Kuvan lähde: Toivoa &amp; Toimintaa / Biologian ja maantieteen opettajien liitto BMOL ry</a:t>
            </a:r>
            <a:r>
              <a:rPr lang="fi-FI"/>
              <a:t>.</a:t>
            </a:r>
          </a:p>
        </p:txBody>
      </p:sp>
    </p:spTree>
    <p:extLst>
      <p:ext uri="{BB962C8B-B14F-4D97-AF65-F5344CB8AC3E}">
        <p14:creationId xmlns:p14="http://schemas.microsoft.com/office/powerpoint/2010/main" val="441357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CDE6DC-DFF3-F1B0-0B4E-286ABC49A10F}"/>
              </a:ext>
            </a:extLst>
          </p:cNvPr>
          <p:cNvSpPr>
            <a:spLocks noGrp="1"/>
          </p:cNvSpPr>
          <p:nvPr>
            <p:ph type="title"/>
          </p:nvPr>
        </p:nvSpPr>
        <p:spPr/>
        <p:txBody>
          <a:bodyPr/>
          <a:lstStyle/>
          <a:p>
            <a:r>
              <a:rPr lang="fi-FI"/>
              <a:t>Lähteet</a:t>
            </a:r>
          </a:p>
        </p:txBody>
      </p:sp>
      <p:sp>
        <p:nvSpPr>
          <p:cNvPr id="3" name="Sisällön paikkamerkki 2">
            <a:extLst>
              <a:ext uri="{FF2B5EF4-FFF2-40B4-BE49-F238E27FC236}">
                <a16:creationId xmlns:a16="http://schemas.microsoft.com/office/drawing/2014/main" id="{9294A518-9E8E-9319-D75F-9A148111D51C}"/>
              </a:ext>
            </a:extLst>
          </p:cNvPr>
          <p:cNvSpPr>
            <a:spLocks noGrp="1"/>
          </p:cNvSpPr>
          <p:nvPr>
            <p:ph idx="1"/>
          </p:nvPr>
        </p:nvSpPr>
        <p:spPr>
          <a:xfrm>
            <a:off x="838200" y="1825625"/>
            <a:ext cx="7165369" cy="4351338"/>
          </a:xfrm>
        </p:spPr>
        <p:txBody>
          <a:bodyPr>
            <a:normAutofit fontScale="92500" lnSpcReduction="20000"/>
          </a:bodyPr>
          <a:lstStyle/>
          <a:p>
            <a:pPr marL="0" indent="0">
              <a:buNone/>
            </a:pPr>
            <a:r>
              <a:rPr lang="fi-FI" sz="1800"/>
              <a:t>(1) Packer D. &amp; Van Bavel J. 2024. </a:t>
            </a:r>
            <a:r>
              <a:rPr lang="fi-FI" sz="1800" i="1"/>
              <a:t>How to talk about climate change and the problem with doomerism</a:t>
            </a:r>
            <a:r>
              <a:rPr lang="fi-FI" sz="1800"/>
              <a:t>. The Power of us (Issue 107)</a:t>
            </a:r>
          </a:p>
          <a:p>
            <a:pPr marL="0" indent="0">
              <a:buNone/>
            </a:pPr>
            <a:r>
              <a:rPr lang="fi-FI" sz="1800"/>
              <a:t>(2) Joutsenvirta M. 2021. </a:t>
            </a:r>
            <a:r>
              <a:rPr lang="fi-FI" sz="1800" i="1"/>
              <a:t>#3 Miten talousajattelumme muotoillaan uusiksi?</a:t>
            </a:r>
            <a:r>
              <a:rPr lang="fi-FI" sz="1800"/>
              <a:t> Luettavissa: https://www.sitra.fi/blogit/miten-talousajattelumme-muotoillaan-uusiksi/</a:t>
            </a:r>
          </a:p>
          <a:p>
            <a:pPr marL="0" indent="0">
              <a:buNone/>
            </a:pPr>
            <a:r>
              <a:rPr lang="fi-FI" sz="1800"/>
              <a:t>(3) Brander ym. </a:t>
            </a:r>
            <a:r>
              <a:rPr lang="fi-FI" sz="1800" i="1"/>
              <a:t>Manner GE1-Maailma muutoksessa. </a:t>
            </a:r>
            <a:r>
              <a:rPr lang="fi-FI" sz="1800"/>
              <a:t>Otava kirjapaino. Keuruu 2021. ISBN:978-951-1-35098-9</a:t>
            </a:r>
          </a:p>
          <a:p>
            <a:pPr marL="0" indent="0">
              <a:buNone/>
            </a:pPr>
            <a:r>
              <a:rPr lang="fi-FI" sz="1800"/>
              <a:t>(4) </a:t>
            </a:r>
            <a:r>
              <a:rPr lang="fi-FI" sz="1800" i="1"/>
              <a:t>Kiertotalous työelämätaitona-verkkokurssi</a:t>
            </a:r>
            <a:r>
              <a:rPr lang="fi-FI" sz="1800"/>
              <a:t>. </a:t>
            </a:r>
            <a:r>
              <a:rPr lang="fi-FI" sz="1800" b="0">
                <a:solidFill>
                  <a:srgbClr val="000000"/>
                </a:solidFill>
                <a:effectLst/>
              </a:rPr>
              <a:t>Aineisto on tuotettu KIERTO – Kiertotalouden toiminnalliset oppimisympäristöt ja Kiertotaloudesta kasvua -hankkeissa, jotka toteutettiin – 31.12.2021 ja 1.12.2021 – 31.8.2023. Hankkeiden päärahoittajana oli Euroopan Sosiaalirahasto ja koordinoivana tahona Tampereen kaupungin työllisyys- ja kasvupalvelut. Lupa materiaalin käyttöön saatu.</a:t>
            </a:r>
          </a:p>
          <a:p>
            <a:pPr marL="0" indent="0">
              <a:buNone/>
            </a:pPr>
            <a:r>
              <a:rPr lang="fi-FI" sz="1800" b="0">
                <a:solidFill>
                  <a:srgbClr val="000000"/>
                </a:solidFill>
                <a:effectLst/>
              </a:rPr>
              <a:t>(5) Saarinen M. </a:t>
            </a:r>
            <a:r>
              <a:rPr lang="fi-FI" sz="1800" b="0" i="1">
                <a:solidFill>
                  <a:srgbClr val="000000"/>
                </a:solidFill>
                <a:effectLst/>
              </a:rPr>
              <a:t>Suomen velkaongelma ei ole niin paha kuin kansalle kerrotaan – ”Puheissa on pelottelun retoriikkaa”. </a:t>
            </a:r>
            <a:r>
              <a:rPr lang="fi-FI" sz="1800" b="0">
                <a:solidFill>
                  <a:srgbClr val="000000"/>
                </a:solidFill>
                <a:effectLst/>
              </a:rPr>
              <a:t>Helsingin sanomat. 22.3.2023. Luettavissa: https://www.hs.fi/visio/art-2000009463824.html</a:t>
            </a:r>
          </a:p>
          <a:p>
            <a:pPr marL="0" indent="0">
              <a:buNone/>
            </a:pPr>
            <a:r>
              <a:rPr lang="fi-FI" sz="1800"/>
              <a:t>(6) </a:t>
            </a:r>
            <a:r>
              <a:rPr lang="fi-FI" sz="1800" i="1"/>
              <a:t>Rekisteri ehkäisee kotitalouksien ylivelkaantumista. </a:t>
            </a:r>
            <a:r>
              <a:rPr lang="fi-FI" sz="1800"/>
              <a:t>Verohallinto. Luettavissa: https://www.vero.fi/positiivinenluottotietorekisteri/tietoa-rekisterista/</a:t>
            </a:r>
          </a:p>
          <a:p>
            <a:pPr marL="0" indent="0">
              <a:buNone/>
            </a:pPr>
            <a:endParaRPr lang="fi-FI" sz="1800"/>
          </a:p>
          <a:p>
            <a:pPr marL="0" indent="0">
              <a:buNone/>
            </a:pPr>
            <a:endParaRPr lang="fi-FI"/>
          </a:p>
          <a:p>
            <a:endParaRPr lang="fi-FI"/>
          </a:p>
        </p:txBody>
      </p:sp>
      <p:pic>
        <p:nvPicPr>
          <p:cNvPr id="4" name="Kuva 3">
            <a:extLst>
              <a:ext uri="{FF2B5EF4-FFF2-40B4-BE49-F238E27FC236}">
                <a16:creationId xmlns:a16="http://schemas.microsoft.com/office/drawing/2014/main" id="{D89D6BBB-8589-7B76-55DD-B9AB0E2A8A07}"/>
              </a:ext>
            </a:extLst>
          </p:cNvPr>
          <p:cNvPicPr>
            <a:picLocks noChangeAspect="1"/>
          </p:cNvPicPr>
          <p:nvPr/>
        </p:nvPicPr>
        <p:blipFill>
          <a:blip r:embed="rId2"/>
          <a:stretch>
            <a:fillRect/>
          </a:stretch>
        </p:blipFill>
        <p:spPr>
          <a:xfrm>
            <a:off x="8805204" y="2732814"/>
            <a:ext cx="2901948" cy="1103472"/>
          </a:xfrm>
          <a:prstGeom prst="rect">
            <a:avLst/>
          </a:prstGeom>
        </p:spPr>
      </p:pic>
      <p:pic>
        <p:nvPicPr>
          <p:cNvPr id="5" name="Kuva 4">
            <a:extLst>
              <a:ext uri="{FF2B5EF4-FFF2-40B4-BE49-F238E27FC236}">
                <a16:creationId xmlns:a16="http://schemas.microsoft.com/office/drawing/2014/main" id="{AE804FD8-BB32-177C-21C3-4400AAE43870}"/>
              </a:ext>
            </a:extLst>
          </p:cNvPr>
          <p:cNvPicPr>
            <a:picLocks noChangeAspect="1"/>
          </p:cNvPicPr>
          <p:nvPr/>
        </p:nvPicPr>
        <p:blipFill>
          <a:blip r:embed="rId3"/>
          <a:stretch>
            <a:fillRect/>
          </a:stretch>
        </p:blipFill>
        <p:spPr>
          <a:xfrm>
            <a:off x="9616043" y="4159021"/>
            <a:ext cx="2091109" cy="1438781"/>
          </a:xfrm>
          <a:prstGeom prst="rect">
            <a:avLst/>
          </a:prstGeom>
        </p:spPr>
      </p:pic>
    </p:spTree>
    <p:extLst>
      <p:ext uri="{BB962C8B-B14F-4D97-AF65-F5344CB8AC3E}">
        <p14:creationId xmlns:p14="http://schemas.microsoft.com/office/powerpoint/2010/main" val="147695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Kaaviokuva 10">
            <a:extLst>
              <a:ext uri="{FF2B5EF4-FFF2-40B4-BE49-F238E27FC236}">
                <a16:creationId xmlns:a16="http://schemas.microsoft.com/office/drawing/2014/main" id="{F9CE8547-4251-88DE-709F-09D28EC7AFFC}"/>
              </a:ext>
            </a:extLst>
          </p:cNvPr>
          <p:cNvGraphicFramePr/>
          <p:nvPr>
            <p:extLst>
              <p:ext uri="{D42A27DB-BD31-4B8C-83A1-F6EECF244321}">
                <p14:modId xmlns:p14="http://schemas.microsoft.com/office/powerpoint/2010/main" val="4070520642"/>
              </p:ext>
            </p:extLst>
          </p:nvPr>
        </p:nvGraphicFramePr>
        <p:xfrm>
          <a:off x="414089" y="1038824"/>
          <a:ext cx="5604563" cy="478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iruutu 3">
            <a:extLst>
              <a:ext uri="{FF2B5EF4-FFF2-40B4-BE49-F238E27FC236}">
                <a16:creationId xmlns:a16="http://schemas.microsoft.com/office/drawing/2014/main" id="{56E9430B-4C4D-C980-7D92-8FDC03A8A30D}"/>
              </a:ext>
            </a:extLst>
          </p:cNvPr>
          <p:cNvSpPr txBox="1"/>
          <p:nvPr/>
        </p:nvSpPr>
        <p:spPr>
          <a:xfrm>
            <a:off x="2056851" y="231932"/>
            <a:ext cx="2319037" cy="523220"/>
          </a:xfrm>
          <a:prstGeom prst="rect">
            <a:avLst/>
          </a:prstGeom>
          <a:noFill/>
        </p:spPr>
        <p:txBody>
          <a:bodyPr wrap="square" rtlCol="0">
            <a:spAutoFit/>
          </a:bodyPr>
          <a:lstStyle/>
          <a:p>
            <a:r>
              <a:rPr lang="fi-FI" sz="2800" b="1" i="0" u="none" strike="noStrike">
                <a:solidFill>
                  <a:srgbClr val="00B7E3"/>
                </a:solidFill>
                <a:effectLst/>
                <a:latin typeface="Segoe UI" panose="020B0502040204020203" pitchFamily="34" charset="0"/>
              </a:rPr>
              <a:t>VIITEKEHYS</a:t>
            </a:r>
            <a:r>
              <a:rPr lang="fi-FI" sz="2400"/>
              <a:t> </a:t>
            </a:r>
          </a:p>
        </p:txBody>
      </p:sp>
      <p:pic>
        <p:nvPicPr>
          <p:cNvPr id="8" name="Kuva 7">
            <a:extLst>
              <a:ext uri="{FF2B5EF4-FFF2-40B4-BE49-F238E27FC236}">
                <a16:creationId xmlns:a16="http://schemas.microsoft.com/office/drawing/2014/main" id="{C405D78B-5174-5720-6F26-33997230C38C}"/>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2470535" y="4821421"/>
            <a:ext cx="1166443" cy="983895"/>
          </a:xfrm>
          <a:prstGeom prst="rect">
            <a:avLst/>
          </a:prstGeom>
        </p:spPr>
      </p:pic>
      <p:pic>
        <p:nvPicPr>
          <p:cNvPr id="2052" name="Picture 4" descr="Kuva, joka sisältää kohteen teksti, Fontti, logo, Grafiikka&#10;&#10;Kuvaus luotu automaattisesti">
            <a:extLst>
              <a:ext uri="{FF2B5EF4-FFF2-40B4-BE49-F238E27FC236}">
                <a16:creationId xmlns:a16="http://schemas.microsoft.com/office/drawing/2014/main" id="{F927AC1F-4BB2-3AE0-8591-C49F9571CB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22524" y="640011"/>
            <a:ext cx="1447800" cy="1438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C896679-AB8C-53CD-4532-68A1EBFA66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7803" y="640012"/>
            <a:ext cx="1438806" cy="14388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A91E5CB-F706-9E50-EAED-6E98268B92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96239" y="640012"/>
            <a:ext cx="1438807" cy="143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Kuva 11">
            <a:extLst>
              <a:ext uri="{FF2B5EF4-FFF2-40B4-BE49-F238E27FC236}">
                <a16:creationId xmlns:a16="http://schemas.microsoft.com/office/drawing/2014/main" id="{3F2AA760-B2F5-41DF-0F44-6EED6913D125}"/>
              </a:ext>
            </a:extLst>
          </p:cNvPr>
          <p:cNvPicPr>
            <a:picLocks noChangeAspect="1"/>
          </p:cNvPicPr>
          <p:nvPr/>
        </p:nvPicPr>
        <p:blipFill>
          <a:blip r:embed="rId13"/>
          <a:stretch>
            <a:fillRect/>
          </a:stretch>
        </p:blipFill>
        <p:spPr>
          <a:xfrm>
            <a:off x="241561" y="6102848"/>
            <a:ext cx="439296" cy="672957"/>
          </a:xfrm>
          <a:prstGeom prst="rect">
            <a:avLst/>
          </a:prstGeom>
        </p:spPr>
      </p:pic>
      <p:sp>
        <p:nvSpPr>
          <p:cNvPr id="13" name="Tekstiruutu 12">
            <a:extLst>
              <a:ext uri="{FF2B5EF4-FFF2-40B4-BE49-F238E27FC236}">
                <a16:creationId xmlns:a16="http://schemas.microsoft.com/office/drawing/2014/main" id="{1BFEAA11-B116-4A98-AF2A-5A2E6DD75836}"/>
              </a:ext>
            </a:extLst>
          </p:cNvPr>
          <p:cNvSpPr txBox="1"/>
          <p:nvPr/>
        </p:nvSpPr>
        <p:spPr>
          <a:xfrm>
            <a:off x="3751856" y="4177702"/>
            <a:ext cx="2536372" cy="1077218"/>
          </a:xfrm>
          <a:prstGeom prst="rect">
            <a:avLst/>
          </a:prstGeom>
          <a:solidFill>
            <a:srgbClr val="FFFFFF">
              <a:alpha val="78824"/>
            </a:srgbClr>
          </a:solidFill>
          <a:ln>
            <a:solidFill>
              <a:schemeClr val="bg1">
                <a:lumMod val="85000"/>
              </a:schemeClr>
            </a:solidFill>
          </a:ln>
        </p:spPr>
        <p:txBody>
          <a:bodyPr wrap="square" rtlCol="0">
            <a:spAutoFit/>
          </a:bodyPr>
          <a:lstStyle/>
          <a:p>
            <a:r>
              <a:rPr lang="fi-FI" sz="1600"/>
              <a:t>Moduulien sisällöt, sopii esim. ET2,ET6,FI3,GE1,GE4,KU1,KU2,KU3,TE2,YH2</a:t>
            </a:r>
          </a:p>
        </p:txBody>
      </p:sp>
      <p:sp>
        <p:nvSpPr>
          <p:cNvPr id="14" name="Nuoli: Viisikulmio 13">
            <a:extLst>
              <a:ext uri="{FF2B5EF4-FFF2-40B4-BE49-F238E27FC236}">
                <a16:creationId xmlns:a16="http://schemas.microsoft.com/office/drawing/2014/main" id="{8BD9C8D2-BD0B-D3B1-5EE3-AB7ABE4CDA13}"/>
              </a:ext>
            </a:extLst>
          </p:cNvPr>
          <p:cNvSpPr/>
          <p:nvPr/>
        </p:nvSpPr>
        <p:spPr>
          <a:xfrm rot="11291324">
            <a:off x="3716536" y="5697176"/>
            <a:ext cx="5147502" cy="567687"/>
          </a:xfrm>
          <a:prstGeom prst="homePlate">
            <a:avLst/>
          </a:prstGeom>
          <a:solidFill>
            <a:srgbClr val="4EA72E">
              <a:alpha val="7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575E83AC-6825-A01E-6D40-68705500DA6F}"/>
              </a:ext>
            </a:extLst>
          </p:cNvPr>
          <p:cNvSpPr txBox="1"/>
          <p:nvPr/>
        </p:nvSpPr>
        <p:spPr>
          <a:xfrm rot="502792">
            <a:off x="4499486" y="5787221"/>
            <a:ext cx="4312470" cy="523220"/>
          </a:xfrm>
          <a:prstGeom prst="rect">
            <a:avLst/>
          </a:prstGeom>
          <a:noFill/>
        </p:spPr>
        <p:txBody>
          <a:bodyPr wrap="square" rtlCol="0">
            <a:spAutoFit/>
          </a:bodyPr>
          <a:lstStyle/>
          <a:p>
            <a:r>
              <a:rPr lang="fi-FI" sz="1400"/>
              <a:t>Oululainen kestävyyskasvatuksen malli, paikallisten opetussuunnitelmien liite</a:t>
            </a:r>
          </a:p>
        </p:txBody>
      </p:sp>
      <p:sp>
        <p:nvSpPr>
          <p:cNvPr id="17" name="Suorakulmio: Vastakkaiset kulmat pyöristetty 16">
            <a:extLst>
              <a:ext uri="{FF2B5EF4-FFF2-40B4-BE49-F238E27FC236}">
                <a16:creationId xmlns:a16="http://schemas.microsoft.com/office/drawing/2014/main" id="{2E1534B5-C41E-430C-F01E-9959536E22DE}"/>
              </a:ext>
            </a:extLst>
          </p:cNvPr>
          <p:cNvSpPr/>
          <p:nvPr/>
        </p:nvSpPr>
        <p:spPr>
          <a:xfrm>
            <a:off x="6475885" y="2344348"/>
            <a:ext cx="1486526" cy="1529009"/>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tunnisteen paikkamerkki 4">
            <a:extLst>
              <a:ext uri="{FF2B5EF4-FFF2-40B4-BE49-F238E27FC236}">
                <a16:creationId xmlns:a16="http://schemas.microsoft.com/office/drawing/2014/main" id="{020A0400-F2DA-7887-1F1A-53D510C7F51F}"/>
              </a:ext>
            </a:extLst>
          </p:cNvPr>
          <p:cNvSpPr>
            <a:spLocks noGrp="1"/>
          </p:cNvSpPr>
          <p:nvPr/>
        </p:nvSpPr>
        <p:spPr>
          <a:xfrm>
            <a:off x="7835639" y="6439326"/>
            <a:ext cx="4114800" cy="365125"/>
          </a:xfrm>
          <a:prstGeom prst="rect">
            <a:avLst/>
          </a:prstGeom>
        </p:spPr>
        <p:txBody>
          <a:bodyPr vert="horz" lIns="91440" tIns="45720" rIns="91440" bIns="45720" rtlCol="0" anchor="ctr"/>
          <a:lstStyle>
            <a:defPPr>
              <a:defRPr lang="fi-FI"/>
            </a:defPPr>
            <a:lvl1pPr marL="0" algn="r" defTabSz="914400" rtl="0" eaLnBrk="1" latinLnBrk="0" hangingPunct="1">
              <a:defRPr sz="1200" b="1" i="0" kern="1200">
                <a:solidFill>
                  <a:srgbClr val="000000"/>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rgbClr val="000000"/>
                </a:solidFill>
                <a:latin typeface="Calibri" panose="020F0502020204030204"/>
              </a:defRPr>
            </a:lvl2pPr>
            <a:lvl3pPr marL="914400" algn="l" defTabSz="914400" rtl="0" eaLnBrk="1" latinLnBrk="0" hangingPunct="1">
              <a:defRPr sz="1800" kern="1200">
                <a:solidFill>
                  <a:srgbClr val="000000"/>
                </a:solidFill>
                <a:latin typeface="Calibri" panose="020F0502020204030204"/>
              </a:defRPr>
            </a:lvl3pPr>
            <a:lvl4pPr marL="1371600" algn="l" defTabSz="914400" rtl="0" eaLnBrk="1" latinLnBrk="0" hangingPunct="1">
              <a:defRPr sz="1800" kern="1200">
                <a:solidFill>
                  <a:srgbClr val="000000"/>
                </a:solidFill>
                <a:latin typeface="Calibri" panose="020F0502020204030204"/>
              </a:defRPr>
            </a:lvl4pPr>
            <a:lvl5pPr marL="1828800" algn="l" defTabSz="914400" rtl="0" eaLnBrk="1" latinLnBrk="0" hangingPunct="1">
              <a:defRPr sz="1800" kern="1200">
                <a:solidFill>
                  <a:srgbClr val="000000"/>
                </a:solidFill>
                <a:latin typeface="Calibri" panose="020F0502020204030204"/>
              </a:defRPr>
            </a:lvl5pPr>
            <a:lvl6pPr marL="2286000" algn="l" defTabSz="914400" rtl="0" eaLnBrk="1" latinLnBrk="0" hangingPunct="1">
              <a:defRPr sz="1800" kern="1200">
                <a:solidFill>
                  <a:srgbClr val="000000"/>
                </a:solidFill>
                <a:latin typeface="Calibri" panose="020F0502020204030204"/>
              </a:defRPr>
            </a:lvl6pPr>
            <a:lvl7pPr marL="2743200" algn="l" defTabSz="914400" rtl="0" eaLnBrk="1" latinLnBrk="0" hangingPunct="1">
              <a:defRPr sz="1800" kern="1200">
                <a:solidFill>
                  <a:srgbClr val="000000"/>
                </a:solidFill>
                <a:latin typeface="Calibri" panose="020F0502020204030204"/>
              </a:defRPr>
            </a:lvl7pPr>
            <a:lvl8pPr marL="3200400" algn="l" defTabSz="914400" rtl="0" eaLnBrk="1" latinLnBrk="0" hangingPunct="1">
              <a:defRPr sz="1800" kern="1200">
                <a:solidFill>
                  <a:srgbClr val="000000"/>
                </a:solidFill>
                <a:latin typeface="Calibri" panose="020F0502020204030204"/>
              </a:defRPr>
            </a:lvl8pPr>
            <a:lvl9pPr marL="3657600" algn="l" defTabSz="914400" rtl="0" eaLnBrk="1" latinLnBrk="0" hangingPunct="1">
              <a:defRPr sz="1800" kern="1200">
                <a:solidFill>
                  <a:srgbClr val="000000"/>
                </a:solidFill>
                <a:latin typeface="Calibri" panose="020F0502020204030204"/>
              </a:defRPr>
            </a:lvl9pPr>
          </a:lstStyle>
          <a:p>
            <a:r>
              <a:rPr lang="fi-FI"/>
              <a:t>ouka.fi/opinvirta</a:t>
            </a:r>
          </a:p>
        </p:txBody>
      </p:sp>
      <p:sp>
        <p:nvSpPr>
          <p:cNvPr id="19" name="Tekstiruutu 18">
            <a:extLst>
              <a:ext uri="{FF2B5EF4-FFF2-40B4-BE49-F238E27FC236}">
                <a16:creationId xmlns:a16="http://schemas.microsoft.com/office/drawing/2014/main" id="{A9851FCF-D1BC-E933-F74C-DDD5597D5125}"/>
              </a:ext>
            </a:extLst>
          </p:cNvPr>
          <p:cNvSpPr txBox="1"/>
          <p:nvPr/>
        </p:nvSpPr>
        <p:spPr>
          <a:xfrm>
            <a:off x="6537022" y="2604783"/>
            <a:ext cx="1551398" cy="830997"/>
          </a:xfrm>
          <a:prstGeom prst="rect">
            <a:avLst/>
          </a:prstGeom>
          <a:noFill/>
        </p:spPr>
        <p:txBody>
          <a:bodyPr wrap="square" rtlCol="0">
            <a:spAutoFit/>
          </a:bodyPr>
          <a:lstStyle/>
          <a:p>
            <a:r>
              <a:rPr lang="fi-FI" sz="1600"/>
              <a:t>1.1 Kestävyyden arvostaminen</a:t>
            </a:r>
          </a:p>
        </p:txBody>
      </p:sp>
      <p:sp>
        <p:nvSpPr>
          <p:cNvPr id="20" name="Suorakulmio: Vastakkaiset kulmat pyöristetty 19">
            <a:extLst>
              <a:ext uri="{FF2B5EF4-FFF2-40B4-BE49-F238E27FC236}">
                <a16:creationId xmlns:a16="http://schemas.microsoft.com/office/drawing/2014/main" id="{C35749C7-A021-A3C4-FAAD-A9D76328B927}"/>
              </a:ext>
            </a:extLst>
          </p:cNvPr>
          <p:cNvSpPr/>
          <p:nvPr/>
        </p:nvSpPr>
        <p:spPr>
          <a:xfrm>
            <a:off x="8083798" y="2344349"/>
            <a:ext cx="1486526" cy="1529008"/>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kstiruutu 20">
            <a:extLst>
              <a:ext uri="{FF2B5EF4-FFF2-40B4-BE49-F238E27FC236}">
                <a16:creationId xmlns:a16="http://schemas.microsoft.com/office/drawing/2014/main" id="{552CC9B5-7656-2FE7-657C-6535322384E8}"/>
              </a:ext>
            </a:extLst>
          </p:cNvPr>
          <p:cNvSpPr txBox="1"/>
          <p:nvPr/>
        </p:nvSpPr>
        <p:spPr>
          <a:xfrm>
            <a:off x="8157914" y="2586661"/>
            <a:ext cx="1551398" cy="1077218"/>
          </a:xfrm>
          <a:prstGeom prst="rect">
            <a:avLst/>
          </a:prstGeom>
          <a:noFill/>
        </p:spPr>
        <p:txBody>
          <a:bodyPr wrap="square" rtlCol="0">
            <a:spAutoFit/>
          </a:bodyPr>
          <a:lstStyle/>
          <a:p>
            <a:r>
              <a:rPr lang="fi-FI" sz="1600"/>
              <a:t>1.2 </a:t>
            </a:r>
          </a:p>
          <a:p>
            <a:r>
              <a:rPr lang="fi-FI" sz="1600"/>
              <a:t>Oikeuden-mukaisuuden tukeminen</a:t>
            </a:r>
          </a:p>
        </p:txBody>
      </p:sp>
      <p:sp>
        <p:nvSpPr>
          <p:cNvPr id="22" name="Suorakulmio: Vastakkaiset kulmat pyöristetty 21">
            <a:extLst>
              <a:ext uri="{FF2B5EF4-FFF2-40B4-BE49-F238E27FC236}">
                <a16:creationId xmlns:a16="http://schemas.microsoft.com/office/drawing/2014/main" id="{852D68B0-DF7B-9334-87AA-6C8D11786B7D}"/>
              </a:ext>
            </a:extLst>
          </p:cNvPr>
          <p:cNvSpPr/>
          <p:nvPr/>
        </p:nvSpPr>
        <p:spPr>
          <a:xfrm>
            <a:off x="9709312" y="2344346"/>
            <a:ext cx="1438807" cy="1529010"/>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22979DC2-511D-E547-F070-EFDC67957487}"/>
              </a:ext>
            </a:extLst>
          </p:cNvPr>
          <p:cNvSpPr txBox="1"/>
          <p:nvPr/>
        </p:nvSpPr>
        <p:spPr>
          <a:xfrm>
            <a:off x="9893039" y="2586661"/>
            <a:ext cx="1551398" cy="830997"/>
          </a:xfrm>
          <a:prstGeom prst="rect">
            <a:avLst/>
          </a:prstGeom>
          <a:noFill/>
        </p:spPr>
        <p:txBody>
          <a:bodyPr wrap="square" rtlCol="0">
            <a:spAutoFit/>
          </a:bodyPr>
          <a:lstStyle/>
          <a:p>
            <a:r>
              <a:rPr lang="fi-FI" sz="1600"/>
              <a:t>3.3 </a:t>
            </a:r>
          </a:p>
          <a:p>
            <a:r>
              <a:rPr lang="fi-FI" sz="1600"/>
              <a:t>Tutkiva </a:t>
            </a:r>
          </a:p>
          <a:p>
            <a:r>
              <a:rPr lang="fi-FI" sz="1600"/>
              <a:t>ajattelu</a:t>
            </a:r>
          </a:p>
        </p:txBody>
      </p:sp>
      <p:sp>
        <p:nvSpPr>
          <p:cNvPr id="25" name="Tekstiruutu 24">
            <a:extLst>
              <a:ext uri="{FF2B5EF4-FFF2-40B4-BE49-F238E27FC236}">
                <a16:creationId xmlns:a16="http://schemas.microsoft.com/office/drawing/2014/main" id="{E63AD044-0626-34E7-AE93-DB00BE8E282C}"/>
              </a:ext>
            </a:extLst>
          </p:cNvPr>
          <p:cNvSpPr txBox="1"/>
          <p:nvPr/>
        </p:nvSpPr>
        <p:spPr>
          <a:xfrm>
            <a:off x="1924959" y="3710089"/>
            <a:ext cx="1705510" cy="646331"/>
          </a:xfrm>
          <a:prstGeom prst="rect">
            <a:avLst/>
          </a:prstGeom>
          <a:solidFill>
            <a:srgbClr val="FFFFFF">
              <a:alpha val="78824"/>
            </a:srgbClr>
          </a:solidFill>
          <a:ln>
            <a:solidFill>
              <a:schemeClr val="bg1">
                <a:lumMod val="85000"/>
              </a:schemeClr>
            </a:solidFill>
          </a:ln>
        </p:spPr>
        <p:txBody>
          <a:bodyPr wrap="square" rtlCol="0">
            <a:spAutoFit/>
          </a:bodyPr>
          <a:lstStyle/>
          <a:p>
            <a:r>
              <a:rPr lang="fi-FI"/>
              <a:t>Laaja-alainen osaaminen</a:t>
            </a:r>
          </a:p>
        </p:txBody>
      </p:sp>
    </p:spTree>
    <p:extLst>
      <p:ext uri="{BB962C8B-B14F-4D97-AF65-F5344CB8AC3E}">
        <p14:creationId xmlns:p14="http://schemas.microsoft.com/office/powerpoint/2010/main" val="319228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D88AC3F5-24C3-620A-5EEB-77A1E408C1E5}"/>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solidFill>
                  <a:srgbClr val="FFFFFF"/>
                </a:solidFill>
                <a:latin typeface="+mj-lt"/>
                <a:ea typeface="+mj-ea"/>
                <a:cs typeface="+mj-cs"/>
              </a:rPr>
              <a:t>Ohjeet opettajalle</a:t>
            </a:r>
          </a:p>
        </p:txBody>
      </p:sp>
      <p:sp>
        <p:nvSpPr>
          <p:cNvPr id="3" name="Sisällön paikkamerkki 2">
            <a:extLst>
              <a:ext uri="{FF2B5EF4-FFF2-40B4-BE49-F238E27FC236}">
                <a16:creationId xmlns:a16="http://schemas.microsoft.com/office/drawing/2014/main" id="{7FDA8F3B-87D9-9032-E44A-D4C160A7BA17}"/>
              </a:ext>
            </a:extLst>
          </p:cNvPr>
          <p:cNvSpPr>
            <a:spLocks noGrp="1"/>
          </p:cNvSpPr>
          <p:nvPr>
            <p:ph idx="1"/>
          </p:nvPr>
        </p:nvSpPr>
        <p:spPr>
          <a:xfrm>
            <a:off x="4327832" y="1412488"/>
            <a:ext cx="3427283" cy="5249568"/>
          </a:xfrm>
        </p:spPr>
        <p:txBody>
          <a:bodyPr vert="horz" lIns="91440" tIns="45720" rIns="91440" bIns="45720" rtlCol="0">
            <a:normAutofit lnSpcReduction="10000"/>
          </a:bodyPr>
          <a:lstStyle/>
          <a:p>
            <a:r>
              <a:rPr lang="en-US" sz="1600"/>
              <a:t>Diaesityksen avulla </a:t>
            </a:r>
            <a:r>
              <a:rPr lang="en-US" sz="1600" b="1"/>
              <a:t>voit pitää teoriatunnin (n.60min)</a:t>
            </a:r>
            <a:r>
              <a:rPr lang="en-US" sz="1600"/>
              <a:t> ja </a:t>
            </a:r>
            <a:r>
              <a:rPr lang="en-US" sz="1600" b="1"/>
              <a:t>laajentaa aihetta pidemmäksikin kokonaisuudeksi projekti-ideoiden avulla (1-3x75min)</a:t>
            </a:r>
          </a:p>
          <a:p>
            <a:pPr lvl="1"/>
            <a:r>
              <a:rPr lang="en-US" sz="1600"/>
              <a:t>Dian muistiinpanosta löydät käsittelyvinkkejä, lisätietoa ja ehdotuksia työskentelyyn</a:t>
            </a:r>
          </a:p>
          <a:p>
            <a:r>
              <a:rPr lang="en-US" sz="1400"/>
              <a:t>Teemana on </a:t>
            </a:r>
            <a:r>
              <a:rPr lang="en-US" sz="1400" b="1"/>
              <a:t>tarkastella ylikulutusta eri tasoilla </a:t>
            </a:r>
            <a:r>
              <a:rPr lang="en-US" sz="1400"/>
              <a:t>ja </a:t>
            </a:r>
            <a:r>
              <a:rPr lang="en-US" sz="1400" b="1"/>
              <a:t>sen vaikutuksia kestävän kehityksen ulottuvuuksiin</a:t>
            </a:r>
            <a:r>
              <a:rPr lang="en-US" sz="1400"/>
              <a:t>. Tarkoitus on aktivoida opiskelijoita keskustelemaan ja pohtimaan aihetta monipuolisesti eri näkökulmista.</a:t>
            </a:r>
          </a:p>
          <a:p>
            <a:r>
              <a:rPr lang="en-US" sz="1400"/>
              <a:t>Kokonaisuus tutustuttaa opiskelijan </a:t>
            </a:r>
            <a:r>
              <a:rPr lang="en-US" sz="1400" b="1"/>
              <a:t>kiertotalouteen yhtenä keinona vaikuttaa hyvinvointiin ja globaaleihin haasteisiin. </a:t>
            </a:r>
            <a:r>
              <a:rPr lang="en-US" sz="1400"/>
              <a:t>Projektityö tarjoaa opiskelijoille mahdollisuuden toimia ja oppia yhdessä sekä vaikuttaa kestävän tulevaisuuden rakentamiseen ja innovointiin. </a:t>
            </a:r>
          </a:p>
          <a:p>
            <a:r>
              <a:rPr lang="en-US" sz="1400"/>
              <a:t>Lähdeviitteet on merkattu numeroilla ja ne on koottu viimeiselle dialle.</a:t>
            </a:r>
          </a:p>
          <a:p>
            <a:pPr lvl="1"/>
            <a:endParaRPr lang="en-US" sz="1300"/>
          </a:p>
          <a:p>
            <a:endParaRPr lang="en-US" sz="1300"/>
          </a:p>
          <a:p>
            <a:pPr marL="457200" lvl="1"/>
            <a:endParaRPr lang="en-US" sz="1300"/>
          </a:p>
        </p:txBody>
      </p:sp>
      <p:cxnSp>
        <p:nvCxnSpPr>
          <p:cNvPr id="13" name="Straight Connector 1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kstiruutu 5">
            <a:extLst>
              <a:ext uri="{FF2B5EF4-FFF2-40B4-BE49-F238E27FC236}">
                <a16:creationId xmlns:a16="http://schemas.microsoft.com/office/drawing/2014/main" id="{D120CF7D-DFE5-E46D-63F6-94CB3BD5A647}"/>
              </a:ext>
            </a:extLst>
          </p:cNvPr>
          <p:cNvSpPr txBox="1"/>
          <p:nvPr/>
        </p:nvSpPr>
        <p:spPr>
          <a:xfrm>
            <a:off x="8235845" y="1412488"/>
            <a:ext cx="3743822" cy="5347909"/>
          </a:xfrm>
          <a:prstGeom prst="rect">
            <a:avLst/>
          </a:prstGeom>
        </p:spPr>
        <p:txBody>
          <a:bodyPr vert="horz" lIns="91440" tIns="45720" rIns="91440" bIns="45720" rtlCol="0">
            <a:normAutofit lnSpcReduction="10000"/>
          </a:bodyPr>
          <a:lstStyle/>
          <a:p>
            <a:pPr marR="0" lvl="0" fontAlgn="auto">
              <a:lnSpc>
                <a:spcPct val="90000"/>
              </a:lnSpc>
              <a:spcBef>
                <a:spcPts val="1000"/>
              </a:spcBef>
              <a:spcAft>
                <a:spcPts val="0"/>
              </a:spcAft>
              <a:buClrTx/>
              <a:buSzTx/>
              <a:tabLst/>
              <a:defRPr/>
            </a:pPr>
            <a:r>
              <a:rPr kumimoji="0" lang="en-US" sz="1400" b="0" i="0" u="none" strike="noStrike" cap="none" spc="0" normalizeH="0" baseline="0" noProof="0">
                <a:ln>
                  <a:noFill/>
                </a:ln>
                <a:effectLst/>
                <a:uLnTx/>
                <a:uFillTx/>
              </a:rPr>
              <a:t>Tavoitteena laaja-alaisen osaamisen tukeminen</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b="0" i="0" u="none" strike="noStrike" cap="none" spc="0" normalizeH="0" baseline="0" noProof="0">
                <a:ln>
                  <a:noFill/>
                </a:ln>
                <a:effectLst/>
                <a:uLnTx/>
                <a:uFillTx/>
              </a:rPr>
              <a:t>Opiskelija ymmärtää ekologisen, kulttuurisen ja taloudellisen kestävyyden keskinäisriippuvuuden.</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i="0" u="none" strike="noStrike" cap="none" spc="0" normalizeH="0" baseline="0" noProof="0">
                <a:ln>
                  <a:noFill/>
                </a:ln>
                <a:effectLst/>
                <a:uLnTx/>
                <a:uFillTx/>
              </a:rPr>
              <a:t>Opiskelija ymmärtää, miksi ihmisen toiminta on sovitettava luonnonympäristöjen kantokykyyn sekä rajallisiin luonnonvaroihin ja niiden kestävään käyttöön. </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b="0" i="0" u="none" strike="noStrike" cap="none" spc="0" normalizeH="0" baseline="0" noProof="0">
                <a:ln>
                  <a:noFill/>
                </a:ln>
                <a:effectLst/>
                <a:uLnTx/>
                <a:uFillTx/>
              </a:rPr>
              <a:t>Opiskelija pohtii ja tutustuu keinoihin edistää yksilön, yhteiskunnan ja ekosysteemin hyvinvointia. Opiskelija omaksuu hyvinvointiaan tukevia ja iloa tuottavia toimintatapoja sekä tunnistaa niitä edistäviä yhteisöjä. </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b="0" i="0" u="none" strike="noStrike" cap="none" spc="0" normalizeH="0" baseline="0" noProof="0">
                <a:ln>
                  <a:noFill/>
                </a:ln>
                <a:effectLst/>
                <a:uLnTx/>
                <a:uFillTx/>
              </a:rPr>
              <a:t>Opiskelija osaa vertailla lineaaritalouden ja kiertotalouden vaikutuksia globaalien haasteiden ratkaisussa (mm. ilmastonmuutos, hyvinvointierot, luonnon monimuotoisuuden hupeneminen).</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b="0" i="0" u="none" strike="noStrike" cap="none" spc="0" normalizeH="0" baseline="0" noProof="0">
                <a:ln>
                  <a:noFill/>
                </a:ln>
                <a:effectLst/>
                <a:uLnTx/>
                <a:uFillTx/>
              </a:rPr>
              <a:t>Opiskelija vahvistaa oman talouden hallintakeinoja.</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1400" b="0" i="0" u="none" strike="noStrike" cap="none" spc="0" normalizeH="0" baseline="0" noProof="0">
                <a:ln>
                  <a:noFill/>
                </a:ln>
                <a:effectLst/>
                <a:uLnTx/>
                <a:uFillTx/>
              </a:rPr>
              <a:t>Opiskelija harjoittelee rakentavan vuorovaikutuksen taitoja. </a:t>
            </a:r>
          </a:p>
        </p:txBody>
      </p:sp>
    </p:spTree>
    <p:extLst>
      <p:ext uri="{BB962C8B-B14F-4D97-AF65-F5344CB8AC3E}">
        <p14:creationId xmlns:p14="http://schemas.microsoft.com/office/powerpoint/2010/main" val="355251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4AA3DCD9-D1D4-7A0C-386B-D47726DC005A}"/>
              </a:ext>
            </a:extLst>
          </p:cNvPr>
          <p:cNvPicPr>
            <a:picLocks noChangeAspect="1"/>
          </p:cNvPicPr>
          <p:nvPr/>
        </p:nvPicPr>
        <p:blipFill rotWithShape="1">
          <a:blip r:embed="rId3"/>
          <a:srcRect t="8127" b="16873"/>
          <a:stretch/>
        </p:blipFill>
        <p:spPr>
          <a:xfrm>
            <a:off x="30480" y="27442"/>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i-FI" sz="5200">
                <a:solidFill>
                  <a:srgbClr val="FFFFFF"/>
                </a:solidFill>
                <a:latin typeface="Oulun Graadi Otsikko" pitchFamily="50" charset="0"/>
              </a:rPr>
              <a:t>Kulutamme(ko) velaksi </a:t>
            </a:r>
          </a:p>
        </p:txBody>
      </p:sp>
    </p:spTree>
    <p:extLst>
      <p:ext uri="{BB962C8B-B14F-4D97-AF65-F5344CB8AC3E}">
        <p14:creationId xmlns:p14="http://schemas.microsoft.com/office/powerpoint/2010/main" val="78238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Kuva 3" descr="Kuva, joka sisältää kohteen lintu, piha-, vesilintu, taivas&#10;&#10;Kuvaus luotu automaattisesti">
            <a:extLst>
              <a:ext uri="{FF2B5EF4-FFF2-40B4-BE49-F238E27FC236}">
                <a16:creationId xmlns:a16="http://schemas.microsoft.com/office/drawing/2014/main" id="{EAF8C9F2-5779-1567-A72A-34983146ACB9}"/>
              </a:ext>
            </a:extLst>
          </p:cNvPr>
          <p:cNvPicPr>
            <a:picLocks noChangeAspect="1"/>
          </p:cNvPicPr>
          <p:nvPr/>
        </p:nvPicPr>
        <p:blipFill rotWithShape="1">
          <a:blip r:embed="rId3"/>
          <a:srcRect t="5758" b="7720"/>
          <a:stretch/>
        </p:blipFill>
        <p:spPr>
          <a:xfrm>
            <a:off x="20" y="-182608"/>
            <a:ext cx="12191980" cy="7040608"/>
          </a:xfrm>
          <a:prstGeom prst="rect">
            <a:avLst/>
          </a:prstGeom>
        </p:spPr>
      </p:pic>
      <p:sp>
        <p:nvSpPr>
          <p:cNvPr id="7" name="Tekstiruutu 6">
            <a:extLst>
              <a:ext uri="{FF2B5EF4-FFF2-40B4-BE49-F238E27FC236}">
                <a16:creationId xmlns:a16="http://schemas.microsoft.com/office/drawing/2014/main" id="{A43C0FC5-0D9F-1C92-FADB-E340CF81B2B9}"/>
              </a:ext>
            </a:extLst>
          </p:cNvPr>
          <p:cNvSpPr txBox="1"/>
          <p:nvPr/>
        </p:nvSpPr>
        <p:spPr>
          <a:xfrm>
            <a:off x="344202" y="3931552"/>
            <a:ext cx="4630567" cy="2328843"/>
          </a:xfrm>
          <a:prstGeom prst="rect">
            <a:avLst/>
          </a:prstGeom>
          <a:solidFill>
            <a:schemeClr val="bg2">
              <a:alpha val="44000"/>
            </a:schemeClr>
          </a:solidFill>
          <a:ln>
            <a:noFill/>
          </a:ln>
          <a:effectLst>
            <a:outerShdw dist="50800" dir="5400000" algn="ctr" rotWithShape="0">
              <a:srgbClr val="000000">
                <a:alpha val="1000"/>
              </a:srgbClr>
            </a:outerShdw>
            <a:reflection endPos="0" dist="12700" dir="5400000" sy="-100000" algn="bl" rotWithShape="0"/>
            <a:softEdge rad="38100"/>
          </a:effectLst>
        </p:spPr>
        <p:txBody>
          <a:bodyPr wrap="square" rtlCol="0">
            <a:spAutoFit/>
          </a:bodyPr>
          <a:lstStyle/>
          <a:p>
            <a:r>
              <a:rPr lang="fi-FI" sz="1400">
                <a:hlinkClick r:id="rId4">
                  <a:extLst>
                    <a:ext uri="{A12FA001-AC4F-418D-AE19-62706E023703}">
                      <ahyp:hlinkClr xmlns:ahyp="http://schemas.microsoft.com/office/drawing/2018/hyperlinkcolor" val="tx"/>
                    </a:ext>
                  </a:extLst>
                </a:hlinkClick>
              </a:rPr>
              <a:t>https://www.youtube.com/watch?v=rsn5GLOyoFw&amp;list=PLrm45o0dgY-9VLV2syg1Cg0tMHgkJ_L5r</a:t>
            </a:r>
            <a:r>
              <a:rPr lang="fi-FI" sz="1400"/>
              <a:t> (15:10-24:50)</a:t>
            </a:r>
          </a:p>
          <a:p>
            <a:endParaRPr lang="fi-FI" sz="1400"/>
          </a:p>
          <a:p>
            <a:pPr>
              <a:spcBef>
                <a:spcPts val="1000"/>
              </a:spcBef>
            </a:pPr>
            <a:r>
              <a:rPr lang="fi-FI" sz="1400"/>
              <a:t>Millaisia ajatuksia videon puheenvuoro herättää? </a:t>
            </a:r>
          </a:p>
          <a:p>
            <a:pPr>
              <a:spcBef>
                <a:spcPts val="1000"/>
              </a:spcBef>
            </a:pPr>
            <a:r>
              <a:rPr lang="fi-FI" sz="1400"/>
              <a:t>Mikä on videolla esitetyn kappaleen ydinsanoma?</a:t>
            </a:r>
          </a:p>
          <a:p>
            <a:pPr>
              <a:spcBef>
                <a:spcPts val="1000"/>
              </a:spcBef>
            </a:pPr>
            <a:r>
              <a:rPr lang="fi-FI" sz="1400"/>
              <a:t>Ollaanko me velkaa menneille ja tuleville sukupolville globaalien kriisien ratkaisemisesta?</a:t>
            </a:r>
          </a:p>
          <a:p>
            <a:pPr>
              <a:spcBef>
                <a:spcPts val="1000"/>
              </a:spcBef>
            </a:pPr>
            <a:r>
              <a:rPr lang="fi-FI" sz="1400"/>
              <a:t>Millainen toivoisit Suomen olevan vuonna 2100?</a:t>
            </a:r>
          </a:p>
        </p:txBody>
      </p:sp>
      <p:sp>
        <p:nvSpPr>
          <p:cNvPr id="8" name="Tekstiruutu 7">
            <a:extLst>
              <a:ext uri="{FF2B5EF4-FFF2-40B4-BE49-F238E27FC236}">
                <a16:creationId xmlns:a16="http://schemas.microsoft.com/office/drawing/2014/main" id="{32E981FB-4A56-C2EC-B5EF-9E0B1BBDCAD0}"/>
              </a:ext>
            </a:extLst>
          </p:cNvPr>
          <p:cNvSpPr txBox="1"/>
          <p:nvPr/>
        </p:nvSpPr>
        <p:spPr>
          <a:xfrm>
            <a:off x="10089222" y="6443003"/>
            <a:ext cx="2373330" cy="307777"/>
          </a:xfrm>
          <a:prstGeom prst="rect">
            <a:avLst/>
          </a:prstGeom>
          <a:noFill/>
        </p:spPr>
        <p:txBody>
          <a:bodyPr wrap="square" rtlCol="0">
            <a:spAutoFit/>
          </a:bodyPr>
          <a:lstStyle/>
          <a:p>
            <a:r>
              <a:rPr lang="fi-FI" sz="1400"/>
              <a:t>Kuva: Flickr-kuvapankki</a:t>
            </a:r>
          </a:p>
        </p:txBody>
      </p:sp>
    </p:spTree>
    <p:extLst>
      <p:ext uri="{BB962C8B-B14F-4D97-AF65-F5344CB8AC3E}">
        <p14:creationId xmlns:p14="http://schemas.microsoft.com/office/powerpoint/2010/main" val="159919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AA5E7A2-F4E2-1F9B-3781-9CE1AA5D90DA}"/>
              </a:ext>
            </a:extLst>
          </p:cNvPr>
          <p:cNvSpPr>
            <a:spLocks noGrp="1"/>
          </p:cNvSpPr>
          <p:nvPr>
            <p:ph type="title"/>
          </p:nvPr>
        </p:nvSpPr>
        <p:spPr>
          <a:xfrm>
            <a:off x="597193" y="723899"/>
            <a:ext cx="6002110" cy="1495425"/>
          </a:xfrm>
        </p:spPr>
        <p:txBody>
          <a:bodyPr>
            <a:normAutofit/>
          </a:bodyPr>
          <a:lstStyle/>
          <a:p>
            <a:r>
              <a:rPr lang="fi-FI" sz="2500"/>
              <a:t>255 käyttäytymistietelijää ja ilmastonmuutoksen asiantuntijaa tutki 11 erilaista tapaa viestiä ilmastonmuutoksesta </a:t>
            </a:r>
          </a:p>
        </p:txBody>
      </p:sp>
      <p:sp>
        <p:nvSpPr>
          <p:cNvPr id="3" name="Sisällön paikkamerkki 2">
            <a:extLst>
              <a:ext uri="{FF2B5EF4-FFF2-40B4-BE49-F238E27FC236}">
                <a16:creationId xmlns:a16="http://schemas.microsoft.com/office/drawing/2014/main" id="{5534E52E-572C-F882-73D1-53C1E0ADFE0E}"/>
              </a:ext>
            </a:extLst>
          </p:cNvPr>
          <p:cNvSpPr>
            <a:spLocks noGrp="1"/>
          </p:cNvSpPr>
          <p:nvPr>
            <p:ph idx="1"/>
          </p:nvPr>
        </p:nvSpPr>
        <p:spPr>
          <a:xfrm>
            <a:off x="695166" y="2405067"/>
            <a:ext cx="6002110" cy="3729034"/>
          </a:xfrm>
        </p:spPr>
        <p:txBody>
          <a:bodyPr>
            <a:normAutofit fontScale="92500" lnSpcReduction="10000"/>
          </a:bodyPr>
          <a:lstStyle/>
          <a:p>
            <a:pPr marL="0" indent="0">
              <a:buNone/>
            </a:pPr>
            <a:r>
              <a:rPr lang="en-US" sz="1800" b="1" i="0">
                <a:solidFill>
                  <a:srgbClr val="222222"/>
                </a:solidFill>
                <a:effectLst/>
              </a:rPr>
              <a:t>“How to talk about climate change and the problem with doomerism” (19.3.2024)</a:t>
            </a:r>
          </a:p>
          <a:p>
            <a:pPr marL="0" indent="0">
              <a:buNone/>
            </a:pPr>
            <a:r>
              <a:rPr lang="fi-FI" sz="2000">
                <a:hlinkClick r:id="rId3"/>
              </a:rPr>
              <a:t>https://www.resilience.org/stories/2024-03-19/how-to-talk-about-climate-change-and-the-problem-with-doomerism/</a:t>
            </a:r>
            <a:endParaRPr lang="fi-FI" sz="2000"/>
          </a:p>
          <a:p>
            <a:r>
              <a:rPr lang="fi-FI" sz="2000"/>
              <a:t>Synkät ennusteet saavat paljon näkyvyyttä sosiaalisessa mediassa, mutta ne eivät juurikaan kannusta ihmisiä toimimaan ilmaston hyväksi</a:t>
            </a:r>
          </a:p>
          <a:p>
            <a:r>
              <a:rPr lang="fi-FI" sz="2000"/>
              <a:t>Yksi keinoista korostui toimivuudeltaan: nykyisten tekojen merkityksen korostaminen tuleville sukupolville ja meille läheisille ihmisille </a:t>
            </a:r>
          </a:p>
          <a:p>
            <a:r>
              <a:rPr lang="fi-FI" sz="2000"/>
              <a:t>Pelottelu ei yksin riitä aikaansamaan kestävää muutosta </a:t>
            </a:r>
          </a:p>
        </p:txBody>
      </p:sp>
      <p:pic>
        <p:nvPicPr>
          <p:cNvPr id="4" name="Kuva 3" descr="Kuva, joka sisältää kohteen maalaus, ympyrä, Grafiikka, piirros&#10;&#10;Kuvaus luotu automaattisesti">
            <a:extLst>
              <a:ext uri="{FF2B5EF4-FFF2-40B4-BE49-F238E27FC236}">
                <a16:creationId xmlns:a16="http://schemas.microsoft.com/office/drawing/2014/main" id="{8E81738A-9399-0801-C65C-A232B401277B}"/>
              </a:ext>
            </a:extLst>
          </p:cNvPr>
          <p:cNvPicPr>
            <a:picLocks noChangeAspect="1"/>
          </p:cNvPicPr>
          <p:nvPr/>
        </p:nvPicPr>
        <p:blipFill rotWithShape="1">
          <a:blip r:embed="rId4">
            <a:alphaModFix amt="94000"/>
          </a:blip>
          <a:srcRect l="13658" r="13543"/>
          <a:stretch/>
        </p:blipFill>
        <p:spPr>
          <a:xfrm>
            <a:off x="7199440" y="10"/>
            <a:ext cx="4992560" cy="6857990"/>
          </a:xfrm>
          <a:prstGeom prst="rect">
            <a:avLst/>
          </a:prstGeom>
          <a:effectLst>
            <a:outerShdw blurRad="50800" dist="50800" dir="5400000" algn="ctr" rotWithShape="0">
              <a:srgbClr val="000000"/>
            </a:outerShdw>
          </a:effectLst>
        </p:spPr>
      </p:pic>
      <p:sp>
        <p:nvSpPr>
          <p:cNvPr id="5" name="Tekstiruutu 4">
            <a:extLst>
              <a:ext uri="{FF2B5EF4-FFF2-40B4-BE49-F238E27FC236}">
                <a16:creationId xmlns:a16="http://schemas.microsoft.com/office/drawing/2014/main" id="{FF69FE34-B4CC-7DCF-9A60-E2A99D6C9619}"/>
              </a:ext>
            </a:extLst>
          </p:cNvPr>
          <p:cNvSpPr txBox="1"/>
          <p:nvPr/>
        </p:nvSpPr>
        <p:spPr>
          <a:xfrm>
            <a:off x="5746003" y="5942052"/>
            <a:ext cx="1071224" cy="369332"/>
          </a:xfrm>
          <a:prstGeom prst="rect">
            <a:avLst/>
          </a:prstGeom>
          <a:noFill/>
        </p:spPr>
        <p:txBody>
          <a:bodyPr wrap="square" rtlCol="0">
            <a:spAutoFit/>
          </a:bodyPr>
          <a:lstStyle/>
          <a:p>
            <a:r>
              <a:rPr lang="fi-FI"/>
              <a:t>(1)</a:t>
            </a:r>
          </a:p>
        </p:txBody>
      </p:sp>
      <p:sp>
        <p:nvSpPr>
          <p:cNvPr id="6" name="Tekstiruutu 5">
            <a:extLst>
              <a:ext uri="{FF2B5EF4-FFF2-40B4-BE49-F238E27FC236}">
                <a16:creationId xmlns:a16="http://schemas.microsoft.com/office/drawing/2014/main" id="{4B718546-B26B-C32B-7386-B6A45DDA6E55}"/>
              </a:ext>
            </a:extLst>
          </p:cNvPr>
          <p:cNvSpPr txBox="1"/>
          <p:nvPr/>
        </p:nvSpPr>
        <p:spPr>
          <a:xfrm>
            <a:off x="10366625" y="6580991"/>
            <a:ext cx="2743200" cy="276999"/>
          </a:xfrm>
          <a:prstGeom prst="rect">
            <a:avLst/>
          </a:prstGeom>
          <a:noFill/>
        </p:spPr>
        <p:txBody>
          <a:bodyPr wrap="square" rtlCol="0">
            <a:spAutoFit/>
          </a:bodyPr>
          <a:lstStyle/>
          <a:p>
            <a:r>
              <a:rPr lang="fi-FI" sz="1200">
                <a:solidFill>
                  <a:schemeClr val="bg1">
                    <a:lumMod val="95000"/>
                  </a:schemeClr>
                </a:solidFill>
              </a:rPr>
              <a:t>Kuva: Pixbay-kuvapankki</a:t>
            </a:r>
          </a:p>
        </p:txBody>
      </p:sp>
    </p:spTree>
    <p:extLst>
      <p:ext uri="{BB962C8B-B14F-4D97-AF65-F5344CB8AC3E}">
        <p14:creationId xmlns:p14="http://schemas.microsoft.com/office/powerpoint/2010/main" val="17673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A003E536-6E81-FEB9-AB9B-5D61411F6D8D}"/>
              </a:ext>
            </a:extLst>
          </p:cNvPr>
          <p:cNvSpPr/>
          <p:nvPr/>
        </p:nvSpPr>
        <p:spPr>
          <a:xfrm>
            <a:off x="710874" y="1701853"/>
            <a:ext cx="10131297" cy="4176433"/>
          </a:xfrm>
          <a:prstGeom prst="rect">
            <a:avLst/>
          </a:prstGeom>
          <a:solidFill>
            <a:schemeClr val="accent2">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BB4F45F-26AF-F543-284C-9B205C8599DD}"/>
              </a:ext>
            </a:extLst>
          </p:cNvPr>
          <p:cNvSpPr>
            <a:spLocks noGrp="1"/>
          </p:cNvSpPr>
          <p:nvPr>
            <p:ph type="title"/>
          </p:nvPr>
        </p:nvSpPr>
        <p:spPr>
          <a:xfrm>
            <a:off x="1055914" y="1705535"/>
            <a:ext cx="4169229" cy="1112703"/>
          </a:xfrm>
        </p:spPr>
        <p:txBody>
          <a:bodyPr>
            <a:normAutofit/>
          </a:bodyPr>
          <a:lstStyle/>
          <a:p>
            <a:r>
              <a:rPr lang="fi-FI" sz="2800"/>
              <a:t>Ylikulutuspäivä</a:t>
            </a:r>
          </a:p>
        </p:txBody>
      </p:sp>
      <p:sp>
        <p:nvSpPr>
          <p:cNvPr id="3" name="Sisällön paikkamerkki 2">
            <a:extLst>
              <a:ext uri="{FF2B5EF4-FFF2-40B4-BE49-F238E27FC236}">
                <a16:creationId xmlns:a16="http://schemas.microsoft.com/office/drawing/2014/main" id="{68F89584-D832-AAAF-C72B-D93D03939E58}"/>
              </a:ext>
            </a:extLst>
          </p:cNvPr>
          <p:cNvSpPr>
            <a:spLocks noGrp="1"/>
          </p:cNvSpPr>
          <p:nvPr>
            <p:ph idx="1"/>
          </p:nvPr>
        </p:nvSpPr>
        <p:spPr>
          <a:xfrm>
            <a:off x="892628" y="2814556"/>
            <a:ext cx="10243458" cy="2993570"/>
          </a:xfrm>
        </p:spPr>
        <p:txBody>
          <a:bodyPr>
            <a:normAutofit/>
          </a:bodyPr>
          <a:lstStyle/>
          <a:p>
            <a:r>
              <a:rPr lang="fi-FI" sz="2000"/>
              <a:t>Mitä tarkoittaa käsite ylikulutuspäivä?</a:t>
            </a:r>
          </a:p>
          <a:p>
            <a:pPr lvl="1"/>
            <a:r>
              <a:rPr lang="fi-FI" sz="1800"/>
              <a:t>Laskellisesti se päivä, jolloin kulutuksemme ylitttää maapallon kyvyn tuottaa uusiutuvia luonnonvaroja ja käsitellä fossiilisista polttoaineista aiheutuvia hiilidioksidipäästöjä yhden vuoden aikana</a:t>
            </a:r>
          </a:p>
          <a:p>
            <a:r>
              <a:rPr lang="fi-FI" sz="2000"/>
              <a:t>Milloin maapallon ylikulutuspäivä oli vuonna 2023?</a:t>
            </a:r>
          </a:p>
          <a:p>
            <a:pPr lvl="1"/>
            <a:r>
              <a:rPr lang="fi-FI" sz="1800"/>
              <a:t>2.elokuuta</a:t>
            </a:r>
          </a:p>
          <a:p>
            <a:r>
              <a:rPr lang="fi-FI" sz="2000"/>
              <a:t>Milloin Suomen ylikulutuspäivä oli vuonna 2023? Entä vuonna 2024?</a:t>
            </a:r>
          </a:p>
          <a:p>
            <a:pPr lvl="1"/>
            <a:r>
              <a:rPr lang="fi-FI" sz="1800"/>
              <a:t>31.maaliskuuta (2023) ja 12. huhtikuuta (2024)</a:t>
            </a:r>
          </a:p>
        </p:txBody>
      </p:sp>
      <p:sp>
        <p:nvSpPr>
          <p:cNvPr id="4" name="Tekstiruutu 3">
            <a:extLst>
              <a:ext uri="{FF2B5EF4-FFF2-40B4-BE49-F238E27FC236}">
                <a16:creationId xmlns:a16="http://schemas.microsoft.com/office/drawing/2014/main" id="{9505624C-D346-C231-0942-8153982071CC}"/>
              </a:ext>
            </a:extLst>
          </p:cNvPr>
          <p:cNvSpPr txBox="1"/>
          <p:nvPr/>
        </p:nvSpPr>
        <p:spPr>
          <a:xfrm>
            <a:off x="710874" y="6212846"/>
            <a:ext cx="9641440" cy="369332"/>
          </a:xfrm>
          <a:prstGeom prst="rect">
            <a:avLst/>
          </a:prstGeom>
          <a:noFill/>
        </p:spPr>
        <p:txBody>
          <a:bodyPr wrap="square" rtlCol="0">
            <a:spAutoFit/>
          </a:bodyPr>
          <a:lstStyle/>
          <a:p>
            <a:r>
              <a:rPr lang="fi-FI"/>
              <a:t>Ihmiskunta kuluttaa siis velaksi maapallon tarjontaan nähden.  </a:t>
            </a:r>
          </a:p>
        </p:txBody>
      </p:sp>
      <p:sp>
        <p:nvSpPr>
          <p:cNvPr id="5" name="Tekstiruutu 4">
            <a:extLst>
              <a:ext uri="{FF2B5EF4-FFF2-40B4-BE49-F238E27FC236}">
                <a16:creationId xmlns:a16="http://schemas.microsoft.com/office/drawing/2014/main" id="{23B9844C-8646-23C0-280E-57CEA88F38B8}"/>
              </a:ext>
            </a:extLst>
          </p:cNvPr>
          <p:cNvSpPr txBox="1"/>
          <p:nvPr/>
        </p:nvSpPr>
        <p:spPr>
          <a:xfrm>
            <a:off x="710874" y="275822"/>
            <a:ext cx="10425212" cy="1200329"/>
          </a:xfrm>
          <a:prstGeom prst="rect">
            <a:avLst/>
          </a:prstGeom>
          <a:noFill/>
        </p:spPr>
        <p:txBody>
          <a:bodyPr wrap="square" rtlCol="0">
            <a:spAutoFit/>
          </a:bodyPr>
          <a:lstStyle/>
          <a:p>
            <a:r>
              <a:rPr lang="fi-FI"/>
              <a:t>Ilmastonmuutosta ja luontokatoa voidaan pitää kuitenkin aikamme suurimpina haasteina, joiden takaa löytyy samoja juurisyitä. Ne eivät ole vain ympäristön kriisejä vaan haastavat myös ihmiskunnan terveyttä, hyvinvointia, taloutta ja turvallisuutta. Ekologiset kriisit ja muut keskeiset hyvinvointiongelmat ovat isoja viheliäisiä haasteita, joita ei voi ratkaista toisistaan erillään.</a:t>
            </a:r>
          </a:p>
        </p:txBody>
      </p:sp>
      <p:sp>
        <p:nvSpPr>
          <p:cNvPr id="8" name="Tekstiruutu 7">
            <a:extLst>
              <a:ext uri="{FF2B5EF4-FFF2-40B4-BE49-F238E27FC236}">
                <a16:creationId xmlns:a16="http://schemas.microsoft.com/office/drawing/2014/main" id="{8DFF07AB-88BC-64FB-D666-652E02AAE918}"/>
              </a:ext>
            </a:extLst>
          </p:cNvPr>
          <p:cNvSpPr txBox="1"/>
          <p:nvPr/>
        </p:nvSpPr>
        <p:spPr>
          <a:xfrm>
            <a:off x="11259376" y="6397512"/>
            <a:ext cx="648372" cy="369332"/>
          </a:xfrm>
          <a:prstGeom prst="rect">
            <a:avLst/>
          </a:prstGeom>
          <a:noFill/>
        </p:spPr>
        <p:txBody>
          <a:bodyPr wrap="square" rtlCol="0">
            <a:spAutoFit/>
          </a:bodyPr>
          <a:lstStyle/>
          <a:p>
            <a:r>
              <a:rPr lang="fi-FI"/>
              <a:t>(2,3)</a:t>
            </a:r>
          </a:p>
        </p:txBody>
      </p:sp>
    </p:spTree>
    <p:extLst>
      <p:ext uri="{BB962C8B-B14F-4D97-AF65-F5344CB8AC3E}">
        <p14:creationId xmlns:p14="http://schemas.microsoft.com/office/powerpoint/2010/main" val="23333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94A3DEA-B6ED-81A1-0EEA-D92E7789571D}"/>
              </a:ext>
            </a:extLst>
          </p:cNvPr>
          <p:cNvPicPr>
            <a:picLocks noChangeAspect="1"/>
          </p:cNvPicPr>
          <p:nvPr/>
        </p:nvPicPr>
        <p:blipFill rotWithShape="1">
          <a:blip r:embed="rId3"/>
          <a:srcRect l="7870" t="3746" r="6949"/>
          <a:stretch/>
        </p:blipFill>
        <p:spPr>
          <a:xfrm>
            <a:off x="3376029" y="211404"/>
            <a:ext cx="8815971" cy="6646596"/>
          </a:xfrm>
          <a:prstGeom prst="rect">
            <a:avLst/>
          </a:prstGeom>
        </p:spPr>
      </p:pic>
      <p:pic>
        <p:nvPicPr>
          <p:cNvPr id="6" name="Kuva 5">
            <a:extLst>
              <a:ext uri="{FF2B5EF4-FFF2-40B4-BE49-F238E27FC236}">
                <a16:creationId xmlns:a16="http://schemas.microsoft.com/office/drawing/2014/main" id="{076F7CDF-2382-5625-FF61-BA1BE777FF0F}"/>
              </a:ext>
            </a:extLst>
          </p:cNvPr>
          <p:cNvPicPr>
            <a:picLocks noChangeAspect="1"/>
          </p:cNvPicPr>
          <p:nvPr/>
        </p:nvPicPr>
        <p:blipFill>
          <a:blip r:embed="rId4"/>
          <a:stretch>
            <a:fillRect/>
          </a:stretch>
        </p:blipFill>
        <p:spPr>
          <a:xfrm rot="20655005">
            <a:off x="404538" y="756345"/>
            <a:ext cx="4703525" cy="2387601"/>
          </a:xfrm>
          <a:prstGeom prst="rect">
            <a:avLst/>
          </a:prstGeom>
        </p:spPr>
      </p:pic>
      <p:sp>
        <p:nvSpPr>
          <p:cNvPr id="3" name="Alaotsikko 2">
            <a:extLst>
              <a:ext uri="{FF2B5EF4-FFF2-40B4-BE49-F238E27FC236}">
                <a16:creationId xmlns:a16="http://schemas.microsoft.com/office/drawing/2014/main" id="{B9FB0A97-78FB-4365-706E-07511D7087D2}"/>
              </a:ext>
            </a:extLst>
          </p:cNvPr>
          <p:cNvSpPr>
            <a:spLocks noGrp="1"/>
          </p:cNvSpPr>
          <p:nvPr>
            <p:ph type="subTitle" idx="1"/>
          </p:nvPr>
        </p:nvSpPr>
        <p:spPr>
          <a:xfrm>
            <a:off x="398592" y="2959412"/>
            <a:ext cx="3440332" cy="628338"/>
          </a:xfrm>
        </p:spPr>
        <p:txBody>
          <a:bodyPr>
            <a:normAutofit/>
          </a:bodyPr>
          <a:lstStyle/>
          <a:p>
            <a:r>
              <a:rPr lang="fi-FI" sz="1600" dirty="0">
                <a:highlight>
                  <a:srgbClr val="FFE438"/>
                </a:highlight>
                <a:ea typeface="+mn-lt"/>
                <a:cs typeface="+mn-lt"/>
                <a:hlinkClick r:id="rId5"/>
              </a:rPr>
              <a:t>https://www.youtube.com/watch?v=YvaPPCG-ti4&amp;t=15s</a:t>
            </a:r>
            <a:endParaRPr lang="fi-FI" sz="1600" dirty="0">
              <a:highlight>
                <a:srgbClr val="FFE438"/>
              </a:highlight>
            </a:endParaRPr>
          </a:p>
          <a:p>
            <a:endParaRPr lang="fi-FI" sz="1600" dirty="0"/>
          </a:p>
        </p:txBody>
      </p:sp>
      <p:sp>
        <p:nvSpPr>
          <p:cNvPr id="9" name="Tekstiruutu 8">
            <a:extLst>
              <a:ext uri="{FF2B5EF4-FFF2-40B4-BE49-F238E27FC236}">
                <a16:creationId xmlns:a16="http://schemas.microsoft.com/office/drawing/2014/main" id="{0D44B087-D91E-5636-A9DB-FF477C4A29DB}"/>
              </a:ext>
            </a:extLst>
          </p:cNvPr>
          <p:cNvSpPr txBox="1"/>
          <p:nvPr/>
        </p:nvSpPr>
        <p:spPr>
          <a:xfrm>
            <a:off x="8548576" y="6515791"/>
            <a:ext cx="49441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Libre Franklin" panose="020F0502020204030204" pitchFamily="2" charset="0"/>
                <a:ea typeface="+mn-ea"/>
                <a:cs typeface="+mn-cs"/>
              </a:rPr>
              <a:t>Kuva: Azote Images for Stockholm Resilience Centre.</a:t>
            </a:r>
            <a:endParaRPr kumimoji="0" lang="fi-FI" sz="11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kstiruutu 9">
            <a:extLst>
              <a:ext uri="{FF2B5EF4-FFF2-40B4-BE49-F238E27FC236}">
                <a16:creationId xmlns:a16="http://schemas.microsoft.com/office/drawing/2014/main" id="{031A15D5-46DD-5C4D-2F6E-52709F7A8450}"/>
              </a:ext>
            </a:extLst>
          </p:cNvPr>
          <p:cNvSpPr txBox="1"/>
          <p:nvPr/>
        </p:nvSpPr>
        <p:spPr>
          <a:xfrm>
            <a:off x="6624084" y="5424287"/>
            <a:ext cx="233916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Ekologinen kestävyys</a:t>
            </a:r>
          </a:p>
        </p:txBody>
      </p:sp>
      <p:sp>
        <p:nvSpPr>
          <p:cNvPr id="11" name="Tekstiruutu 10">
            <a:extLst>
              <a:ext uri="{FF2B5EF4-FFF2-40B4-BE49-F238E27FC236}">
                <a16:creationId xmlns:a16="http://schemas.microsoft.com/office/drawing/2014/main" id="{13FD8B0A-2D4B-305A-76A6-6E07087F5CE0}"/>
              </a:ext>
            </a:extLst>
          </p:cNvPr>
          <p:cNvSpPr txBox="1"/>
          <p:nvPr/>
        </p:nvSpPr>
        <p:spPr>
          <a:xfrm>
            <a:off x="6624084" y="3273581"/>
            <a:ext cx="233916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Sosiaalinen kestävyys</a:t>
            </a:r>
          </a:p>
        </p:txBody>
      </p:sp>
      <p:sp>
        <p:nvSpPr>
          <p:cNvPr id="12" name="Tekstiruutu 11">
            <a:extLst>
              <a:ext uri="{FF2B5EF4-FFF2-40B4-BE49-F238E27FC236}">
                <a16:creationId xmlns:a16="http://schemas.microsoft.com/office/drawing/2014/main" id="{E096B912-7B7B-ECC2-DE0A-F72F91C649A8}"/>
              </a:ext>
            </a:extLst>
          </p:cNvPr>
          <p:cNvSpPr txBox="1"/>
          <p:nvPr/>
        </p:nvSpPr>
        <p:spPr>
          <a:xfrm>
            <a:off x="7052931" y="1657757"/>
            <a:ext cx="149564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Taloudellinen kestävyys</a:t>
            </a:r>
          </a:p>
        </p:txBody>
      </p:sp>
    </p:spTree>
    <p:extLst>
      <p:ext uri="{BB962C8B-B14F-4D97-AF65-F5344CB8AC3E}">
        <p14:creationId xmlns:p14="http://schemas.microsoft.com/office/powerpoint/2010/main" val="3165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piha-, ruoho, Osavaltion puisto, metsämaa&#10;&#10;Kuvaus luotu automaattisesti">
            <a:extLst>
              <a:ext uri="{FF2B5EF4-FFF2-40B4-BE49-F238E27FC236}">
                <a16:creationId xmlns:a16="http://schemas.microsoft.com/office/drawing/2014/main" id="{D8D3DD7F-85CF-7B96-32E5-009743A5B13C}"/>
              </a:ext>
            </a:extLst>
          </p:cNvPr>
          <p:cNvPicPr>
            <a:picLocks noGrp="1" noChangeAspect="1"/>
          </p:cNvPicPr>
          <p:nvPr>
            <p:ph idx="1"/>
          </p:nvPr>
        </p:nvPicPr>
        <p:blipFill rotWithShape="1">
          <a:blip r:embed="rId3"/>
          <a:srcRect t="12765" b="12249"/>
          <a:stretch/>
        </p:blipFill>
        <p:spPr>
          <a:xfrm>
            <a:off x="0" y="0"/>
            <a:ext cx="12191980" cy="6856718"/>
          </a:xfrm>
          <a:prstGeom prst="rect">
            <a:avLst/>
          </a:prstGeom>
        </p:spPr>
      </p:pic>
      <p:sp>
        <p:nvSpPr>
          <p:cNvPr id="2" name="Tekstiruutu 1">
            <a:extLst>
              <a:ext uri="{FF2B5EF4-FFF2-40B4-BE49-F238E27FC236}">
                <a16:creationId xmlns:a16="http://schemas.microsoft.com/office/drawing/2014/main" id="{96AAAE37-A200-1CD9-8100-A2C4D0575383}"/>
              </a:ext>
            </a:extLst>
          </p:cNvPr>
          <p:cNvSpPr txBox="1"/>
          <p:nvPr/>
        </p:nvSpPr>
        <p:spPr>
          <a:xfrm>
            <a:off x="11610723" y="6368903"/>
            <a:ext cx="6698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Aptos" panose="020B0004020202020204"/>
                <a:ea typeface="+mn-ea"/>
                <a:cs typeface="+mn-cs"/>
              </a:rPr>
              <a:t>(4)</a:t>
            </a:r>
          </a:p>
        </p:txBody>
      </p:sp>
    </p:spTree>
    <p:extLst>
      <p:ext uri="{BB962C8B-B14F-4D97-AF65-F5344CB8AC3E}">
        <p14:creationId xmlns:p14="http://schemas.microsoft.com/office/powerpoint/2010/main" val="283958730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395D4D-69D7-446B-A6B0-EA7FD97630CF}">
  <ds:schemaRefs>
    <ds:schemaRef ds:uri="http://schemas.microsoft.com/sharepoint/v3/contenttype/forms"/>
  </ds:schemaRefs>
</ds:datastoreItem>
</file>

<file path=customXml/itemProps2.xml><?xml version="1.0" encoding="utf-8"?>
<ds:datastoreItem xmlns:ds="http://schemas.openxmlformats.org/officeDocument/2006/customXml" ds:itemID="{BEA6947F-AE7B-401A-A618-3DDC9E64EDA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09d7370-dd86-4ef8-8551-6b0a86300dea"/>
    <ds:schemaRef ds:uri="http://purl.org/dc/terms/"/>
    <ds:schemaRef ds:uri="http://schemas.openxmlformats.org/package/2006/metadata/core-properties"/>
    <ds:schemaRef ds:uri="d77f0f79-9b59-47ac-8f62-6ee19e5f2f01"/>
    <ds:schemaRef ds:uri="http://www.w3.org/XML/1998/namespace"/>
    <ds:schemaRef ds:uri="http://purl.org/dc/dcmitype/"/>
  </ds:schemaRefs>
</ds:datastoreItem>
</file>

<file path=customXml/itemProps3.xml><?xml version="1.0" encoding="utf-8"?>
<ds:datastoreItem xmlns:ds="http://schemas.openxmlformats.org/officeDocument/2006/customXml" ds:itemID="{58CD3487-B81C-42E2-BE9F-DB6237EA4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f0f79-9b59-47ac-8f62-6ee19e5f2f01"/>
    <ds:schemaRef ds:uri="c09d7370-dd86-4ef8-8551-6b0a86300d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9353</TotalTime>
  <Words>2380</Words>
  <Application>Microsoft Office PowerPoint</Application>
  <PresentationFormat>Laajakuva</PresentationFormat>
  <Paragraphs>218</Paragraphs>
  <Slides>19</Slides>
  <Notes>17</Notes>
  <HiddenSlides>0</HiddenSlides>
  <MMClips>0</MMClips>
  <ScaleCrop>false</ScaleCrop>
  <HeadingPairs>
    <vt:vector size="6" baseType="variant">
      <vt:variant>
        <vt:lpstr>Käytetyt fontit</vt:lpstr>
      </vt:variant>
      <vt:variant>
        <vt:i4>11</vt:i4>
      </vt:variant>
      <vt:variant>
        <vt:lpstr>Teema</vt:lpstr>
      </vt:variant>
      <vt:variant>
        <vt:i4>2</vt:i4>
      </vt:variant>
      <vt:variant>
        <vt:lpstr>Dian otsikot</vt:lpstr>
      </vt:variant>
      <vt:variant>
        <vt:i4>19</vt:i4>
      </vt:variant>
    </vt:vector>
  </HeadingPairs>
  <TitlesOfParts>
    <vt:vector size="32" baseType="lpstr">
      <vt:lpstr>Aptos</vt:lpstr>
      <vt:lpstr>Aptos Display</vt:lpstr>
      <vt:lpstr>Arial</vt:lpstr>
      <vt:lpstr>Arial,Sans-Serif</vt:lpstr>
      <vt:lpstr>Calibri</vt:lpstr>
      <vt:lpstr>Libre Franklin</vt:lpstr>
      <vt:lpstr>Open Sans</vt:lpstr>
      <vt:lpstr>Oulun Graadi Otsikko</vt:lpstr>
      <vt:lpstr>Poppins</vt:lpstr>
      <vt:lpstr>PT Serif</vt:lpstr>
      <vt:lpstr>Segoe UI</vt:lpstr>
      <vt:lpstr>Office-teema</vt:lpstr>
      <vt:lpstr>Office Theme</vt:lpstr>
      <vt:lpstr>PowerPoint-esitys</vt:lpstr>
      <vt:lpstr>PowerPoint-esitys</vt:lpstr>
      <vt:lpstr>Ohjeet opettajalle</vt:lpstr>
      <vt:lpstr>Kulutamme(ko) velaksi </vt:lpstr>
      <vt:lpstr>PowerPoint-esitys</vt:lpstr>
      <vt:lpstr>255 käyttäytymistietelijää ja ilmastonmuutoksen asiantuntijaa tutki 11 erilaista tapaa viestiä ilmastonmuutoksesta </vt:lpstr>
      <vt:lpstr>Ylikulutuspäivä</vt:lpstr>
      <vt:lpstr>PowerPoint-esitys</vt:lpstr>
      <vt:lpstr>PowerPoint-esitys</vt:lpstr>
      <vt:lpstr>PowerPoint-esitys</vt:lpstr>
      <vt:lpstr>PowerPoint-esitys</vt:lpstr>
      <vt:lpstr>PowerPoint-esitys</vt:lpstr>
      <vt:lpstr>PowerPoint-esitys</vt:lpstr>
      <vt:lpstr>Miksi yksilö ylivelkaantuu?–pohdinta/keskustelutehtävä</vt:lpstr>
      <vt:lpstr>Positiivinen luottotietorekisteri</vt:lpstr>
      <vt:lpstr>Projekti-idea: Positiivinen luontotietorekisteri </vt:lpstr>
      <vt:lpstr>Tehtäväidea itsenäisesti tai ryhmissä: Vaikuta kiertotalouden puolesta! (diat 15-16).  </vt:lpstr>
      <vt:lpstr>PowerPoint-esitys</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Nikkanen Vilma</dc:creator>
  <cp:lastModifiedBy>Nikkanen Vilma</cp:lastModifiedBy>
  <cp:revision>70</cp:revision>
  <dcterms:created xsi:type="dcterms:W3CDTF">2024-03-12T08:25:58Z</dcterms:created>
  <dcterms:modified xsi:type="dcterms:W3CDTF">2024-04-28T11:57:41Z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0x010100E57A88957852C8448D5DFE2F03389933</vt:lpwstr>
  </property>
  <property fmtid="{D5CDD505-2E9C-101B-9397-08002B2CF9AE}" pid="3" name="MediaServiceImageTags">
    <vt:lpwstr/>
  </property>
</Properties>
</file>