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3"/>
  </p:sldMasterIdLst>
  <p:sldIdLst>
    <p:sldId id="256" r:id="rId4"/>
    <p:sldId id="258" r:id="rId5"/>
    <p:sldId id="260" r:id="rId6"/>
    <p:sldId id="259" r:id="rId7"/>
    <p:sldId id="261" r:id="rId8"/>
    <p:sldId id="262" r:id="rId9"/>
    <p:sldId id="264" r:id="rId10"/>
    <p:sldId id="263" r:id="rId11"/>
    <p:sldId id="270" r:id="rId12"/>
    <p:sldId id="268" r:id="rId1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4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06F2F9-F25B-A859-A3A3-185C6DB7521C}" v="10" dt="2024-04-08T06:11:16.2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92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0EDF71-24F0-44A1-B763-94A8A4A462B1}" type="doc">
      <dgm:prSet loTypeId="urn:microsoft.com/office/officeart/2005/8/layout/process4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2BD232A-D76A-4459-A026-5B13B7B84CCA}">
      <dgm:prSet phldrT="[Teksti]"/>
      <dgm:spPr>
        <a:solidFill>
          <a:srgbClr val="C64977">
            <a:alpha val="50000"/>
          </a:srgbClr>
        </a:solidFill>
      </dgm:spPr>
      <dgm:t>
        <a:bodyPr/>
        <a:lstStyle/>
        <a:p>
          <a:r>
            <a:rPr lang="fi-FI" dirty="0"/>
            <a:t>1. Seuraavan oppilasvalinnan suunnittelu</a:t>
          </a:r>
        </a:p>
        <a:p>
          <a:r>
            <a:rPr lang="fi-FI" dirty="0"/>
            <a:t>tammi-maaliskuu</a:t>
          </a:r>
        </a:p>
      </dgm:t>
    </dgm:pt>
    <dgm:pt modelId="{D4F54759-3EE0-47D3-8CCF-79B8480C196A}" type="parTrans" cxnId="{8DF7AE19-8A6A-419D-A060-31CED7718DDB}">
      <dgm:prSet/>
      <dgm:spPr/>
      <dgm:t>
        <a:bodyPr/>
        <a:lstStyle/>
        <a:p>
          <a:endParaRPr lang="fi-FI"/>
        </a:p>
      </dgm:t>
    </dgm:pt>
    <dgm:pt modelId="{9C645C2E-8B45-489C-B685-6918743F9964}" type="sibTrans" cxnId="{8DF7AE19-8A6A-419D-A060-31CED7718DDB}">
      <dgm:prSet/>
      <dgm:spPr/>
      <dgm:t>
        <a:bodyPr/>
        <a:lstStyle/>
        <a:p>
          <a:endParaRPr lang="fi-FI"/>
        </a:p>
      </dgm:t>
    </dgm:pt>
    <dgm:pt modelId="{EDE36CEF-D28B-46F3-B363-8B2CFF8FB861}">
      <dgm:prSet phldrT="[Teksti]"/>
      <dgm:spPr>
        <a:solidFill>
          <a:srgbClr val="C64977">
            <a:alpha val="50000"/>
          </a:srgbClr>
        </a:solidFill>
      </dgm:spPr>
      <dgm:t>
        <a:bodyPr/>
        <a:lstStyle/>
        <a:p>
          <a:r>
            <a:rPr lang="fi-FI" dirty="0"/>
            <a:t>2. </a:t>
          </a:r>
          <a:r>
            <a:rPr lang="fi-FI" dirty="0" err="1"/>
            <a:t>JOPOsta</a:t>
          </a:r>
          <a:r>
            <a:rPr lang="fi-FI" dirty="0"/>
            <a:t> tiedottaminen 8.luokille</a:t>
          </a:r>
        </a:p>
        <a:p>
          <a:r>
            <a:rPr lang="fi-FI" dirty="0"/>
            <a:t>huhtikuu</a:t>
          </a:r>
        </a:p>
      </dgm:t>
    </dgm:pt>
    <dgm:pt modelId="{D7DE368F-300E-4E68-995D-9EC248E0B931}" type="parTrans" cxnId="{FA111AFD-12AA-4973-BC04-03B480A3FCCA}">
      <dgm:prSet/>
      <dgm:spPr/>
      <dgm:t>
        <a:bodyPr/>
        <a:lstStyle/>
        <a:p>
          <a:endParaRPr lang="fi-FI"/>
        </a:p>
      </dgm:t>
    </dgm:pt>
    <dgm:pt modelId="{C45CF2ED-1719-4938-B67B-B921521E1137}" type="sibTrans" cxnId="{FA111AFD-12AA-4973-BC04-03B480A3FCCA}">
      <dgm:prSet/>
      <dgm:spPr/>
      <dgm:t>
        <a:bodyPr/>
        <a:lstStyle/>
        <a:p>
          <a:endParaRPr lang="fi-FI"/>
        </a:p>
      </dgm:t>
    </dgm:pt>
    <dgm:pt modelId="{ED59258D-C34A-4B05-B893-E3633EAC02A6}">
      <dgm:prSet phldrT="[Teksti]"/>
      <dgm:spPr>
        <a:solidFill>
          <a:srgbClr val="C64977">
            <a:alpha val="50000"/>
          </a:srgbClr>
        </a:solidFill>
      </dgm:spPr>
      <dgm:t>
        <a:bodyPr/>
        <a:lstStyle/>
        <a:p>
          <a:r>
            <a:rPr lang="fi-FI" dirty="0"/>
            <a:t>3. Huoltajien informointi</a:t>
          </a:r>
        </a:p>
        <a:p>
          <a:r>
            <a:rPr lang="fi-FI" dirty="0"/>
            <a:t>huhtikuu</a:t>
          </a:r>
        </a:p>
      </dgm:t>
    </dgm:pt>
    <dgm:pt modelId="{7B62831B-7E9E-4579-8D44-10E855443D0E}" type="parTrans" cxnId="{50AB955C-7232-4ED6-97BA-997F72370467}">
      <dgm:prSet/>
      <dgm:spPr/>
      <dgm:t>
        <a:bodyPr/>
        <a:lstStyle/>
        <a:p>
          <a:endParaRPr lang="fi-FI"/>
        </a:p>
      </dgm:t>
    </dgm:pt>
    <dgm:pt modelId="{0C9B54C3-A1EC-4AB8-84A7-A137265C98DA}" type="sibTrans" cxnId="{50AB955C-7232-4ED6-97BA-997F72370467}">
      <dgm:prSet/>
      <dgm:spPr/>
      <dgm:t>
        <a:bodyPr/>
        <a:lstStyle/>
        <a:p>
          <a:endParaRPr lang="fi-FI"/>
        </a:p>
      </dgm:t>
    </dgm:pt>
    <dgm:pt modelId="{F7338912-40B8-4AD2-BB09-318247A4338A}">
      <dgm:prSet phldrT="[Teksti]"/>
      <dgm:spPr>
        <a:solidFill>
          <a:srgbClr val="C64977">
            <a:alpha val="50000"/>
          </a:srgbClr>
        </a:solidFill>
      </dgm:spPr>
      <dgm:t>
        <a:bodyPr/>
        <a:lstStyle/>
        <a:p>
          <a:r>
            <a:rPr lang="fi-FI" dirty="0"/>
            <a:t>4. Hakumenettely haastatteluineen</a:t>
          </a:r>
        </a:p>
        <a:p>
          <a:r>
            <a:rPr lang="fi-FI" dirty="0"/>
            <a:t>huhti- toukokuu</a:t>
          </a:r>
        </a:p>
      </dgm:t>
    </dgm:pt>
    <dgm:pt modelId="{5922216A-D7AA-4CE5-B8D0-B0272BC55200}" type="parTrans" cxnId="{6E136925-6C14-48A5-A54A-0357DC373016}">
      <dgm:prSet/>
      <dgm:spPr/>
      <dgm:t>
        <a:bodyPr/>
        <a:lstStyle/>
        <a:p>
          <a:endParaRPr lang="fi-FI"/>
        </a:p>
      </dgm:t>
    </dgm:pt>
    <dgm:pt modelId="{88ECA85E-54F5-4ACF-B6E7-3099BC29B8F9}" type="sibTrans" cxnId="{6E136925-6C14-48A5-A54A-0357DC373016}">
      <dgm:prSet/>
      <dgm:spPr/>
      <dgm:t>
        <a:bodyPr/>
        <a:lstStyle/>
        <a:p>
          <a:endParaRPr lang="fi-FI"/>
        </a:p>
      </dgm:t>
    </dgm:pt>
    <dgm:pt modelId="{C20073E6-8FF0-414B-A071-D916C019D42D}">
      <dgm:prSet phldrT="[Teksti]"/>
      <dgm:spPr>
        <a:solidFill>
          <a:srgbClr val="C64977">
            <a:alpha val="50000"/>
          </a:srgbClr>
        </a:solidFill>
      </dgm:spPr>
      <dgm:t>
        <a:bodyPr/>
        <a:lstStyle/>
        <a:p>
          <a:r>
            <a:rPr lang="fi-FI" dirty="0"/>
            <a:t>6. Valinnasta tiedottaminen</a:t>
          </a:r>
        </a:p>
        <a:p>
          <a:r>
            <a:rPr lang="fi-FI" dirty="0"/>
            <a:t>toukokuu</a:t>
          </a:r>
        </a:p>
      </dgm:t>
    </dgm:pt>
    <dgm:pt modelId="{1C721152-AA5F-483B-9A15-547901BEC49A}" type="parTrans" cxnId="{1E476567-BA0A-429C-941F-DC89497DF7B8}">
      <dgm:prSet/>
      <dgm:spPr/>
      <dgm:t>
        <a:bodyPr/>
        <a:lstStyle/>
        <a:p>
          <a:endParaRPr lang="fi-FI"/>
        </a:p>
      </dgm:t>
    </dgm:pt>
    <dgm:pt modelId="{C54FB55B-34DD-400B-9A4A-24F527ABD404}" type="sibTrans" cxnId="{1E476567-BA0A-429C-941F-DC89497DF7B8}">
      <dgm:prSet/>
      <dgm:spPr/>
      <dgm:t>
        <a:bodyPr/>
        <a:lstStyle/>
        <a:p>
          <a:endParaRPr lang="fi-FI"/>
        </a:p>
      </dgm:t>
    </dgm:pt>
    <dgm:pt modelId="{618FFC16-B0FB-4C3A-AB71-B0D05E45967B}" type="pres">
      <dgm:prSet presAssocID="{470EDF71-24F0-44A1-B763-94A8A4A462B1}" presName="Name0" presStyleCnt="0">
        <dgm:presLayoutVars>
          <dgm:dir/>
          <dgm:animLvl val="lvl"/>
          <dgm:resizeHandles val="exact"/>
        </dgm:presLayoutVars>
      </dgm:prSet>
      <dgm:spPr/>
    </dgm:pt>
    <dgm:pt modelId="{9C4620B7-8E52-4467-8B32-30AA84233075}" type="pres">
      <dgm:prSet presAssocID="{C20073E6-8FF0-414B-A071-D916C019D42D}" presName="boxAndChildren" presStyleCnt="0"/>
      <dgm:spPr/>
    </dgm:pt>
    <dgm:pt modelId="{4FAA0E25-5FD9-4BE8-99AB-9E054C80086F}" type="pres">
      <dgm:prSet presAssocID="{C20073E6-8FF0-414B-A071-D916C019D42D}" presName="parentTextBox" presStyleLbl="node1" presStyleIdx="0" presStyleCnt="5"/>
      <dgm:spPr/>
    </dgm:pt>
    <dgm:pt modelId="{A9467833-1722-4F4E-BEFB-D82B531A37B4}" type="pres">
      <dgm:prSet presAssocID="{88ECA85E-54F5-4ACF-B6E7-3099BC29B8F9}" presName="sp" presStyleCnt="0"/>
      <dgm:spPr/>
    </dgm:pt>
    <dgm:pt modelId="{1C6FB783-AFDB-44D8-9B8A-FDB56E128CAB}" type="pres">
      <dgm:prSet presAssocID="{F7338912-40B8-4AD2-BB09-318247A4338A}" presName="arrowAndChildren" presStyleCnt="0"/>
      <dgm:spPr/>
    </dgm:pt>
    <dgm:pt modelId="{01087E95-08DE-4258-8E4A-CE4481E4B859}" type="pres">
      <dgm:prSet presAssocID="{F7338912-40B8-4AD2-BB09-318247A4338A}" presName="parentTextArrow" presStyleLbl="node1" presStyleIdx="1" presStyleCnt="5"/>
      <dgm:spPr/>
    </dgm:pt>
    <dgm:pt modelId="{14F73C0A-9D94-459F-AAFD-F96EFE387B10}" type="pres">
      <dgm:prSet presAssocID="{0C9B54C3-A1EC-4AB8-84A7-A137265C98DA}" presName="sp" presStyleCnt="0"/>
      <dgm:spPr/>
    </dgm:pt>
    <dgm:pt modelId="{C01984BA-057F-49C7-AF33-DB57E0B2F6D8}" type="pres">
      <dgm:prSet presAssocID="{ED59258D-C34A-4B05-B893-E3633EAC02A6}" presName="arrowAndChildren" presStyleCnt="0"/>
      <dgm:spPr/>
    </dgm:pt>
    <dgm:pt modelId="{7041A594-7D45-463F-BA41-33BE38109DB1}" type="pres">
      <dgm:prSet presAssocID="{ED59258D-C34A-4B05-B893-E3633EAC02A6}" presName="parentTextArrow" presStyleLbl="node1" presStyleIdx="2" presStyleCnt="5"/>
      <dgm:spPr/>
    </dgm:pt>
    <dgm:pt modelId="{45D1A604-30AC-4B0C-9C02-E87326A1E03E}" type="pres">
      <dgm:prSet presAssocID="{C45CF2ED-1719-4938-B67B-B921521E1137}" presName="sp" presStyleCnt="0"/>
      <dgm:spPr/>
    </dgm:pt>
    <dgm:pt modelId="{957A5759-5627-4E10-B5B2-C51137390233}" type="pres">
      <dgm:prSet presAssocID="{EDE36CEF-D28B-46F3-B363-8B2CFF8FB861}" presName="arrowAndChildren" presStyleCnt="0"/>
      <dgm:spPr/>
    </dgm:pt>
    <dgm:pt modelId="{A7412B69-6E5F-4C25-AD09-BA54F4B961F3}" type="pres">
      <dgm:prSet presAssocID="{EDE36CEF-D28B-46F3-B363-8B2CFF8FB861}" presName="parentTextArrow" presStyleLbl="node1" presStyleIdx="3" presStyleCnt="5"/>
      <dgm:spPr/>
    </dgm:pt>
    <dgm:pt modelId="{56CFAA78-7801-486E-9713-639EBE5C15A0}" type="pres">
      <dgm:prSet presAssocID="{9C645C2E-8B45-489C-B685-6918743F9964}" presName="sp" presStyleCnt="0"/>
      <dgm:spPr/>
    </dgm:pt>
    <dgm:pt modelId="{382998DA-6469-46CA-85BB-47923C9CA888}" type="pres">
      <dgm:prSet presAssocID="{52BD232A-D76A-4459-A026-5B13B7B84CCA}" presName="arrowAndChildren" presStyleCnt="0"/>
      <dgm:spPr/>
    </dgm:pt>
    <dgm:pt modelId="{FC25D772-C517-4BE1-B890-CEC182EA1E86}" type="pres">
      <dgm:prSet presAssocID="{52BD232A-D76A-4459-A026-5B13B7B84CCA}" presName="parentTextArrow" presStyleLbl="node1" presStyleIdx="4" presStyleCnt="5"/>
      <dgm:spPr/>
    </dgm:pt>
  </dgm:ptLst>
  <dgm:cxnLst>
    <dgm:cxn modelId="{CE8D7F07-58AE-4755-A5BF-B3049F807DC6}" type="presOf" srcId="{ED59258D-C34A-4B05-B893-E3633EAC02A6}" destId="{7041A594-7D45-463F-BA41-33BE38109DB1}" srcOrd="0" destOrd="0" presId="urn:microsoft.com/office/officeart/2005/8/layout/process4"/>
    <dgm:cxn modelId="{8DF7AE19-8A6A-419D-A060-31CED7718DDB}" srcId="{470EDF71-24F0-44A1-B763-94A8A4A462B1}" destId="{52BD232A-D76A-4459-A026-5B13B7B84CCA}" srcOrd="0" destOrd="0" parTransId="{D4F54759-3EE0-47D3-8CCF-79B8480C196A}" sibTransId="{9C645C2E-8B45-489C-B685-6918743F9964}"/>
    <dgm:cxn modelId="{88D8DC20-2B8A-46E7-AD69-E74A36276982}" type="presOf" srcId="{52BD232A-D76A-4459-A026-5B13B7B84CCA}" destId="{FC25D772-C517-4BE1-B890-CEC182EA1E86}" srcOrd="0" destOrd="0" presId="urn:microsoft.com/office/officeart/2005/8/layout/process4"/>
    <dgm:cxn modelId="{6E136925-6C14-48A5-A54A-0357DC373016}" srcId="{470EDF71-24F0-44A1-B763-94A8A4A462B1}" destId="{F7338912-40B8-4AD2-BB09-318247A4338A}" srcOrd="3" destOrd="0" parTransId="{5922216A-D7AA-4CE5-B8D0-B0272BC55200}" sibTransId="{88ECA85E-54F5-4ACF-B6E7-3099BC29B8F9}"/>
    <dgm:cxn modelId="{50AB955C-7232-4ED6-97BA-997F72370467}" srcId="{470EDF71-24F0-44A1-B763-94A8A4A462B1}" destId="{ED59258D-C34A-4B05-B893-E3633EAC02A6}" srcOrd="2" destOrd="0" parTransId="{7B62831B-7E9E-4579-8D44-10E855443D0E}" sibTransId="{0C9B54C3-A1EC-4AB8-84A7-A137265C98DA}"/>
    <dgm:cxn modelId="{3F434E42-6E10-4BFF-BC36-967B88D70CA0}" type="presOf" srcId="{470EDF71-24F0-44A1-B763-94A8A4A462B1}" destId="{618FFC16-B0FB-4C3A-AB71-B0D05E45967B}" srcOrd="0" destOrd="0" presId="urn:microsoft.com/office/officeart/2005/8/layout/process4"/>
    <dgm:cxn modelId="{1E476567-BA0A-429C-941F-DC89497DF7B8}" srcId="{470EDF71-24F0-44A1-B763-94A8A4A462B1}" destId="{C20073E6-8FF0-414B-A071-D916C019D42D}" srcOrd="4" destOrd="0" parTransId="{1C721152-AA5F-483B-9A15-547901BEC49A}" sibTransId="{C54FB55B-34DD-400B-9A4A-24F527ABD404}"/>
    <dgm:cxn modelId="{F7DEAC47-D2CC-46DA-BC53-66ABD32C773A}" type="presOf" srcId="{F7338912-40B8-4AD2-BB09-318247A4338A}" destId="{01087E95-08DE-4258-8E4A-CE4481E4B859}" srcOrd="0" destOrd="0" presId="urn:microsoft.com/office/officeart/2005/8/layout/process4"/>
    <dgm:cxn modelId="{D646F3B6-A31B-4995-B4E8-65A47A0C4627}" type="presOf" srcId="{EDE36CEF-D28B-46F3-B363-8B2CFF8FB861}" destId="{A7412B69-6E5F-4C25-AD09-BA54F4B961F3}" srcOrd="0" destOrd="0" presId="urn:microsoft.com/office/officeart/2005/8/layout/process4"/>
    <dgm:cxn modelId="{CBAA1DE6-74ED-4C56-B88D-A8434C409442}" type="presOf" srcId="{C20073E6-8FF0-414B-A071-D916C019D42D}" destId="{4FAA0E25-5FD9-4BE8-99AB-9E054C80086F}" srcOrd="0" destOrd="0" presId="urn:microsoft.com/office/officeart/2005/8/layout/process4"/>
    <dgm:cxn modelId="{FA111AFD-12AA-4973-BC04-03B480A3FCCA}" srcId="{470EDF71-24F0-44A1-B763-94A8A4A462B1}" destId="{EDE36CEF-D28B-46F3-B363-8B2CFF8FB861}" srcOrd="1" destOrd="0" parTransId="{D7DE368F-300E-4E68-995D-9EC248E0B931}" sibTransId="{C45CF2ED-1719-4938-B67B-B921521E1137}"/>
    <dgm:cxn modelId="{5D83A8C4-1689-4A3D-B1CC-B3BE8A3A3A95}" type="presParOf" srcId="{618FFC16-B0FB-4C3A-AB71-B0D05E45967B}" destId="{9C4620B7-8E52-4467-8B32-30AA84233075}" srcOrd="0" destOrd="0" presId="urn:microsoft.com/office/officeart/2005/8/layout/process4"/>
    <dgm:cxn modelId="{3CA4D604-7778-4EC3-B59C-B01CD45DBAEA}" type="presParOf" srcId="{9C4620B7-8E52-4467-8B32-30AA84233075}" destId="{4FAA0E25-5FD9-4BE8-99AB-9E054C80086F}" srcOrd="0" destOrd="0" presId="urn:microsoft.com/office/officeart/2005/8/layout/process4"/>
    <dgm:cxn modelId="{C67BE4BC-7696-4BB7-A906-A4699999A3E1}" type="presParOf" srcId="{618FFC16-B0FB-4C3A-AB71-B0D05E45967B}" destId="{A9467833-1722-4F4E-BEFB-D82B531A37B4}" srcOrd="1" destOrd="0" presId="urn:microsoft.com/office/officeart/2005/8/layout/process4"/>
    <dgm:cxn modelId="{BC667ED9-2051-4879-BE13-84C7C1B0924E}" type="presParOf" srcId="{618FFC16-B0FB-4C3A-AB71-B0D05E45967B}" destId="{1C6FB783-AFDB-44D8-9B8A-FDB56E128CAB}" srcOrd="2" destOrd="0" presId="urn:microsoft.com/office/officeart/2005/8/layout/process4"/>
    <dgm:cxn modelId="{DFD0AD24-BBA5-4A17-B721-069FF69022F0}" type="presParOf" srcId="{1C6FB783-AFDB-44D8-9B8A-FDB56E128CAB}" destId="{01087E95-08DE-4258-8E4A-CE4481E4B859}" srcOrd="0" destOrd="0" presId="urn:microsoft.com/office/officeart/2005/8/layout/process4"/>
    <dgm:cxn modelId="{C7D67E94-0326-4D39-A531-8FF50FF899B4}" type="presParOf" srcId="{618FFC16-B0FB-4C3A-AB71-B0D05E45967B}" destId="{14F73C0A-9D94-459F-AAFD-F96EFE387B10}" srcOrd="3" destOrd="0" presId="urn:microsoft.com/office/officeart/2005/8/layout/process4"/>
    <dgm:cxn modelId="{BDF748AF-13A6-4B61-B668-734008EAF057}" type="presParOf" srcId="{618FFC16-B0FB-4C3A-AB71-B0D05E45967B}" destId="{C01984BA-057F-49C7-AF33-DB57E0B2F6D8}" srcOrd="4" destOrd="0" presId="urn:microsoft.com/office/officeart/2005/8/layout/process4"/>
    <dgm:cxn modelId="{3C8FB891-8BCA-4C17-8027-D1A614A1B837}" type="presParOf" srcId="{C01984BA-057F-49C7-AF33-DB57E0B2F6D8}" destId="{7041A594-7D45-463F-BA41-33BE38109DB1}" srcOrd="0" destOrd="0" presId="urn:microsoft.com/office/officeart/2005/8/layout/process4"/>
    <dgm:cxn modelId="{2FC3C930-AB60-4A2D-BF1B-D8621384520C}" type="presParOf" srcId="{618FFC16-B0FB-4C3A-AB71-B0D05E45967B}" destId="{45D1A604-30AC-4B0C-9C02-E87326A1E03E}" srcOrd="5" destOrd="0" presId="urn:microsoft.com/office/officeart/2005/8/layout/process4"/>
    <dgm:cxn modelId="{8C21EDDC-AEA7-4E33-B1D2-EB639AC9ED18}" type="presParOf" srcId="{618FFC16-B0FB-4C3A-AB71-B0D05E45967B}" destId="{957A5759-5627-4E10-B5B2-C51137390233}" srcOrd="6" destOrd="0" presId="urn:microsoft.com/office/officeart/2005/8/layout/process4"/>
    <dgm:cxn modelId="{0B251364-9E8B-429B-A226-04BF6F3A9040}" type="presParOf" srcId="{957A5759-5627-4E10-B5B2-C51137390233}" destId="{A7412B69-6E5F-4C25-AD09-BA54F4B961F3}" srcOrd="0" destOrd="0" presId="urn:microsoft.com/office/officeart/2005/8/layout/process4"/>
    <dgm:cxn modelId="{72271E07-A57A-4559-904B-065675838938}" type="presParOf" srcId="{618FFC16-B0FB-4C3A-AB71-B0D05E45967B}" destId="{56CFAA78-7801-486E-9713-639EBE5C15A0}" srcOrd="7" destOrd="0" presId="urn:microsoft.com/office/officeart/2005/8/layout/process4"/>
    <dgm:cxn modelId="{5F8DB834-D43F-4726-A1C5-3C3947BF877C}" type="presParOf" srcId="{618FFC16-B0FB-4C3A-AB71-B0D05E45967B}" destId="{382998DA-6469-46CA-85BB-47923C9CA888}" srcOrd="8" destOrd="0" presId="urn:microsoft.com/office/officeart/2005/8/layout/process4"/>
    <dgm:cxn modelId="{5C39ADAA-6FE7-46DE-8532-BD9EF2A2C3DC}" type="presParOf" srcId="{382998DA-6469-46CA-85BB-47923C9CA888}" destId="{FC25D772-C517-4BE1-B890-CEC182EA1E8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A0E25-5FD9-4BE8-99AB-9E054C80086F}">
      <dsp:nvSpPr>
        <dsp:cNvPr id="0" name=""/>
        <dsp:cNvSpPr/>
      </dsp:nvSpPr>
      <dsp:spPr>
        <a:xfrm>
          <a:off x="0" y="4884559"/>
          <a:ext cx="4680520" cy="801352"/>
        </a:xfrm>
        <a:prstGeom prst="rect">
          <a:avLst/>
        </a:prstGeom>
        <a:solidFill>
          <a:srgbClr val="C64977">
            <a:alpha val="5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6. Valinnasta tiedottaminen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toukokuu</a:t>
          </a:r>
        </a:p>
      </dsp:txBody>
      <dsp:txXfrm>
        <a:off x="0" y="4884559"/>
        <a:ext cx="4680520" cy="801352"/>
      </dsp:txXfrm>
    </dsp:sp>
    <dsp:sp modelId="{01087E95-08DE-4258-8E4A-CE4481E4B859}">
      <dsp:nvSpPr>
        <dsp:cNvPr id="0" name=""/>
        <dsp:cNvSpPr/>
      </dsp:nvSpPr>
      <dsp:spPr>
        <a:xfrm rot="10800000">
          <a:off x="0" y="3664099"/>
          <a:ext cx="4680520" cy="1232480"/>
        </a:xfrm>
        <a:prstGeom prst="upArrowCallout">
          <a:avLst/>
        </a:prstGeom>
        <a:solidFill>
          <a:srgbClr val="C64977">
            <a:alpha val="5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4. Hakumenettely haastatteluineen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huhti- toukokuu</a:t>
          </a:r>
        </a:p>
      </dsp:txBody>
      <dsp:txXfrm rot="10800000">
        <a:off x="0" y="3664099"/>
        <a:ext cx="4680520" cy="800829"/>
      </dsp:txXfrm>
    </dsp:sp>
    <dsp:sp modelId="{7041A594-7D45-463F-BA41-33BE38109DB1}">
      <dsp:nvSpPr>
        <dsp:cNvPr id="0" name=""/>
        <dsp:cNvSpPr/>
      </dsp:nvSpPr>
      <dsp:spPr>
        <a:xfrm rot="10800000">
          <a:off x="0" y="2443639"/>
          <a:ext cx="4680520" cy="1232480"/>
        </a:xfrm>
        <a:prstGeom prst="upArrowCallout">
          <a:avLst/>
        </a:prstGeom>
        <a:solidFill>
          <a:srgbClr val="C64977">
            <a:alpha val="5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3. Huoltajien informointi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huhtikuu</a:t>
          </a:r>
        </a:p>
      </dsp:txBody>
      <dsp:txXfrm rot="10800000">
        <a:off x="0" y="2443639"/>
        <a:ext cx="4680520" cy="800829"/>
      </dsp:txXfrm>
    </dsp:sp>
    <dsp:sp modelId="{A7412B69-6E5F-4C25-AD09-BA54F4B961F3}">
      <dsp:nvSpPr>
        <dsp:cNvPr id="0" name=""/>
        <dsp:cNvSpPr/>
      </dsp:nvSpPr>
      <dsp:spPr>
        <a:xfrm rot="10800000">
          <a:off x="0" y="1223179"/>
          <a:ext cx="4680520" cy="1232480"/>
        </a:xfrm>
        <a:prstGeom prst="upArrowCallout">
          <a:avLst/>
        </a:prstGeom>
        <a:solidFill>
          <a:srgbClr val="C64977">
            <a:alpha val="5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2. </a:t>
          </a:r>
          <a:r>
            <a:rPr lang="fi-FI" sz="1700" kern="1200" dirty="0" err="1"/>
            <a:t>JOPOsta</a:t>
          </a:r>
          <a:r>
            <a:rPr lang="fi-FI" sz="1700" kern="1200" dirty="0"/>
            <a:t> tiedottaminen 8.luokille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huhtikuu</a:t>
          </a:r>
        </a:p>
      </dsp:txBody>
      <dsp:txXfrm rot="10800000">
        <a:off x="0" y="1223179"/>
        <a:ext cx="4680520" cy="800829"/>
      </dsp:txXfrm>
    </dsp:sp>
    <dsp:sp modelId="{FC25D772-C517-4BE1-B890-CEC182EA1E86}">
      <dsp:nvSpPr>
        <dsp:cNvPr id="0" name=""/>
        <dsp:cNvSpPr/>
      </dsp:nvSpPr>
      <dsp:spPr>
        <a:xfrm rot="10800000">
          <a:off x="0" y="2719"/>
          <a:ext cx="4680520" cy="1232480"/>
        </a:xfrm>
        <a:prstGeom prst="upArrowCallout">
          <a:avLst/>
        </a:prstGeom>
        <a:solidFill>
          <a:srgbClr val="C64977">
            <a:alpha val="5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1. Seuraavan oppilasvalinnan suunnittelu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/>
            <a:t>tammi-maaliskuu</a:t>
          </a:r>
        </a:p>
      </dsp:txBody>
      <dsp:txXfrm rot="10800000">
        <a:off x="0" y="2719"/>
        <a:ext cx="4680520" cy="8008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20A04-B374-48C2-D893-E74D3E067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fld id="{1E21174F-BDE5-41E8-A6F1-7EE81F8EE42B}" type="datetimeFigureOut">
              <a:rPr lang="en-US"/>
              <a:pPr>
                <a:defRPr/>
              </a:pPr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82616-BC2B-46BA-9C96-6B42C27C0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97E6D-A1C7-BDAC-4F8F-04336C7F2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fld id="{26A48A22-DFF5-4BBF-B8AE-030FD2293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2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D8932B9-BFA9-D806-F02A-C13E1D872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66CEF0B-2FCE-63AB-5E26-BF798465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9092F96-8324-AC7B-E0A6-978A9350D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FE680-14F3-48FF-B009-5F38EECAD53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8436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FCB2B7E-008D-5C4E-BC4C-32F0AD906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8CDA9BA-8CEE-0B02-E37D-DBFDA4F77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03A0DBB-2D13-AF04-62B8-37CEDDA4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3D46-E30A-4E54-8062-C71DA47CD16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98403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:a16="http://schemas.microsoft.com/office/drawing/2014/main" id="{B02D654C-0F03-57F8-3484-204ECDEA4227}"/>
              </a:ext>
            </a:extLst>
          </p:cNvPr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A031F804-FB86-4884-6E66-12AFC4DCD124}"/>
              </a:ext>
            </a:extLst>
          </p:cNvPr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BB41E95-A7B3-3AF2-3555-564B676D65F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7B8452-CEBA-2E6C-C80C-1803F1997A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6CA5CE-9155-244E-E4FB-D4D5C332791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A6A83-19EB-40AF-85EB-4E1D775FBA2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53186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48D8-AF03-FF42-427B-FC9153CD5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B5807-F8C1-B8DA-30E7-7B9B17C4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22386-AE8C-879D-484C-F329A0698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55A42-F9EF-415A-9DF8-7150BCB2F3D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95470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6">
            <a:extLst>
              <a:ext uri="{FF2B5EF4-FFF2-40B4-BE49-F238E27FC236}">
                <a16:creationId xmlns:a16="http://schemas.microsoft.com/office/drawing/2014/main" id="{3DA3025A-2BFC-724E-A447-85AB77161A2F}"/>
              </a:ext>
            </a:extLst>
          </p:cNvPr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7">
            <a:extLst>
              <a:ext uri="{FF2B5EF4-FFF2-40B4-BE49-F238E27FC236}">
                <a16:creationId xmlns:a16="http://schemas.microsoft.com/office/drawing/2014/main" id="{B813C20C-4BA3-094E-10B8-2B2CCAD88755}"/>
              </a:ext>
            </a:extLst>
          </p:cNvPr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96D49BA-2506-D363-3E01-FD75DB164266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E90D80F-0F5A-1B2F-0C54-9C3EDFC78E74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5B36F81-74BB-D015-907D-F8F22F0EF04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A7468-EEF9-4AFF-BDA0-329B3F537F9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53846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8">
            <a:extLst>
              <a:ext uri="{FF2B5EF4-FFF2-40B4-BE49-F238E27FC236}">
                <a16:creationId xmlns:a16="http://schemas.microsoft.com/office/drawing/2014/main" id="{1BDF4888-8390-BEF1-37AE-A8D9C45F9187}"/>
              </a:ext>
            </a:extLst>
          </p:cNvPr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8A04BA84-57A4-AB1D-4412-F0BC8393E4B8}"/>
              </a:ext>
            </a:extLst>
          </p:cNvPr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469FC79-AE19-B2BE-8812-C1A1F8379DC7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3F2D44-A832-092E-16B0-A5C083B9FE3E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2AA6E2F-AC82-D65C-E69C-394C004D4770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8958A-BEFE-4E56-9089-A19F77CC3A1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95781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FCFF0-3D6B-41B3-49FE-3889C3F4D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64EB6-4535-6FAF-D7C9-06CFC5D59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36A61-04C9-A4FE-6FC2-21D34BB8C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C6ABA-2601-40EA-878A-474D94E2765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92789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3E9D2-6FDD-885B-4B18-6A28A9D2E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B544C-AA01-B804-9E3F-0F6D7AD9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44F8F-B65B-BEC7-9E1F-29492D0D1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A7C7-159D-4054-95FD-BE6225F5758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241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F8852-E9A2-EE57-17E1-904B7420D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6CD3C-299C-499C-B889-B47D13E03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2EA63-3FAF-A6BD-6850-8E44D69E0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C2E6F-2BC6-45FF-9E7E-5BE37C5F3AA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7717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67F19-8EBD-2C44-2D5D-867E7B49E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fld id="{25044DB9-6311-4462-ADA5-BE1C937DF6D2}" type="datetimeFigureOut">
              <a:rPr lang="en-US"/>
              <a:pPr>
                <a:defRPr/>
              </a:pPr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FB2AF-B0F4-9170-13CC-6BA9CAAED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7D0D-398B-EA69-90D5-33A3F0689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fld id="{DE1C7322-5124-4C0E-86AE-A4D573FE9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57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C2E7701-92FC-E1D9-CE32-6334071FB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FDB602-5FF0-73D5-C20E-35DB19C7B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7BF8510-B767-A638-971B-E28C2C800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E570B-9E13-488B-A1DC-561F24C6E84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62005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43D3CBC-2F15-6267-C7BB-F4B9181D0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E4712CD-6511-E76E-A801-63B598CF9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8C46B1B-3598-4E1A-A39F-31CE3D8E8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4D6FE-C5B4-44FB-8E45-555794A0910B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7673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DEB8C33-659F-CE80-6399-A2A1E044E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3BBB118-B9D6-8D53-0BFC-DB0BEBCB5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CC8CCC0-78EB-81AC-AFB2-AD3C13E57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6ADF9-DFF0-4861-B031-0C3CBD0151D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98762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11ACB56-A787-0A2F-0628-D90F4C1A1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A9F6D0E-43CD-D5D3-EBC9-7D97D881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C2C215A-EC1A-5C50-59CD-3ECC2229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FC753-C70A-46FF-B60A-7E282662414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5086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2306F0-3BF0-FD44-A57D-BA0BA269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3F66A7-08C4-62CF-066B-A0E4FD518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CFE7A1-09D0-C97A-E4E5-DE4896774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875B4-C0EE-49DA-8D05-BF7A5B5E818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21734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E7775F-DD02-7303-34FC-2E5F566B8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EADD0B-B237-C6E9-E04A-CAE8C6BAB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DE7585-321E-D405-12F5-9BC0C0B5D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58996-491D-4289-AD1B-F6A0804263A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452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717DE3D2-1547-133B-1BDA-24A9D7EA1762}"/>
              </a:ext>
            </a:extLst>
          </p:cNvPr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E8710-FE8B-4CF7-736E-8D9534A0E635}"/>
              </a:ext>
            </a:extLst>
          </p:cNvPr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36D36BA-5B51-751E-2381-A3A9BE53122E}"/>
              </a:ext>
            </a:extLst>
          </p:cNvPr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FC8DC1D-6329-CF47-3893-D103D58D63BA}"/>
              </a:ext>
            </a:extLst>
          </p:cNvPr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0A70DB9-162C-FF58-3AF2-285EA263683B}"/>
              </a:ext>
            </a:extLst>
          </p:cNvPr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2BEAF8-9050-5CEE-AB9D-127255FC9E91}"/>
              </a:ext>
            </a:extLst>
          </p:cNvPr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2" name="Title Placeholder 1">
            <a:extLst>
              <a:ext uri="{FF2B5EF4-FFF2-40B4-BE49-F238E27FC236}">
                <a16:creationId xmlns:a16="http://schemas.microsoft.com/office/drawing/2014/main" id="{3C944633-F232-0C7F-C62B-581F9E9F74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ots. perustyyl. napsautt.</a:t>
            </a:r>
            <a:endParaRPr lang="en-US" altLang="fi-FI"/>
          </a:p>
        </p:txBody>
      </p:sp>
      <p:sp>
        <p:nvSpPr>
          <p:cNvPr id="1043" name="Text Placeholder 2">
            <a:extLst>
              <a:ext uri="{FF2B5EF4-FFF2-40B4-BE49-F238E27FC236}">
                <a16:creationId xmlns:a16="http://schemas.microsoft.com/office/drawing/2014/main" id="{EF0C0BCA-83B2-EFB4-634A-A922AB230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  <a:endParaRPr lang="en-US" alt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B7466-00D9-7A43-0A37-4BCB216595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F768B-A92A-6ECE-D500-DC3C147C8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799F6-621B-CA0D-0BC9-7E604B430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2801" b="0" i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D98C62-EF6B-45F2-8C5B-D5ABD0DFB4C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2DCD7E5-3968-23F0-EC9A-81D0CB8F9A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C64977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altLang="fi-FI"/>
          </a:p>
        </p:txBody>
      </p:sp>
      <p:pic>
        <p:nvPicPr>
          <p:cNvPr id="1048" name="Picture 8" descr="JOPO_logo">
            <a:extLst>
              <a:ext uri="{FF2B5EF4-FFF2-40B4-BE49-F238E27FC236}">
                <a16:creationId xmlns:a16="http://schemas.microsoft.com/office/drawing/2014/main" id="{5C8F032D-B730-675E-FD9E-8C88CAEE48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16238" cy="183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850" r:id="rId1"/>
    <p:sldLayoutId id="2147483838" r:id="rId2"/>
    <p:sldLayoutId id="2147483851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52" r:id="rId12"/>
    <p:sldLayoutId id="2147483847" r:id="rId13"/>
    <p:sldLayoutId id="2147483853" r:id="rId14"/>
    <p:sldLayoutId id="2147483854" r:id="rId15"/>
    <p:sldLayoutId id="2147483848" r:id="rId16"/>
    <p:sldLayoutId id="2147483849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duouka.sharepoint.com/:w:/s/Merikoskenkoulu7-9opettajatjaohjaajat194/EZU7aAiLlx1Bjv05Nv2b4CcBapMB0gKlZaAC32MzIS04ow?e=d3WUb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BC0BE701-1531-2BDC-7865-F09433181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492500" cy="1989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1" name="Picture 5" descr="JOPO_logo">
            <a:extLst>
              <a:ext uri="{FF2B5EF4-FFF2-40B4-BE49-F238E27FC236}">
                <a16:creationId xmlns:a16="http://schemas.microsoft.com/office/drawing/2014/main" id="{890C022C-CED3-728F-77B8-A517F922A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985838"/>
            <a:ext cx="433070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6">
            <a:extLst>
              <a:ext uri="{FF2B5EF4-FFF2-40B4-BE49-F238E27FC236}">
                <a16:creationId xmlns:a16="http://schemas.microsoft.com/office/drawing/2014/main" id="{0A0CB3D3-ADCE-607D-16D8-1A0A592EB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4005263"/>
            <a:ext cx="73453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i-FI" altLang="fi-FI" sz="3200" b="1">
                <a:solidFill>
                  <a:srgbClr val="C649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Lukuvuosi 2024-2025</a:t>
            </a:r>
          </a:p>
          <a:p>
            <a:pPr algn="ctr" eaLnBrk="1" hangingPunct="1">
              <a:spcBef>
                <a:spcPct val="50000"/>
              </a:spcBef>
            </a:pPr>
            <a:r>
              <a:rPr lang="fi-FI" altLang="fi-FI" sz="1600" b="1">
                <a:solidFill>
                  <a:srgbClr val="C649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Mervi Karjalainen / Merikosken koulu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4DA8E0DA-092F-D77E-109C-6FFB6CF10E3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19872" y="332656"/>
          <a:ext cx="468052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7" name="Tekstikehys 4">
            <a:extLst>
              <a:ext uri="{FF2B5EF4-FFF2-40B4-BE49-F238E27FC236}">
                <a16:creationId xmlns:a16="http://schemas.microsoft.com/office/drawing/2014/main" id="{8943077D-F22D-1445-CBCF-466B519846E2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33375" y="3100388"/>
            <a:ext cx="3744913" cy="369887"/>
          </a:xfrm>
          <a:prstGeom prst="rect">
            <a:avLst/>
          </a:prstGeom>
          <a:solidFill>
            <a:srgbClr val="C64977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  <a:t>PROSESSIN ARVIOINTI</a:t>
            </a:r>
          </a:p>
        </p:txBody>
      </p:sp>
      <p:cxnSp>
        <p:nvCxnSpPr>
          <p:cNvPr id="8" name="Kulmayhdysviiva 7">
            <a:extLst>
              <a:ext uri="{FF2B5EF4-FFF2-40B4-BE49-F238E27FC236}">
                <a16:creationId xmlns:a16="http://schemas.microsoft.com/office/drawing/2014/main" id="{9F3BB08F-2879-E966-D757-A5D72D96BD75}"/>
              </a:ext>
            </a:extLst>
          </p:cNvPr>
          <p:cNvCxnSpPr/>
          <p:nvPr/>
        </p:nvCxnSpPr>
        <p:spPr>
          <a:xfrm rot="10800000">
            <a:off x="2411413" y="4941888"/>
            <a:ext cx="1008062" cy="647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Kulmayhdysviiva 10">
            <a:extLst>
              <a:ext uri="{FF2B5EF4-FFF2-40B4-BE49-F238E27FC236}">
                <a16:creationId xmlns:a16="http://schemas.microsoft.com/office/drawing/2014/main" id="{D41B517F-1217-7649-42F1-7B1528786FDC}"/>
              </a:ext>
            </a:extLst>
          </p:cNvPr>
          <p:cNvCxnSpPr/>
          <p:nvPr/>
        </p:nvCxnSpPr>
        <p:spPr>
          <a:xfrm flipV="1">
            <a:off x="2411413" y="908050"/>
            <a:ext cx="936625" cy="7921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isällön paikkamerkki 2">
            <a:extLst>
              <a:ext uri="{FF2B5EF4-FFF2-40B4-BE49-F238E27FC236}">
                <a16:creationId xmlns:a16="http://schemas.microsoft.com/office/drawing/2014/main" id="{0F981B4A-451A-0654-6D00-96E9BD452B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91513" cy="3992563"/>
          </a:xfrm>
        </p:spPr>
        <p:txBody>
          <a:bodyPr/>
          <a:lstStyle/>
          <a:p>
            <a:r>
              <a:rPr lang="fi-FI" altLang="fi-FI" b="1"/>
              <a:t>JOPO (joustava perusopetus) on työelämäpainotteinen ja toiminnallinen tapa suorittaa peruskoulun yhdeksäs luokka. </a:t>
            </a:r>
          </a:p>
          <a:p>
            <a:r>
              <a:rPr lang="fi-FI" altLang="fi-FI" b="1"/>
              <a:t>JOPO -opettajan kanssa ryhmän ohjaamisesta vastaa koulun muut opettajat, ohjaajat ja oppilashuollon työntekijät.</a:t>
            </a:r>
          </a:p>
          <a:p>
            <a:r>
              <a:rPr lang="fi-FI" altLang="fi-FI" b="1"/>
              <a:t>Opettaja ja nuorisotyöntekijä tekevät myös yhteistyötä. </a:t>
            </a:r>
          </a:p>
          <a:p>
            <a:r>
              <a:rPr lang="fi-FI" altLang="fi-FI" b="1"/>
              <a:t>Tavoitteena on tukea ja ohjata monipuolisesti nuoria arkielämän taidoissa sekä perusopetuksen loppuunsaattamisessa. </a:t>
            </a:r>
          </a:p>
          <a:p>
            <a:endParaRPr lang="fi-FI" altLang="fi-FI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isällön paikkamerkki 2">
            <a:extLst>
              <a:ext uri="{FF2B5EF4-FFF2-40B4-BE49-F238E27FC236}">
                <a16:creationId xmlns:a16="http://schemas.microsoft.com/office/drawing/2014/main" id="{B6F15AEB-54B9-A9DC-96DA-C436AC6450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fi-FI" altLang="fi-FI" b="1"/>
              <a:t>Opetus järjestetään noin 10 oppilaan ryhmässä.</a:t>
            </a:r>
          </a:p>
          <a:p>
            <a:r>
              <a:rPr lang="fi-FI" altLang="fi-FI" b="1"/>
              <a:t>Joustavassa perusopetuksessa käytetään opiskelutapoja, jotka vastaavat yksilöllisiin tarpeisiin.</a:t>
            </a:r>
          </a:p>
          <a:p>
            <a:r>
              <a:rPr lang="fi-FI" altLang="fi-FI" b="1"/>
              <a:t>Opetus toteutetaan yleisen opetussuunnitelman mukaisesti ja ryhmiin ei pääsääntöisesti valita oppilaita, joilla on yksilöllistettyjä oppimääriä (erityinen tuki). Tämä kuitenkin arvioidaan oppilaskohtaisesti. </a:t>
            </a:r>
          </a:p>
          <a:p>
            <a:r>
              <a:rPr lang="fi-FI" altLang="fi-FI" b="1"/>
              <a:t>Ryhmässä opiskeleva oppilas saa normaalin jatko-opintokelpoisuuden.</a:t>
            </a:r>
          </a:p>
          <a:p>
            <a:endParaRPr lang="fi-FI" altLang="fi-F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isällön paikkamerkki 2">
            <a:extLst>
              <a:ext uri="{FF2B5EF4-FFF2-40B4-BE49-F238E27FC236}">
                <a16:creationId xmlns:a16="http://schemas.microsoft.com/office/drawing/2014/main" id="{AC65E79A-6CA3-6CF5-7331-79522B3277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76712"/>
          </a:xfrm>
        </p:spPr>
        <p:txBody>
          <a:bodyPr/>
          <a:lstStyle/>
          <a:p>
            <a:endParaRPr lang="fi-FI" altLang="fi-FI" sz="2400" b="1"/>
          </a:p>
          <a:p>
            <a:r>
              <a:rPr lang="fi-FI" altLang="fi-FI" b="1" dirty="0" err="1"/>
              <a:t>JOPOssa</a:t>
            </a:r>
            <a:r>
              <a:rPr lang="fi-FI" altLang="fi-FI" b="1" dirty="0"/>
              <a:t> oppiminen toteutetaan koulussa ja muissa oppimisympäristöissä, kuten luonnossa, harrastus- ja nuorisotiloissa, leirikouluissa ja työpaikoilla. </a:t>
            </a:r>
          </a:p>
          <a:p>
            <a:r>
              <a:rPr lang="fi-FI" altLang="fi-FI" b="1" dirty="0"/>
              <a:t>Työssäoppimisjaksot   (TOJ) ovat osa JOPO- opiskelua. Jaksojen määrä ja sijoittelu laaditaan oppilaskohtaisesti. </a:t>
            </a:r>
          </a:p>
          <a:p>
            <a:r>
              <a:rPr lang="fi-FI" altLang="fi-FI" b="1" dirty="0"/>
              <a:t>Jokaiselle JOPO oppilaalle laaditaan henkilökohtainen oppimissuunnitelma, joka rakentuu koulussa tapahtuvasta opiskelusta, koulun ulkopuolisista oppimisympäristöistä sekä työssäoppimisjaksoista (TOJ). </a:t>
            </a:r>
          </a:p>
          <a:p>
            <a:endParaRPr lang="fi-FI" altLang="fi-FI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isällön paikkamerkki 2">
            <a:extLst>
              <a:ext uri="{FF2B5EF4-FFF2-40B4-BE49-F238E27FC236}">
                <a16:creationId xmlns:a16="http://schemas.microsoft.com/office/drawing/2014/main" id="{356C252B-6B53-EC1D-9EFC-0A006AC092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r>
              <a:rPr lang="fi-FI" altLang="fi-FI" b="1" dirty="0"/>
              <a:t>Oppilaalle muokataan opetussuunnitelman pohjalta sekä ryhmässä että itsenäisesti suoritettavia oppimistehtäviä. Osa opetuksesta voidaan totuttaa yhteistyössä </a:t>
            </a:r>
            <a:r>
              <a:rPr lang="fi-FI" altLang="fi-FI" b="1" dirty="0" err="1"/>
              <a:t>TUPAn</a:t>
            </a:r>
            <a:r>
              <a:rPr lang="fi-FI" altLang="fi-FI" b="1" dirty="0"/>
              <a:t> eritysopettajien kanssa.</a:t>
            </a:r>
          </a:p>
          <a:p>
            <a:r>
              <a:rPr lang="fi-FI" altLang="fi-FI" b="1" dirty="0"/>
              <a:t>Työpaikalla ohjauksesta vastaa JOPO opettaja ja  työpaikalla nimetty henkilö, jotka toimivat oppilaan opastajina ja tukena. </a:t>
            </a:r>
          </a:p>
          <a:p>
            <a:r>
              <a:rPr lang="fi-FI" altLang="fi-FI" b="1" dirty="0"/>
              <a:t>JOPO ryhmän oppilaat ovat perusopetuksen oppilaita ja heitä koskee samat oikeudet ja velvollisuudet kuin muitakin 9. luokkalaisia.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isällön paikkamerkki 2">
            <a:extLst>
              <a:ext uri="{FF2B5EF4-FFF2-40B4-BE49-F238E27FC236}">
                <a16:creationId xmlns:a16="http://schemas.microsoft.com/office/drawing/2014/main" id="{E4B6FB6B-1235-84B6-6679-4338E0203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 rtlCol="0">
            <a:normAutofit/>
          </a:bodyPr>
          <a:lstStyle/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fi-FI" altLang="fi-FI" b="1" dirty="0"/>
              <a:t>TOJ jaksot ovat osa JOPO työskentelyä, joilla tuetaan oppilaan kykyä toimia eri ympäristöissä.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fi-FI" altLang="fi-FI" b="1" dirty="0"/>
              <a:t> JOPO- ryhmän opettaja ja käy oppilaiden työpaikoilla ja seuraavat  TOJ –jaksojen sujumista. 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fi-FI" altLang="fi-FI" b="1" dirty="0"/>
              <a:t>Työpaikkojen kanssa tehdään sopimukset ja koulun vakuutukset ovat tavalliseen tapaan voimassa  koulun ulkopuolisissa oppimisympäristöissä sekä TOJ - jaksojen aikana. 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fi-FI" altLang="fi-FI" b="1" dirty="0"/>
              <a:t>Leirikoulu, retket ja seikkailupedagogiset elementit ovat osa JOPO-opiskelua. Yhdeksäsluokkalaisille suunnatut, koko ikäluokkaa koskevat tapahtumat ovat osa myös JOPO- opiskelua. Esim. Luontoleirikoulu.</a:t>
            </a:r>
          </a:p>
          <a:p>
            <a:pPr marL="0" indent="0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fi-FI" altLang="fi-FI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isällön paikkamerkki 2">
            <a:extLst>
              <a:ext uri="{FF2B5EF4-FFF2-40B4-BE49-F238E27FC236}">
                <a16:creationId xmlns:a16="http://schemas.microsoft.com/office/drawing/2014/main" id="{3A858B89-8F5A-E578-D1E5-A3E3EE1254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endParaRPr lang="fi-FI" altLang="fi-FI" sz="2400" b="1"/>
          </a:p>
          <a:p>
            <a:r>
              <a:rPr lang="fi-FI" altLang="fi-FI" b="1" dirty="0"/>
              <a:t>Erilaisiin ammatteihin, työtehtäviin ja ammattialoihin sekä koulutuksiin tutustuminen on osa JOPO- opiskelua. </a:t>
            </a:r>
          </a:p>
          <a:p>
            <a:r>
              <a:rPr lang="fi-FI" altLang="fi-FI" b="1" dirty="0"/>
              <a:t>Työpaikkaopiskelun sekä omassa ryhmässä tapahtuvan opiskelun lisäksi nuori opiskelee osan oppiaineista integroidusti yleisopetuksen muiden ryhmien kanssa (esim. valinnaisaineet) tai TUPA-luokassa. </a:t>
            </a:r>
          </a:p>
          <a:p>
            <a:r>
              <a:rPr lang="fi-FI" altLang="fi-FI" b="1" dirty="0"/>
              <a:t>TOJ – jaksojen aikana oppilaat saavat oppimistehtäviä myös valinnaisaineiden suorittamiseen. </a:t>
            </a:r>
          </a:p>
          <a:p>
            <a:endParaRPr lang="fi-FI" altLang="fi-FI" sz="2400" b="1"/>
          </a:p>
          <a:p>
            <a:endParaRPr lang="fi-FI" altLang="fi-FI" sz="2400" b="1"/>
          </a:p>
          <a:p>
            <a:endParaRPr lang="fi-FI" altLang="fi-FI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isällön paikkamerkki 2">
            <a:extLst>
              <a:ext uri="{FF2B5EF4-FFF2-40B4-BE49-F238E27FC236}">
                <a16:creationId xmlns:a16="http://schemas.microsoft.com/office/drawing/2014/main" id="{79CCDC81-FEB9-54EC-E680-F9EB467FE9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endParaRPr lang="fi-FI" altLang="fi-FI" sz="2400" b="1"/>
          </a:p>
          <a:p>
            <a:r>
              <a:rPr lang="fi-FI" altLang="fi-FI" b="1"/>
              <a:t>Nuorelta edellytetään halukkuutta henkilökohtaiseen kehittymiseen sekä sitoutumista omaan opiskeluohjelmaan.  JOPO -opiskelun tavoite on antaa tulevaisuudenuskoa, tukea pystyvyyttä ja rohkaista kohtaamaan uusia ihmisiä ja tilanteita.</a:t>
            </a:r>
          </a:p>
          <a:p>
            <a:r>
              <a:rPr lang="fi-FI" altLang="fi-FI" b="1"/>
              <a:t>Huoltajien antama tuki nuorelle on koulunkäynnin onnistumisen kulmakivi. Huoltajien odotetaan kannustavan ja tukevan oppilasta JOPO- aikatauluihin ja oman opiskeluohjelmaan . Arkinen yhteistyö ja yhteydenpito ryhmän työntekijöiden kanssa tukee oppilasta tavoitteissaan.</a:t>
            </a:r>
          </a:p>
          <a:p>
            <a:pPr>
              <a:buFontTx/>
              <a:buNone/>
            </a:pPr>
            <a:endParaRPr lang="fi-FI" altLang="fi-F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>
            <a:extLst>
              <a:ext uri="{FF2B5EF4-FFF2-40B4-BE49-F238E27FC236}">
                <a16:creationId xmlns:a16="http://schemas.microsoft.com/office/drawing/2014/main" id="{DC543FF0-D15C-0BB5-FC93-1E447B6C2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93900"/>
            <a:ext cx="7056438" cy="1400175"/>
          </a:xfrm>
        </p:spPr>
        <p:txBody>
          <a:bodyPr/>
          <a:lstStyle/>
          <a:p>
            <a:r>
              <a:rPr lang="fi-FI" altLang="fi-FI"/>
              <a:t>JOPO luokalle hakeminen</a:t>
            </a:r>
          </a:p>
        </p:txBody>
      </p:sp>
      <p:sp>
        <p:nvSpPr>
          <p:cNvPr id="15363" name="Sisällön paikkamerkki 2">
            <a:extLst>
              <a:ext uri="{FF2B5EF4-FFF2-40B4-BE49-F238E27FC236}">
                <a16:creationId xmlns:a16="http://schemas.microsoft.com/office/drawing/2014/main" id="{A87BB4B5-4D78-F683-42D1-6935A4D50D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691100"/>
            <a:ext cx="8229600" cy="4514563"/>
          </a:xfrm>
        </p:spPr>
        <p:txBody>
          <a:bodyPr/>
          <a:lstStyle/>
          <a:p>
            <a:endParaRPr lang="fi-FI" altLang="fi-FI" b="1" dirty="0"/>
          </a:p>
          <a:p>
            <a:r>
              <a:rPr lang="fi-FI" altLang="fi-FI" b="1"/>
              <a:t>JOPO luokalle valitaan oppilaat hakemusten ja haastattelujen perusteella. Linkki hakemukseen: </a:t>
            </a:r>
            <a:r>
              <a:rPr lang="fi-FI" dirty="0">
                <a:hlinkClick r:id="rId2"/>
              </a:rPr>
              <a:t>Hakemus JOPOlle</a:t>
            </a:r>
            <a:endParaRPr lang="fi-FI" dirty="0"/>
          </a:p>
          <a:p>
            <a:r>
              <a:rPr lang="fi-FI" altLang="fi-FI" b="1" dirty="0"/>
              <a:t>Oppilaiden valinnassa mietitään tarkoin, keiden kohdalla JOPO -luokan toiminta olisi kannustava ja motivoiva menetelmä suorittaa perusopetus loppuun.</a:t>
            </a:r>
          </a:p>
          <a:p>
            <a:r>
              <a:rPr lang="fi-FI" altLang="fi-FI" b="1" dirty="0"/>
              <a:t>Hakemisen yhteydessä sekä oppilas että huoltaja haastatellaan ja arvioidaan oppilaan hyötyminen JOPO ryhmässä opiskelusta.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">
  <a:themeElements>
    <a:clrScheme name="Ioni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i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7BEAD622771D3459889C42FF0A49E05" ma:contentTypeVersion="18" ma:contentTypeDescription="Luo uusi asiakirja." ma:contentTypeScope="" ma:versionID="be152f33e677081c5c2a8d62b8745de8">
  <xsd:schema xmlns:xsd="http://www.w3.org/2001/XMLSchema" xmlns:xs="http://www.w3.org/2001/XMLSchema" xmlns:p="http://schemas.microsoft.com/office/2006/metadata/properties" xmlns:ns2="78593962-eda7-44b7-92d0-d0622de5fee1" xmlns:ns3="323dc670-21ae-46d4-9508-19afda8af959" targetNamespace="http://schemas.microsoft.com/office/2006/metadata/properties" ma:root="true" ma:fieldsID="8c3da6bbd017d5c7626cae21c7f135be" ns2:_="" ns3:_="">
    <xsd:import namespace="78593962-eda7-44b7-92d0-d0622de5fee1"/>
    <xsd:import namespace="323dc670-21ae-46d4-9508-19afda8af9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93962-eda7-44b7-92d0-d0622de5fe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b6f73edd-577a-44a5-983b-b6ef24e706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3dc670-21ae-46d4-9508-19afda8af95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4ac2aa9-1b4f-411a-ae59-9f331fa33d48}" ma:internalName="TaxCatchAll" ma:showField="CatchAllData" ma:web="323dc670-21ae-46d4-9508-19afda8af9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EFB176-BCD8-4A30-916C-298A5AEA60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93962-eda7-44b7-92d0-d0622de5fee1"/>
    <ds:schemaRef ds:uri="323dc670-21ae-46d4-9508-19afda8af9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6FEB4A-E5FF-4B44-8201-2F8255957F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262</TotalTime>
  <Words>482</Words>
  <Application>Microsoft Office PowerPoint</Application>
  <PresentationFormat>Näytössä katseltava diaesitys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Ioni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JOPO luokalle hakeminen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M4rkkinointi</dc:creator>
  <cp:lastModifiedBy>Karjalainen Mervi</cp:lastModifiedBy>
  <cp:revision>49</cp:revision>
  <dcterms:created xsi:type="dcterms:W3CDTF">2007-04-01T15:26:58Z</dcterms:created>
  <dcterms:modified xsi:type="dcterms:W3CDTF">2024-04-08T08:50:13Z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7f2b28d-54cf-44b6-aad9-6a2b7fb652a6_Enabled">
    <vt:lpwstr>true</vt:lpwstr>
  </property>
  <property fmtid="{D5CDD505-2E9C-101B-9397-08002B2CF9AE}" pid="3" name="MSIP_Label_e7f2b28d-54cf-44b6-aad9-6a2b7fb652a6_SetDate">
    <vt:lpwstr>2023-03-14T08:43:04Z</vt:lpwstr>
  </property>
  <property fmtid="{D5CDD505-2E9C-101B-9397-08002B2CF9AE}" pid="4" name="MSIP_Label_e7f2b28d-54cf-44b6-aad9-6a2b7fb652a6_Method">
    <vt:lpwstr>Standard</vt:lpwstr>
  </property>
  <property fmtid="{D5CDD505-2E9C-101B-9397-08002B2CF9AE}" pid="5" name="MSIP_Label_e7f2b28d-54cf-44b6-aad9-6a2b7fb652a6_Name">
    <vt:lpwstr>e7f2b28d-54cf-44b6-aad9-6a2b7fb652a6</vt:lpwstr>
  </property>
  <property fmtid="{D5CDD505-2E9C-101B-9397-08002B2CF9AE}" pid="6" name="MSIP_Label_e7f2b28d-54cf-44b6-aad9-6a2b7fb652a6_SiteId">
    <vt:lpwstr>5cc89a67-fa29-4356-af5d-f436abc7c21b</vt:lpwstr>
  </property>
  <property fmtid="{D5CDD505-2E9C-101B-9397-08002B2CF9AE}" pid="7" name="MSIP_Label_e7f2b28d-54cf-44b6-aad9-6a2b7fb652a6_ActionId">
    <vt:lpwstr>2b29c8ed-4282-4257-9e0a-d49ccf01c4e1</vt:lpwstr>
  </property>
  <property fmtid="{D5CDD505-2E9C-101B-9397-08002B2CF9AE}" pid="8" name="MSIP_Label_e7f2b28d-54cf-44b6-aad9-6a2b7fb652a6_ContentBits">
    <vt:lpwstr>0</vt:lpwstr>
  </property>
</Properties>
</file>