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 id="2147483680" r:id="rId8"/>
    <p:sldMasterId id="2147483670" r:id="rId9"/>
    <p:sldMasterId id="2147483719" r:id="rId10"/>
  </p:sldMasterIdLst>
  <p:notesMasterIdLst>
    <p:notesMasterId r:id="rId39"/>
  </p:notesMasterIdLst>
  <p:sldIdLst>
    <p:sldId id="370" r:id="rId11"/>
    <p:sldId id="371" r:id="rId12"/>
    <p:sldId id="426" r:id="rId13"/>
    <p:sldId id="409" r:id="rId14"/>
    <p:sldId id="396" r:id="rId15"/>
    <p:sldId id="404" r:id="rId16"/>
    <p:sldId id="398" r:id="rId17"/>
    <p:sldId id="369" r:id="rId18"/>
    <p:sldId id="439" r:id="rId19"/>
    <p:sldId id="442" r:id="rId20"/>
    <p:sldId id="411" r:id="rId21"/>
    <p:sldId id="399" r:id="rId22"/>
    <p:sldId id="412" r:id="rId23"/>
    <p:sldId id="432" r:id="rId24"/>
    <p:sldId id="416" r:id="rId25"/>
    <p:sldId id="257" r:id="rId26"/>
    <p:sldId id="418" r:id="rId27"/>
    <p:sldId id="443" r:id="rId28"/>
    <p:sldId id="446" r:id="rId29"/>
    <p:sldId id="419" r:id="rId30"/>
    <p:sldId id="420" r:id="rId31"/>
    <p:sldId id="435" r:id="rId32"/>
    <p:sldId id="431" r:id="rId33"/>
    <p:sldId id="433" r:id="rId34"/>
    <p:sldId id="422" r:id="rId35"/>
    <p:sldId id="425" r:id="rId36"/>
    <p:sldId id="440" r:id="rId37"/>
    <p:sldId id="429" r:id="rId38"/>
  </p:sldIdLst>
  <p:sldSz cx="9144000" cy="6858000" type="screen4x3"/>
  <p:notesSz cx="6797675" cy="9926638"/>
  <p:defaultTextStyle>
    <a:defPPr>
      <a:defRPr lang="fi-FI"/>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1" autoAdjust="0"/>
  </p:normalViewPr>
  <p:slideViewPr>
    <p:cSldViewPr snapToGrid="0">
      <p:cViewPr varScale="1">
        <p:scale>
          <a:sx n="61" d="100"/>
          <a:sy n="61" d="100"/>
        </p:scale>
        <p:origin x="1440"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D827B1-2685-462B-8731-CD104FD19CB3}" type="datetimeFigureOut">
              <a:rPr lang="fi-FI" smtClean="0"/>
              <a:t>16.1.2024</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14876"/>
            <a:ext cx="5438775" cy="44672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9688" y="9428164"/>
            <a:ext cx="2946400" cy="496887"/>
          </a:xfrm>
          <a:prstGeom prst="rect">
            <a:avLst/>
          </a:prstGeom>
        </p:spPr>
        <p:txBody>
          <a:bodyPr vert="horz" lIns="91440" tIns="45720" rIns="91440" bIns="45720" rtlCol="0" anchor="b"/>
          <a:lstStyle>
            <a:lvl1pPr algn="r">
              <a:defRPr sz="1200"/>
            </a:lvl1pPr>
          </a:lstStyle>
          <a:p>
            <a:fld id="{23CA48E9-C262-4873-95B1-32EF71814EBE}" type="slidenum">
              <a:rPr lang="fi-FI" smtClean="0"/>
              <a:t>‹#›</a:t>
            </a:fld>
            <a:endParaRPr lang="fi-FI"/>
          </a:p>
        </p:txBody>
      </p:sp>
    </p:spTree>
    <p:extLst>
      <p:ext uri="{BB962C8B-B14F-4D97-AF65-F5344CB8AC3E}">
        <p14:creationId xmlns:p14="http://schemas.microsoft.com/office/powerpoint/2010/main" val="401606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 </a:t>
            </a:r>
          </a:p>
        </p:txBody>
      </p:sp>
      <p:sp>
        <p:nvSpPr>
          <p:cNvPr id="4" name="Dian numeron paikkamerkki 3"/>
          <p:cNvSpPr>
            <a:spLocks noGrp="1"/>
          </p:cNvSpPr>
          <p:nvPr>
            <p:ph type="sldNum" sz="quarter" idx="10"/>
          </p:nvPr>
        </p:nvSpPr>
        <p:spPr/>
        <p:txBody>
          <a:bodyPr/>
          <a:lstStyle/>
          <a:p>
            <a:fld id="{23CA48E9-C262-4873-95B1-32EF71814EBE}" type="slidenum">
              <a:rPr lang="fi-FI" smtClean="0"/>
              <a:t>9</a:t>
            </a:fld>
            <a:endParaRPr lang="fi-FI"/>
          </a:p>
        </p:txBody>
      </p:sp>
    </p:spTree>
    <p:extLst>
      <p:ext uri="{BB962C8B-B14F-4D97-AF65-F5344CB8AC3E}">
        <p14:creationId xmlns:p14="http://schemas.microsoft.com/office/powerpoint/2010/main" val="78515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3CA48E9-C262-4873-95B1-32EF71814EBE}" type="slidenum">
              <a:rPr lang="fi-FI" smtClean="0"/>
              <a:t>15</a:t>
            </a:fld>
            <a:endParaRPr lang="fi-FI"/>
          </a:p>
        </p:txBody>
      </p:sp>
    </p:spTree>
    <p:extLst>
      <p:ext uri="{BB962C8B-B14F-4D97-AF65-F5344CB8AC3E}">
        <p14:creationId xmlns:p14="http://schemas.microsoft.com/office/powerpoint/2010/main" val="310825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CA48E9-C262-4873-95B1-32EF71814EBE}" type="slidenum">
              <a:rPr lang="fi-FI" smtClean="0"/>
              <a:t>28</a:t>
            </a:fld>
            <a:endParaRPr lang="fi-FI"/>
          </a:p>
        </p:txBody>
      </p:sp>
    </p:spTree>
    <p:extLst>
      <p:ext uri="{BB962C8B-B14F-4D97-AF65-F5344CB8AC3E}">
        <p14:creationId xmlns:p14="http://schemas.microsoft.com/office/powerpoint/2010/main" val="679813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5172075" y="44450"/>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5" name="Suorakulmio 4"/>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6" name="Kuva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724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827584" y="3709389"/>
            <a:ext cx="7772400" cy="1470025"/>
          </a:xfrm>
        </p:spPr>
        <p:txBody>
          <a:bodyPr anchor="t">
            <a:normAutofit/>
          </a:bodyPr>
          <a:lstStyle>
            <a:lvl1pPr>
              <a:defRPr sz="4000" b="1" i="1"/>
            </a:lvl1pPr>
          </a:lstStyle>
          <a:p>
            <a:r>
              <a:rPr lang="fi-FI"/>
              <a:t>Muokkaa perustyyl. napsautt.</a:t>
            </a:r>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9"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4AA773C1-7CB3-45A4-83E1-B329CBB25CC3}" type="datetimeFigureOut">
              <a:rPr lang="fi-FI"/>
              <a:pPr>
                <a:defRPr/>
              </a:pPr>
              <a:t>16.1.2024</a:t>
            </a:fld>
            <a:endParaRPr lang="fi-FI"/>
          </a:p>
        </p:txBody>
      </p:sp>
    </p:spTree>
    <p:extLst>
      <p:ext uri="{BB962C8B-B14F-4D97-AF65-F5344CB8AC3E}">
        <p14:creationId xmlns:p14="http://schemas.microsoft.com/office/powerpoint/2010/main" val="171787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40E3E385-0EF3-4FEF-B9FB-CA5972A0357E}" type="datetimeFigureOut">
              <a:rPr lang="fi-FI"/>
              <a:pPr>
                <a:defRPr/>
              </a:pPr>
              <a:t>16.1.2024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76AB7C1C-93FD-47FD-A10C-6D164AF32C95}" type="slidenum">
              <a:rPr lang="fi-FI"/>
              <a:pPr>
                <a:defRPr/>
              </a:pPr>
              <a:t>‹#›</a:t>
            </a:fld>
            <a:endParaRPr lang="fi-FI"/>
          </a:p>
        </p:txBody>
      </p:sp>
    </p:spTree>
    <p:extLst>
      <p:ext uri="{BB962C8B-B14F-4D97-AF65-F5344CB8AC3E}">
        <p14:creationId xmlns:p14="http://schemas.microsoft.com/office/powerpoint/2010/main" val="54571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Kuva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827584" y="3709389"/>
            <a:ext cx="7772400" cy="1470025"/>
          </a:xfrm>
        </p:spPr>
        <p:txBody>
          <a:bodyPr anchor="t">
            <a:normAutofit/>
          </a:bodyPr>
          <a:lstStyle>
            <a:lvl1pPr>
              <a:defRPr sz="4000"/>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7"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D12494D3-1BF6-429B-996B-F7E25A70C1DB}" type="datetimeFigureOut">
              <a:rPr lang="fi-FI"/>
              <a:pPr>
                <a:defRPr/>
              </a:pPr>
              <a:t>16.1.2024</a:t>
            </a:fld>
            <a:endParaRPr lang="fi-FI"/>
          </a:p>
        </p:txBody>
      </p:sp>
    </p:spTree>
    <p:extLst>
      <p:ext uri="{BB962C8B-B14F-4D97-AF65-F5344CB8AC3E}">
        <p14:creationId xmlns:p14="http://schemas.microsoft.com/office/powerpoint/2010/main" val="219850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04D2725E-24B5-4A44-A849-1B0665579A21}" type="datetimeFigureOut">
              <a:rPr lang="fi-FI"/>
              <a:pPr>
                <a:defRPr/>
              </a:pPr>
              <a:t>16.1.2024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6D636EEE-15E9-459A-BAD5-06F364BAD94C}" type="slidenum">
              <a:rPr lang="fi-FI"/>
              <a:pPr>
                <a:defRPr/>
              </a:pPr>
              <a:t>‹#›</a:t>
            </a:fld>
            <a:endParaRPr lang="fi-FI"/>
          </a:p>
        </p:txBody>
      </p:sp>
    </p:spTree>
    <p:extLst>
      <p:ext uri="{BB962C8B-B14F-4D97-AF65-F5344CB8AC3E}">
        <p14:creationId xmlns:p14="http://schemas.microsoft.com/office/powerpoint/2010/main" val="4107989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i="0" cap="all"/>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F41CA2B5-53DD-4476-A9EF-2D8BCBC0F15C}" type="datetimeFigureOut">
              <a:rPr lang="fi-FI"/>
              <a:pPr>
                <a:defRPr/>
              </a:pPr>
              <a:t>16.1.2024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0590CA08-8736-46FE-A533-BA844ECD0BFC}" type="slidenum">
              <a:rPr lang="fi-FI"/>
              <a:pPr>
                <a:defRPr/>
              </a:pPr>
              <a:t>‹#›</a:t>
            </a:fld>
            <a:endParaRPr lang="fi-FI"/>
          </a:p>
        </p:txBody>
      </p:sp>
    </p:spTree>
    <p:extLst>
      <p:ext uri="{BB962C8B-B14F-4D97-AF65-F5344CB8AC3E}">
        <p14:creationId xmlns:p14="http://schemas.microsoft.com/office/powerpoint/2010/main" val="207928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2686A346-9138-4E6D-B702-9E37AF0F8451}" type="datetimeFigureOut">
              <a:rPr lang="fi-FI"/>
              <a:pPr>
                <a:defRPr/>
              </a:pPr>
              <a:t>16.1.2024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2309F28-04A9-41C4-8E1C-19F57E25EDBE}" type="slidenum">
              <a:rPr lang="fi-FI"/>
              <a:pPr>
                <a:defRPr/>
              </a:pPr>
              <a:t>‹#›</a:t>
            </a:fld>
            <a:endParaRPr lang="fi-FI"/>
          </a:p>
        </p:txBody>
      </p:sp>
    </p:spTree>
    <p:extLst>
      <p:ext uri="{BB962C8B-B14F-4D97-AF65-F5344CB8AC3E}">
        <p14:creationId xmlns:p14="http://schemas.microsoft.com/office/powerpoint/2010/main" val="155037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F58D8E9E-6B18-414C-9638-1C05DD525691}" type="datetimeFigureOut">
              <a:rPr lang="fi-FI"/>
              <a:pPr>
                <a:defRPr/>
              </a:pPr>
              <a:t>16.1.2024</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DE14888C-9CBD-42CF-9C74-FB0AB2A9C863}" type="slidenum">
              <a:rPr lang="fi-FI"/>
              <a:pPr>
                <a:defRPr/>
              </a:pPr>
              <a:t>‹#›</a:t>
            </a:fld>
            <a:endParaRPr lang="fi-FI"/>
          </a:p>
        </p:txBody>
      </p:sp>
    </p:spTree>
    <p:extLst>
      <p:ext uri="{BB962C8B-B14F-4D97-AF65-F5344CB8AC3E}">
        <p14:creationId xmlns:p14="http://schemas.microsoft.com/office/powerpoint/2010/main" val="226736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098AB9AE-6311-47FB-AFEE-E2618136699E}" type="datetimeFigureOut">
              <a:rPr lang="fi-FI"/>
              <a:pPr>
                <a:defRPr/>
              </a:pPr>
              <a:t>16.1.2024</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E64636A9-AD86-4B5D-B930-E7382A4C5CA7}" type="slidenum">
              <a:rPr lang="fi-FI"/>
              <a:pPr>
                <a:defRPr/>
              </a:pPr>
              <a:t>‹#›</a:t>
            </a:fld>
            <a:endParaRPr lang="fi-FI"/>
          </a:p>
        </p:txBody>
      </p:sp>
    </p:spTree>
    <p:extLst>
      <p:ext uri="{BB962C8B-B14F-4D97-AF65-F5344CB8AC3E}">
        <p14:creationId xmlns:p14="http://schemas.microsoft.com/office/powerpoint/2010/main" val="2929587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A3C4296E-A3CF-4E01-9DF0-8F4010C9CE62}" type="datetimeFigureOut">
              <a:rPr lang="fi-FI"/>
              <a:pPr>
                <a:defRPr/>
              </a:pPr>
              <a:t>16.1.2024</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5E56668F-EBCE-4719-BA27-91C5D2DC6A79}" type="slidenum">
              <a:rPr lang="fi-FI"/>
              <a:pPr>
                <a:defRPr/>
              </a:pPr>
              <a:t>‹#›</a:t>
            </a:fld>
            <a:endParaRPr lang="fi-FI"/>
          </a:p>
        </p:txBody>
      </p:sp>
    </p:spTree>
    <p:extLst>
      <p:ext uri="{BB962C8B-B14F-4D97-AF65-F5344CB8AC3E}">
        <p14:creationId xmlns:p14="http://schemas.microsoft.com/office/powerpoint/2010/main" val="2228977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Kuva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467544" y="4005065"/>
            <a:ext cx="8208912" cy="1080120"/>
          </a:xfrm>
          <a:prstGeom prst="rect">
            <a:avLst/>
          </a:prstGeom>
        </p:spPr>
        <p:txBody>
          <a:bodyPr anchor="t" anchorCtr="0">
            <a:normAutofit/>
          </a:bodyPr>
          <a:lstStyle>
            <a:lvl1pPr>
              <a:defRPr sz="4000" b="1" i="1"/>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467544" y="5157192"/>
            <a:ext cx="8208912"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7"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21597CA3-5C75-4A3A-BB4E-D3C498B6D0B7}" type="datetimeFigureOut">
              <a:rPr lang="fi-FI"/>
              <a:pPr>
                <a:defRPr/>
              </a:pPr>
              <a:t>16.1.2024</a:t>
            </a:fld>
            <a:endParaRPr lang="fi-FI"/>
          </a:p>
        </p:txBody>
      </p:sp>
    </p:spTree>
    <p:extLst>
      <p:ext uri="{BB962C8B-B14F-4D97-AF65-F5344CB8AC3E}">
        <p14:creationId xmlns:p14="http://schemas.microsoft.com/office/powerpoint/2010/main" val="212115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1B00CE75-41D8-4DFA-AB1E-C1763A2B8DA7}" type="datetimeFigureOut">
              <a:rPr lang="fi-FI"/>
              <a:pPr>
                <a:defRPr/>
              </a:pPr>
              <a:t>16.1.2024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1CE0AB6A-6451-48C3-A07A-CBD2DD624483}" type="slidenum">
              <a:rPr lang="fi-FI"/>
              <a:pPr>
                <a:defRPr/>
              </a:pPr>
              <a:t>‹#›</a:t>
            </a:fld>
            <a:endParaRPr lang="fi-FI"/>
          </a:p>
        </p:txBody>
      </p:sp>
    </p:spTree>
    <p:extLst>
      <p:ext uri="{BB962C8B-B14F-4D97-AF65-F5344CB8AC3E}">
        <p14:creationId xmlns:p14="http://schemas.microsoft.com/office/powerpoint/2010/main" val="334090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FBB2FCB9-FB81-4480-A88C-82BB9C4E2F17}" type="datetimeFigureOut">
              <a:rPr lang="fi-FI"/>
              <a:pPr>
                <a:defRPr/>
              </a:pPr>
              <a:t>16.1.2024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B11CB576-6903-4BD1-9B8E-DEEE9F26A976}" type="slidenum">
              <a:rPr lang="fi-FI"/>
              <a:pPr>
                <a:defRPr/>
              </a:pPr>
              <a:t>‹#›</a:t>
            </a:fld>
            <a:endParaRPr lang="fi-FI"/>
          </a:p>
        </p:txBody>
      </p:sp>
    </p:spTree>
    <p:extLst>
      <p:ext uri="{BB962C8B-B14F-4D97-AF65-F5344CB8AC3E}">
        <p14:creationId xmlns:p14="http://schemas.microsoft.com/office/powerpoint/2010/main" val="243003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39552" y="4653136"/>
            <a:ext cx="77724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539552" y="4005064"/>
            <a:ext cx="7772400" cy="6480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FBF70465-4B39-4AC8-855B-B2608214FB29}" type="datetimeFigureOut">
              <a:rPr lang="fi-FI"/>
              <a:pPr>
                <a:defRPr/>
              </a:pPr>
              <a:t>16.1.2024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27C97FF3-009B-4963-9BFB-717C3790C27B}" type="slidenum">
              <a:rPr lang="fi-FI"/>
              <a:pPr>
                <a:defRPr/>
              </a:pPr>
              <a:t>‹#›</a:t>
            </a:fld>
            <a:endParaRPr lang="fi-FI"/>
          </a:p>
        </p:txBody>
      </p:sp>
    </p:spTree>
    <p:extLst>
      <p:ext uri="{BB962C8B-B14F-4D97-AF65-F5344CB8AC3E}">
        <p14:creationId xmlns:p14="http://schemas.microsoft.com/office/powerpoint/2010/main" val="2716460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67544" y="4077072"/>
            <a:ext cx="8229600" cy="1127089"/>
          </a:xfrm>
          <a:prstGeom prst="rect">
            <a:avLst/>
          </a:prstGeom>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D4A8463A-8728-4EBA-B060-FE3097EBF401}" type="datetimeFigureOut">
              <a:rPr lang="fi-FI"/>
              <a:pPr>
                <a:defRPr/>
              </a:pPr>
              <a:t>16.1.2024</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9273EA77-2EBD-4340-9E4D-4B952567391B}" type="slidenum">
              <a:rPr lang="fi-FI"/>
              <a:pPr>
                <a:defRPr/>
              </a:pPr>
              <a:t>‹#›</a:t>
            </a:fld>
            <a:endParaRPr lang="fi-FI"/>
          </a:p>
        </p:txBody>
      </p:sp>
    </p:spTree>
    <p:extLst>
      <p:ext uri="{BB962C8B-B14F-4D97-AF65-F5344CB8AC3E}">
        <p14:creationId xmlns:p14="http://schemas.microsoft.com/office/powerpoint/2010/main" val="1879464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Kuva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827584" y="3709389"/>
            <a:ext cx="7772400" cy="1470025"/>
          </a:xfrm>
        </p:spPr>
        <p:txBody>
          <a:bodyPr anchor="t">
            <a:normAutofit/>
          </a:bodyPr>
          <a:lstStyle>
            <a:lvl1pPr>
              <a:defRPr sz="4000"/>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7"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FA0E8682-E164-4D6B-AAA0-EE753BF8563D}" type="datetimeFigureOut">
              <a:rPr lang="fi-FI"/>
              <a:pPr>
                <a:defRPr/>
              </a:pPr>
              <a:t>16.1.2024</a:t>
            </a:fld>
            <a:endParaRPr lang="fi-FI"/>
          </a:p>
        </p:txBody>
      </p:sp>
    </p:spTree>
    <p:extLst>
      <p:ext uri="{BB962C8B-B14F-4D97-AF65-F5344CB8AC3E}">
        <p14:creationId xmlns:p14="http://schemas.microsoft.com/office/powerpoint/2010/main" val="343945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406B5FFB-CB7F-46FB-A23B-B38DD49FA975}" type="datetimeFigureOut">
              <a:rPr lang="fi-FI"/>
              <a:pPr>
                <a:defRPr/>
              </a:pPr>
              <a:t>16.1.2024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7C8BFBD8-2C40-4E01-875D-D3D1BCA735F0}" type="slidenum">
              <a:rPr lang="fi-FI"/>
              <a:pPr>
                <a:defRPr/>
              </a:pPr>
              <a:t>‹#›</a:t>
            </a:fld>
            <a:endParaRPr lang="fi-FI"/>
          </a:p>
        </p:txBody>
      </p:sp>
    </p:spTree>
    <p:extLst>
      <p:ext uri="{BB962C8B-B14F-4D97-AF65-F5344CB8AC3E}">
        <p14:creationId xmlns:p14="http://schemas.microsoft.com/office/powerpoint/2010/main" val="3466972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i="0" cap="all"/>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3B4CCCEB-6A9A-4E72-BB94-DBE597017798}" type="datetimeFigureOut">
              <a:rPr lang="fi-FI"/>
              <a:pPr>
                <a:defRPr/>
              </a:pPr>
              <a:t>16.1.2024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04099879-65AC-40C2-86E6-43C2C2512FF0}" type="slidenum">
              <a:rPr lang="fi-FI"/>
              <a:pPr>
                <a:defRPr/>
              </a:pPr>
              <a:t>‹#›</a:t>
            </a:fld>
            <a:endParaRPr lang="fi-FI"/>
          </a:p>
        </p:txBody>
      </p:sp>
    </p:spTree>
    <p:extLst>
      <p:ext uri="{BB962C8B-B14F-4D97-AF65-F5344CB8AC3E}">
        <p14:creationId xmlns:p14="http://schemas.microsoft.com/office/powerpoint/2010/main" val="1193682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082B51EF-D458-4B28-AF9B-95FDFBA7BA3A}" type="datetimeFigureOut">
              <a:rPr lang="fi-FI"/>
              <a:pPr>
                <a:defRPr/>
              </a:pPr>
              <a:t>16.1.2024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1C60A1C4-6097-4A77-8A76-C26ED2E923D9}" type="slidenum">
              <a:rPr lang="fi-FI"/>
              <a:pPr>
                <a:defRPr/>
              </a:pPr>
              <a:t>‹#›</a:t>
            </a:fld>
            <a:endParaRPr lang="fi-FI"/>
          </a:p>
        </p:txBody>
      </p:sp>
    </p:spTree>
    <p:extLst>
      <p:ext uri="{BB962C8B-B14F-4D97-AF65-F5344CB8AC3E}">
        <p14:creationId xmlns:p14="http://schemas.microsoft.com/office/powerpoint/2010/main" val="276264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5F4937A8-5A9E-4860-B438-A9AF045F68F3}" type="datetimeFigureOut">
              <a:rPr lang="fi-FI"/>
              <a:pPr>
                <a:defRPr/>
              </a:pPr>
              <a:t>16.1.2024</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9BDADC33-10F5-4DC1-A9B1-1AADDBCA769C}" type="slidenum">
              <a:rPr lang="fi-FI"/>
              <a:pPr>
                <a:defRPr/>
              </a:pPr>
              <a:t>‹#›</a:t>
            </a:fld>
            <a:endParaRPr lang="fi-FI"/>
          </a:p>
        </p:txBody>
      </p:sp>
    </p:spTree>
    <p:extLst>
      <p:ext uri="{BB962C8B-B14F-4D97-AF65-F5344CB8AC3E}">
        <p14:creationId xmlns:p14="http://schemas.microsoft.com/office/powerpoint/2010/main" val="162046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F4775ACE-1B2B-4572-8E1A-E732E9365728}" type="datetimeFigureOut">
              <a:rPr lang="fi-FI"/>
              <a:pPr>
                <a:defRPr/>
              </a:pPr>
              <a:t>16.1.2024</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E6709505-EF4A-4F41-878D-D4BE56E3B228}" type="slidenum">
              <a:rPr lang="fi-FI"/>
              <a:pPr>
                <a:defRPr/>
              </a:pPr>
              <a:t>‹#›</a:t>
            </a:fld>
            <a:endParaRPr lang="fi-FI"/>
          </a:p>
        </p:txBody>
      </p:sp>
    </p:spTree>
    <p:extLst>
      <p:ext uri="{BB962C8B-B14F-4D97-AF65-F5344CB8AC3E}">
        <p14:creationId xmlns:p14="http://schemas.microsoft.com/office/powerpoint/2010/main" val="1429244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920ACE23-2C73-4580-B518-F53DAD63DAC1}" type="datetimeFigureOut">
              <a:rPr lang="fi-FI"/>
              <a:pPr>
                <a:defRPr/>
              </a:pPr>
              <a:t>16.1.2024</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94FF87BD-E7F2-4D09-A251-CE6E83A5E350}" type="slidenum">
              <a:rPr lang="fi-FI"/>
              <a:pPr>
                <a:defRPr/>
              </a:pPr>
              <a:t>‹#›</a:t>
            </a:fld>
            <a:endParaRPr lang="fi-FI"/>
          </a:p>
        </p:txBody>
      </p:sp>
    </p:spTree>
    <p:extLst>
      <p:ext uri="{BB962C8B-B14F-4D97-AF65-F5344CB8AC3E}">
        <p14:creationId xmlns:p14="http://schemas.microsoft.com/office/powerpoint/2010/main" val="2014971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F91E0B-A5F9-69A1-9AFC-BCFD4C48DAE7}"/>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0339AF36-AD48-5910-EE7A-8CB94CB79F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7554E72-C178-F484-053C-00EEA4355A78}"/>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5" name="Alatunnisteen paikkamerkki 4">
            <a:extLst>
              <a:ext uri="{FF2B5EF4-FFF2-40B4-BE49-F238E27FC236}">
                <a16:creationId xmlns:a16="http://schemas.microsoft.com/office/drawing/2014/main" id="{402D8421-FFB8-3F2C-FAEC-04CABA04A1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355B64-C4FB-381F-8FEE-0D7EBF2467FC}"/>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217689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2E223D58-7D78-4E4C-A413-0E4E63BDE7EC}" type="datetimeFigureOut">
              <a:rPr lang="fi-FI"/>
              <a:pPr>
                <a:defRPr/>
              </a:pPr>
              <a:t>16.1.2024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830986CE-F1E9-4650-A8FF-F854D68FAF49}" type="slidenum">
              <a:rPr lang="fi-FI"/>
              <a:pPr>
                <a:defRPr/>
              </a:pPr>
              <a:t>‹#›</a:t>
            </a:fld>
            <a:endParaRPr lang="fi-FI"/>
          </a:p>
        </p:txBody>
      </p:sp>
    </p:spTree>
    <p:extLst>
      <p:ext uri="{BB962C8B-B14F-4D97-AF65-F5344CB8AC3E}">
        <p14:creationId xmlns:p14="http://schemas.microsoft.com/office/powerpoint/2010/main" val="463668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FFDB33-A318-4406-04F9-105D0A0131B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804E034-F9A5-8599-94AB-585D149AE37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C1C5A88-893B-6F7A-F52D-5F1D9BF6ED81}"/>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5" name="Alatunnisteen paikkamerkki 4">
            <a:extLst>
              <a:ext uri="{FF2B5EF4-FFF2-40B4-BE49-F238E27FC236}">
                <a16:creationId xmlns:a16="http://schemas.microsoft.com/office/drawing/2014/main" id="{0CA2D9D9-29B4-8B67-B9DF-40B587F6ED9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ED39E4C-19D4-E09D-9A61-DF7300A2B03B}"/>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609054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EF8FE2-7F36-FA96-00EA-4B4CE7B98EBB}"/>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id="{11E9FD2A-0DE2-2BDE-F974-BD80950A13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3A9F8AD-328F-2985-5799-EB810306D65A}"/>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5" name="Alatunnisteen paikkamerkki 4">
            <a:extLst>
              <a:ext uri="{FF2B5EF4-FFF2-40B4-BE49-F238E27FC236}">
                <a16:creationId xmlns:a16="http://schemas.microsoft.com/office/drawing/2014/main" id="{6D5CC17C-7EC8-FCE2-FEB2-2C219AC058B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3954C1-085C-9430-EF0E-8BAF95253DAC}"/>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665329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8109EB-2176-DA00-FC0C-086DD601272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201CDF9-9087-AA08-69C5-94D83942D57B}"/>
              </a:ext>
            </a:extLst>
          </p:cNvPr>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5F129AC-E1E7-DC53-E24F-DA5E10472466}"/>
              </a:ext>
            </a:extLst>
          </p:cNvPr>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4EB18E2-E7BC-72B0-464A-F7D2B7831874}"/>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6" name="Alatunnisteen paikkamerkki 5">
            <a:extLst>
              <a:ext uri="{FF2B5EF4-FFF2-40B4-BE49-F238E27FC236}">
                <a16:creationId xmlns:a16="http://schemas.microsoft.com/office/drawing/2014/main" id="{E7F264A0-7132-D093-3D68-E58D28F9196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01051C2-F136-695D-D02D-FC5EC3B17BAD}"/>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633519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28019A-9C68-ADA6-6946-E72CB1FA2C1F}"/>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3D98FB8-3E42-1DB5-7C72-0715DC4E97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05B2D0F-B10A-5833-A2A4-2709F8B5ED4A}"/>
              </a:ext>
            </a:extLst>
          </p:cNvPr>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E4586C0-4B9D-2080-22AC-7EB0790B79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B507B53-E323-A7E5-BF77-14790CDD70F7}"/>
              </a:ext>
            </a:extLst>
          </p:cNvPr>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BB84D3B-045D-298B-DFDA-54793A6D9678}"/>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8" name="Alatunnisteen paikkamerkki 7">
            <a:extLst>
              <a:ext uri="{FF2B5EF4-FFF2-40B4-BE49-F238E27FC236}">
                <a16:creationId xmlns:a16="http://schemas.microsoft.com/office/drawing/2014/main" id="{893DB9B6-0B40-ECF5-76EC-2049499B731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E40BADE-7A15-1438-9A9C-48BA19A34351}"/>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3865692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F182E9-E472-8860-965B-812AF856397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66D8E78-116A-2FDC-9A99-62D6589895C8}"/>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4" name="Alatunnisteen paikkamerkki 3">
            <a:extLst>
              <a:ext uri="{FF2B5EF4-FFF2-40B4-BE49-F238E27FC236}">
                <a16:creationId xmlns:a16="http://schemas.microsoft.com/office/drawing/2014/main" id="{7D347772-DD2D-0F39-2AAD-20EA9CF343E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504C362-5434-CDAA-E042-8D61C314CD9E}"/>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4141888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6E5088F-10BB-D7E7-32CF-EADBB991B694}"/>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3" name="Alatunnisteen paikkamerkki 2">
            <a:extLst>
              <a:ext uri="{FF2B5EF4-FFF2-40B4-BE49-F238E27FC236}">
                <a16:creationId xmlns:a16="http://schemas.microsoft.com/office/drawing/2014/main" id="{AAD488B7-668B-0CF5-E7D0-16F23282B2D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25FAAAB-5CEB-22D5-BC33-29D4C665A851}"/>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1923921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8F628-9389-FA5E-B891-01C0640E7EDD}"/>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id="{9FC910A0-A406-92D2-6DF3-A1F55596D31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E043232-A97F-DDAD-8D2B-869CEEBAC6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EC28A3E-6668-E2ED-E595-A2ED085AD334}"/>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6" name="Alatunnisteen paikkamerkki 5">
            <a:extLst>
              <a:ext uri="{FF2B5EF4-FFF2-40B4-BE49-F238E27FC236}">
                <a16:creationId xmlns:a16="http://schemas.microsoft.com/office/drawing/2014/main" id="{F96BF374-542C-411A-709F-8BC6D5E1BE2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43B45E9-A49A-7111-CF2B-BB07B3F534DF}"/>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2515051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3034B6-DA32-9330-18DA-0C6BB3B9D2B1}"/>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id="{4583A7B0-38DA-A51C-7CBB-B6F0D0E9A30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id="{F7C749FF-3331-1A03-C49E-750227F5E6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85E6E69-D5F0-1100-1549-F4201280741A}"/>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6" name="Alatunnisteen paikkamerkki 5">
            <a:extLst>
              <a:ext uri="{FF2B5EF4-FFF2-40B4-BE49-F238E27FC236}">
                <a16:creationId xmlns:a16="http://schemas.microsoft.com/office/drawing/2014/main" id="{EE21CF50-284C-4F41-99C0-C5B9B05E82E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A7BEBE8-B24E-41FA-7762-3E2B72D3834E}"/>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3714609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16B1E4-CC4D-6185-D624-8D0B8D3C5F9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45971C2-7279-435B-F9E6-06ABC9248C1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E89AA2E-57FE-974A-7F58-68712853CDCC}"/>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5" name="Alatunnisteen paikkamerkki 4">
            <a:extLst>
              <a:ext uri="{FF2B5EF4-FFF2-40B4-BE49-F238E27FC236}">
                <a16:creationId xmlns:a16="http://schemas.microsoft.com/office/drawing/2014/main" id="{B2B16AED-7CDD-8A0B-AA33-AB727B9943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353BEAD-C5D9-12E4-3FC1-1B0FFDF46F1F}"/>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3534534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337DE8B-C15A-ABB7-E5FE-735AFB697420}"/>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E69D875-2DF4-71A4-084C-FFA5B09F5371}"/>
              </a:ext>
            </a:extLst>
          </p:cNvPr>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2428DD5-370D-A859-7C21-7D483267E0B6}"/>
              </a:ext>
            </a:extLst>
          </p:cNvPr>
          <p:cNvSpPr>
            <a:spLocks noGrp="1"/>
          </p:cNvSpPr>
          <p:nvPr>
            <p:ph type="dt" sz="half" idx="10"/>
          </p:nvPr>
        </p:nvSpPr>
        <p:spPr/>
        <p:txBody>
          <a:bodyPr/>
          <a:lstStyle/>
          <a:p>
            <a:fld id="{E7B8238E-610D-4918-A058-1EE7792DAC35}" type="datetimeFigureOut">
              <a:rPr lang="fi-FI" smtClean="0"/>
              <a:t>16.1.2024</a:t>
            </a:fld>
            <a:endParaRPr lang="fi-FI"/>
          </a:p>
        </p:txBody>
      </p:sp>
      <p:sp>
        <p:nvSpPr>
          <p:cNvPr id="5" name="Alatunnisteen paikkamerkki 4">
            <a:extLst>
              <a:ext uri="{FF2B5EF4-FFF2-40B4-BE49-F238E27FC236}">
                <a16:creationId xmlns:a16="http://schemas.microsoft.com/office/drawing/2014/main" id="{85CB4967-47E4-9E9D-78E6-2D41D5EB3F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75376F1-4C53-53AA-B915-1FEFE97E2D72}"/>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354006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50821AB6-FA52-40A5-A47C-16068D072916}" type="datetimeFigureOut">
              <a:rPr lang="fi-FI"/>
              <a:pPr>
                <a:defRPr/>
              </a:pPr>
              <a:t>16.1.2024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D0C0A13A-9CAF-4153-971A-22280C1E4FF7}" type="slidenum">
              <a:rPr lang="fi-FI"/>
              <a:pPr>
                <a:defRPr/>
              </a:pPr>
              <a:t>‹#›</a:t>
            </a:fld>
            <a:endParaRPr lang="fi-FI"/>
          </a:p>
        </p:txBody>
      </p:sp>
    </p:spTree>
    <p:extLst>
      <p:ext uri="{BB962C8B-B14F-4D97-AF65-F5344CB8AC3E}">
        <p14:creationId xmlns:p14="http://schemas.microsoft.com/office/powerpoint/2010/main" val="365459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p:spPr>
        <p:txBody>
          <a:bodyPr anchor="b"/>
          <a:lstStyle>
            <a:lvl1pPr marL="0" indent="0">
              <a:buNone/>
              <a:defRPr sz="2400" b="1">
                <a:solidFill>
                  <a:srgbClr val="E100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solidFill>
                  <a:srgbClr val="E100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826E15E0-FC90-4B84-9AE3-0D48766ACED1}" type="datetimeFigureOut">
              <a:rPr lang="fi-FI"/>
              <a:pPr>
                <a:defRPr/>
              </a:pPr>
              <a:t>16.1.2024</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11DBE3D0-4794-48FD-B4A4-783680BD29E7}" type="slidenum">
              <a:rPr lang="fi-FI"/>
              <a:pPr>
                <a:defRPr/>
              </a:pPr>
              <a:t>‹#›</a:t>
            </a:fld>
            <a:endParaRPr lang="fi-FI"/>
          </a:p>
        </p:txBody>
      </p:sp>
    </p:spTree>
    <p:extLst>
      <p:ext uri="{BB962C8B-B14F-4D97-AF65-F5344CB8AC3E}">
        <p14:creationId xmlns:p14="http://schemas.microsoft.com/office/powerpoint/2010/main" val="208205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B8A7E168-8E56-4914-98A2-9382140A72DF}" type="datetimeFigureOut">
              <a:rPr lang="fi-FI"/>
              <a:pPr>
                <a:defRPr/>
              </a:pPr>
              <a:t>16.1.2024</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F448B582-67CF-49C0-BF1F-67E4E37FEE36}" type="slidenum">
              <a:rPr lang="fi-FI"/>
              <a:pPr>
                <a:defRPr/>
              </a:pPr>
              <a:t>‹#›</a:t>
            </a:fld>
            <a:endParaRPr lang="fi-FI"/>
          </a:p>
        </p:txBody>
      </p:sp>
    </p:spTree>
    <p:extLst>
      <p:ext uri="{BB962C8B-B14F-4D97-AF65-F5344CB8AC3E}">
        <p14:creationId xmlns:p14="http://schemas.microsoft.com/office/powerpoint/2010/main" val="225013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D4E550FC-B81C-4ECE-B40E-5A50C295EF39}" type="datetimeFigureOut">
              <a:rPr lang="fi-FI"/>
              <a:pPr>
                <a:defRPr/>
              </a:pPr>
              <a:t>16.1.2024</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BFC01DE0-A3FE-4752-A1F1-C310EDF864BA}" type="slidenum">
              <a:rPr lang="fi-FI"/>
              <a:pPr>
                <a:defRPr/>
              </a:pPr>
              <a:t>‹#›</a:t>
            </a:fld>
            <a:endParaRPr lang="fi-FI"/>
          </a:p>
        </p:txBody>
      </p:sp>
    </p:spTree>
    <p:extLst>
      <p:ext uri="{BB962C8B-B14F-4D97-AF65-F5344CB8AC3E}">
        <p14:creationId xmlns:p14="http://schemas.microsoft.com/office/powerpoint/2010/main" val="24259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A9892E47-B206-4A8A-AD7E-E9F294695C9F}" type="datetimeFigureOut">
              <a:rPr lang="fi-FI"/>
              <a:pPr>
                <a:defRPr/>
              </a:pPr>
              <a:t>16.1.2024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058556B9-6730-48BB-B5BB-7E8DA379B6BE}" type="slidenum">
              <a:rPr lang="fi-FI"/>
              <a:pPr>
                <a:defRPr/>
              </a:pPr>
              <a:t>‹#›</a:t>
            </a:fld>
            <a:endParaRPr lang="fi-FI"/>
          </a:p>
        </p:txBody>
      </p:sp>
    </p:spTree>
    <p:extLst>
      <p:ext uri="{BB962C8B-B14F-4D97-AF65-F5344CB8AC3E}">
        <p14:creationId xmlns:p14="http://schemas.microsoft.com/office/powerpoint/2010/main" val="341060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AB4D5864-10A9-4CFA-AF34-CF3B39F07D3E}" type="datetimeFigureOut">
              <a:rPr lang="fi-FI"/>
              <a:pPr>
                <a:defRPr/>
              </a:pPr>
              <a:t>16.1.2024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FB3380D6-207F-4BFE-B3C0-770973D08683}" type="slidenum">
              <a:rPr lang="fi-FI"/>
              <a:pPr>
                <a:defRPr/>
              </a:pPr>
              <a:t>‹#›</a:t>
            </a:fld>
            <a:endParaRPr lang="fi-FI"/>
          </a:p>
        </p:txBody>
      </p:sp>
    </p:spTree>
    <p:extLst>
      <p:ext uri="{BB962C8B-B14F-4D97-AF65-F5344CB8AC3E}">
        <p14:creationId xmlns:p14="http://schemas.microsoft.com/office/powerpoint/2010/main" val="212311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68313" y="908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a:t>
            </a:r>
            <a:r>
              <a:rPr lang="fi-FI" altLang="fi-FI" err="1"/>
              <a:t>perustyyl</a:t>
            </a:r>
            <a:r>
              <a:rPr lang="fi-FI" altLang="fi-FI"/>
              <a:t>. </a:t>
            </a:r>
            <a:r>
              <a:rPr lang="fi-FI" altLang="fi-FI" err="1"/>
              <a:t>napsautt</a:t>
            </a:r>
            <a:r>
              <a:rPr lang="fi-FI" altLang="fi-FI"/>
              <a:t>.</a:t>
            </a:r>
          </a:p>
        </p:txBody>
      </p:sp>
      <p:sp>
        <p:nvSpPr>
          <p:cNvPr id="1027" name="Tekstin paikkamerkki 2"/>
          <p:cNvSpPr>
            <a:spLocks noGrp="1"/>
          </p:cNvSpPr>
          <p:nvPr>
            <p:ph type="body" idx="1"/>
          </p:nvPr>
        </p:nvSpPr>
        <p:spPr bwMode="auto">
          <a:xfrm>
            <a:off x="457200" y="21336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E12FA72-14AB-4D81-854B-6866394BFA48}" type="datetimeFigureOut">
              <a:rPr lang="fi-FI"/>
              <a:pPr>
                <a:defRPr/>
              </a:pPr>
              <a:t>16.1.2024</a:t>
            </a:fld>
            <a:endParaRPr lang="fi-FI"/>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C99B018-C044-4108-BB53-007E6B617BAF}" type="slidenum">
              <a:rPr lang="fi-FI"/>
              <a:pPr>
                <a:defRPr/>
              </a:pPr>
              <a:t>‹#›</a:t>
            </a:fld>
            <a:endParaRPr lang="fi-FI"/>
          </a:p>
        </p:txBody>
      </p:sp>
      <p:pic>
        <p:nvPicPr>
          <p:cNvPr id="1031" name="Kuva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0"/>
            <a:ext cx="22320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Kuva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Kuva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08850" y="268288"/>
            <a:ext cx="13509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xStyles>
    <p:titleStyle>
      <a:lvl1pPr algn="l" rtl="0" eaLnBrk="1" fontAlgn="base" hangingPunct="1">
        <a:spcBef>
          <a:spcPct val="0"/>
        </a:spcBef>
        <a:spcAft>
          <a:spcPct val="0"/>
        </a:spcAft>
        <a:defRPr sz="3600" b="1" i="1"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3600">
          <a:solidFill>
            <a:srgbClr val="E10069"/>
          </a:solidFill>
          <a:latin typeface="Segoe UI" pitchFamily="34" charset="0"/>
          <a:cs typeface="Segoe UI" pitchFamily="34" charset="0"/>
        </a:defRPr>
      </a:lvl2pPr>
      <a:lvl3pPr algn="l" rtl="0" eaLnBrk="1" fontAlgn="base" hangingPunct="1">
        <a:spcBef>
          <a:spcPct val="0"/>
        </a:spcBef>
        <a:spcAft>
          <a:spcPct val="0"/>
        </a:spcAft>
        <a:defRPr sz="3600">
          <a:solidFill>
            <a:srgbClr val="E10069"/>
          </a:solidFill>
          <a:latin typeface="Segoe UI" pitchFamily="34" charset="0"/>
          <a:cs typeface="Segoe UI" pitchFamily="34" charset="0"/>
        </a:defRPr>
      </a:lvl3pPr>
      <a:lvl4pPr algn="l" rtl="0" eaLnBrk="1" fontAlgn="base" hangingPunct="1">
        <a:spcBef>
          <a:spcPct val="0"/>
        </a:spcBef>
        <a:spcAft>
          <a:spcPct val="0"/>
        </a:spcAft>
        <a:defRPr sz="3600">
          <a:solidFill>
            <a:srgbClr val="E10069"/>
          </a:solidFill>
          <a:latin typeface="Segoe UI" pitchFamily="34" charset="0"/>
          <a:cs typeface="Segoe UI" pitchFamily="34" charset="0"/>
        </a:defRPr>
      </a:lvl4pPr>
      <a:lvl5pPr algn="l" rtl="0" eaLnBrk="1" fontAlgn="base" hangingPunct="1">
        <a:spcBef>
          <a:spcPct val="0"/>
        </a:spcBef>
        <a:spcAft>
          <a:spcPct val="0"/>
        </a:spcAft>
        <a:defRPr sz="3600">
          <a:solidFill>
            <a:srgbClr val="E10069"/>
          </a:solidFill>
          <a:latin typeface="Segoe UI" pitchFamily="34" charset="0"/>
          <a:cs typeface="Segoe UI" pitchFamily="34" charset="0"/>
        </a:defRPr>
      </a:lvl5pPr>
      <a:lvl6pPr marL="457200" algn="l" rtl="0" eaLnBrk="1" fontAlgn="base" hangingPunct="1">
        <a:spcBef>
          <a:spcPct val="0"/>
        </a:spcBef>
        <a:spcAft>
          <a:spcPct val="0"/>
        </a:spcAft>
        <a:defRPr sz="3600">
          <a:solidFill>
            <a:srgbClr val="E10069"/>
          </a:solidFill>
          <a:latin typeface="Segoe UI" pitchFamily="34" charset="0"/>
          <a:cs typeface="Segoe UI" pitchFamily="34" charset="0"/>
        </a:defRPr>
      </a:lvl6pPr>
      <a:lvl7pPr marL="914400" algn="l" rtl="0" eaLnBrk="1" fontAlgn="base" hangingPunct="1">
        <a:spcBef>
          <a:spcPct val="0"/>
        </a:spcBef>
        <a:spcAft>
          <a:spcPct val="0"/>
        </a:spcAft>
        <a:defRPr sz="3600">
          <a:solidFill>
            <a:srgbClr val="E10069"/>
          </a:solidFill>
          <a:latin typeface="Segoe UI" pitchFamily="34" charset="0"/>
          <a:cs typeface="Segoe UI" pitchFamily="34" charset="0"/>
        </a:defRPr>
      </a:lvl7pPr>
      <a:lvl8pPr marL="1371600" algn="l" rtl="0" eaLnBrk="1" fontAlgn="base" hangingPunct="1">
        <a:spcBef>
          <a:spcPct val="0"/>
        </a:spcBef>
        <a:spcAft>
          <a:spcPct val="0"/>
        </a:spcAft>
        <a:defRPr sz="3600">
          <a:solidFill>
            <a:srgbClr val="E10069"/>
          </a:solidFill>
          <a:latin typeface="Segoe UI" pitchFamily="34" charset="0"/>
          <a:cs typeface="Segoe UI" pitchFamily="34" charset="0"/>
        </a:defRPr>
      </a:lvl8pPr>
      <a:lvl9pPr marL="1828800" algn="l" rtl="0" eaLnBrk="1" fontAlgn="base" hangingPunct="1">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482600" y="573088"/>
            <a:ext cx="8229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a:t>
            </a:r>
            <a:r>
              <a:rPr lang="fi-FI" altLang="fi-FI" err="1"/>
              <a:t>perustyyl</a:t>
            </a:r>
            <a:r>
              <a:rPr lang="fi-FI" altLang="fi-FI"/>
              <a:t>. </a:t>
            </a:r>
            <a:r>
              <a:rPr lang="fi-FI" altLang="fi-FI" err="1"/>
              <a:t>napsautt</a:t>
            </a:r>
            <a:r>
              <a:rPr lang="fi-FI" altLang="fi-FI"/>
              <a:t>.</a:t>
            </a:r>
          </a:p>
        </p:txBody>
      </p:sp>
      <p:sp>
        <p:nvSpPr>
          <p:cNvPr id="2051" name="Tekstin paikkamerkki 2"/>
          <p:cNvSpPr>
            <a:spLocks noGrp="1"/>
          </p:cNvSpPr>
          <p:nvPr>
            <p:ph type="body" idx="1"/>
          </p:nvPr>
        </p:nvSpPr>
        <p:spPr bwMode="auto">
          <a:xfrm>
            <a:off x="468313" y="1844675"/>
            <a:ext cx="82184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09375E9-B78D-433B-89BA-9FE8AC6AD379}" type="datetimeFigureOut">
              <a:rPr lang="fi-FI"/>
              <a:pPr>
                <a:defRPr/>
              </a:pPr>
              <a:t>16.1.2024</a:t>
            </a:fld>
            <a:endParaRPr lang="fi-FI"/>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78F44F4-82E6-4A8A-8CFD-281F0F990851}" type="slidenum">
              <a:rPr lang="fi-FI"/>
              <a:pPr>
                <a:defRPr/>
              </a:pPr>
              <a:t>‹#›</a:t>
            </a:fld>
            <a:endParaRPr lang="fi-FI"/>
          </a:p>
        </p:txBody>
      </p:sp>
      <p:pic>
        <p:nvPicPr>
          <p:cNvPr id="2055" name="Kuva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orakulmio 9"/>
          <p:cNvSpPr/>
          <p:nvPr/>
        </p:nvSpPr>
        <p:spPr>
          <a:xfrm>
            <a:off x="468313" y="0"/>
            <a:ext cx="8675687" cy="188913"/>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2057" name="Kuva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6188" y="357188"/>
            <a:ext cx="1341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00" r:id="rId2"/>
    <p:sldLayoutId id="2147483701" r:id="rId3"/>
    <p:sldLayoutId id="2147483702" r:id="rId4"/>
    <p:sldLayoutId id="2147483703" r:id="rId5"/>
    <p:sldLayoutId id="2147483704" r:id="rId6"/>
    <p:sldLayoutId id="2147483705" r:id="rId7"/>
  </p:sldLayoutIdLst>
  <p:txStyles>
    <p:titleStyle>
      <a:lvl1pPr algn="l" rtl="0" fontAlgn="base">
        <a:spcBef>
          <a:spcPct val="0"/>
        </a:spcBef>
        <a:spcAft>
          <a:spcPct val="0"/>
        </a:spcAft>
        <a:defRPr sz="3600" b="1" i="1"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fontAlgn="base">
        <a:spcBef>
          <a:spcPct val="0"/>
        </a:spcBef>
        <a:spcAft>
          <a:spcPct val="0"/>
        </a:spcAft>
        <a:defRPr sz="3600">
          <a:solidFill>
            <a:srgbClr val="E10069"/>
          </a:solidFill>
          <a:latin typeface="Segoe UI" pitchFamily="34" charset="0"/>
          <a:cs typeface="Segoe UI" pitchFamily="34" charset="0"/>
        </a:defRPr>
      </a:lvl2pPr>
      <a:lvl3pPr algn="l" rtl="0" fontAlgn="base">
        <a:spcBef>
          <a:spcPct val="0"/>
        </a:spcBef>
        <a:spcAft>
          <a:spcPct val="0"/>
        </a:spcAft>
        <a:defRPr sz="3600">
          <a:solidFill>
            <a:srgbClr val="E10069"/>
          </a:solidFill>
          <a:latin typeface="Segoe UI" pitchFamily="34" charset="0"/>
          <a:cs typeface="Segoe UI" pitchFamily="34" charset="0"/>
        </a:defRPr>
      </a:lvl3pPr>
      <a:lvl4pPr algn="l" rtl="0" fontAlgn="base">
        <a:spcBef>
          <a:spcPct val="0"/>
        </a:spcBef>
        <a:spcAft>
          <a:spcPct val="0"/>
        </a:spcAft>
        <a:defRPr sz="3600">
          <a:solidFill>
            <a:srgbClr val="E10069"/>
          </a:solidFill>
          <a:latin typeface="Segoe UI" pitchFamily="34" charset="0"/>
          <a:cs typeface="Segoe UI" pitchFamily="34" charset="0"/>
        </a:defRPr>
      </a:lvl4pPr>
      <a:lvl5pPr algn="l" rtl="0" fontAlgn="base">
        <a:spcBef>
          <a:spcPct val="0"/>
        </a:spcBef>
        <a:spcAft>
          <a:spcPct val="0"/>
        </a:spcAft>
        <a:defRPr sz="3600">
          <a:solidFill>
            <a:srgbClr val="E10069"/>
          </a:solidFill>
          <a:latin typeface="Segoe UI" pitchFamily="34" charset="0"/>
          <a:cs typeface="Segoe UI" pitchFamily="34" charset="0"/>
        </a:defRPr>
      </a:lvl5pPr>
      <a:lvl6pPr marL="457200" algn="l" rtl="0" fontAlgn="base">
        <a:spcBef>
          <a:spcPct val="0"/>
        </a:spcBef>
        <a:spcAft>
          <a:spcPct val="0"/>
        </a:spcAft>
        <a:defRPr sz="3600">
          <a:solidFill>
            <a:srgbClr val="E10069"/>
          </a:solidFill>
          <a:latin typeface="Segoe UI" pitchFamily="34" charset="0"/>
          <a:cs typeface="Segoe UI" pitchFamily="34" charset="0"/>
        </a:defRPr>
      </a:lvl6pPr>
      <a:lvl7pPr marL="914400" algn="l" rtl="0" fontAlgn="base">
        <a:spcBef>
          <a:spcPct val="0"/>
        </a:spcBef>
        <a:spcAft>
          <a:spcPct val="0"/>
        </a:spcAft>
        <a:defRPr sz="3600">
          <a:solidFill>
            <a:srgbClr val="E10069"/>
          </a:solidFill>
          <a:latin typeface="Segoe UI" pitchFamily="34" charset="0"/>
          <a:cs typeface="Segoe UI" pitchFamily="34" charset="0"/>
        </a:defRPr>
      </a:lvl7pPr>
      <a:lvl8pPr marL="1371600" algn="l" rtl="0" fontAlgn="base">
        <a:spcBef>
          <a:spcPct val="0"/>
        </a:spcBef>
        <a:spcAft>
          <a:spcPct val="0"/>
        </a:spcAft>
        <a:defRPr sz="3600">
          <a:solidFill>
            <a:srgbClr val="E10069"/>
          </a:solidFill>
          <a:latin typeface="Segoe UI" pitchFamily="34" charset="0"/>
          <a:cs typeface="Segoe UI" pitchFamily="34" charset="0"/>
        </a:defRPr>
      </a:lvl8pPr>
      <a:lvl9pPr marL="1828800" algn="l" rtl="0" fontAlgn="base">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kstin paikkamerkki 2"/>
          <p:cNvSpPr>
            <a:spLocks noGrp="1"/>
          </p:cNvSpPr>
          <p:nvPr>
            <p:ph type="body" idx="1"/>
          </p:nvPr>
        </p:nvSpPr>
        <p:spPr bwMode="auto">
          <a:xfrm>
            <a:off x="468313" y="4160838"/>
            <a:ext cx="82184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BEF7979-F484-41D7-9EF3-99CD70840869}" type="datetimeFigureOut">
              <a:rPr lang="fi-FI"/>
              <a:pPr>
                <a:defRPr/>
              </a:pPr>
              <a:t>16.1.2024</a:t>
            </a:fld>
            <a:endParaRPr lang="fi-FI"/>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6981C7C-FEE8-48E1-B20A-6B4BC421CEE8}" type="slidenum">
              <a:rPr lang="fi-FI"/>
              <a:pPr>
                <a:defRPr/>
              </a:pPr>
              <a:t>‹#›</a:t>
            </a:fld>
            <a:endParaRPr lang="fi-FI"/>
          </a:p>
        </p:txBody>
      </p:sp>
      <p:pic>
        <p:nvPicPr>
          <p:cNvPr id="3078" name="Kuva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orakulmio 9"/>
          <p:cNvSpPr/>
          <p:nvPr/>
        </p:nvSpPr>
        <p:spPr>
          <a:xfrm>
            <a:off x="468313" y="3860800"/>
            <a:ext cx="8675687" cy="95250"/>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3080" name="Kuva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188" y="357188"/>
            <a:ext cx="1341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Lst>
  <p:txStyles>
    <p:titleStyle>
      <a:lvl1pPr algn="l" rtl="0" fontAlgn="base">
        <a:spcBef>
          <a:spcPct val="0"/>
        </a:spcBef>
        <a:spcAft>
          <a:spcPct val="0"/>
        </a:spcAft>
        <a:defRPr sz="3600"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fontAlgn="base">
        <a:spcBef>
          <a:spcPct val="0"/>
        </a:spcBef>
        <a:spcAft>
          <a:spcPct val="0"/>
        </a:spcAft>
        <a:defRPr sz="3600">
          <a:solidFill>
            <a:srgbClr val="E10069"/>
          </a:solidFill>
          <a:latin typeface="Segoe UI" pitchFamily="34" charset="0"/>
          <a:cs typeface="Segoe UI" pitchFamily="34" charset="0"/>
        </a:defRPr>
      </a:lvl2pPr>
      <a:lvl3pPr algn="l" rtl="0" fontAlgn="base">
        <a:spcBef>
          <a:spcPct val="0"/>
        </a:spcBef>
        <a:spcAft>
          <a:spcPct val="0"/>
        </a:spcAft>
        <a:defRPr sz="3600">
          <a:solidFill>
            <a:srgbClr val="E10069"/>
          </a:solidFill>
          <a:latin typeface="Segoe UI" pitchFamily="34" charset="0"/>
          <a:cs typeface="Segoe UI" pitchFamily="34" charset="0"/>
        </a:defRPr>
      </a:lvl3pPr>
      <a:lvl4pPr algn="l" rtl="0" fontAlgn="base">
        <a:spcBef>
          <a:spcPct val="0"/>
        </a:spcBef>
        <a:spcAft>
          <a:spcPct val="0"/>
        </a:spcAft>
        <a:defRPr sz="3600">
          <a:solidFill>
            <a:srgbClr val="E10069"/>
          </a:solidFill>
          <a:latin typeface="Segoe UI" pitchFamily="34" charset="0"/>
          <a:cs typeface="Segoe UI" pitchFamily="34" charset="0"/>
        </a:defRPr>
      </a:lvl4pPr>
      <a:lvl5pPr algn="l" rtl="0" fontAlgn="base">
        <a:spcBef>
          <a:spcPct val="0"/>
        </a:spcBef>
        <a:spcAft>
          <a:spcPct val="0"/>
        </a:spcAft>
        <a:defRPr sz="3600">
          <a:solidFill>
            <a:srgbClr val="E10069"/>
          </a:solidFill>
          <a:latin typeface="Segoe UI" pitchFamily="34" charset="0"/>
          <a:cs typeface="Segoe UI" pitchFamily="34" charset="0"/>
        </a:defRPr>
      </a:lvl5pPr>
      <a:lvl6pPr marL="457200" algn="l" rtl="0" fontAlgn="base">
        <a:spcBef>
          <a:spcPct val="0"/>
        </a:spcBef>
        <a:spcAft>
          <a:spcPct val="0"/>
        </a:spcAft>
        <a:defRPr sz="3600">
          <a:solidFill>
            <a:srgbClr val="E10069"/>
          </a:solidFill>
          <a:latin typeface="Segoe UI" pitchFamily="34" charset="0"/>
          <a:cs typeface="Segoe UI" pitchFamily="34" charset="0"/>
        </a:defRPr>
      </a:lvl6pPr>
      <a:lvl7pPr marL="914400" algn="l" rtl="0" fontAlgn="base">
        <a:spcBef>
          <a:spcPct val="0"/>
        </a:spcBef>
        <a:spcAft>
          <a:spcPct val="0"/>
        </a:spcAft>
        <a:defRPr sz="3600">
          <a:solidFill>
            <a:srgbClr val="E10069"/>
          </a:solidFill>
          <a:latin typeface="Segoe UI" pitchFamily="34" charset="0"/>
          <a:cs typeface="Segoe UI" pitchFamily="34" charset="0"/>
        </a:defRPr>
      </a:lvl7pPr>
      <a:lvl8pPr marL="1371600" algn="l" rtl="0" fontAlgn="base">
        <a:spcBef>
          <a:spcPct val="0"/>
        </a:spcBef>
        <a:spcAft>
          <a:spcPct val="0"/>
        </a:spcAft>
        <a:defRPr sz="3600">
          <a:solidFill>
            <a:srgbClr val="E10069"/>
          </a:solidFill>
          <a:latin typeface="Segoe UI" pitchFamily="34" charset="0"/>
          <a:cs typeface="Segoe UI" pitchFamily="34" charset="0"/>
        </a:defRPr>
      </a:lvl8pPr>
      <a:lvl9pPr marL="1828800" algn="l" rtl="0" fontAlgn="base">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82600" y="422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a:t>
            </a:r>
            <a:r>
              <a:rPr lang="fi-FI" altLang="fi-FI" err="1"/>
              <a:t>perustyyl</a:t>
            </a:r>
            <a:r>
              <a:rPr lang="fi-FI" altLang="fi-FI"/>
              <a:t>. </a:t>
            </a:r>
            <a:r>
              <a:rPr lang="fi-FI" altLang="fi-FI" err="1"/>
              <a:t>napsautt</a:t>
            </a:r>
            <a:r>
              <a:rPr lang="fi-FI" altLang="fi-FI"/>
              <a:t>.</a:t>
            </a:r>
          </a:p>
        </p:txBody>
      </p:sp>
      <p:sp>
        <p:nvSpPr>
          <p:cNvPr id="4099" name="Tekstin paikkamerkki 2"/>
          <p:cNvSpPr>
            <a:spLocks noGrp="1"/>
          </p:cNvSpPr>
          <p:nvPr>
            <p:ph type="body" idx="1"/>
          </p:nvPr>
        </p:nvSpPr>
        <p:spPr bwMode="auto">
          <a:xfrm>
            <a:off x="457200" y="1700213"/>
            <a:ext cx="82296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1028197-BCD3-4256-8241-B0AD226EAFF8}" type="datetimeFigureOut">
              <a:rPr lang="fi-FI"/>
              <a:pPr>
                <a:defRPr/>
              </a:pPr>
              <a:t>16.1.2024</a:t>
            </a:fld>
            <a:endParaRPr lang="fi-FI"/>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BA3ABBA-31D6-4140-8969-BD580BC7A3EA}" type="slidenum">
              <a:rPr lang="fi-FI"/>
              <a:pPr>
                <a:defRPr/>
              </a:pPr>
              <a:t>‹#›</a:t>
            </a:fld>
            <a:endParaRPr lang="fi-FI"/>
          </a:p>
        </p:txBody>
      </p:sp>
      <p:pic>
        <p:nvPicPr>
          <p:cNvPr id="4103" name="Kuva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Kuva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6188" y="222250"/>
            <a:ext cx="13509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09" r:id="rId2"/>
    <p:sldLayoutId id="2147483710" r:id="rId3"/>
    <p:sldLayoutId id="2147483711" r:id="rId4"/>
    <p:sldLayoutId id="2147483712" r:id="rId5"/>
    <p:sldLayoutId id="2147483713" r:id="rId6"/>
    <p:sldLayoutId id="2147483714" r:id="rId7"/>
  </p:sldLayoutIdLst>
  <p:txStyles>
    <p:titleStyle>
      <a:lvl1pPr algn="l" rtl="0" fontAlgn="base">
        <a:spcBef>
          <a:spcPct val="0"/>
        </a:spcBef>
        <a:spcAft>
          <a:spcPct val="0"/>
        </a:spcAft>
        <a:defRPr sz="3600" b="1" i="1"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fontAlgn="base">
        <a:spcBef>
          <a:spcPct val="0"/>
        </a:spcBef>
        <a:spcAft>
          <a:spcPct val="0"/>
        </a:spcAft>
        <a:defRPr sz="3600">
          <a:solidFill>
            <a:srgbClr val="E10069"/>
          </a:solidFill>
          <a:latin typeface="Segoe UI" pitchFamily="34" charset="0"/>
          <a:cs typeface="Segoe UI" pitchFamily="34" charset="0"/>
        </a:defRPr>
      </a:lvl2pPr>
      <a:lvl3pPr algn="l" rtl="0" fontAlgn="base">
        <a:spcBef>
          <a:spcPct val="0"/>
        </a:spcBef>
        <a:spcAft>
          <a:spcPct val="0"/>
        </a:spcAft>
        <a:defRPr sz="3600">
          <a:solidFill>
            <a:srgbClr val="E10069"/>
          </a:solidFill>
          <a:latin typeface="Segoe UI" pitchFamily="34" charset="0"/>
          <a:cs typeface="Segoe UI" pitchFamily="34" charset="0"/>
        </a:defRPr>
      </a:lvl3pPr>
      <a:lvl4pPr algn="l" rtl="0" fontAlgn="base">
        <a:spcBef>
          <a:spcPct val="0"/>
        </a:spcBef>
        <a:spcAft>
          <a:spcPct val="0"/>
        </a:spcAft>
        <a:defRPr sz="3600">
          <a:solidFill>
            <a:srgbClr val="E10069"/>
          </a:solidFill>
          <a:latin typeface="Segoe UI" pitchFamily="34" charset="0"/>
          <a:cs typeface="Segoe UI" pitchFamily="34" charset="0"/>
        </a:defRPr>
      </a:lvl4pPr>
      <a:lvl5pPr algn="l" rtl="0" fontAlgn="base">
        <a:spcBef>
          <a:spcPct val="0"/>
        </a:spcBef>
        <a:spcAft>
          <a:spcPct val="0"/>
        </a:spcAft>
        <a:defRPr sz="3600">
          <a:solidFill>
            <a:srgbClr val="E10069"/>
          </a:solidFill>
          <a:latin typeface="Segoe UI" pitchFamily="34" charset="0"/>
          <a:cs typeface="Segoe UI" pitchFamily="34" charset="0"/>
        </a:defRPr>
      </a:lvl5pPr>
      <a:lvl6pPr marL="457200" algn="l" rtl="0" fontAlgn="base">
        <a:spcBef>
          <a:spcPct val="0"/>
        </a:spcBef>
        <a:spcAft>
          <a:spcPct val="0"/>
        </a:spcAft>
        <a:defRPr sz="3600">
          <a:solidFill>
            <a:srgbClr val="E10069"/>
          </a:solidFill>
          <a:latin typeface="Segoe UI" pitchFamily="34" charset="0"/>
          <a:cs typeface="Segoe UI" pitchFamily="34" charset="0"/>
        </a:defRPr>
      </a:lvl6pPr>
      <a:lvl7pPr marL="914400" algn="l" rtl="0" fontAlgn="base">
        <a:spcBef>
          <a:spcPct val="0"/>
        </a:spcBef>
        <a:spcAft>
          <a:spcPct val="0"/>
        </a:spcAft>
        <a:defRPr sz="3600">
          <a:solidFill>
            <a:srgbClr val="E10069"/>
          </a:solidFill>
          <a:latin typeface="Segoe UI" pitchFamily="34" charset="0"/>
          <a:cs typeface="Segoe UI" pitchFamily="34" charset="0"/>
        </a:defRPr>
      </a:lvl7pPr>
      <a:lvl8pPr marL="1371600" algn="l" rtl="0" fontAlgn="base">
        <a:spcBef>
          <a:spcPct val="0"/>
        </a:spcBef>
        <a:spcAft>
          <a:spcPct val="0"/>
        </a:spcAft>
        <a:defRPr sz="3600">
          <a:solidFill>
            <a:srgbClr val="E10069"/>
          </a:solidFill>
          <a:latin typeface="Segoe UI" pitchFamily="34" charset="0"/>
          <a:cs typeface="Segoe UI" pitchFamily="34" charset="0"/>
        </a:defRPr>
      </a:lvl8pPr>
      <a:lvl9pPr marL="1828800" algn="l" rtl="0" fontAlgn="base">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04D76ED-49D5-4B0E-55BD-A42C160FEB2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8721C08-16DC-EC11-D6F7-8DA197E7EF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110D196-2269-1337-F761-FDDAA9B673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B8238E-610D-4918-A058-1EE7792DAC35}" type="datetimeFigureOut">
              <a:rPr lang="fi-FI" smtClean="0"/>
              <a:t>16.1.2024</a:t>
            </a:fld>
            <a:endParaRPr lang="fi-FI"/>
          </a:p>
        </p:txBody>
      </p:sp>
      <p:sp>
        <p:nvSpPr>
          <p:cNvPr id="5" name="Alatunnisteen paikkamerkki 4">
            <a:extLst>
              <a:ext uri="{FF2B5EF4-FFF2-40B4-BE49-F238E27FC236}">
                <a16:creationId xmlns:a16="http://schemas.microsoft.com/office/drawing/2014/main" id="{3BA69CC1-F2E1-87F8-0642-E9EA259C33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28054C0-0348-CA50-405F-E42FD2536FE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D08DFD-7E24-422C-8D7B-56717544EC42}" type="slidenum">
              <a:rPr lang="fi-FI" smtClean="0"/>
              <a:t>‹#›</a:t>
            </a:fld>
            <a:endParaRPr lang="fi-FI"/>
          </a:p>
        </p:txBody>
      </p:sp>
    </p:spTree>
    <p:extLst>
      <p:ext uri="{BB962C8B-B14F-4D97-AF65-F5344CB8AC3E}">
        <p14:creationId xmlns:p14="http://schemas.microsoft.com/office/powerpoint/2010/main" val="5560503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412BC9-400D-4CE4-8BD0-5D3B56F529DD}"/>
              </a:ext>
            </a:extLst>
          </p:cNvPr>
          <p:cNvSpPr>
            <a:spLocks noGrp="1"/>
          </p:cNvSpPr>
          <p:nvPr>
            <p:ph type="ctrTitle"/>
          </p:nvPr>
        </p:nvSpPr>
        <p:spPr>
          <a:xfrm>
            <a:off x="198120" y="3571703"/>
            <a:ext cx="8808720" cy="1785157"/>
          </a:xfrm>
        </p:spPr>
        <p:txBody>
          <a:bodyPr>
            <a:normAutofit/>
          </a:bodyPr>
          <a:lstStyle/>
          <a:p>
            <a:r>
              <a:rPr lang="fi-FI" sz="3600" dirty="0"/>
              <a:t>Kaakkurin koulun valinnaisuus 2024</a:t>
            </a:r>
          </a:p>
        </p:txBody>
      </p:sp>
    </p:spTree>
    <p:extLst>
      <p:ext uri="{BB962C8B-B14F-4D97-AF65-F5344CB8AC3E}">
        <p14:creationId xmlns:p14="http://schemas.microsoft.com/office/powerpoint/2010/main" val="160425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18BE98-2245-1A10-1A89-16FFE8471F6A}"/>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17B9D616-85ED-923E-78AA-3211A02DEEC5}"/>
              </a:ext>
            </a:extLst>
          </p:cNvPr>
          <p:cNvPicPr>
            <a:picLocks noGrp="1" noChangeAspect="1"/>
          </p:cNvPicPr>
          <p:nvPr>
            <p:ph idx="1"/>
          </p:nvPr>
        </p:nvPicPr>
        <p:blipFill>
          <a:blip r:embed="rId2"/>
          <a:stretch>
            <a:fillRect/>
          </a:stretch>
        </p:blipFill>
        <p:spPr>
          <a:xfrm>
            <a:off x="37121" y="908050"/>
            <a:ext cx="8963378" cy="5041900"/>
          </a:xfrm>
          <a:prstGeom prst="rect">
            <a:avLst/>
          </a:prstGeom>
        </p:spPr>
      </p:pic>
    </p:spTree>
    <p:extLst>
      <p:ext uri="{BB962C8B-B14F-4D97-AF65-F5344CB8AC3E}">
        <p14:creationId xmlns:p14="http://schemas.microsoft.com/office/powerpoint/2010/main" val="405658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313" y="908050"/>
            <a:ext cx="8229600" cy="785839"/>
          </a:xfrm>
        </p:spPr>
        <p:txBody>
          <a:bodyPr/>
          <a:lstStyle/>
          <a:p>
            <a:r>
              <a:rPr lang="fi-FI" sz="2800" dirty="0"/>
              <a:t>Kotitalouden syventävä 4 </a:t>
            </a:r>
            <a:r>
              <a:rPr lang="fi-FI" sz="2800" dirty="0" err="1"/>
              <a:t>vvh</a:t>
            </a:r>
            <a:endParaRPr lang="fi-FI" sz="2800" dirty="0">
              <a:solidFill>
                <a:schemeClr val="tx1"/>
              </a:solidFill>
            </a:endParaRPr>
          </a:p>
        </p:txBody>
      </p:sp>
      <p:sp>
        <p:nvSpPr>
          <p:cNvPr id="3" name="Sisällön paikkamerkki 2"/>
          <p:cNvSpPr>
            <a:spLocks noGrp="1"/>
          </p:cNvSpPr>
          <p:nvPr>
            <p:ph idx="1"/>
          </p:nvPr>
        </p:nvSpPr>
        <p:spPr>
          <a:xfrm>
            <a:off x="446087" y="1693889"/>
            <a:ext cx="8240713" cy="4781862"/>
          </a:xfrm>
        </p:spPr>
        <p:txBody>
          <a:bodyPr/>
          <a:lstStyle/>
          <a:p>
            <a:pPr>
              <a:buNone/>
            </a:pPr>
            <a:r>
              <a:rPr lang="fi-FI" sz="2000" dirty="0">
                <a:cs typeface="Calibri"/>
              </a:rPr>
              <a:t>Kurssilla tutustutaan uusiin raaka-aineisiin ja ajankohtaisiin trendiruokiin ja – leivonnaisiin</a:t>
            </a:r>
            <a:r>
              <a:rPr lang="fi-FI" sz="2000" dirty="0"/>
              <a:t> </a:t>
            </a:r>
            <a:r>
              <a:rPr lang="fi-FI" sz="2000" dirty="0">
                <a:cs typeface="Calibri"/>
              </a:rPr>
              <a:t>(internet ja ruokalehdet) sekä opetellaan erilaisten kodinkoneiden käyttöä ruoanvalmistuksessa ja leivonnassa.</a:t>
            </a:r>
          </a:p>
          <a:p>
            <a:pPr marL="0" indent="0">
              <a:buNone/>
            </a:pPr>
            <a:r>
              <a:rPr lang="fi-FI" sz="2000" dirty="0">
                <a:cs typeface="Calibri"/>
              </a:rPr>
              <a:t>Oppilas suunnittelee kurssilla itsenäisesti ateriakokonaisuuden, joka toteutetaan koko oppilasryhmän kanssa.</a:t>
            </a:r>
          </a:p>
          <a:p>
            <a:pPr marL="0" indent="0">
              <a:buNone/>
            </a:pPr>
            <a:r>
              <a:rPr lang="fi-FI" sz="2000" dirty="0">
                <a:cs typeface="Calibri"/>
              </a:rPr>
              <a:t>Kurssilla toteutetaan oppilaiden kiinnostuksen mukaisesti erilaisia projekteja, tapahtumia ja retkiä.</a:t>
            </a:r>
          </a:p>
          <a:p>
            <a:pPr>
              <a:buNone/>
            </a:pPr>
            <a:endParaRPr lang="fi-FI" sz="2000" dirty="0">
              <a:cs typeface="Calibri"/>
            </a:endParaRPr>
          </a:p>
          <a:p>
            <a:pPr>
              <a:buNone/>
            </a:pPr>
            <a:r>
              <a:rPr lang="fi-FI" sz="2000" dirty="0">
                <a:cs typeface="Calibri"/>
              </a:rPr>
              <a:t>Kurssi kehittää oppilaan valmiuksia yhdessä toimimiseen </a:t>
            </a:r>
            <a:endParaRPr lang="en-US" sz="2000" dirty="0">
              <a:cs typeface="Calibri"/>
            </a:endParaRPr>
          </a:p>
          <a:p>
            <a:pPr>
              <a:buNone/>
            </a:pPr>
            <a:r>
              <a:rPr lang="fi-FI" sz="2000" dirty="0">
                <a:cs typeface="Calibri"/>
              </a:rPr>
              <a:t>sekä syventää edelleen jo aiemmin saavutettuja suunnittelu-, </a:t>
            </a:r>
          </a:p>
          <a:p>
            <a:pPr>
              <a:buNone/>
            </a:pPr>
            <a:r>
              <a:rPr lang="fi-FI" sz="2000" dirty="0">
                <a:cs typeface="Calibri"/>
              </a:rPr>
              <a:t>työskentely- ja</a:t>
            </a:r>
            <a:r>
              <a:rPr lang="en-US" sz="2000" dirty="0">
                <a:cs typeface="Calibri"/>
              </a:rPr>
              <a:t> </a:t>
            </a:r>
            <a:r>
              <a:rPr lang="fi-FI" sz="2000" dirty="0">
                <a:cs typeface="Calibri"/>
              </a:rPr>
              <a:t>voimavarojen hallinnan taitoja.</a:t>
            </a:r>
            <a:endParaRPr lang="fi-FI" sz="2000" dirty="0"/>
          </a:p>
          <a:p>
            <a:endParaRPr lang="fi-FI" dirty="0"/>
          </a:p>
        </p:txBody>
      </p:sp>
      <p:pic>
        <p:nvPicPr>
          <p:cNvPr id="4" name="Kuva 3">
            <a:extLst>
              <a:ext uri="{FF2B5EF4-FFF2-40B4-BE49-F238E27FC236}">
                <a16:creationId xmlns:a16="http://schemas.microsoft.com/office/drawing/2014/main" id="{18560331-33B0-D778-5F22-6B2C2B6AA3C7}"/>
              </a:ext>
            </a:extLst>
          </p:cNvPr>
          <p:cNvPicPr>
            <a:picLocks noChangeAspect="1"/>
          </p:cNvPicPr>
          <p:nvPr/>
        </p:nvPicPr>
        <p:blipFill>
          <a:blip r:embed="rId2"/>
          <a:stretch>
            <a:fillRect/>
          </a:stretch>
        </p:blipFill>
        <p:spPr>
          <a:xfrm>
            <a:off x="0" y="983373"/>
            <a:ext cx="9144000" cy="5092701"/>
          </a:xfrm>
          <a:prstGeom prst="rect">
            <a:avLst/>
          </a:prstGeom>
        </p:spPr>
      </p:pic>
    </p:spTree>
    <p:extLst>
      <p:ext uri="{BB962C8B-B14F-4D97-AF65-F5344CB8AC3E}">
        <p14:creationId xmlns:p14="http://schemas.microsoft.com/office/powerpoint/2010/main" val="74366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BCCBB5-CB21-4380-85E3-A8DAA985DA53}"/>
              </a:ext>
            </a:extLst>
          </p:cNvPr>
          <p:cNvSpPr>
            <a:spLocks noGrp="1"/>
          </p:cNvSpPr>
          <p:nvPr>
            <p:ph type="title"/>
          </p:nvPr>
        </p:nvSpPr>
        <p:spPr>
          <a:xfrm>
            <a:off x="914400" y="256247"/>
            <a:ext cx="8229600" cy="962953"/>
          </a:xfrm>
        </p:spPr>
        <p:txBody>
          <a:bodyPr/>
          <a:lstStyle/>
          <a:p>
            <a:r>
              <a:rPr lang="fi-FI" dirty="0"/>
              <a:t>	Musiikin syventävä 4vvh</a:t>
            </a:r>
          </a:p>
        </p:txBody>
      </p:sp>
      <p:sp>
        <p:nvSpPr>
          <p:cNvPr id="3" name="Sisällön paikkamerkki 2">
            <a:extLst>
              <a:ext uri="{FF2B5EF4-FFF2-40B4-BE49-F238E27FC236}">
                <a16:creationId xmlns:a16="http://schemas.microsoft.com/office/drawing/2014/main" id="{0F721F3F-D416-4FCD-8203-62978443AA2C}"/>
              </a:ext>
            </a:extLst>
          </p:cNvPr>
          <p:cNvSpPr>
            <a:spLocks noGrp="1"/>
          </p:cNvSpPr>
          <p:nvPr>
            <p:ph idx="1"/>
          </p:nvPr>
        </p:nvSpPr>
        <p:spPr>
          <a:xfrm>
            <a:off x="457200" y="1219200"/>
            <a:ext cx="8229600" cy="3816350"/>
          </a:xfrm>
        </p:spPr>
        <p:txBody>
          <a:bodyPr/>
          <a:lstStyle/>
          <a:p>
            <a:r>
              <a:rPr lang="fi-FI" sz="2000" dirty="0"/>
              <a:t>Kurssin tavoitteena on antaa oppilaalle musiikin harrastamiseen liittyviä perustietoja ja -taitoja. Kurssilla opiskellaan asioita käytännön kautta, eli laulaminen ja musisointi ovat hyvin keskeisessä asemassa.</a:t>
            </a:r>
          </a:p>
          <a:p>
            <a:r>
              <a:rPr lang="fi-FI" sz="2000" dirty="0"/>
              <a:t>Kurssilla mm.:</a:t>
            </a:r>
          </a:p>
          <a:p>
            <a:pPr lvl="1"/>
            <a:r>
              <a:rPr lang="fi-FI" sz="2000" dirty="0"/>
              <a:t>syvennetään seitsemännellä luokalla opittuja taitoja kitaran, basson, rumpujen ja erilaisten rytmisoittimien osalta</a:t>
            </a:r>
          </a:p>
          <a:p>
            <a:pPr lvl="1"/>
            <a:r>
              <a:rPr lang="fi-FI" sz="2000" dirty="0"/>
              <a:t>opetellaan tietokoneen käyttöä musiikin tekemisessä</a:t>
            </a:r>
          </a:p>
          <a:p>
            <a:pPr lvl="1"/>
            <a:r>
              <a:rPr lang="fi-FI" sz="2000" dirty="0"/>
              <a:t>tutustutaan erilaisiin musiikkityyleihin</a:t>
            </a:r>
          </a:p>
          <a:p>
            <a:pPr lvl="1"/>
            <a:r>
              <a:rPr lang="fi-FI" sz="2000" dirty="0"/>
              <a:t> opiskellaan nuottien lukua ja nuoteista soittamista sekä kehitetään improvisointikykyä</a:t>
            </a:r>
          </a:p>
          <a:p>
            <a:pPr lvl="1"/>
            <a:r>
              <a:rPr lang="fi-FI" sz="2000" dirty="0"/>
              <a:t>valmistetaan esityksiä koulun juhliin, ja äänitteitä harjoitellusta ohjelmistosta.</a:t>
            </a:r>
          </a:p>
          <a:p>
            <a:endParaRPr lang="fi-FI" sz="2000" dirty="0"/>
          </a:p>
          <a:p>
            <a:endParaRPr lang="fi-FI" dirty="0"/>
          </a:p>
        </p:txBody>
      </p:sp>
    </p:spTree>
    <p:extLst>
      <p:ext uri="{BB962C8B-B14F-4D97-AF65-F5344CB8AC3E}">
        <p14:creationId xmlns:p14="http://schemas.microsoft.com/office/powerpoint/2010/main" val="283569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44814"/>
            <a:ext cx="8229600" cy="1143000"/>
          </a:xfrm>
        </p:spPr>
        <p:txBody>
          <a:bodyPr/>
          <a:lstStyle/>
          <a:p>
            <a:r>
              <a:rPr lang="fi-FI" dirty="0"/>
              <a:t>Palloilu: </a:t>
            </a:r>
            <a:r>
              <a:rPr lang="fi-FI" sz="2800" dirty="0"/>
              <a:t>Liikunnan syventävä 4vvh</a:t>
            </a:r>
          </a:p>
        </p:txBody>
      </p:sp>
      <p:sp>
        <p:nvSpPr>
          <p:cNvPr id="3" name="Sisällön paikkamerkki 2"/>
          <p:cNvSpPr>
            <a:spLocks noGrp="1"/>
          </p:cNvSpPr>
          <p:nvPr>
            <p:ph idx="1"/>
          </p:nvPr>
        </p:nvSpPr>
        <p:spPr>
          <a:xfrm>
            <a:off x="367990" y="1709755"/>
            <a:ext cx="8229600" cy="4425372"/>
          </a:xfrm>
        </p:spPr>
        <p:txBody>
          <a:bodyPr/>
          <a:lstStyle/>
          <a:p>
            <a:pPr marL="0" indent="0">
              <a:buNone/>
            </a:pPr>
            <a:r>
              <a:rPr lang="fi-FI" sz="2000" dirty="0"/>
              <a:t>Palloilukurssin tavoitteita: </a:t>
            </a:r>
          </a:p>
          <a:p>
            <a:r>
              <a:rPr lang="fi-FI" sz="2000" dirty="0"/>
              <a:t>Kehittää ja syventää oppilaan palloilutaitoja eri pallolajeissa</a:t>
            </a:r>
          </a:p>
          <a:p>
            <a:r>
              <a:rPr lang="fi-FI" sz="2000" dirty="0"/>
              <a:t>Lisätä ja vahvistaa oppilaan pelikäsitystä, taktiikkaa, sääntötietoutta ja sosiaalisia taitoja</a:t>
            </a:r>
          </a:p>
          <a:p>
            <a:endParaRPr lang="fi-FI" sz="2000" dirty="0"/>
          </a:p>
          <a:p>
            <a:pPr marL="0" indent="0">
              <a:buNone/>
            </a:pPr>
            <a:r>
              <a:rPr lang="fi-FI" sz="2000" dirty="0"/>
              <a:t>Palloilukurssin sisällöt: </a:t>
            </a:r>
          </a:p>
          <a:p>
            <a:r>
              <a:rPr lang="fi-FI" sz="2000" dirty="0"/>
              <a:t>Kurssilla perehdytään monipuolisesti eri palloilulajeihin (maali- ja mailapelit, pallottelupelit, polttopelit ja tarkkuuspelit)</a:t>
            </a:r>
          </a:p>
          <a:p>
            <a:r>
              <a:rPr lang="fi-FI" sz="2000" dirty="0"/>
              <a:t>Pallolajien tekniikkaharjoituksia</a:t>
            </a:r>
          </a:p>
          <a:p>
            <a:r>
              <a:rPr lang="fi-FI" sz="2000" dirty="0"/>
              <a:t>Taktisen ajattelun kehittäminen pallopeleissä</a:t>
            </a:r>
          </a:p>
          <a:p>
            <a:r>
              <a:rPr lang="fi-FI" sz="2000" dirty="0"/>
              <a:t>Syventyminen pelien sääntöihin</a:t>
            </a:r>
          </a:p>
          <a:p>
            <a:r>
              <a:rPr lang="fi-FI" sz="2000" dirty="0"/>
              <a:t>Tuomaritoiminnan harjoitteleminen</a:t>
            </a:r>
          </a:p>
        </p:txBody>
      </p:sp>
    </p:spTree>
    <p:extLst>
      <p:ext uri="{BB962C8B-B14F-4D97-AF65-F5344CB8AC3E}">
        <p14:creationId xmlns:p14="http://schemas.microsoft.com/office/powerpoint/2010/main" val="17217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3">
            <a:extLst>
              <a:ext uri="{FF2B5EF4-FFF2-40B4-BE49-F238E27FC236}">
                <a16:creationId xmlns:a16="http://schemas.microsoft.com/office/drawing/2014/main" id="{4F36A696-0032-446D-BABE-367641B22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32853" y="770575"/>
            <a:ext cx="7047267" cy="531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27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313" y="908050"/>
            <a:ext cx="8229600" cy="1143000"/>
          </a:xfrm>
        </p:spPr>
        <p:txBody>
          <a:bodyPr wrap="square" anchor="ctr">
            <a:normAutofit/>
          </a:bodyPr>
          <a:lstStyle/>
          <a:p>
            <a:r>
              <a:rPr lang="fi-FI"/>
              <a:t>Käsityön syventävä: Tekstiilityö 4vvh</a:t>
            </a:r>
          </a:p>
        </p:txBody>
      </p:sp>
      <p:sp>
        <p:nvSpPr>
          <p:cNvPr id="3" name="Sisällön paikkamerkki 2"/>
          <p:cNvSpPr>
            <a:spLocks noGrp="1"/>
          </p:cNvSpPr>
          <p:nvPr>
            <p:ph sz="half" idx="1"/>
          </p:nvPr>
        </p:nvSpPr>
        <p:spPr>
          <a:xfrm>
            <a:off x="457200" y="1600200"/>
            <a:ext cx="4038600" cy="4525963"/>
          </a:xfrm>
        </p:spPr>
        <p:txBody>
          <a:bodyPr wrap="square" anchor="t">
            <a:normAutofit/>
          </a:bodyPr>
          <a:lstStyle/>
          <a:p>
            <a:pPr>
              <a:lnSpc>
                <a:spcPct val="90000"/>
              </a:lnSpc>
            </a:pPr>
            <a:endParaRPr lang="fi-FI" sz="1500" dirty="0"/>
          </a:p>
          <a:p>
            <a:pPr>
              <a:lnSpc>
                <a:spcPct val="90000"/>
              </a:lnSpc>
            </a:pPr>
            <a:r>
              <a:rPr lang="fi-FI" sz="1800" dirty="0"/>
              <a:t>Onko haaveenasi ommella itsellesi vaatteita tai tehdä huoneeseesi joitain upeita sisustusjuttuja? Haluatko luoda itse jotain uutta?</a:t>
            </a:r>
          </a:p>
          <a:p>
            <a:pPr>
              <a:lnSpc>
                <a:spcPct val="90000"/>
              </a:lnSpc>
            </a:pPr>
            <a:endParaRPr lang="fi-FI" sz="1800" dirty="0"/>
          </a:p>
          <a:p>
            <a:pPr>
              <a:lnSpc>
                <a:spcPct val="90000"/>
              </a:lnSpc>
            </a:pPr>
            <a:r>
              <a:rPr lang="fi-FI" sz="1800" dirty="0"/>
              <a:t>Jos on, tämä on valinnaisaine juuri sinulle!</a:t>
            </a:r>
          </a:p>
          <a:p>
            <a:pPr>
              <a:lnSpc>
                <a:spcPct val="90000"/>
              </a:lnSpc>
            </a:pPr>
            <a:endParaRPr lang="fi-FI" sz="1800" dirty="0"/>
          </a:p>
          <a:p>
            <a:pPr>
              <a:lnSpc>
                <a:spcPct val="90000"/>
              </a:lnSpc>
            </a:pPr>
            <a:r>
              <a:rPr lang="fi-FI" sz="1800" dirty="0"/>
              <a:t>Valinnaisen tekstiilityön opetus vahvistaa ja syventää oppilaiden omasta elämysmaailmasta nousevaa innovointia ja ongelmanratkaisua sekä käsityön suunnitteluun, tekemiseen ja ilmaisuun liittyvien tietojen ja taitojen osaamista.​</a:t>
            </a:r>
          </a:p>
          <a:p>
            <a:pPr>
              <a:lnSpc>
                <a:spcPct val="90000"/>
              </a:lnSpc>
            </a:pPr>
            <a:endParaRPr lang="fi-FI" sz="1500" dirty="0"/>
          </a:p>
        </p:txBody>
      </p:sp>
      <p:pic>
        <p:nvPicPr>
          <p:cNvPr id="6" name="Picture 4" descr="Ompelukone (Kuva: Sclera)">
            <a:extLst>
              <a:ext uri="{FF2B5EF4-FFF2-40B4-BE49-F238E27FC236}">
                <a16:creationId xmlns:a16="http://schemas.microsoft.com/office/drawing/2014/main" id="{35BA090B-1137-4574-8D01-E6717094D2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2945" y="2051049"/>
            <a:ext cx="3898901" cy="3898901"/>
          </a:xfrm>
          <a:prstGeom prst="rect">
            <a:avLst/>
          </a:prstGeom>
          <a:solidFill>
            <a:srgbClr val="FFFFFF"/>
          </a:solidFill>
        </p:spPr>
      </p:pic>
    </p:spTree>
    <p:extLst>
      <p:ext uri="{BB962C8B-B14F-4D97-AF65-F5344CB8AC3E}">
        <p14:creationId xmlns:p14="http://schemas.microsoft.com/office/powerpoint/2010/main" val="328365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teksti&#10;&#10;Kuvaus luotu automaattisesti">
            <a:extLst>
              <a:ext uri="{FF2B5EF4-FFF2-40B4-BE49-F238E27FC236}">
                <a16:creationId xmlns:a16="http://schemas.microsoft.com/office/drawing/2014/main" id="{CF04FA49-A39F-B3B6-0F6A-DE7C9D1EC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97501"/>
          </a:xfrm>
          <a:prstGeom prst="rect">
            <a:avLst/>
          </a:prstGeom>
        </p:spPr>
      </p:pic>
    </p:spTree>
    <p:extLst>
      <p:ext uri="{BB962C8B-B14F-4D97-AF65-F5344CB8AC3E}">
        <p14:creationId xmlns:p14="http://schemas.microsoft.com/office/powerpoint/2010/main" val="3782290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1177"/>
            <a:ext cx="8229600" cy="865332"/>
          </a:xfrm>
        </p:spPr>
        <p:txBody>
          <a:bodyPr/>
          <a:lstStyle/>
          <a:p>
            <a:r>
              <a:rPr lang="fi-FI" dirty="0"/>
              <a:t>Liikkuen luonnossa </a:t>
            </a:r>
            <a:br>
              <a:rPr lang="en-US" sz="3200" dirty="0">
                <a:latin typeface="+mj-ea"/>
                <a:cs typeface="+mj-ea"/>
              </a:rPr>
            </a:br>
            <a:r>
              <a:rPr lang="fi-FI" sz="2800" dirty="0"/>
              <a:t>Liikunnan ja biologian soveltava 4vvh</a:t>
            </a:r>
          </a:p>
        </p:txBody>
      </p:sp>
      <p:sp>
        <p:nvSpPr>
          <p:cNvPr id="3" name="Sisällön paikkamerkki 2"/>
          <p:cNvSpPr>
            <a:spLocks noGrp="1"/>
          </p:cNvSpPr>
          <p:nvPr>
            <p:ph idx="1"/>
          </p:nvPr>
        </p:nvSpPr>
        <p:spPr>
          <a:xfrm>
            <a:off x="609600" y="1991644"/>
            <a:ext cx="8229600" cy="4259695"/>
          </a:xfrm>
        </p:spPr>
        <p:txBody>
          <a:bodyPr/>
          <a:lstStyle/>
          <a:p>
            <a:pPr algn="l" rtl="0" fontAlgn="base">
              <a:buFont typeface="Arial" panose="020B0604020202020204" pitchFamily="34" charset="0"/>
              <a:buChar char="•"/>
            </a:pPr>
            <a:r>
              <a:rPr lang="fi-FI" sz="1800" b="0" i="0" dirty="0">
                <a:solidFill>
                  <a:srgbClr val="000000"/>
                </a:solidFill>
                <a:effectLst/>
                <a:latin typeface="Gill Sans MT" panose="020B0502020104020203" pitchFamily="34" charset="0"/>
              </a:rPr>
              <a:t>Kurssin tavoitteena on luonnossa liikkuen hankkia sieltä elämyksiä, lisätä opiskeluvireyttä rentouttavien ja elämyksellisten liikuntakokemusten kautta, tekemään havaintoja sekä tuntemaan Pohjois-Suomen luonnon erityispiirteitä.  </a:t>
            </a:r>
            <a:endParaRPr lang="fi-FI" sz="2400" b="0" i="0" dirty="0">
              <a:solidFill>
                <a:srgbClr val="000000"/>
              </a:solidFill>
              <a:effectLst/>
              <a:latin typeface="Segoe UI" panose="020B0502040204020203" pitchFamily="34" charset="0"/>
            </a:endParaRPr>
          </a:p>
          <a:p>
            <a:pPr fontAlgn="base"/>
            <a:r>
              <a:rPr lang="fi-FI" sz="1800" b="0" i="0" dirty="0">
                <a:solidFill>
                  <a:srgbClr val="000000"/>
                </a:solidFill>
                <a:effectLst/>
                <a:latin typeface="Gill Sans MT"/>
              </a:rPr>
              <a:t>Kurssin käytyään oppilas hallitsee retkeilyn ja erätaidon perusteet.  Lisäksi kurssilla tutustutaan melontaan, jousiammuntaan, kiipeilyn, kalastukseen, </a:t>
            </a:r>
            <a:r>
              <a:rPr lang="fi-FI" sz="1800" b="0" i="0" dirty="0" err="1">
                <a:solidFill>
                  <a:srgbClr val="000000"/>
                </a:solidFill>
                <a:effectLst/>
                <a:latin typeface="Gill Sans MT"/>
              </a:rPr>
              <a:t>lumikenkäilyyn</a:t>
            </a:r>
            <a:r>
              <a:rPr lang="fi-FI" sz="1800" b="0" i="0" dirty="0">
                <a:solidFill>
                  <a:srgbClr val="000000"/>
                </a:solidFill>
                <a:effectLst/>
                <a:latin typeface="Gill Sans MT"/>
              </a:rPr>
              <a:t> ym.  Kurssilla tehdään myös vaellusretkiä, 8. lk. lyhyt päivävaellus ja 9 lk. kahden yön mittainen ”</a:t>
            </a:r>
            <a:r>
              <a:rPr lang="fi-FI" sz="1800" dirty="0">
                <a:solidFill>
                  <a:srgbClr val="000000"/>
                </a:solidFill>
                <a:latin typeface="Gill Sans MT"/>
              </a:rPr>
              <a:t>viikonloppu päättövaellus</a:t>
            </a:r>
            <a:r>
              <a:rPr lang="fi-FI" sz="1800" b="0" i="0" dirty="0">
                <a:solidFill>
                  <a:srgbClr val="000000"/>
                </a:solidFill>
                <a:effectLst/>
                <a:latin typeface="Gill Sans MT"/>
              </a:rPr>
              <a:t>”. Vaelluksella opitaan selviytymään luonnossa erätaitojen avulla sekä toimimaan ryhmässä.  </a:t>
            </a:r>
            <a:endParaRPr lang="fi-FI" sz="1800" b="0" i="0" dirty="0">
              <a:solidFill>
                <a:srgbClr val="000000"/>
              </a:solidFill>
              <a:effectLst/>
              <a:latin typeface="Gill Sans MT" panose="020B0502020104020203" pitchFamily="34" charset="0"/>
            </a:endParaRPr>
          </a:p>
          <a:p>
            <a:pPr fontAlgn="base"/>
            <a:r>
              <a:rPr lang="fi-FI" sz="1800" dirty="0">
                <a:solidFill>
                  <a:srgbClr val="000000"/>
                </a:solidFill>
                <a:latin typeface="Gill Sans MT"/>
              </a:rPr>
              <a:t>8lk:n Syksyllä ja keväällä tunnit ovat</a:t>
            </a:r>
            <a:r>
              <a:rPr lang="fi-FI" sz="1800" b="0" i="0" dirty="0">
                <a:solidFill>
                  <a:srgbClr val="000000"/>
                </a:solidFill>
                <a:effectLst/>
                <a:latin typeface="Gill Sans MT"/>
              </a:rPr>
              <a:t> pidempiä mutta ne korvataan </a:t>
            </a:r>
            <a:r>
              <a:rPr lang="fi-FI" sz="1800" dirty="0">
                <a:solidFill>
                  <a:srgbClr val="000000"/>
                </a:solidFill>
                <a:latin typeface="Gill Sans MT"/>
              </a:rPr>
              <a:t>oppilaille myöhemmin vapautuvilla kerroilla</a:t>
            </a:r>
          </a:p>
          <a:p>
            <a:pPr algn="l">
              <a:buFont typeface="Arial" panose="020B0604020202020204" pitchFamily="34" charset="0"/>
              <a:buChar char="•"/>
            </a:pPr>
            <a:r>
              <a:rPr lang="fi-FI" sz="1800" b="0" i="0" dirty="0">
                <a:solidFill>
                  <a:srgbClr val="000000"/>
                </a:solidFill>
                <a:effectLst/>
                <a:latin typeface="Gill Sans MT"/>
              </a:rPr>
              <a:t>(Kurssille osallistuvalla oppilaalla </a:t>
            </a:r>
            <a:r>
              <a:rPr lang="fi-FI" sz="1800" dirty="0">
                <a:solidFill>
                  <a:srgbClr val="000000"/>
                </a:solidFill>
                <a:latin typeface="Gill Sans MT"/>
              </a:rPr>
              <a:t>on</a:t>
            </a:r>
            <a:r>
              <a:rPr lang="fi-FI" sz="1800" b="0" i="0" dirty="0">
                <a:solidFill>
                  <a:srgbClr val="000000"/>
                </a:solidFill>
                <a:effectLst/>
                <a:latin typeface="Gill Sans MT"/>
              </a:rPr>
              <a:t> hyvä olla ennestään joitakin retkeilyvälineitä tai mahdollisuus saada niitä lainaan. Myös oma pyörä </a:t>
            </a:r>
            <a:r>
              <a:rPr lang="fi-FI" sz="1800" dirty="0">
                <a:solidFill>
                  <a:srgbClr val="000000"/>
                </a:solidFill>
                <a:latin typeface="Gill Sans MT"/>
              </a:rPr>
              <a:t>on</a:t>
            </a:r>
            <a:r>
              <a:rPr lang="fi-FI" sz="1800" b="0" i="0" dirty="0">
                <a:solidFill>
                  <a:srgbClr val="000000"/>
                </a:solidFill>
                <a:effectLst/>
                <a:latin typeface="Gill Sans MT"/>
              </a:rPr>
              <a:t> hyvä olla, koska tunnit ovat pääsääntöisesti </a:t>
            </a:r>
            <a:r>
              <a:rPr lang="fi-FI" sz="1800" dirty="0">
                <a:solidFill>
                  <a:srgbClr val="000000"/>
                </a:solidFill>
                <a:latin typeface="Gill Sans MT"/>
              </a:rPr>
              <a:t>lähiympäristössä</a:t>
            </a:r>
            <a:r>
              <a:rPr lang="fi-FI" sz="1800" b="0" i="0" dirty="0">
                <a:solidFill>
                  <a:srgbClr val="000000"/>
                </a:solidFill>
                <a:effectLst/>
                <a:latin typeface="Gill Sans MT"/>
              </a:rPr>
              <a:t>)  </a:t>
            </a:r>
            <a:endParaRPr lang="fi-FI" sz="2400" dirty="0"/>
          </a:p>
          <a:p>
            <a:pPr marL="0" indent="0" algn="l" rtl="0" fontAlgn="base">
              <a:buNone/>
            </a:pPr>
            <a:endParaRPr lang="fi-FI" sz="2400" b="0" i="0" dirty="0">
              <a:solidFill>
                <a:srgbClr val="000000"/>
              </a:solidFill>
              <a:effectLst/>
              <a:latin typeface="Segoe UI" panose="020B0502040204020203" pitchFamily="34" charset="0"/>
            </a:endParaRPr>
          </a:p>
          <a:p>
            <a:pPr marL="0" indent="0" algn="l" rtl="0" fontAlgn="base">
              <a:buNone/>
            </a:pPr>
            <a:endParaRPr lang="fi-FI" sz="1800" b="0" i="0" dirty="0">
              <a:solidFill>
                <a:srgbClr val="000000"/>
              </a:solidFill>
              <a:effectLst/>
              <a:latin typeface="Gill Sans MT" panose="020B0502020104020203" pitchFamily="34" charset="0"/>
            </a:endParaRPr>
          </a:p>
          <a:p>
            <a:endParaRPr lang="fi-FI" sz="2400" dirty="0"/>
          </a:p>
          <a:p>
            <a:endParaRPr lang="fi-FI" sz="1800" dirty="0"/>
          </a:p>
          <a:p>
            <a:endParaRPr lang="fi-FI" sz="1800" dirty="0"/>
          </a:p>
          <a:p>
            <a:pPr lvl="0"/>
            <a:endParaRPr lang="fi-FI" sz="1800" dirty="0"/>
          </a:p>
          <a:p>
            <a:endParaRPr lang="fi-FI" dirty="0"/>
          </a:p>
        </p:txBody>
      </p:sp>
    </p:spTree>
    <p:extLst>
      <p:ext uri="{BB962C8B-B14F-4D97-AF65-F5344CB8AC3E}">
        <p14:creationId xmlns:p14="http://schemas.microsoft.com/office/powerpoint/2010/main" val="66175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25E75C-1D91-F97F-FA8E-AA02508A394B}"/>
              </a:ext>
            </a:extLst>
          </p:cNvPr>
          <p:cNvSpPr>
            <a:spLocks noGrp="1"/>
          </p:cNvSpPr>
          <p:nvPr>
            <p:ph type="title"/>
          </p:nvPr>
        </p:nvSpPr>
        <p:spPr/>
        <p:txBody>
          <a:bodyPr/>
          <a:lstStyle/>
          <a:p>
            <a:r>
              <a:rPr lang="fi-FI" sz="3600" b="1" dirty="0"/>
              <a:t>Salibandykurssi</a:t>
            </a:r>
            <a:br>
              <a:rPr lang="en-US" dirty="0">
                <a:latin typeface="+mj-ea"/>
                <a:cs typeface="+mj-ea"/>
              </a:rPr>
            </a:br>
            <a:r>
              <a:rPr lang="fi-FI" sz="3600" b="1" dirty="0"/>
              <a:t>Liikunnan syventäväkurssi (4vvh)</a:t>
            </a:r>
            <a:endParaRPr lang="fi-FI" dirty="0"/>
          </a:p>
        </p:txBody>
      </p:sp>
      <p:sp>
        <p:nvSpPr>
          <p:cNvPr id="3" name="Sisällön paikkamerkki 2">
            <a:extLst>
              <a:ext uri="{FF2B5EF4-FFF2-40B4-BE49-F238E27FC236}">
                <a16:creationId xmlns:a16="http://schemas.microsoft.com/office/drawing/2014/main" id="{620686B0-8E45-9C04-6D66-0AE863405AA4}"/>
              </a:ext>
            </a:extLst>
          </p:cNvPr>
          <p:cNvSpPr>
            <a:spLocks noGrp="1"/>
          </p:cNvSpPr>
          <p:nvPr>
            <p:ph idx="1"/>
          </p:nvPr>
        </p:nvSpPr>
        <p:spPr>
          <a:xfrm>
            <a:off x="457200" y="2133600"/>
            <a:ext cx="8229600" cy="3951890"/>
          </a:xfrm>
        </p:spPr>
        <p:txBody>
          <a:bodyPr/>
          <a:lstStyle/>
          <a:p>
            <a:pPr marL="0" indent="0" algn="just">
              <a:buNone/>
            </a:pPr>
            <a:r>
              <a:rPr lang="fi-FI" sz="2000" dirty="0">
                <a:latin typeface="+mj-lt"/>
              </a:rPr>
              <a:t>-Tavoitteena on, että oppilas saa onnistumisen tunteita ja itseluottamusta, saavuttaen hyvän teknisen ja taktisen osaamisen tason. Saavutettu osaamisen taso mahdollistaa elämänikäisen pysyvän liikuntaharrastuksen aloittamisen ja/tai jatkamisen. </a:t>
            </a:r>
          </a:p>
          <a:p>
            <a:pPr marL="0" indent="0" algn="just">
              <a:buNone/>
            </a:pPr>
            <a:endParaRPr lang="fi-FI" sz="2000" dirty="0">
              <a:latin typeface="+mj-lt"/>
            </a:endParaRPr>
          </a:p>
          <a:p>
            <a:pPr marL="0" indent="0" algn="just">
              <a:buNone/>
            </a:pPr>
            <a:r>
              <a:rPr lang="fi-FI" sz="2000" dirty="0">
                <a:latin typeface="+mj-lt"/>
              </a:rPr>
              <a:t>-Tavoitteena on syventää lajissa tarvittavia perustaitoja ja soveltaa niitä eri tilanteissa, mahdollisesti kilpailunomaisissakin tilanteissa. Kurssilla perehdytään lajin tuomari- ja ohjaustoimintaan ja käydään mahdollisuuksien mukaan seuraamassa lähialueella lajin korkean tason tapahtuma. Liikkuminen sisältää lajiharjoittelua ja lajinomaista oheisharjoittelua. Liikkuminen vahvistaa monipuolisesti lajissa tarvittavia fyysisen toimintakyvyn ominaisuuksia kuten kestävyyttä, nopeutta, voimaa ja liikkuvuutta.</a:t>
            </a:r>
          </a:p>
          <a:p>
            <a:pPr marL="0" indent="0">
              <a:buNone/>
            </a:pPr>
            <a:endParaRPr lang="fi-FI" sz="2000" dirty="0"/>
          </a:p>
          <a:p>
            <a:endParaRPr lang="fi-FI" dirty="0"/>
          </a:p>
        </p:txBody>
      </p:sp>
    </p:spTree>
    <p:extLst>
      <p:ext uri="{BB962C8B-B14F-4D97-AF65-F5344CB8AC3E}">
        <p14:creationId xmlns:p14="http://schemas.microsoft.com/office/powerpoint/2010/main" val="31037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9000" r="-9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65627" y="557048"/>
            <a:ext cx="8229600" cy="1278648"/>
          </a:xfrm>
        </p:spPr>
        <p:txBody>
          <a:bodyPr/>
          <a:lstStyle/>
          <a:p>
            <a:r>
              <a:rPr lang="fi-FI" i="0" dirty="0"/>
              <a:t>Yrittäjyyskasvatus (soveltava, 4vvh)</a:t>
            </a:r>
            <a:br>
              <a:rPr lang="en-US" dirty="0">
                <a:solidFill>
                  <a:schemeClr val="tx1"/>
                </a:solidFill>
              </a:rPr>
            </a:br>
            <a:endParaRPr lang="fi-FI" i="0" dirty="0"/>
          </a:p>
        </p:txBody>
      </p:sp>
      <p:sp>
        <p:nvSpPr>
          <p:cNvPr id="3" name="Sisällön paikkamerkki 2"/>
          <p:cNvSpPr>
            <a:spLocks noGrp="1"/>
          </p:cNvSpPr>
          <p:nvPr>
            <p:ph idx="1"/>
          </p:nvPr>
        </p:nvSpPr>
        <p:spPr>
          <a:xfrm>
            <a:off x="191274" y="1223154"/>
            <a:ext cx="7177484" cy="1278648"/>
          </a:xfrm>
        </p:spPr>
        <p:txBody>
          <a:bodyPr/>
          <a:lstStyle/>
          <a:p>
            <a:pPr marL="0" indent="0">
              <a:buNone/>
            </a:pPr>
            <a:r>
              <a:rPr lang="fi-FI" sz="1600" b="0" i="0" dirty="0">
                <a:effectLst/>
              </a:rPr>
              <a:t>Hellepäivän mehujäätelöt kaupasta omalla rahalla ja tuplahintaan kadulla naapureille? </a:t>
            </a:r>
            <a:r>
              <a:rPr lang="fi-FI" sz="1600" b="1" i="0" dirty="0">
                <a:effectLst/>
              </a:rPr>
              <a:t>Mikä oli sinun ensiaskeleesi – vai onko se vielä ottamatta? </a:t>
            </a:r>
            <a:r>
              <a:rPr lang="fi-FI" sz="1600" b="0" i="0" dirty="0">
                <a:effectLst/>
              </a:rPr>
              <a:t>Yrittäjyyteen liittyvät tiedot ja taidot harjoitellaan toiminnallisesti tositilanteissa, aitojen kysymysten äärellä! </a:t>
            </a:r>
            <a:endParaRPr lang="fi-FI" dirty="0"/>
          </a:p>
        </p:txBody>
      </p:sp>
      <p:sp>
        <p:nvSpPr>
          <p:cNvPr id="4" name="Sisällön paikkamerkki 2">
            <a:extLst>
              <a:ext uri="{FF2B5EF4-FFF2-40B4-BE49-F238E27FC236}">
                <a16:creationId xmlns:a16="http://schemas.microsoft.com/office/drawing/2014/main" id="{D9E5114E-4728-718F-2BD3-093CDE592336}"/>
              </a:ext>
            </a:extLst>
          </p:cNvPr>
          <p:cNvSpPr txBox="1">
            <a:spLocks/>
          </p:cNvSpPr>
          <p:nvPr/>
        </p:nvSpPr>
        <p:spPr bwMode="auto">
          <a:xfrm>
            <a:off x="6222123" y="2569748"/>
            <a:ext cx="2730602" cy="88122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kumimoji="0" lang="fi-FI"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Pienyritysten ylä- ja alamäet tulevat tutuksi paikallisten yrittäjien kautta. </a:t>
            </a:r>
            <a:endParaRPr kumimoji="0" lang="fi-FI"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5" name="Sisällön paikkamerkki 2">
            <a:extLst>
              <a:ext uri="{FF2B5EF4-FFF2-40B4-BE49-F238E27FC236}">
                <a16:creationId xmlns:a16="http://schemas.microsoft.com/office/drawing/2014/main" id="{5B1E5E59-9CEA-826A-FDF2-76409F36BB7B}"/>
              </a:ext>
            </a:extLst>
          </p:cNvPr>
          <p:cNvSpPr txBox="1">
            <a:spLocks/>
          </p:cNvSpPr>
          <p:nvPr/>
        </p:nvSpPr>
        <p:spPr bwMode="auto">
          <a:xfrm>
            <a:off x="191274" y="2254976"/>
            <a:ext cx="5569402" cy="13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fi-FI"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Tutustut itseesi ja omiin vahvuuksiisi turvallisessa ja innostavassa ympäristössä. Olet osa ryhmää, jossa jokaisella on oma, erilainen valttikorttinsa. Pääset toteuttamaan ideoita, ongelmanratkaisukykysi kehittyy ja ahkerointi valmistaa sinua kohti työelämää. </a:t>
            </a:r>
            <a:endParaRPr kumimoji="0" lang="fi-FI"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6" name="Sisällön paikkamerkki 2">
            <a:extLst>
              <a:ext uri="{FF2B5EF4-FFF2-40B4-BE49-F238E27FC236}">
                <a16:creationId xmlns:a16="http://schemas.microsoft.com/office/drawing/2014/main" id="{9F0BDDD5-A593-B6F7-6857-E654F189144F}"/>
              </a:ext>
            </a:extLst>
          </p:cNvPr>
          <p:cNvSpPr txBox="1">
            <a:spLocks/>
          </p:cNvSpPr>
          <p:nvPr/>
        </p:nvSpPr>
        <p:spPr bwMode="auto">
          <a:xfrm>
            <a:off x="191274" y="3564318"/>
            <a:ext cx="3297076" cy="95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fi-FI"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Tunneilla kuullaan yritysmuodoista sekä liiketoimintasuunnitelmasta, tutkitaan oikean yrityksen</a:t>
            </a:r>
            <a:endParaRPr kumimoji="0" lang="fi-FI"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7" name="Sisällön paikkamerkki 2">
            <a:extLst>
              <a:ext uri="{FF2B5EF4-FFF2-40B4-BE49-F238E27FC236}">
                <a16:creationId xmlns:a16="http://schemas.microsoft.com/office/drawing/2014/main" id="{5F9E17B2-795F-60AB-F957-B794105C2BD1}"/>
              </a:ext>
            </a:extLst>
          </p:cNvPr>
          <p:cNvSpPr txBox="1">
            <a:spLocks/>
          </p:cNvSpPr>
          <p:nvPr/>
        </p:nvSpPr>
        <p:spPr bwMode="auto">
          <a:xfrm>
            <a:off x="2772100" y="4244195"/>
            <a:ext cx="6180625" cy="95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kumimoji="0" lang="fi-FI"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8lk:lla toteutetaan yhdessä ideoitu yhteiskuntavastuullinen vapaaehtoisprojekti, jossa jokainen voi kokeilla erilaisia rooleja ja löytää omat vahvuusalueensa. Projektista riippuen osa tunneista voi olla pidempiä, mutta ne korvataan vapautuvina kertoina. </a:t>
            </a:r>
            <a:endParaRPr kumimoji="0" lang="fi-FI"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8" name="Sisällön paikkamerkki 2">
            <a:extLst>
              <a:ext uri="{FF2B5EF4-FFF2-40B4-BE49-F238E27FC236}">
                <a16:creationId xmlns:a16="http://schemas.microsoft.com/office/drawing/2014/main" id="{C7647106-1644-C692-035C-92B09A2E69DC}"/>
              </a:ext>
            </a:extLst>
          </p:cNvPr>
          <p:cNvSpPr txBox="1">
            <a:spLocks/>
          </p:cNvSpPr>
          <p:nvPr/>
        </p:nvSpPr>
        <p:spPr bwMode="auto">
          <a:xfrm>
            <a:off x="4351282" y="3371623"/>
            <a:ext cx="4601443" cy="10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kumimoji="0" lang="fi-FI"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Ryhmä organisoi oppilaiden vapaaehtois-toimintaa Citymarketissa sekä pyörittää koulun </a:t>
            </a:r>
            <a:r>
              <a:rPr kumimoji="0" lang="fi-FI" sz="16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Kompiaiskioskia</a:t>
            </a:r>
            <a:r>
              <a:rPr kumimoji="0" lang="fi-FI"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Toiminnasta saa työtodistuksen. </a:t>
            </a:r>
            <a:endParaRPr kumimoji="0" lang="fi-FI"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endParaRPr kumimoji="0" lang="fi-FI" sz="20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9" name="Sisällön paikkamerkki 2">
            <a:extLst>
              <a:ext uri="{FF2B5EF4-FFF2-40B4-BE49-F238E27FC236}">
                <a16:creationId xmlns:a16="http://schemas.microsoft.com/office/drawing/2014/main" id="{DD9DA9EC-8FA5-FBA1-3179-598C23AFBAA8}"/>
              </a:ext>
            </a:extLst>
          </p:cNvPr>
          <p:cNvSpPr txBox="1">
            <a:spLocks/>
          </p:cNvSpPr>
          <p:nvPr/>
        </p:nvSpPr>
        <p:spPr bwMode="auto">
          <a:xfrm>
            <a:off x="1397876" y="5309713"/>
            <a:ext cx="7554849" cy="83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kumimoji="0" lang="fi-FI"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9lk:lla perustetaan harjoitusyritys oman kiinnostuksen ja osaamisen mukaisesti. Yritys voidaan toteuttaa 4h-yrityksenä, jota saa jatkaa opintojen jälkeenkin. </a:t>
            </a:r>
          </a:p>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kumimoji="0" lang="fi-FI"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Ideasi on sinun, jalostetaan siitä yritys, joka tuottaa sinulle iloa (ja rahaa)!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fi-FI"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fi-FI"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endParaRPr kumimoji="0" lang="fi-FI" sz="20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10" name="Sisällön paikkamerkki 2">
            <a:extLst>
              <a:ext uri="{FF2B5EF4-FFF2-40B4-BE49-F238E27FC236}">
                <a16:creationId xmlns:a16="http://schemas.microsoft.com/office/drawing/2014/main" id="{EA62A221-55EE-7EC7-F734-7C73B2759D94}"/>
              </a:ext>
            </a:extLst>
          </p:cNvPr>
          <p:cNvSpPr txBox="1">
            <a:spLocks/>
          </p:cNvSpPr>
          <p:nvPr/>
        </p:nvSpPr>
        <p:spPr bwMode="auto">
          <a:xfrm>
            <a:off x="191274" y="4319184"/>
            <a:ext cx="2488864" cy="70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fi-FI"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kirjanpitoa ja ylläpidetään omaa verkkosivua. </a:t>
            </a:r>
            <a:endParaRPr kumimoji="0" lang="fi-FI"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06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BFC5B4-7A52-48C3-8E28-1D3B2E05D7E8}"/>
              </a:ext>
            </a:extLst>
          </p:cNvPr>
          <p:cNvSpPr>
            <a:spLocks noGrp="1"/>
          </p:cNvSpPr>
          <p:nvPr>
            <p:ph type="title"/>
          </p:nvPr>
        </p:nvSpPr>
        <p:spPr/>
        <p:txBody>
          <a:bodyPr/>
          <a:lstStyle/>
          <a:p>
            <a:r>
              <a:rPr lang="fi-FI" dirty="0"/>
              <a:t>Valinnaisuus yläkoulussa</a:t>
            </a:r>
          </a:p>
        </p:txBody>
      </p:sp>
      <p:sp>
        <p:nvSpPr>
          <p:cNvPr id="3" name="Sisällön paikkamerkki 2">
            <a:extLst>
              <a:ext uri="{FF2B5EF4-FFF2-40B4-BE49-F238E27FC236}">
                <a16:creationId xmlns:a16="http://schemas.microsoft.com/office/drawing/2014/main" id="{1C017111-8904-4E41-BB32-F34A50A69813}"/>
              </a:ext>
            </a:extLst>
          </p:cNvPr>
          <p:cNvSpPr>
            <a:spLocks noGrp="1"/>
          </p:cNvSpPr>
          <p:nvPr>
            <p:ph idx="1"/>
          </p:nvPr>
        </p:nvSpPr>
        <p:spPr/>
        <p:txBody>
          <a:bodyPr/>
          <a:lstStyle/>
          <a:p>
            <a:r>
              <a:rPr lang="fi-FI" dirty="0"/>
              <a:t>Valitaan:</a:t>
            </a:r>
          </a:p>
          <a:p>
            <a:pPr lvl="1"/>
            <a:r>
              <a:rPr lang="fi-FI" dirty="0"/>
              <a:t>yksi taito- ja taideaine (4vvh) 8.-9. luokille</a:t>
            </a:r>
          </a:p>
          <a:p>
            <a:pPr lvl="1"/>
            <a:r>
              <a:rPr lang="fi-FI" dirty="0"/>
              <a:t>yksi pitkä (4vvh) valinnaisaine 8.-9. luokille </a:t>
            </a:r>
          </a:p>
          <a:p>
            <a:pPr lvl="1"/>
            <a:r>
              <a:rPr lang="fi-FI" dirty="0"/>
              <a:t>yksi lyhyt (2vvh) valinnaisaine 8. luokalle</a:t>
            </a:r>
          </a:p>
          <a:p>
            <a:r>
              <a:rPr lang="fi-FI" dirty="0"/>
              <a:t>A2 –kielen lukijat (5. luokalla alkanut saksa tai espanja) valitsevat vain taito-ja taideainevalinnaisen sekä lyhyen valinnaisaineen</a:t>
            </a:r>
          </a:p>
        </p:txBody>
      </p:sp>
    </p:spTree>
    <p:extLst>
      <p:ext uri="{BB962C8B-B14F-4D97-AF65-F5344CB8AC3E}">
        <p14:creationId xmlns:p14="http://schemas.microsoft.com/office/powerpoint/2010/main" val="392910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E8EDF2-48B0-4500-ABA0-836664E74C92}"/>
              </a:ext>
            </a:extLst>
          </p:cNvPr>
          <p:cNvSpPr>
            <a:spLocks noGrp="1"/>
          </p:cNvSpPr>
          <p:nvPr>
            <p:ph type="title"/>
          </p:nvPr>
        </p:nvSpPr>
        <p:spPr/>
        <p:txBody>
          <a:bodyPr/>
          <a:lstStyle/>
          <a:p>
            <a:r>
              <a:rPr lang="fi-FI"/>
              <a:t>Lyhyet valinnaisaineet</a:t>
            </a:r>
          </a:p>
        </p:txBody>
      </p:sp>
      <p:sp>
        <p:nvSpPr>
          <p:cNvPr id="3" name="Sisällön paikkamerkki 2">
            <a:extLst>
              <a:ext uri="{FF2B5EF4-FFF2-40B4-BE49-F238E27FC236}">
                <a16:creationId xmlns:a16="http://schemas.microsoft.com/office/drawing/2014/main" id="{BF380A91-8360-4B82-AE9C-649B037FC2C5}"/>
              </a:ext>
            </a:extLst>
          </p:cNvPr>
          <p:cNvSpPr>
            <a:spLocks noGrp="1"/>
          </p:cNvSpPr>
          <p:nvPr>
            <p:ph idx="1"/>
          </p:nvPr>
        </p:nvSpPr>
        <p:spPr>
          <a:xfrm>
            <a:off x="457199" y="1913206"/>
            <a:ext cx="8548255" cy="4224358"/>
          </a:xfrm>
        </p:spPr>
        <p:txBody>
          <a:bodyPr/>
          <a:lstStyle/>
          <a:p>
            <a:r>
              <a:rPr lang="fi-FI" b="1" dirty="0"/>
              <a:t>Musiikin soveltava</a:t>
            </a:r>
            <a:r>
              <a:rPr lang="fi-FI" dirty="0"/>
              <a:t>				- MU</a:t>
            </a:r>
          </a:p>
          <a:p>
            <a:r>
              <a:rPr lang="fi-FI" b="1" dirty="0"/>
              <a:t>Muoto soi</a:t>
            </a:r>
            <a:r>
              <a:rPr lang="fi-FI" dirty="0"/>
              <a:t>						- KU, MU, AI</a:t>
            </a:r>
          </a:p>
          <a:p>
            <a:r>
              <a:rPr lang="fi-FI" b="1" dirty="0"/>
              <a:t>Värkkäily– kurssi</a:t>
            </a:r>
            <a:r>
              <a:rPr lang="fi-FI" dirty="0"/>
              <a:t>					- KS+KU</a:t>
            </a:r>
          </a:p>
          <a:p>
            <a:r>
              <a:rPr lang="fi-FI" b="1" dirty="0"/>
              <a:t>Keksijä-kurssi</a:t>
            </a:r>
            <a:r>
              <a:rPr lang="fi-FI" dirty="0"/>
              <a:t> 					- MA, FY, KS</a:t>
            </a:r>
          </a:p>
          <a:p>
            <a:r>
              <a:rPr lang="fi-FI" b="1" dirty="0"/>
              <a:t>Leivonta ja juhlat</a:t>
            </a:r>
            <a:r>
              <a:rPr lang="fi-FI" dirty="0"/>
              <a:t>				- KO		</a:t>
            </a:r>
          </a:p>
          <a:p>
            <a:r>
              <a:rPr lang="fi-FI" b="1" dirty="0"/>
              <a:t>Liikkuen luonnossa-kurssi:</a:t>
            </a:r>
            <a:r>
              <a:rPr lang="fi-FI" sz="1800" b="1" dirty="0"/>
              <a:t> </a:t>
            </a:r>
            <a:r>
              <a:rPr lang="fi-FI" dirty="0"/>
              <a:t>			- BI+LI</a:t>
            </a:r>
          </a:p>
          <a:p>
            <a:r>
              <a:rPr lang="fi-FI" b="1" dirty="0"/>
              <a:t>Musiikki, draama ja taide yhdessä</a:t>
            </a:r>
            <a:r>
              <a:rPr lang="fi-FI" dirty="0"/>
              <a:t>		- MU, AI, KU					</a:t>
            </a:r>
          </a:p>
          <a:p>
            <a:endParaRPr lang="fi-FI" sz="1800" dirty="0"/>
          </a:p>
          <a:p>
            <a:pPr marL="0" indent="0">
              <a:buNone/>
            </a:pPr>
            <a:endParaRPr lang="fi-FI" sz="1800" dirty="0"/>
          </a:p>
          <a:p>
            <a:endParaRPr lang="fi-FI" sz="1800" dirty="0"/>
          </a:p>
          <a:p>
            <a:endParaRPr lang="fi-FI" sz="1800" dirty="0"/>
          </a:p>
          <a:p>
            <a:endParaRPr lang="fi-FI" sz="1800"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09744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Musiikin soveltava 2vvh</a:t>
            </a:r>
          </a:p>
        </p:txBody>
      </p:sp>
      <p:sp>
        <p:nvSpPr>
          <p:cNvPr id="3" name="Sisällön paikkamerkki 2"/>
          <p:cNvSpPr>
            <a:spLocks noGrp="1"/>
          </p:cNvSpPr>
          <p:nvPr>
            <p:ph idx="1"/>
          </p:nvPr>
        </p:nvSpPr>
        <p:spPr/>
        <p:txBody>
          <a:bodyPr/>
          <a:lstStyle/>
          <a:p>
            <a:r>
              <a:rPr lang="fi-FI" sz="2000" dirty="0"/>
              <a:t>Musiikin soveltavassa valinnaisaineessa tehdään ja tuotetaan musiikkia eri tavoin huomioiden valinnaisaineryhmän jäsenten omat mielenkiinnon kohteet.</a:t>
            </a:r>
          </a:p>
          <a:p>
            <a:r>
              <a:rPr lang="fi-FI" sz="2000" dirty="0"/>
              <a:t>Musiikin tuottamisen vaiheet tulevat tutuiksi kokeillen ja itse tehden. Oppilaita ohjataan tekemään omia musiikkituotoksia ja biisejä esim. improvisoimalla, säveltämällä, sanoittamalla, sovittamalla, soittamalla ja tallentamalla.</a:t>
            </a:r>
          </a:p>
        </p:txBody>
      </p:sp>
    </p:spTree>
    <p:extLst>
      <p:ext uri="{BB962C8B-B14F-4D97-AF65-F5344CB8AC3E}">
        <p14:creationId xmlns:p14="http://schemas.microsoft.com/office/powerpoint/2010/main" val="4234137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09B2D7-3FAB-4DD7-8AD8-80CA313CE82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D440772-0983-4251-A5D8-8C67DD36D6F8}"/>
              </a:ext>
            </a:extLst>
          </p:cNvPr>
          <p:cNvSpPr>
            <a:spLocks noGrp="1"/>
          </p:cNvSpPr>
          <p:nvPr>
            <p:ph idx="1"/>
          </p:nvPr>
        </p:nvSpPr>
        <p:spPr>
          <a:xfrm>
            <a:off x="457200" y="2133600"/>
            <a:ext cx="8229600" cy="3999572"/>
          </a:xfrm>
        </p:spPr>
        <p:txBody>
          <a:bodyPr/>
          <a:lstStyle/>
          <a:p>
            <a:r>
              <a:rPr lang="fi-FI" dirty="0"/>
              <a:t> </a:t>
            </a:r>
          </a:p>
        </p:txBody>
      </p:sp>
      <p:pic>
        <p:nvPicPr>
          <p:cNvPr id="4" name="Kuva 3">
            <a:extLst>
              <a:ext uri="{FF2B5EF4-FFF2-40B4-BE49-F238E27FC236}">
                <a16:creationId xmlns:a16="http://schemas.microsoft.com/office/drawing/2014/main" id="{3981F6EC-745F-BA44-1098-771564E854E2}"/>
              </a:ext>
            </a:extLst>
          </p:cNvPr>
          <p:cNvPicPr>
            <a:picLocks noChangeAspect="1"/>
          </p:cNvPicPr>
          <p:nvPr/>
        </p:nvPicPr>
        <p:blipFill>
          <a:blip r:embed="rId2"/>
          <a:stretch>
            <a:fillRect/>
          </a:stretch>
        </p:blipFill>
        <p:spPr>
          <a:xfrm>
            <a:off x="290425" y="908050"/>
            <a:ext cx="8585375" cy="4829273"/>
          </a:xfrm>
          <a:prstGeom prst="rect">
            <a:avLst/>
          </a:prstGeom>
        </p:spPr>
      </p:pic>
    </p:spTree>
    <p:extLst>
      <p:ext uri="{BB962C8B-B14F-4D97-AF65-F5344CB8AC3E}">
        <p14:creationId xmlns:p14="http://schemas.microsoft.com/office/powerpoint/2010/main" val="362638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3D3989-A197-4DBA-9FD4-3CA4AA60B679}"/>
              </a:ext>
            </a:extLst>
          </p:cNvPr>
          <p:cNvSpPr>
            <a:spLocks noGrp="1"/>
          </p:cNvSpPr>
          <p:nvPr>
            <p:ph type="title"/>
          </p:nvPr>
        </p:nvSpPr>
        <p:spPr>
          <a:xfrm>
            <a:off x="1939863" y="538002"/>
            <a:ext cx="6691745" cy="362544"/>
          </a:xfrm>
        </p:spPr>
        <p:txBody>
          <a:bodyPr/>
          <a:lstStyle/>
          <a:p>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r>
              <a:rPr lang="fi-FI" dirty="0"/>
              <a:t>Värkkäily– Käsityön ja kuvataiteen soveltava valinnainen (Muotoilu 2vvh)</a:t>
            </a:r>
            <a:br>
              <a:rPr lang="en-US" dirty="0">
                <a:solidFill>
                  <a:schemeClr val="tx1"/>
                </a:solidFill>
              </a:rPr>
            </a:br>
            <a:r>
              <a:rPr lang="fi-FI" dirty="0"/>
              <a:t> </a:t>
            </a:r>
            <a:br>
              <a:rPr lang="en-US" dirty="0">
                <a:solidFill>
                  <a:schemeClr val="tx1"/>
                </a:solidFill>
              </a:rPr>
            </a:br>
            <a:br>
              <a:rPr lang="en-US" dirty="0">
                <a:solidFill>
                  <a:schemeClr val="tx1"/>
                </a:solidFill>
              </a:rPr>
            </a:br>
            <a:endParaRPr lang="fi-FI" dirty="0"/>
          </a:p>
        </p:txBody>
      </p:sp>
      <p:sp>
        <p:nvSpPr>
          <p:cNvPr id="3" name="Sisällön paikkamerkki 2">
            <a:extLst>
              <a:ext uri="{FF2B5EF4-FFF2-40B4-BE49-F238E27FC236}">
                <a16:creationId xmlns:a16="http://schemas.microsoft.com/office/drawing/2014/main" id="{B7A37468-B755-431C-A581-3C34387BA61E}"/>
              </a:ext>
            </a:extLst>
          </p:cNvPr>
          <p:cNvSpPr>
            <a:spLocks noGrp="1"/>
          </p:cNvSpPr>
          <p:nvPr>
            <p:ph sz="half" idx="1"/>
          </p:nvPr>
        </p:nvSpPr>
        <p:spPr>
          <a:xfrm>
            <a:off x="457200" y="1704107"/>
            <a:ext cx="4663082" cy="4756653"/>
          </a:xfrm>
        </p:spPr>
        <p:txBody>
          <a:bodyPr/>
          <a:lstStyle/>
          <a:p>
            <a:endParaRPr lang="fi-FI" sz="2400" dirty="0"/>
          </a:p>
          <a:p>
            <a:r>
              <a:rPr lang="fi-FI" sz="2400" dirty="0"/>
              <a:t>Käsityön ja kuvataiteen soveltava, muotoilu</a:t>
            </a:r>
          </a:p>
          <a:p>
            <a:r>
              <a:rPr lang="fi-FI" sz="2400" dirty="0"/>
              <a:t>Tällä kurssilla muotoillaan ja valmistetaan tuotteita </a:t>
            </a:r>
            <a:r>
              <a:rPr lang="fi-FI" sz="2400" dirty="0" err="1"/>
              <a:t>Steam</a:t>
            </a:r>
            <a:r>
              <a:rPr lang="fi-FI" sz="2400" dirty="0"/>
              <a:t>-ideologian hengessä, tutkimalla ja kokeilemalla. </a:t>
            </a:r>
          </a:p>
          <a:p>
            <a:r>
              <a:rPr lang="fi-FI" sz="2400" dirty="0"/>
              <a:t>Kurssilla on mahdollista käyttää 3D-printteriä, laser-leikkuria, vinyylileikkuria, saksia, paperia, kyniä...</a:t>
            </a:r>
          </a:p>
          <a:p>
            <a:pPr marL="0" indent="0">
              <a:buNone/>
            </a:pPr>
            <a:endParaRPr lang="fi-FI" dirty="0"/>
          </a:p>
        </p:txBody>
      </p:sp>
      <p:pic>
        <p:nvPicPr>
          <p:cNvPr id="5" name="Kuva 4">
            <a:extLst>
              <a:ext uri="{FF2B5EF4-FFF2-40B4-BE49-F238E27FC236}">
                <a16:creationId xmlns:a16="http://schemas.microsoft.com/office/drawing/2014/main" id="{FB8207D3-5B8F-40F5-A452-EFB804AB4ABF}"/>
              </a:ext>
            </a:extLst>
          </p:cNvPr>
          <p:cNvPicPr>
            <a:picLocks noChangeAspect="1"/>
          </p:cNvPicPr>
          <p:nvPr/>
        </p:nvPicPr>
        <p:blipFill>
          <a:blip r:embed="rId2"/>
          <a:stretch>
            <a:fillRect/>
          </a:stretch>
        </p:blipFill>
        <p:spPr>
          <a:xfrm>
            <a:off x="5120282" y="2155038"/>
            <a:ext cx="3566518" cy="4164960"/>
          </a:xfrm>
          <a:prstGeom prst="rect">
            <a:avLst/>
          </a:prstGeom>
        </p:spPr>
      </p:pic>
    </p:spTree>
    <p:extLst>
      <p:ext uri="{BB962C8B-B14F-4D97-AF65-F5344CB8AC3E}">
        <p14:creationId xmlns:p14="http://schemas.microsoft.com/office/powerpoint/2010/main" val="239574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3">
            <a:extLst>
              <a:ext uri="{FF2B5EF4-FFF2-40B4-BE49-F238E27FC236}">
                <a16:creationId xmlns:a16="http://schemas.microsoft.com/office/drawing/2014/main" id="{A8FA4163-E5F4-4933-9484-DCCC2D23D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8" y="826863"/>
            <a:ext cx="7285613" cy="5483949"/>
          </a:xfrm>
          <a:prstGeom prst="rect">
            <a:avLst/>
          </a:prstGeom>
        </p:spPr>
      </p:pic>
    </p:spTree>
    <p:extLst>
      <p:ext uri="{BB962C8B-B14F-4D97-AF65-F5344CB8AC3E}">
        <p14:creationId xmlns:p14="http://schemas.microsoft.com/office/powerpoint/2010/main" val="243006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313" y="637310"/>
            <a:ext cx="8229600" cy="955963"/>
          </a:xfrm>
        </p:spPr>
        <p:txBody>
          <a:bodyPr/>
          <a:lstStyle/>
          <a:p>
            <a:r>
              <a:rPr lang="fi-FI" dirty="0"/>
              <a:t>	</a:t>
            </a:r>
            <a:br>
              <a:rPr lang="en-US" dirty="0">
                <a:solidFill>
                  <a:schemeClr val="tx1"/>
                </a:solidFill>
              </a:rPr>
            </a:br>
            <a:r>
              <a:rPr lang="fi-FI" sz="2800" dirty="0"/>
              <a:t>Kotitalouden soveltava 2vvh</a:t>
            </a:r>
          </a:p>
        </p:txBody>
      </p:sp>
      <p:sp>
        <p:nvSpPr>
          <p:cNvPr id="4" name="Suorakulmio 3"/>
          <p:cNvSpPr/>
          <p:nvPr/>
        </p:nvSpPr>
        <p:spPr>
          <a:xfrm>
            <a:off x="568036" y="1745673"/>
            <a:ext cx="8129878" cy="4093428"/>
          </a:xfrm>
          <a:prstGeom prst="rect">
            <a:avLst/>
          </a:prstGeom>
        </p:spPr>
        <p:txBody>
          <a:bodyPr wrap="square">
            <a:spAutoFit/>
          </a:bodyPr>
          <a:lstStyle/>
          <a:p>
            <a:r>
              <a:rPr lang="fi-FI" sz="2000" dirty="0">
                <a:solidFill>
                  <a:srgbClr val="000000"/>
                </a:solidFill>
              </a:rPr>
              <a:t>Tällä kurssilla leivotaan ja juhlitaan yhdessä. Kurssilla käydään läpi leipoen sekä suolaisten että makeiden leivonnaisten leipomista eri taikinatyypit huomioiden. Lisäksi valmistetaan vuodenajan mukaisia juhla-aterioita.</a:t>
            </a:r>
            <a:r>
              <a:rPr lang="en-US" sz="2000" dirty="0">
                <a:solidFill>
                  <a:srgbClr val="444444"/>
                </a:solidFill>
              </a:rPr>
              <a:t>​</a:t>
            </a:r>
            <a:endParaRPr lang="en-US" sz="2000" dirty="0">
              <a:solidFill>
                <a:srgbClr val="444444"/>
              </a:solidFill>
              <a:latin typeface="Verdana" panose="020B0604030504040204" pitchFamily="34" charset="0"/>
            </a:endParaRPr>
          </a:p>
          <a:p>
            <a:r>
              <a:rPr lang="fi-FI" sz="2000" dirty="0">
                <a:solidFill>
                  <a:srgbClr val="444444"/>
                </a:solidFill>
              </a:rPr>
              <a:t>​</a:t>
            </a:r>
            <a:endParaRPr lang="fi-FI" sz="2000" dirty="0">
              <a:solidFill>
                <a:srgbClr val="444444"/>
              </a:solidFill>
              <a:latin typeface="Verdana" panose="020B0604030504040204" pitchFamily="34" charset="0"/>
            </a:endParaRPr>
          </a:p>
          <a:p>
            <a:r>
              <a:rPr lang="fi-FI" sz="2000" dirty="0">
                <a:solidFill>
                  <a:srgbClr val="000000"/>
                </a:solidFill>
              </a:rPr>
              <a:t>Lukuvuoden aikana järjestetään juhlia muun muassa seuraavista aiheista: picnic, rippi-/</a:t>
            </a:r>
            <a:r>
              <a:rPr lang="fi-FI" sz="2000" dirty="0" err="1">
                <a:solidFill>
                  <a:srgbClr val="000000"/>
                </a:solidFill>
              </a:rPr>
              <a:t>prometheusjuhlat</a:t>
            </a:r>
            <a:r>
              <a:rPr lang="fi-FI" sz="2000" dirty="0">
                <a:solidFill>
                  <a:srgbClr val="000000"/>
                </a:solidFill>
              </a:rPr>
              <a:t>, laskiainen, ystävänpäivä, Runebergin päivä ja vappu sekä kakkubuffet. Kurssilla ollaan järjestämässä koulun yhteistapahtumista itsenäisyyspäivän tanssiaisia.</a:t>
            </a:r>
            <a:r>
              <a:rPr lang="en-US" sz="2000" dirty="0">
                <a:solidFill>
                  <a:srgbClr val="444444"/>
                </a:solidFill>
              </a:rPr>
              <a:t>​</a:t>
            </a:r>
            <a:endParaRPr lang="en-US" sz="2000" dirty="0">
              <a:solidFill>
                <a:srgbClr val="444444"/>
              </a:solidFill>
              <a:latin typeface="Verdana" panose="020B0604030504040204" pitchFamily="34" charset="0"/>
            </a:endParaRPr>
          </a:p>
          <a:p>
            <a:r>
              <a:rPr lang="fi-FI" sz="2000" dirty="0">
                <a:solidFill>
                  <a:srgbClr val="444444"/>
                </a:solidFill>
              </a:rPr>
              <a:t>​</a:t>
            </a:r>
            <a:endParaRPr lang="fi-FI" sz="2000" dirty="0">
              <a:solidFill>
                <a:srgbClr val="444444"/>
              </a:solidFill>
              <a:latin typeface="Verdana" panose="020B0604030504040204" pitchFamily="34" charset="0"/>
            </a:endParaRPr>
          </a:p>
          <a:p>
            <a:r>
              <a:rPr lang="fi-FI" sz="2000" dirty="0">
                <a:solidFill>
                  <a:srgbClr val="000000"/>
                </a:solidFill>
              </a:rPr>
              <a:t>Juhlien ja leivonnaisten suunnittelussa, toteutuksessa ja arvioinnissa hyödynnetään ja vahvistetaan aiemmin hankittuja kotitaloustaitoja sekä nivotaan käytäntöön koulun muita oppiaineita kuten kuvataidetta ja yhteiskuntaoppia. </a:t>
            </a:r>
            <a:endParaRPr lang="fi-FI" sz="2000" b="0" i="0" dirty="0">
              <a:solidFill>
                <a:srgbClr val="444444"/>
              </a:solidFill>
              <a:effectLst/>
              <a:latin typeface="Verdana" panose="020B0604030504040204" pitchFamily="34" charset="0"/>
            </a:endParaRPr>
          </a:p>
        </p:txBody>
      </p:sp>
      <p:pic>
        <p:nvPicPr>
          <p:cNvPr id="3" name="Kuva 2">
            <a:extLst>
              <a:ext uri="{FF2B5EF4-FFF2-40B4-BE49-F238E27FC236}">
                <a16:creationId xmlns:a16="http://schemas.microsoft.com/office/drawing/2014/main" id="{E20AB364-46CA-9115-D7C1-2EC05DA0E0DD}"/>
              </a:ext>
            </a:extLst>
          </p:cNvPr>
          <p:cNvPicPr>
            <a:picLocks noChangeAspect="1"/>
          </p:cNvPicPr>
          <p:nvPr/>
        </p:nvPicPr>
        <p:blipFill>
          <a:blip r:embed="rId2"/>
          <a:stretch>
            <a:fillRect/>
          </a:stretch>
        </p:blipFill>
        <p:spPr>
          <a:xfrm>
            <a:off x="-1" y="1018900"/>
            <a:ext cx="9144001" cy="5045570"/>
          </a:xfrm>
          <a:prstGeom prst="rect">
            <a:avLst/>
          </a:prstGeom>
        </p:spPr>
      </p:pic>
    </p:spTree>
    <p:extLst>
      <p:ext uri="{BB962C8B-B14F-4D97-AF65-F5344CB8AC3E}">
        <p14:creationId xmlns:p14="http://schemas.microsoft.com/office/powerpoint/2010/main" val="336674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Liikkuen luonnossa-kurssi:</a:t>
            </a:r>
            <a:r>
              <a:rPr lang="fi-FI" sz="2800" dirty="0"/>
              <a:t> liikunnan ja biologian soveltava 2 </a:t>
            </a:r>
            <a:r>
              <a:rPr lang="fi-FI" sz="2800" dirty="0" err="1"/>
              <a:t>vvh</a:t>
            </a:r>
            <a:endParaRPr lang="fi-FI" sz="2800" dirty="0"/>
          </a:p>
        </p:txBody>
      </p:sp>
      <p:sp>
        <p:nvSpPr>
          <p:cNvPr id="3" name="Sisällön paikkamerkki 2"/>
          <p:cNvSpPr>
            <a:spLocks noGrp="1"/>
          </p:cNvSpPr>
          <p:nvPr>
            <p:ph idx="1"/>
          </p:nvPr>
        </p:nvSpPr>
        <p:spPr>
          <a:xfrm>
            <a:off x="457200" y="2133600"/>
            <a:ext cx="8229600" cy="4057338"/>
          </a:xfrm>
        </p:spPr>
        <p:txBody>
          <a:bodyPr/>
          <a:lstStyle/>
          <a:p>
            <a:pPr algn="l" rtl="0" fontAlgn="base">
              <a:buFont typeface="Arial" panose="020B0604020202020204" pitchFamily="34" charset="0"/>
              <a:buChar char="•"/>
            </a:pPr>
            <a:r>
              <a:rPr lang="fi-FI" sz="2000" b="0" i="0" dirty="0">
                <a:solidFill>
                  <a:srgbClr val="000000"/>
                </a:solidFill>
                <a:effectLst/>
                <a:latin typeface="Gill Sans MT" panose="020B0502020104020203" pitchFamily="34" charset="0"/>
              </a:rPr>
              <a:t>Kurssin tavoitteena on luonnossa liikkuen hankkia sieltä elämyksiä, lisätä opiskeluvireyttä rentouttavien ja elämyksellisten liikuntakokemusten kautta, tekemään havaintoja sekä tuntemaan Pohjois-Suomen luonnon erityispiirteitä.  </a:t>
            </a:r>
          </a:p>
          <a:p>
            <a:pPr algn="l" rtl="0" fontAlgn="base">
              <a:buFont typeface="Arial" panose="020B0604020202020204" pitchFamily="34" charset="0"/>
              <a:buChar char="•"/>
            </a:pPr>
            <a:r>
              <a:rPr lang="fi-FI" sz="2000" b="0" i="0" dirty="0">
                <a:solidFill>
                  <a:srgbClr val="000000"/>
                </a:solidFill>
                <a:effectLst/>
                <a:latin typeface="Gill Sans MT" panose="020B0502020104020203" pitchFamily="34" charset="0"/>
              </a:rPr>
              <a:t>Kurssin käytyään oppilas hallitsee retkeilyn ja erätaidon perusteet. Lisäksi kurssilla tutustutaan melontaan, jousiammuntaan, kiipeilyyn, kalastukseen, </a:t>
            </a:r>
            <a:r>
              <a:rPr lang="fi-FI" sz="2000" b="0" i="0" dirty="0" err="1">
                <a:solidFill>
                  <a:srgbClr val="000000"/>
                </a:solidFill>
                <a:effectLst/>
                <a:latin typeface="Gill Sans MT" panose="020B0502020104020203" pitchFamily="34" charset="0"/>
              </a:rPr>
              <a:t>lumikenkäilyyn</a:t>
            </a:r>
            <a:r>
              <a:rPr lang="fi-FI" sz="2000" b="0" i="0" dirty="0">
                <a:solidFill>
                  <a:srgbClr val="000000"/>
                </a:solidFill>
                <a:effectLst/>
                <a:latin typeface="Gill Sans MT" panose="020B0502020104020203" pitchFamily="34" charset="0"/>
              </a:rPr>
              <a:t> ym.  Kurssilla tehdään myös 1-2 lyhyttä päivävaellusta.  </a:t>
            </a:r>
          </a:p>
          <a:p>
            <a:pPr algn="l" rtl="0" fontAlgn="base">
              <a:buFont typeface="Arial" panose="020B0604020202020204" pitchFamily="34" charset="0"/>
              <a:buChar char="•"/>
            </a:pPr>
            <a:r>
              <a:rPr lang="fi-FI" sz="2000" b="0" i="0" dirty="0">
                <a:solidFill>
                  <a:srgbClr val="000000"/>
                </a:solidFill>
                <a:effectLst/>
                <a:latin typeface="Gill Sans MT" panose="020B0502020104020203" pitchFamily="34" charset="0"/>
              </a:rPr>
              <a:t>Joissakin jaksoissa tunnit </a:t>
            </a:r>
            <a:r>
              <a:rPr lang="fi-FI" sz="2000" dirty="0">
                <a:solidFill>
                  <a:srgbClr val="000000"/>
                </a:solidFill>
                <a:latin typeface="Gill Sans MT" panose="020B0502020104020203" pitchFamily="34" charset="0"/>
              </a:rPr>
              <a:t>ovat</a:t>
            </a:r>
            <a:r>
              <a:rPr lang="fi-FI" sz="2000" b="0" i="0" dirty="0">
                <a:solidFill>
                  <a:srgbClr val="000000"/>
                </a:solidFill>
                <a:effectLst/>
                <a:latin typeface="Gill Sans MT" panose="020B0502020104020203" pitchFamily="34" charset="0"/>
              </a:rPr>
              <a:t> pidempiä mutta ne korvataan myöhemmin </a:t>
            </a:r>
            <a:r>
              <a:rPr lang="fi-FI" sz="2000" b="0" i="0">
                <a:solidFill>
                  <a:srgbClr val="000000"/>
                </a:solidFill>
                <a:effectLst/>
                <a:latin typeface="Gill Sans MT" panose="020B0502020104020203" pitchFamily="34" charset="0"/>
              </a:rPr>
              <a:t>vapautuvilla kerroilla</a:t>
            </a:r>
            <a:endParaRPr lang="fi-FI" sz="2000" b="0" i="0" dirty="0">
              <a:solidFill>
                <a:srgbClr val="000000"/>
              </a:solidFill>
              <a:effectLst/>
              <a:latin typeface="Gill Sans MT" panose="020B0502020104020203" pitchFamily="34" charset="0"/>
            </a:endParaRPr>
          </a:p>
          <a:p>
            <a:pPr algn="l" rtl="0" fontAlgn="base">
              <a:buFont typeface="Arial" panose="020B0604020202020204" pitchFamily="34" charset="0"/>
              <a:buChar char="•"/>
            </a:pPr>
            <a:r>
              <a:rPr lang="fi-FI" sz="2000" dirty="0">
                <a:solidFill>
                  <a:srgbClr val="000000"/>
                </a:solidFill>
                <a:latin typeface="Gill Sans MT" panose="020B0502020104020203" pitchFamily="34" charset="0"/>
              </a:rPr>
              <a:t>Oppilaalla on hyvä olla pyörä käytössä, koska tunnit eivät ole koululla vaan lähimaastossa</a:t>
            </a:r>
            <a:endParaRPr lang="fi-FI" sz="2000" b="0" i="0" dirty="0">
              <a:solidFill>
                <a:srgbClr val="000000"/>
              </a:solidFill>
              <a:effectLst/>
              <a:latin typeface="Gill Sans MT" panose="020B0502020104020203" pitchFamily="34" charset="0"/>
            </a:endParaRPr>
          </a:p>
          <a:p>
            <a:pPr marL="0" indent="0">
              <a:buNone/>
            </a:pPr>
            <a:endParaRPr lang="fi-FI" dirty="0"/>
          </a:p>
        </p:txBody>
      </p:sp>
    </p:spTree>
    <p:extLst>
      <p:ext uri="{BB962C8B-B14F-4D97-AF65-F5344CB8AC3E}">
        <p14:creationId xmlns:p14="http://schemas.microsoft.com/office/powerpoint/2010/main" val="397221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teksti&#10;&#10;Kuvaus luotu automaattisesti">
            <a:extLst>
              <a:ext uri="{FF2B5EF4-FFF2-40B4-BE49-F238E27FC236}">
                <a16:creationId xmlns:a16="http://schemas.microsoft.com/office/drawing/2014/main" id="{E1E290C2-EF14-45B9-7087-BFA36665C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3076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E26E5-17A7-4C65-B103-3AEA2178C79F}"/>
              </a:ext>
            </a:extLst>
          </p:cNvPr>
          <p:cNvSpPr>
            <a:spLocks noGrp="1"/>
          </p:cNvSpPr>
          <p:nvPr>
            <p:ph type="title"/>
          </p:nvPr>
        </p:nvSpPr>
        <p:spPr>
          <a:xfrm>
            <a:off x="457200" y="337672"/>
            <a:ext cx="8229600" cy="812948"/>
          </a:xfrm>
        </p:spPr>
        <p:txBody>
          <a:bodyPr/>
          <a:lstStyle/>
          <a:p>
            <a:r>
              <a:rPr lang="fi-FI" sz="3200" dirty="0"/>
              <a:t>Valitse jokaisesta ryhmästä yksi + varavalinnat</a:t>
            </a:r>
          </a:p>
        </p:txBody>
      </p:sp>
      <p:sp>
        <p:nvSpPr>
          <p:cNvPr id="4" name="Sisällön paikkamerkki 3">
            <a:extLst>
              <a:ext uri="{FF2B5EF4-FFF2-40B4-BE49-F238E27FC236}">
                <a16:creationId xmlns:a16="http://schemas.microsoft.com/office/drawing/2014/main" id="{CCBCBCB0-F7FD-4EC5-A88F-0F93151DDAAE}"/>
              </a:ext>
            </a:extLst>
          </p:cNvPr>
          <p:cNvSpPr>
            <a:spLocks noGrp="1"/>
          </p:cNvSpPr>
          <p:nvPr>
            <p:ph sz="half" idx="1"/>
          </p:nvPr>
        </p:nvSpPr>
        <p:spPr>
          <a:xfrm>
            <a:off x="457200" y="1350499"/>
            <a:ext cx="4038600" cy="4803800"/>
          </a:xfrm>
        </p:spPr>
        <p:txBody>
          <a:bodyPr/>
          <a:lstStyle/>
          <a:p>
            <a:pPr marL="0" indent="0">
              <a:buNone/>
            </a:pPr>
            <a:r>
              <a:rPr lang="fi-FI" sz="2400" b="1" dirty="0"/>
              <a:t>1. Valinnaiset </a:t>
            </a:r>
            <a:r>
              <a:rPr lang="fi-FI" sz="2400" b="1" dirty="0" err="1"/>
              <a:t>taitai</a:t>
            </a:r>
            <a:r>
              <a:rPr lang="fi-FI" sz="2400" b="1" dirty="0"/>
              <a:t>-aineet</a:t>
            </a:r>
            <a:r>
              <a:rPr lang="fi-FI" sz="2400" dirty="0"/>
              <a:t>: </a:t>
            </a:r>
            <a:r>
              <a:rPr lang="fi-FI" sz="2000" dirty="0"/>
              <a:t>musiikki, kuvataide, käsityö, kotitalous, liikunta</a:t>
            </a:r>
          </a:p>
          <a:p>
            <a:pPr marL="0" indent="0">
              <a:buNone/>
            </a:pPr>
            <a:r>
              <a:rPr lang="fi-FI" sz="2400" b="1" dirty="0"/>
              <a:t>2. Pitkät valinnaisaineet </a:t>
            </a:r>
          </a:p>
          <a:p>
            <a:pPr marL="0" indent="0">
              <a:buNone/>
            </a:pPr>
            <a:r>
              <a:rPr lang="fi-FI" sz="2000" b="1" dirty="0"/>
              <a:t>(A2-kielen lukijat eivät valitse)</a:t>
            </a:r>
          </a:p>
          <a:p>
            <a:pPr marL="0" indent="0">
              <a:buNone/>
            </a:pPr>
            <a:r>
              <a:rPr lang="fi-FI" sz="2000" dirty="0"/>
              <a:t>B2- kielet: ranska, espanja</a:t>
            </a:r>
          </a:p>
          <a:p>
            <a:pPr marL="0" indent="0">
              <a:buNone/>
            </a:pPr>
            <a:r>
              <a:rPr lang="fi-FI" sz="2000" dirty="0"/>
              <a:t>Kuvataiteen syventävä 	</a:t>
            </a:r>
          </a:p>
          <a:p>
            <a:pPr marL="0" indent="0">
              <a:buNone/>
            </a:pPr>
            <a:r>
              <a:rPr lang="fi-FI" sz="2000" dirty="0"/>
              <a:t>Kotitalouden syventävä</a:t>
            </a:r>
          </a:p>
          <a:p>
            <a:pPr marL="0" indent="0">
              <a:buNone/>
            </a:pPr>
            <a:r>
              <a:rPr lang="fi-FI" sz="2000" dirty="0"/>
              <a:t>Musiikin syventävä 		</a:t>
            </a:r>
          </a:p>
          <a:p>
            <a:pPr marL="0" indent="0">
              <a:buNone/>
            </a:pPr>
            <a:r>
              <a:rPr lang="fi-FI" sz="2000" dirty="0"/>
              <a:t>Palloilu: liikunnan syventävä</a:t>
            </a:r>
          </a:p>
          <a:p>
            <a:pPr marL="0" indent="0">
              <a:buNone/>
            </a:pPr>
            <a:r>
              <a:rPr lang="fi-FI" sz="2000" dirty="0" err="1"/>
              <a:t>Tekninentyö</a:t>
            </a:r>
            <a:r>
              <a:rPr lang="fi-FI" sz="2000" dirty="0"/>
              <a:t>: käsityön syventävä	</a:t>
            </a:r>
          </a:p>
          <a:p>
            <a:pPr marL="0" indent="0">
              <a:buNone/>
            </a:pPr>
            <a:r>
              <a:rPr lang="fi-FI" sz="2000" dirty="0"/>
              <a:t>Tekstiilityö: käsityön syventävä</a:t>
            </a:r>
          </a:p>
          <a:p>
            <a:pPr marL="0" indent="0">
              <a:buNone/>
            </a:pPr>
            <a:r>
              <a:rPr lang="fi-FI" sz="2000" dirty="0"/>
              <a:t>	</a:t>
            </a:r>
          </a:p>
          <a:p>
            <a:pPr marL="0" indent="0">
              <a:buNone/>
            </a:pPr>
            <a:endParaRPr lang="fi-FI" sz="1200" dirty="0"/>
          </a:p>
          <a:p>
            <a:pPr marL="0" indent="0">
              <a:buNone/>
            </a:pPr>
            <a:endParaRPr lang="fi-FI" sz="1200" dirty="0"/>
          </a:p>
          <a:p>
            <a:endParaRPr lang="fi-FI" sz="1200" dirty="0"/>
          </a:p>
          <a:p>
            <a:pPr>
              <a:buFont typeface="Arial" panose="020B0604020202020204" pitchFamily="34" charset="0"/>
              <a:buChar char="•"/>
            </a:pPr>
            <a:endParaRPr lang="fi-FI" dirty="0"/>
          </a:p>
        </p:txBody>
      </p:sp>
      <p:sp>
        <p:nvSpPr>
          <p:cNvPr id="5" name="Sisällön paikkamerkki 4">
            <a:extLst>
              <a:ext uri="{FF2B5EF4-FFF2-40B4-BE49-F238E27FC236}">
                <a16:creationId xmlns:a16="http://schemas.microsoft.com/office/drawing/2014/main" id="{57C3BA84-B3C1-463F-859F-E9C278205038}"/>
              </a:ext>
            </a:extLst>
          </p:cNvPr>
          <p:cNvSpPr>
            <a:spLocks noGrp="1"/>
          </p:cNvSpPr>
          <p:nvPr>
            <p:ph sz="half" idx="2"/>
          </p:nvPr>
        </p:nvSpPr>
        <p:spPr>
          <a:xfrm>
            <a:off x="4648200" y="1150619"/>
            <a:ext cx="4214446" cy="5489331"/>
          </a:xfrm>
        </p:spPr>
        <p:txBody>
          <a:bodyPr/>
          <a:lstStyle/>
          <a:p>
            <a:pPr marL="0" indent="0">
              <a:buNone/>
            </a:pPr>
            <a:r>
              <a:rPr lang="fi-FI" sz="2000" dirty="0"/>
              <a:t>Draama: äidinkielen ja kirjallisuuden syventävä	</a:t>
            </a:r>
          </a:p>
          <a:p>
            <a:pPr marL="0" indent="0">
              <a:buNone/>
            </a:pPr>
            <a:r>
              <a:rPr lang="fi-FI" sz="2000" dirty="0"/>
              <a:t>Liikkuen luonnossa </a:t>
            </a:r>
          </a:p>
          <a:p>
            <a:pPr marL="0" indent="0">
              <a:buNone/>
            </a:pPr>
            <a:r>
              <a:rPr lang="fi-FI" sz="2000" dirty="0"/>
              <a:t>Salibandykurssi</a:t>
            </a:r>
          </a:p>
          <a:p>
            <a:pPr marL="0" indent="0">
              <a:buNone/>
            </a:pPr>
            <a:r>
              <a:rPr lang="fi-FI" sz="2000" dirty="0"/>
              <a:t>Yrittäjyyskasvatus</a:t>
            </a:r>
          </a:p>
          <a:p>
            <a:pPr marL="0" indent="0">
              <a:buNone/>
            </a:pPr>
            <a:endParaRPr lang="fi-FI" sz="2400" b="1" dirty="0"/>
          </a:p>
          <a:p>
            <a:pPr marL="0" indent="0">
              <a:buNone/>
            </a:pPr>
            <a:r>
              <a:rPr lang="fi-FI" sz="2400" b="1" dirty="0"/>
              <a:t>3. Lyhyet valinnaisaineet</a:t>
            </a:r>
          </a:p>
          <a:p>
            <a:pPr marL="0" indent="0">
              <a:buNone/>
            </a:pPr>
            <a:r>
              <a:rPr lang="fi-FI" sz="2000" dirty="0"/>
              <a:t>Musiikin soveltava</a:t>
            </a:r>
          </a:p>
          <a:p>
            <a:pPr marL="0" indent="0">
              <a:buNone/>
            </a:pPr>
            <a:r>
              <a:rPr lang="fi-FI" sz="2000" dirty="0"/>
              <a:t>Muoto soi-kurssi</a:t>
            </a:r>
          </a:p>
          <a:p>
            <a:pPr marL="0" indent="0">
              <a:buNone/>
            </a:pPr>
            <a:r>
              <a:rPr lang="fi-FI" sz="2000" dirty="0"/>
              <a:t>Värkkäily-kurssi</a:t>
            </a:r>
          </a:p>
          <a:p>
            <a:pPr marL="0" indent="0">
              <a:buNone/>
            </a:pPr>
            <a:r>
              <a:rPr lang="fi-FI" sz="2000" dirty="0"/>
              <a:t>Keksijä-kurssi</a:t>
            </a:r>
          </a:p>
          <a:p>
            <a:pPr marL="0" indent="0">
              <a:buNone/>
            </a:pPr>
            <a:r>
              <a:rPr lang="fi-FI" sz="2000" dirty="0"/>
              <a:t>Leivonta ja juhlat</a:t>
            </a:r>
          </a:p>
          <a:p>
            <a:pPr marL="0" indent="0">
              <a:buNone/>
            </a:pPr>
            <a:r>
              <a:rPr lang="fi-FI" sz="2000" dirty="0"/>
              <a:t>Liikkuen luonnossa-kurssi</a:t>
            </a:r>
          </a:p>
          <a:p>
            <a:pPr marL="0" indent="0">
              <a:buNone/>
            </a:pPr>
            <a:r>
              <a:rPr lang="fi-FI" sz="2000" dirty="0"/>
              <a:t>Musiikki, draama ja taide yhdessä		</a:t>
            </a:r>
            <a:r>
              <a:rPr lang="fi-FI" sz="1600" dirty="0"/>
              <a:t>	</a:t>
            </a:r>
          </a:p>
          <a:p>
            <a:endParaRPr lang="fi-FI" dirty="0"/>
          </a:p>
        </p:txBody>
      </p:sp>
    </p:spTree>
    <p:extLst>
      <p:ext uri="{BB962C8B-B14F-4D97-AF65-F5344CB8AC3E}">
        <p14:creationId xmlns:p14="http://schemas.microsoft.com/office/powerpoint/2010/main" val="325491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313" y="908050"/>
            <a:ext cx="8064128" cy="864766"/>
          </a:xfrm>
        </p:spPr>
        <p:txBody>
          <a:bodyPr/>
          <a:lstStyle/>
          <a:p>
            <a:r>
              <a:rPr lang="fi-FI" dirty="0"/>
              <a:t>Valinnaisuus Kaakkurin koulussa</a:t>
            </a:r>
          </a:p>
        </p:txBody>
      </p:sp>
      <p:sp>
        <p:nvSpPr>
          <p:cNvPr id="3" name="Sisällön paikkamerkki 2"/>
          <p:cNvSpPr>
            <a:spLocks noGrp="1"/>
          </p:cNvSpPr>
          <p:nvPr>
            <p:ph idx="1"/>
          </p:nvPr>
        </p:nvSpPr>
        <p:spPr>
          <a:xfrm>
            <a:off x="457200" y="1772816"/>
            <a:ext cx="8229600" cy="4669548"/>
          </a:xfrm>
        </p:spPr>
        <p:txBody>
          <a:bodyPr/>
          <a:lstStyle/>
          <a:p>
            <a:pPr marL="0" indent="0">
              <a:buNone/>
            </a:pPr>
            <a:r>
              <a:rPr lang="fi-FI" b="1" dirty="0"/>
              <a:t>Oppilas valitsee pitkän </a:t>
            </a:r>
            <a:r>
              <a:rPr lang="fi-FI" b="1" dirty="0" err="1"/>
              <a:t>taitain</a:t>
            </a:r>
            <a:r>
              <a:rPr lang="fi-FI" b="1" dirty="0"/>
              <a:t>, pitkän valinnan ja yhden lyhyen valinnan (4+4+2, huom. pitkät jaetaan vuosiluokittain 2+2)</a:t>
            </a:r>
          </a:p>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endParaRPr lang="fi-FI" b="1" dirty="0"/>
          </a:p>
          <a:p>
            <a:pPr marL="0" indent="0">
              <a:buNone/>
            </a:pPr>
            <a:endParaRPr lang="fi-FI" dirty="0"/>
          </a:p>
          <a:p>
            <a:pPr marL="0" indent="0">
              <a:buNone/>
            </a:pPr>
            <a:r>
              <a:rPr lang="fi-FI" sz="3600" b="1" i="1" dirty="0">
                <a:solidFill>
                  <a:srgbClr val="E10069"/>
                </a:solidFill>
              </a:rPr>
              <a:t> </a:t>
            </a:r>
            <a:endParaRPr lang="fi-FI" dirty="0"/>
          </a:p>
        </p:txBody>
      </p:sp>
      <p:graphicFrame>
        <p:nvGraphicFramePr>
          <p:cNvPr id="4" name="Taulukko 3"/>
          <p:cNvGraphicFramePr>
            <a:graphicFrameLocks noGrp="1"/>
          </p:cNvGraphicFramePr>
          <p:nvPr/>
        </p:nvGraphicFramePr>
        <p:xfrm>
          <a:off x="683568" y="3212976"/>
          <a:ext cx="6768752" cy="2301224"/>
        </p:xfrm>
        <a:graphic>
          <a:graphicData uri="http://schemas.openxmlformats.org/drawingml/2006/table">
            <a:tbl>
              <a:tblPr firstRow="1" firstCol="1" bandRow="1"/>
              <a:tblGrid>
                <a:gridCol w="1764650">
                  <a:extLst>
                    <a:ext uri="{9D8B030D-6E8A-4147-A177-3AD203B41FA5}">
                      <a16:colId xmlns:a16="http://schemas.microsoft.com/office/drawing/2014/main" val="20000"/>
                    </a:ext>
                  </a:extLst>
                </a:gridCol>
                <a:gridCol w="1764650">
                  <a:extLst>
                    <a:ext uri="{9D8B030D-6E8A-4147-A177-3AD203B41FA5}">
                      <a16:colId xmlns:a16="http://schemas.microsoft.com/office/drawing/2014/main" val="20001"/>
                    </a:ext>
                  </a:extLst>
                </a:gridCol>
                <a:gridCol w="172728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600067">
                <a:tc>
                  <a:txBody>
                    <a:bodyPr/>
                    <a:lstStyle/>
                    <a:p>
                      <a:pPr>
                        <a:lnSpc>
                          <a:spcPct val="115000"/>
                        </a:lnSpc>
                        <a:spcAft>
                          <a:spcPts val="1000"/>
                        </a:spcAft>
                      </a:pPr>
                      <a:r>
                        <a:rPr lang="fi-FI"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400" dirty="0" err="1">
                          <a:effectLst/>
                          <a:latin typeface="Calibri"/>
                          <a:ea typeface="Calibri"/>
                          <a:cs typeface="Times New Roman"/>
                        </a:rPr>
                        <a:t>Taitai</a:t>
                      </a:r>
                      <a:r>
                        <a:rPr lang="fi-FI" sz="2400" dirty="0">
                          <a:effectLst/>
                          <a:latin typeface="Calibri"/>
                          <a:ea typeface="Calibri"/>
                          <a:cs typeface="Times New Roman"/>
                        </a:rPr>
                        <a:t>-valinta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400" dirty="0">
                          <a:effectLst/>
                          <a:latin typeface="Calibri"/>
                          <a:ea typeface="Calibri"/>
                          <a:cs typeface="Times New Roman"/>
                        </a:rPr>
                        <a:t>Pitkä </a:t>
                      </a:r>
                      <a:r>
                        <a:rPr lang="fi-FI" sz="2000" dirty="0">
                          <a:effectLst/>
                          <a:latin typeface="Calibri"/>
                          <a:ea typeface="Calibri"/>
                          <a:cs typeface="Times New Roman"/>
                        </a:rPr>
                        <a:t>(syventävä / soveltava)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400" dirty="0">
                          <a:effectLst/>
                          <a:latin typeface="Calibri"/>
                          <a:ea typeface="Calibri"/>
                          <a:cs typeface="Times New Roman"/>
                        </a:rPr>
                        <a:t>Lyhyt </a:t>
                      </a:r>
                      <a:r>
                        <a:rPr lang="fi-FI" sz="2000" dirty="0">
                          <a:effectLst/>
                          <a:latin typeface="Calibri"/>
                          <a:ea typeface="Calibri"/>
                          <a:cs typeface="Times New Roman"/>
                        </a:rPr>
                        <a:t>(soveltava)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0067">
                <a:tc>
                  <a:txBody>
                    <a:bodyPr/>
                    <a:lstStyle/>
                    <a:p>
                      <a:pPr>
                        <a:lnSpc>
                          <a:spcPct val="115000"/>
                        </a:lnSpc>
                        <a:spcAft>
                          <a:spcPts val="1000"/>
                        </a:spcAft>
                      </a:pPr>
                      <a:r>
                        <a:rPr lang="fi-FI" sz="2000" dirty="0">
                          <a:effectLst/>
                          <a:latin typeface="Calibri"/>
                          <a:ea typeface="Calibri"/>
                          <a:cs typeface="Times New Roman"/>
                        </a:rPr>
                        <a:t>9.lk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1000"/>
                        </a:spcAft>
                      </a:pPr>
                      <a:r>
                        <a:rPr lang="fi-FI" sz="20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0067">
                <a:tc>
                  <a:txBody>
                    <a:bodyPr/>
                    <a:lstStyle/>
                    <a:p>
                      <a:pPr>
                        <a:lnSpc>
                          <a:spcPct val="115000"/>
                        </a:lnSpc>
                        <a:spcAft>
                          <a:spcPts val="1000"/>
                        </a:spcAft>
                      </a:pPr>
                      <a:r>
                        <a:rPr lang="fi-FI" sz="2000">
                          <a:effectLst/>
                          <a:latin typeface="Calibri"/>
                          <a:ea typeface="Calibri"/>
                          <a:cs typeface="Times New Roman"/>
                        </a:rPr>
                        <a:t>8.lk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2054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Valinnaisuus yläkoulussa</a:t>
            </a:r>
          </a:p>
        </p:txBody>
      </p:sp>
      <p:sp>
        <p:nvSpPr>
          <p:cNvPr id="3" name="Sisällön paikkamerkki 2"/>
          <p:cNvSpPr>
            <a:spLocks noGrp="1"/>
          </p:cNvSpPr>
          <p:nvPr>
            <p:ph idx="1"/>
          </p:nvPr>
        </p:nvSpPr>
        <p:spPr/>
        <p:txBody>
          <a:bodyPr/>
          <a:lstStyle/>
          <a:p>
            <a:r>
              <a:rPr lang="fi-FI" dirty="0"/>
              <a:t>Pitkä valinnaisaine voi olla joko syventävä tai soveltava</a:t>
            </a:r>
          </a:p>
          <a:p>
            <a:pPr lvl="1"/>
            <a:r>
              <a:rPr lang="fi-FI" dirty="0"/>
              <a:t>syventävä valinnaisaine liittyy johonkin emo-oppiaineeseen, esim. liikuntaan</a:t>
            </a:r>
          </a:p>
          <a:p>
            <a:pPr lvl="1"/>
            <a:r>
              <a:rPr lang="fi-FI" dirty="0"/>
              <a:t>soveltavat valinnaisaineet yhdistelevät eri oppiaineita, esim. liikuntaa ja biologiaa</a:t>
            </a:r>
          </a:p>
          <a:p>
            <a:r>
              <a:rPr lang="fi-FI" dirty="0"/>
              <a:t>Lyhyet valinnaisaineet ovat aina soveltavia</a:t>
            </a:r>
          </a:p>
          <a:p>
            <a:r>
              <a:rPr lang="fi-FI" dirty="0"/>
              <a:t>TAITAI-valinnainen on jokin taito- ja taideaineista: kuvataide, kotitalous, liikunta, käsityö, musiikki</a:t>
            </a:r>
          </a:p>
          <a:p>
            <a:pPr marL="0" indent="0">
              <a:buNone/>
            </a:pPr>
            <a:endParaRPr lang="fi-FI" dirty="0"/>
          </a:p>
        </p:txBody>
      </p:sp>
    </p:spTree>
    <p:extLst>
      <p:ext uri="{BB962C8B-B14F-4D97-AF65-F5344CB8AC3E}">
        <p14:creationId xmlns:p14="http://schemas.microsoft.com/office/powerpoint/2010/main" val="270027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C81887-32B6-4677-9BE1-8FC22D4F7012}"/>
              </a:ext>
            </a:extLst>
          </p:cNvPr>
          <p:cNvSpPr>
            <a:spLocks noGrp="1"/>
          </p:cNvSpPr>
          <p:nvPr>
            <p:ph type="title"/>
          </p:nvPr>
        </p:nvSpPr>
        <p:spPr>
          <a:xfrm>
            <a:off x="914400" y="511810"/>
            <a:ext cx="8229600" cy="745490"/>
          </a:xfrm>
        </p:spPr>
        <p:txBody>
          <a:bodyPr/>
          <a:lstStyle/>
          <a:p>
            <a:r>
              <a:rPr lang="fi-FI" dirty="0"/>
              <a:t>Valinnaisaineiden arvioinnista</a:t>
            </a:r>
          </a:p>
        </p:txBody>
      </p:sp>
      <p:sp>
        <p:nvSpPr>
          <p:cNvPr id="3" name="Sisällön paikkamerkki 2">
            <a:extLst>
              <a:ext uri="{FF2B5EF4-FFF2-40B4-BE49-F238E27FC236}">
                <a16:creationId xmlns:a16="http://schemas.microsoft.com/office/drawing/2014/main" id="{92D78DAE-FC97-49CB-B466-055FAC0CC1CE}"/>
              </a:ext>
            </a:extLst>
          </p:cNvPr>
          <p:cNvSpPr>
            <a:spLocks noGrp="1"/>
          </p:cNvSpPr>
          <p:nvPr>
            <p:ph idx="1"/>
          </p:nvPr>
        </p:nvSpPr>
        <p:spPr>
          <a:xfrm>
            <a:off x="533400" y="1188720"/>
            <a:ext cx="8229600" cy="4366260"/>
          </a:xfrm>
        </p:spPr>
        <p:txBody>
          <a:bodyPr/>
          <a:lstStyle/>
          <a:p>
            <a:r>
              <a:rPr lang="fi-FI" b="1" dirty="0"/>
              <a:t>Valinnaiset </a:t>
            </a:r>
            <a:r>
              <a:rPr lang="fi-FI" b="1" dirty="0" err="1"/>
              <a:t>taitai</a:t>
            </a:r>
            <a:r>
              <a:rPr lang="fi-FI" b="1" dirty="0"/>
              <a:t>-tunnit (musiikki, kuvataide, käsityö, liikunta, kotitalous) arvioidaan osana kaikille yhteisten taide- ja taitoaineiden oppimääriä</a:t>
            </a:r>
            <a:r>
              <a:rPr lang="fi-FI" dirty="0"/>
              <a:t>. Näistä tunneista ei tule erillistä arviointia lukuvuositodistukseen tai päättötodistukseen. Todistuksiin ei merkitä suoritettuja vuosiviikkotuntimääriä näistä taide- ja taitoaineista.</a:t>
            </a:r>
          </a:p>
          <a:p>
            <a:r>
              <a:rPr lang="fi-FI" dirty="0"/>
              <a:t>Muut valinnaisaineet arvioidaan omina oppiaineinaan.</a:t>
            </a:r>
          </a:p>
          <a:p>
            <a:r>
              <a:rPr lang="fi-FI" dirty="0"/>
              <a:t>Yhdenkään valinnaisaineen opiskelu ei ole edellytys tai este jatko-opinnoille. </a:t>
            </a:r>
          </a:p>
          <a:p>
            <a:r>
              <a:rPr lang="fi-FI" b="1" dirty="0"/>
              <a:t>Oma – ei kaverin – kiinnostus on tärkeää!</a:t>
            </a:r>
          </a:p>
          <a:p>
            <a:endParaRPr lang="fi-FI" dirty="0"/>
          </a:p>
        </p:txBody>
      </p:sp>
    </p:spTree>
    <p:extLst>
      <p:ext uri="{BB962C8B-B14F-4D97-AF65-F5344CB8AC3E}">
        <p14:creationId xmlns:p14="http://schemas.microsoft.com/office/powerpoint/2010/main" val="96845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4212FA-6203-4E16-9516-456D6345DB6A}"/>
              </a:ext>
            </a:extLst>
          </p:cNvPr>
          <p:cNvSpPr>
            <a:spLocks noGrp="1"/>
          </p:cNvSpPr>
          <p:nvPr>
            <p:ph type="title"/>
          </p:nvPr>
        </p:nvSpPr>
        <p:spPr/>
        <p:txBody>
          <a:bodyPr/>
          <a:lstStyle/>
          <a:p>
            <a:r>
              <a:rPr lang="fi-FI"/>
              <a:t>Valinnaisaineiden valinta</a:t>
            </a:r>
          </a:p>
        </p:txBody>
      </p:sp>
      <p:sp>
        <p:nvSpPr>
          <p:cNvPr id="3" name="Sisällön paikkamerkki 2">
            <a:extLst>
              <a:ext uri="{FF2B5EF4-FFF2-40B4-BE49-F238E27FC236}">
                <a16:creationId xmlns:a16="http://schemas.microsoft.com/office/drawing/2014/main" id="{FB30B001-AD71-4BEA-A006-9F33DF302B39}"/>
              </a:ext>
            </a:extLst>
          </p:cNvPr>
          <p:cNvSpPr>
            <a:spLocks noGrp="1"/>
          </p:cNvSpPr>
          <p:nvPr>
            <p:ph idx="1"/>
          </p:nvPr>
        </p:nvSpPr>
        <p:spPr>
          <a:xfrm>
            <a:off x="457200" y="1941342"/>
            <a:ext cx="8229600" cy="4262510"/>
          </a:xfrm>
        </p:spPr>
        <p:txBody>
          <a:bodyPr/>
          <a:lstStyle/>
          <a:p>
            <a:r>
              <a:rPr lang="fi-FI" dirty="0"/>
              <a:t>Tehdään Wilman kurssitarjottimessa </a:t>
            </a:r>
            <a:r>
              <a:rPr lang="fi-FI" b="1" dirty="0"/>
              <a:t>12.-23.2.2024</a:t>
            </a:r>
          </a:p>
          <a:p>
            <a:pPr lvl="1"/>
            <a:r>
              <a:rPr lang="fi-FI" dirty="0"/>
              <a:t>Valitaan 1 </a:t>
            </a:r>
            <a:r>
              <a:rPr lang="fi-FI" dirty="0" err="1"/>
              <a:t>taitai</a:t>
            </a:r>
            <a:r>
              <a:rPr lang="fi-FI" dirty="0"/>
              <a:t>-valinta ja 2 varavalintaa</a:t>
            </a:r>
          </a:p>
          <a:p>
            <a:pPr lvl="1"/>
            <a:r>
              <a:rPr lang="fi-FI" dirty="0"/>
              <a:t>Valitaan 1 pitkä ja 2 varavalintaa</a:t>
            </a:r>
          </a:p>
          <a:p>
            <a:pPr lvl="1"/>
            <a:r>
              <a:rPr lang="fi-FI" dirty="0"/>
              <a:t>Valitaan 1 lyhyt ja 2 varavalintaa</a:t>
            </a:r>
          </a:p>
          <a:p>
            <a:r>
              <a:rPr lang="fi-FI" dirty="0"/>
              <a:t>Valinnaisryhmän muodostumiseen vaaditaan vähintään 12 oppilaan valinta</a:t>
            </a:r>
          </a:p>
          <a:p>
            <a:r>
              <a:rPr lang="fi-FI" dirty="0"/>
              <a:t>Valinnaisainetta voi vaihtaa vain perustellusta oppilashuollollisesta, esim. terveydellisestä syystä rehtorin päätöksellä.</a:t>
            </a:r>
          </a:p>
          <a:p>
            <a:pPr marL="0" indent="0">
              <a:buNone/>
            </a:pPr>
            <a:endParaRPr lang="fi-FI" dirty="0"/>
          </a:p>
        </p:txBody>
      </p:sp>
    </p:spTree>
    <p:extLst>
      <p:ext uri="{BB962C8B-B14F-4D97-AF65-F5344CB8AC3E}">
        <p14:creationId xmlns:p14="http://schemas.microsoft.com/office/powerpoint/2010/main" val="396375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2E13ED-F630-402D-8999-3E05D024AE89}"/>
              </a:ext>
            </a:extLst>
          </p:cNvPr>
          <p:cNvSpPr>
            <a:spLocks noGrp="1"/>
          </p:cNvSpPr>
          <p:nvPr>
            <p:ph type="title"/>
          </p:nvPr>
        </p:nvSpPr>
        <p:spPr>
          <a:xfrm>
            <a:off x="2165131" y="409904"/>
            <a:ext cx="6512530" cy="525518"/>
          </a:xfrm>
        </p:spPr>
        <p:txBody>
          <a:bodyPr/>
          <a:lstStyle/>
          <a:p>
            <a:r>
              <a:rPr lang="fi-FI" dirty="0"/>
              <a:t>Pitkät valinnaisaineet</a:t>
            </a:r>
          </a:p>
        </p:txBody>
      </p:sp>
      <p:sp>
        <p:nvSpPr>
          <p:cNvPr id="3" name="Sisällön paikkamerkki 2">
            <a:extLst>
              <a:ext uri="{FF2B5EF4-FFF2-40B4-BE49-F238E27FC236}">
                <a16:creationId xmlns:a16="http://schemas.microsoft.com/office/drawing/2014/main" id="{2E27BA2C-2B25-4CE4-A310-6D8DC5E8F44F}"/>
              </a:ext>
            </a:extLst>
          </p:cNvPr>
          <p:cNvSpPr>
            <a:spLocks noGrp="1"/>
          </p:cNvSpPr>
          <p:nvPr>
            <p:ph idx="1"/>
          </p:nvPr>
        </p:nvSpPr>
        <p:spPr>
          <a:xfrm>
            <a:off x="448061" y="935423"/>
            <a:ext cx="8229600" cy="5254362"/>
          </a:xfrm>
        </p:spPr>
        <p:txBody>
          <a:bodyPr/>
          <a:lstStyle/>
          <a:p>
            <a:pPr>
              <a:buFontTx/>
              <a:buChar char="-"/>
            </a:pPr>
            <a:r>
              <a:rPr lang="fi-FI" b="1" dirty="0"/>
              <a:t>B2- kielet: ranska, espanja, </a:t>
            </a:r>
            <a:r>
              <a:rPr lang="fi-FI" dirty="0"/>
              <a:t>			- kielet</a:t>
            </a:r>
          </a:p>
          <a:p>
            <a:pPr>
              <a:buFontTx/>
              <a:buChar char="-"/>
            </a:pPr>
            <a:r>
              <a:rPr lang="fi-FI" b="1" dirty="0"/>
              <a:t>Kuvataiteen syventävä </a:t>
            </a:r>
            <a:r>
              <a:rPr lang="fi-FI" dirty="0"/>
              <a:t>				- KU</a:t>
            </a:r>
          </a:p>
          <a:p>
            <a:pPr>
              <a:buFontTx/>
              <a:buChar char="-"/>
            </a:pPr>
            <a:r>
              <a:rPr lang="fi-FI" b="1" dirty="0"/>
              <a:t>Kotitalouden syventävä</a:t>
            </a:r>
            <a:r>
              <a:rPr lang="fi-FI" dirty="0"/>
              <a:t>			- KO</a:t>
            </a:r>
          </a:p>
          <a:p>
            <a:pPr>
              <a:buFontTx/>
              <a:buChar char="-"/>
            </a:pPr>
            <a:r>
              <a:rPr lang="fi-FI" b="1" dirty="0"/>
              <a:t>Musiikin syventävä </a:t>
            </a:r>
            <a:r>
              <a:rPr lang="fi-FI" dirty="0"/>
              <a:t>				- MU</a:t>
            </a:r>
          </a:p>
          <a:p>
            <a:pPr>
              <a:buFontTx/>
              <a:buChar char="-"/>
            </a:pPr>
            <a:r>
              <a:rPr lang="fi-FI" b="1" dirty="0"/>
              <a:t>Palloilu: liikunnan syventävä </a:t>
            </a:r>
            <a:r>
              <a:rPr lang="fi-FI" dirty="0"/>
              <a:t>			- LI</a:t>
            </a:r>
          </a:p>
          <a:p>
            <a:pPr>
              <a:buFontTx/>
              <a:buChar char="-"/>
            </a:pPr>
            <a:r>
              <a:rPr lang="fi-FI" b="1" dirty="0"/>
              <a:t>Tekninen työ: käsityön syventävä</a:t>
            </a:r>
            <a:r>
              <a:rPr lang="fi-FI" dirty="0"/>
              <a:t>		- KS</a:t>
            </a:r>
          </a:p>
          <a:p>
            <a:pPr>
              <a:buFontTx/>
              <a:buChar char="-"/>
            </a:pPr>
            <a:r>
              <a:rPr lang="fi-FI" b="1" dirty="0"/>
              <a:t>Tekstiilityö: käsityön syventävä </a:t>
            </a:r>
            <a:r>
              <a:rPr lang="fi-FI" dirty="0"/>
              <a:t>		- KS</a:t>
            </a:r>
          </a:p>
          <a:p>
            <a:pPr>
              <a:buFontTx/>
              <a:buChar char="-"/>
            </a:pPr>
            <a:r>
              <a:rPr lang="fi-FI" b="1" dirty="0"/>
              <a:t>Draama: </a:t>
            </a:r>
            <a:r>
              <a:rPr lang="fi-FI" sz="2000" b="1" dirty="0"/>
              <a:t>äidinkielen ja kirjallisuuden syventävä </a:t>
            </a:r>
            <a:r>
              <a:rPr lang="fi-FI" dirty="0"/>
              <a:t>	- AI</a:t>
            </a:r>
          </a:p>
          <a:p>
            <a:pPr>
              <a:buFontTx/>
              <a:buChar char="-"/>
            </a:pPr>
            <a:r>
              <a:rPr lang="fi-FI" b="1" dirty="0"/>
              <a:t>Liikkuen luonnossa </a:t>
            </a:r>
            <a:r>
              <a:rPr lang="fi-FI" dirty="0"/>
              <a:t>				- BI+LI</a:t>
            </a:r>
          </a:p>
          <a:p>
            <a:pPr>
              <a:buFontTx/>
              <a:buChar char="-"/>
            </a:pPr>
            <a:r>
              <a:rPr lang="fi-FI" b="1" dirty="0"/>
              <a:t>Salibandykurssi</a:t>
            </a:r>
            <a:r>
              <a:rPr lang="fi-FI" dirty="0"/>
              <a:t> 					- LI</a:t>
            </a:r>
          </a:p>
          <a:p>
            <a:pPr>
              <a:buFontTx/>
              <a:buChar char="-"/>
            </a:pPr>
            <a:r>
              <a:rPr lang="fi-FI" b="1" dirty="0"/>
              <a:t>Yrittäjyyskasvatus	</a:t>
            </a:r>
            <a:r>
              <a:rPr lang="fi-FI" dirty="0"/>
              <a:t>			- YH</a:t>
            </a:r>
          </a:p>
          <a:p>
            <a:pPr marL="0" indent="0">
              <a:buNone/>
            </a:pPr>
            <a:endParaRPr lang="fi-FI" dirty="0"/>
          </a:p>
          <a:p>
            <a:pPr marL="0" indent="0">
              <a:buNone/>
            </a:pPr>
            <a:endParaRPr lang="fi-FI" sz="1800" dirty="0"/>
          </a:p>
          <a:p>
            <a:pPr>
              <a:buFontTx/>
              <a:buChar char="-"/>
            </a:pPr>
            <a:endParaRPr lang="fi-FI" sz="1800" dirty="0"/>
          </a:p>
          <a:p>
            <a:pPr>
              <a:buFontTx/>
              <a:buChar char="-"/>
            </a:pPr>
            <a:endParaRPr lang="fi-FI" dirty="0"/>
          </a:p>
          <a:p>
            <a:pPr>
              <a:buFontTx/>
              <a:buChar char="-"/>
            </a:pPr>
            <a:endParaRPr lang="fi-FI" dirty="0"/>
          </a:p>
          <a:p>
            <a:pPr>
              <a:buFontTx/>
              <a:buChar char="-"/>
            </a:pPr>
            <a:endParaRPr lang="fi-FI" dirty="0"/>
          </a:p>
          <a:p>
            <a:pPr>
              <a:buFontTx/>
              <a:buChar char="-"/>
            </a:pPr>
            <a:endParaRPr lang="fi-FI" dirty="0"/>
          </a:p>
        </p:txBody>
      </p:sp>
    </p:spTree>
    <p:extLst>
      <p:ext uri="{BB962C8B-B14F-4D97-AF65-F5344CB8AC3E}">
        <p14:creationId xmlns:p14="http://schemas.microsoft.com/office/powerpoint/2010/main" val="210214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5627" y="692696"/>
            <a:ext cx="8229600" cy="1143000"/>
          </a:xfrm>
        </p:spPr>
        <p:txBody>
          <a:bodyPr/>
          <a:lstStyle/>
          <a:p>
            <a:r>
              <a:rPr lang="fi-FI" i="0" err="1"/>
              <a:t>Je</a:t>
            </a:r>
            <a:r>
              <a:rPr lang="fi-FI" i="0"/>
              <a:t> </a:t>
            </a:r>
            <a:r>
              <a:rPr lang="fi-FI" i="0" err="1"/>
              <a:t>parle</a:t>
            </a:r>
            <a:r>
              <a:rPr lang="fi-FI" i="0"/>
              <a:t> </a:t>
            </a:r>
            <a:r>
              <a:rPr lang="fi-FI" i="0" err="1"/>
              <a:t>français</a:t>
            </a:r>
            <a:r>
              <a:rPr lang="fi-FI" i="0"/>
              <a:t>!</a:t>
            </a:r>
            <a:br>
              <a:rPr lang="en-US">
                <a:solidFill>
                  <a:schemeClr val="tx1"/>
                </a:solidFill>
              </a:rPr>
            </a:br>
            <a:r>
              <a:rPr lang="fi-FI" i="0"/>
              <a:t>B2-ranska (4vvh)</a:t>
            </a:r>
          </a:p>
        </p:txBody>
      </p:sp>
      <p:sp>
        <p:nvSpPr>
          <p:cNvPr id="3" name="Sisällön paikkamerkki 2"/>
          <p:cNvSpPr>
            <a:spLocks noGrp="1"/>
          </p:cNvSpPr>
          <p:nvPr>
            <p:ph idx="1"/>
          </p:nvPr>
        </p:nvSpPr>
        <p:spPr>
          <a:xfrm>
            <a:off x="474047" y="1628800"/>
            <a:ext cx="8229600" cy="4536504"/>
          </a:xfrm>
        </p:spPr>
        <p:txBody>
          <a:bodyPr/>
          <a:lstStyle/>
          <a:p>
            <a:pPr marL="0" indent="0">
              <a:buNone/>
            </a:pPr>
            <a:endParaRPr lang="fi-FI" sz="1800"/>
          </a:p>
          <a:p>
            <a:pPr marL="0" indent="0">
              <a:buNone/>
            </a:pPr>
            <a:r>
              <a:rPr lang="fi-FI" sz="1800" err="1"/>
              <a:t>Bonjour</a:t>
            </a:r>
            <a:r>
              <a:rPr lang="fi-FI" sz="1800"/>
              <a:t>! Tervetuloa oppimaan ranskaa! Ranska on kulttuurin, matkailun ja kansainvälisten suhteiden kieli, jonka oppimisesta avautuu uusia mahdollisuuksia tulevaisuuteen.</a:t>
            </a:r>
          </a:p>
          <a:p>
            <a:pPr marL="0" indent="0">
              <a:buNone/>
            </a:pPr>
            <a:endParaRPr lang="fi-FI" sz="1800"/>
          </a:p>
          <a:p>
            <a:pPr marL="0" indent="0">
              <a:buNone/>
            </a:pPr>
            <a:r>
              <a:rPr lang="fi-FI" sz="1800"/>
              <a:t>Ranskan tunneilla käytetään monipuolisia opiskelumenetelmiä: Opit uutta kieltä esimerkiksi tekstien, videoiden, musiikin, pelien ja leikkien avulla. Tunneilla keskustellaan paljon ja työskennellään pareittain ja ryhmissä. Opetuksessa hyödynnetään erilaisia oppimisympäristöjä ja -välineitä. Oppikirjan lisäksi kieleen tutustutaan netin ja eri sovellusten tarjoamien mahdollisuuksien avulla.</a:t>
            </a:r>
          </a:p>
          <a:p>
            <a:pPr marL="0" indent="0">
              <a:buNone/>
            </a:pPr>
            <a:endParaRPr lang="fi-FI" sz="1800"/>
          </a:p>
          <a:p>
            <a:pPr marL="0" indent="0">
              <a:buNone/>
            </a:pPr>
            <a:r>
              <a:rPr lang="fi-FI" sz="1800"/>
              <a:t>Uuden kielen harjoittelu kehittää taitojasi opiskella kieliä ja avartaa maailmankuvaasi, kun pääset tutustumaan eri kulttuureihin. Ranskan tunneilla opit perussanastoa ja lausahduksia, joista on hyötyä matkaillessa ja tulevaisuuden työelämässä. </a:t>
            </a:r>
            <a:r>
              <a:rPr lang="fi-FI" sz="1800" err="1"/>
              <a:t>Bienvenue</a:t>
            </a:r>
            <a:r>
              <a:rPr lang="fi-FI" sz="1800"/>
              <a:t>!</a:t>
            </a:r>
          </a:p>
          <a:p>
            <a:pPr marL="0" indent="0">
              <a:buNone/>
            </a:pPr>
            <a:endParaRPr lang="fi-FI" sz="1800"/>
          </a:p>
          <a:p>
            <a:pPr lvl="2"/>
            <a:endParaRPr lang="fi-FI"/>
          </a:p>
        </p:txBody>
      </p:sp>
    </p:spTree>
    <p:extLst>
      <p:ext uri="{BB962C8B-B14F-4D97-AF65-F5344CB8AC3E}">
        <p14:creationId xmlns:p14="http://schemas.microsoft.com/office/powerpoint/2010/main" val="5251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620688"/>
            <a:ext cx="8229600" cy="1143000"/>
          </a:xfrm>
        </p:spPr>
        <p:txBody>
          <a:bodyPr/>
          <a:lstStyle/>
          <a:p>
            <a:r>
              <a:rPr lang="fi-FI" sz="3200" dirty="0"/>
              <a:t>¡</a:t>
            </a:r>
            <a:r>
              <a:rPr lang="fi-FI" sz="3200" dirty="0" err="1"/>
              <a:t>Hablamos</a:t>
            </a:r>
            <a:r>
              <a:rPr lang="fi-FI" sz="3200" dirty="0"/>
              <a:t> </a:t>
            </a:r>
            <a:r>
              <a:rPr lang="fi-FI" sz="3200" dirty="0" err="1"/>
              <a:t>español</a:t>
            </a:r>
            <a:r>
              <a:rPr lang="fi-FI" sz="3200" dirty="0"/>
              <a:t>!</a:t>
            </a:r>
            <a:br>
              <a:rPr lang="fi-FI" sz="3200" dirty="0"/>
            </a:br>
            <a:r>
              <a:rPr lang="fi-FI" sz="3200" dirty="0"/>
              <a:t>B2-espanja</a:t>
            </a:r>
            <a:br>
              <a:rPr lang="fi-FI" sz="3200" dirty="0"/>
            </a:br>
            <a:endParaRPr lang="fi-FI" sz="2000" dirty="0"/>
          </a:p>
        </p:txBody>
      </p:sp>
      <p:sp>
        <p:nvSpPr>
          <p:cNvPr id="3" name="Sisällön paikkamerkki 2"/>
          <p:cNvSpPr>
            <a:spLocks noGrp="1"/>
          </p:cNvSpPr>
          <p:nvPr>
            <p:ph idx="1"/>
          </p:nvPr>
        </p:nvSpPr>
        <p:spPr>
          <a:xfrm>
            <a:off x="467544" y="1268760"/>
            <a:ext cx="8208912" cy="4752528"/>
          </a:xfrm>
        </p:spPr>
        <p:txBody>
          <a:bodyPr/>
          <a:lstStyle/>
          <a:p>
            <a:pPr marL="0" indent="0">
              <a:buNone/>
            </a:pPr>
            <a:r>
              <a:rPr lang="fi-FI" sz="1800" dirty="0"/>
              <a:t>			</a:t>
            </a:r>
          </a:p>
          <a:p>
            <a:pPr marL="0" indent="0">
              <a:buNone/>
            </a:pPr>
            <a:r>
              <a:rPr lang="fi-FI" sz="1800" dirty="0"/>
              <a:t>¡</a:t>
            </a:r>
            <a:r>
              <a:rPr lang="fi-FI" sz="1800" dirty="0" err="1"/>
              <a:t>Hola</a:t>
            </a:r>
            <a:r>
              <a:rPr lang="fi-FI" sz="1800" dirty="0"/>
              <a:t>! ¿</a:t>
            </a:r>
            <a:r>
              <a:rPr lang="fi-FI" sz="1800" dirty="0" err="1"/>
              <a:t>Qué</a:t>
            </a:r>
            <a:r>
              <a:rPr lang="fi-FI" sz="1800" dirty="0"/>
              <a:t> </a:t>
            </a:r>
            <a:r>
              <a:rPr lang="fi-FI" sz="1800" dirty="0" err="1"/>
              <a:t>tal</a:t>
            </a:r>
            <a:r>
              <a:rPr lang="fi-FI" sz="1800" dirty="0"/>
              <a:t>? Espanja on maailman neljänneksi puhutuin kieli. Kieltä puhuu arviolta noin 450 miljoonaa ihmistä. Espanjan taito on valtti työmarkkinoilla esimerkiksi kaupan ja tekniikan aloilla. Kielen ääntäminen on helppoa suomalaisille ja pienelläkin kielitaidolla tulee toimeen.</a:t>
            </a:r>
          </a:p>
          <a:p>
            <a:pPr marL="0" indent="0">
              <a:buNone/>
            </a:pPr>
            <a:endParaRPr lang="fi-FI" sz="1800" dirty="0"/>
          </a:p>
          <a:p>
            <a:pPr marL="0" indent="0">
              <a:buNone/>
            </a:pPr>
            <a:r>
              <a:rPr lang="fi-FI" sz="1800" dirty="0"/>
              <a:t>Espanjan tunneilla opiskellaan monipuolisesti eri menetelmiä käyttäen. Kieltä opetellaan tekstien, videoiden, kuunteluiden, pelien ja toiminnallisten harjoitusten avulla. Tunneilla keskustellaan ja työskennellään pareittain ja ryhmissä. Opetuksessa hyödynnetään kirjan lisäksi myös teknologiaa ja tutustutaan uuteen kulttuuriin.</a:t>
            </a:r>
          </a:p>
          <a:p>
            <a:pPr marL="0" indent="0">
              <a:buNone/>
            </a:pPr>
            <a:endParaRPr lang="fi-FI" sz="1800" dirty="0"/>
          </a:p>
          <a:p>
            <a:pPr marL="0" indent="0">
              <a:buNone/>
            </a:pPr>
            <a:r>
              <a:rPr lang="fi-FI" sz="1800" dirty="0"/>
              <a:t>Uuden kielen opettelu kehittää ajattelua sekä taitoja opiskella kieliä. Espanjan tunneilla opit perussanastoa ja lausahduksia, joista on hyötyä matkustaessa </a:t>
            </a:r>
            <a:r>
              <a:rPr lang="fi-FI" sz="1800"/>
              <a:t>sekä työelämässä</a:t>
            </a:r>
            <a:r>
              <a:rPr lang="fi-FI" sz="1800" dirty="0"/>
              <a:t>. ¡</a:t>
            </a:r>
            <a:r>
              <a:rPr lang="fi-FI" sz="1800" dirty="0" err="1"/>
              <a:t>Bienvenidos</a:t>
            </a:r>
            <a:r>
              <a:rPr lang="fi-FI" sz="1800" dirty="0"/>
              <a:t>!</a:t>
            </a:r>
          </a:p>
        </p:txBody>
      </p:sp>
    </p:spTree>
    <p:extLst>
      <p:ext uri="{BB962C8B-B14F-4D97-AF65-F5344CB8AC3E}">
        <p14:creationId xmlns:p14="http://schemas.microsoft.com/office/powerpoint/2010/main" val="893563056"/>
      </p:ext>
    </p:extLst>
  </p:cSld>
  <p:clrMapOvr>
    <a:masterClrMapping/>
  </p:clrMapOvr>
</p:sld>
</file>

<file path=ppt/theme/theme1.xml><?xml version="1.0" encoding="utf-8"?>
<a:theme xmlns:a="http://schemas.openxmlformats.org/drawingml/2006/main" name="oulu_peru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lman grafiikk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uvapohj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ulu, pelkistet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äyttöoikeus xmlns="8e2a62d9-69c4-427d-82b8-d3566683fd1e">Kaikki oikeudet</Käyttöoikeus>
    <p57050f79f05421c9919ebac98413338 xmlns="8e2a62d9-69c4-427d-82b8-d3566683fd1e">
      <Terms xmlns="http://schemas.microsoft.com/office/infopath/2007/PartnerControls">
        <TermInfo xmlns="http://schemas.microsoft.com/office/infopath/2007/PartnerControls">
          <TermName xmlns="http://schemas.microsoft.com/office/infopath/2007/PartnerControls">Kaupungin yhteiset</TermName>
          <TermId xmlns="http://schemas.microsoft.com/office/infopath/2007/PartnerControls">8e4423f0-cae4-4641-90be-aef8d2912dcd</TermId>
        </TermInfo>
      </Terms>
    </p57050f79f05421c9919ebac98413338>
    <j481aed1088245d8a5bc2a2df388c82d xmlns="8e2a62d9-69c4-427d-82b8-d3566683fd1e">
      <Terms xmlns="http://schemas.microsoft.com/office/infopath/2007/PartnerControls">
        <TermInfo xmlns="http://schemas.microsoft.com/office/infopath/2007/PartnerControls">
          <TermName xmlns="http://schemas.microsoft.com/office/infopath/2007/PartnerControls">Diasarjamalli</TermName>
          <TermId xmlns="http://schemas.microsoft.com/office/infopath/2007/PartnerControls">f3916894-795c-4fd0-9cee-71b587c73c83</TermId>
        </TermInfo>
      </Terms>
    </j481aed1088245d8a5bc2a2df388c82d>
    <f75a43b1dcff40c9a94f763681a88f30 xmlns="8e2a62d9-69c4-427d-82b8-d3566683fd1e">
      <Terms xmlns="http://schemas.microsoft.com/office/infopath/2007/PartnerControls">
        <TermInfo xmlns="http://schemas.microsoft.com/office/infopath/2007/PartnerControls">
          <TermName xmlns="http://schemas.microsoft.com/office/infopath/2007/PartnerControls">Grafiikka</TermName>
          <TermId xmlns="http://schemas.microsoft.com/office/infopath/2007/PartnerControls">cd1437ec-b62f-4021-871d-9c681e72c1d9</TermId>
        </TermInfo>
      </Terms>
    </f75a43b1dcff40c9a94f763681a88f30>
    <TaxKeywordTaxHTField xmlns="8e2a62d9-69c4-427d-82b8-d3566683fd1e">
      <Terms xmlns="http://schemas.microsoft.com/office/infopath/2007/PartnerControls"/>
    </TaxKeywordTaxHTField>
    <K_x00e4_ytt_x00f6_kohde xmlns="cdf342e5-67c3-4c81-ada6-e22c67426525">Toimistokäyttöön</K_x00e4_ytt_x00f6_kohde>
    <wic_System_Copyright xmlns="http://schemas.microsoft.com/sharepoint/v3/fields" xsi:nil="true"/>
    <Description xmlns="http://schemas.microsoft.com/sharepoint/v3" xsi:nil="true"/>
    <_dlc_DocId xmlns="8e2a62d9-69c4-427d-82b8-d3566683fd1e">T4F7HNHWR7MS-26-181</_dlc_DocId>
    <_dlc_DocIdUrl xmlns="8e2a62d9-69c4-427d-82b8-d3566683fd1e">
      <Url>https://uusiakkuna.oulunkaupunki.fi/sites/mediapankki/grafiikka/_layouts/15/DocIdRedir.aspx?ID=T4F7HNHWR7MS-26-181</Url>
      <Description>T4F7HNHWR7MS-26-181</Description>
    </_dlc_DocIdUrl>
    <TaxCatchAll xmlns="59ea0497-88c3-441c-82be-d7b41d7c9b79">
      <Value>195</Value>
      <Value>571</Value>
      <Value>561</Value>
      <Value>4</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Grafiikka" ma:contentTypeID="0x0101009148F5A04DDD49CBA7127AADA5FB792B0058752EF466DF934F95AD40E7AA9148C40014000E59861B6C43BFF8BBA294F0A884" ma:contentTypeVersion="18" ma:contentTypeDescription="" ma:contentTypeScope="" ma:versionID="a589152b85d0fe8eab366ba34065c579">
  <xsd:schema xmlns:xsd="http://www.w3.org/2001/XMLSchema" xmlns:xs="http://www.w3.org/2001/XMLSchema" xmlns:p="http://schemas.microsoft.com/office/2006/metadata/properties" xmlns:ns1="http://schemas.microsoft.com/sharepoint/v3" xmlns:ns2="http://schemas.microsoft.com/sharepoint/v3/fields" xmlns:ns3="8e2a62d9-69c4-427d-82b8-d3566683fd1e" xmlns:ns4="cdf342e5-67c3-4c81-ada6-e22c67426525" xmlns:ns5="59ea0497-88c3-441c-82be-d7b41d7c9b79" targetNamespace="http://schemas.microsoft.com/office/2006/metadata/properties" ma:root="true" ma:fieldsID="aabf532bc10c3bc9c5f7990e439ca0aa" ns1:_="" ns2:_="" ns3:_="" ns4:_="" ns5:_="">
    <xsd:import namespace="http://schemas.microsoft.com/sharepoint/v3"/>
    <xsd:import namespace="http://schemas.microsoft.com/sharepoint/v3/fields"/>
    <xsd:import namespace="8e2a62d9-69c4-427d-82b8-d3566683fd1e"/>
    <xsd:import namespace="cdf342e5-67c3-4c81-ada6-e22c67426525"/>
    <xsd:import namespace="59ea0497-88c3-441c-82be-d7b41d7c9b79"/>
    <xsd:element name="properties">
      <xsd:complexType>
        <xsd:sequence>
          <xsd:element name="documentManagement">
            <xsd:complexType>
              <xsd:all>
                <xsd:element ref="ns4:K_x00e4_ytt_x00f6_kohde"/>
                <xsd:element ref="ns1:Description" minOccurs="0"/>
                <xsd:element ref="ns3:Käyttöoikeus"/>
                <xsd:element ref="ns1:AverageRating" minOccurs="0"/>
                <xsd:element ref="ns1:RatingCount" minOccurs="0"/>
                <xsd:element ref="ns2:wic_System_Copyright" minOccurs="0"/>
                <xsd:element ref="ns1:PreviewExists" minOccurs="0"/>
                <xsd:element ref="ns1:ImageWidth" minOccurs="0"/>
                <xsd:element ref="ns3:_dlc_DocId" minOccurs="0"/>
                <xsd:element ref="ns3:_dlc_DocIdUrl" minOccurs="0"/>
                <xsd:element ref="ns3:_dlc_DocIdPersistId" minOccurs="0"/>
                <xsd:element ref="ns5:TaxCatchAll" minOccurs="0"/>
                <xsd:element ref="ns5:TaxCatchAllLabel" minOccurs="0"/>
                <xsd:element ref="ns3:TaxKeywordTaxHTField" minOccurs="0"/>
                <xsd:element ref="ns1:File_x0020_Type" minOccurs="0"/>
                <xsd:element ref="ns1:HTML_x0020_File_x0020_Type" minOccurs="0"/>
                <xsd:element ref="ns1:FSObjType" minOccurs="0"/>
                <xsd:element ref="ns3:f75a43b1dcff40c9a94f763681a88f30" minOccurs="0"/>
                <xsd:element ref="ns3:p57050f79f05421c9919ebac98413338" minOccurs="0"/>
                <xsd:element ref="ns1:FileRef" minOccurs="0"/>
                <xsd:element ref="ns3:j481aed1088245d8a5bc2a2df388c82d" minOccurs="0"/>
                <xsd:element ref="ns1:ThumbnailExis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 ma:index="10" nillable="true" ma:displayName="Kuvaus" ma:description="Käytetään kuvan vaihtoehtoisena tekstinä." ma:hidden="true" ma:internalName="Description">
      <xsd:simpleType>
        <xsd:restriction base="dms:Note">
          <xsd:maxLength value="255"/>
        </xsd:restriction>
      </xsd:simpleType>
    </xsd:element>
    <xsd:element name="AverageRating" ma:index="12" nillable="true" ma:displayName="Luokitus (0 - 5)" ma:decimals="2" ma:description="Kaikkien lähetettyjen luokitusten keskiarvo" ma:internalName="AverageRating" ma:readOnly="true">
      <xsd:simpleType>
        <xsd:restriction base="dms:Number"/>
      </xsd:simpleType>
    </xsd:element>
    <xsd:element name="RatingCount" ma:index="13" nillable="true" ma:displayName="Luokitusten määrä" ma:decimals="0" ma:description="Lähetettyjen luokitusten määrä" ma:internalName="RatingCount" ma:readOnly="true">
      <xsd:simpleType>
        <xsd:restriction base="dms:Number"/>
      </xsd:simpleType>
    </xsd:element>
    <xsd:element name="PreviewExists" ma:index="16" nillable="true" ma:displayName="Esikatselu on olemassa" ma:default="FALSE" ma:hidden="true" ma:internalName="PreviewExists" ma:readOnly="true">
      <xsd:simpleType>
        <xsd:restriction base="dms:Boolean"/>
      </xsd:simpleType>
    </xsd:element>
    <xsd:element name="ImageWidth" ma:index="17" nillable="true" ma:displayName="Kuvan leveys" ma:internalName="ImageWidth" ma:readOnly="true">
      <xsd:simpleType>
        <xsd:restriction base="dms:Unknown"/>
      </xsd:simpleType>
    </xsd:element>
    <xsd:element name="File_x0020_Type" ma:index="27" nillable="true" ma:displayName="Tiedostotyyppi" ma:hidden="true" ma:internalName="File_x0020_Type" ma:readOnly="true">
      <xsd:simpleType>
        <xsd:restriction base="dms:Text"/>
      </xsd:simpleType>
    </xsd:element>
    <xsd:element name="HTML_x0020_File_x0020_Type" ma:index="28" nillable="true" ma:displayName="HTML-tiedostotyyppi" ma:hidden="true" ma:internalName="HTML_x0020_File_x0020_Type" ma:readOnly="true">
      <xsd:simpleType>
        <xsd:restriction base="dms:Text"/>
      </xsd:simpleType>
    </xsd:element>
    <xsd:element name="FSObjType" ma:index="29" nillable="true" ma:displayName="Kohteen tyyppi" ma:hidden="true" ma:list="Docs" ma:internalName="FSObjType" ma:readOnly="true" ma:showField="FSType">
      <xsd:simpleType>
        <xsd:restriction base="dms:Lookup"/>
      </xsd:simpleType>
    </xsd:element>
    <xsd:element name="FileRef" ma:index="37" nillable="true" ma:displayName="URL-polku" ma:hidden="true" ma:list="Docs" ma:internalName="FileRef" ma:readOnly="true" ma:showField="FullUrl">
      <xsd:simpleType>
        <xsd:restriction base="dms:Lookup"/>
      </xsd:simpleType>
    </xsd:element>
    <xsd:element name="ThumbnailExists" ma:index="41" nillable="true" ma:displayName="Pikkukuva on olemassa" ma:default="FALSE" ma:hidden="true" ma:internalName="Thumbnail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5" nillable="true" ma:displayName="Tekijänoikeus"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2a62d9-69c4-427d-82b8-d3566683fd1e" elementFormDefault="qualified">
    <xsd:import namespace="http://schemas.microsoft.com/office/2006/documentManagement/types"/>
    <xsd:import namespace="http://schemas.microsoft.com/office/infopath/2007/PartnerControls"/>
    <xsd:element name="Käyttöoikeus" ma:index="11" ma:displayName="Käyttöoikeus" ma:default="Kaikki oikeudet" ma:format="RadioButtons" ma:internalName="K_x00e4_ytt_x00f6_oikeus">
      <xsd:simpleType>
        <xsd:restriction base="dms:Choice">
          <xsd:enumeration value="Kaikki oikeudet"/>
          <xsd:enumeration value="Rajoitetut oikeudet"/>
        </xsd:restriction>
      </xsd:simpleType>
    </xsd:element>
    <xsd:element name="_dlc_DocId" ma:index="18" nillable="true" ma:displayName="Tiedostotunnisteen arvo" ma:description="Tälle kohteelle määritetyn tiedostotunnisteen arvo." ma:internalName="_dlc_DocId" ma:readOnly="true">
      <xsd:simpleType>
        <xsd:restriction base="dms:Text"/>
      </xsd:simpleType>
    </xsd:element>
    <xsd:element name="_dlc_DocIdUrl" ma:index="1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TaxKeywordTaxHTField" ma:index="25" nillable="true" ma:taxonomy="true" ma:internalName="TaxKeywordTaxHTField" ma:taxonomyFieldName="TaxKeyword" ma:displayName="Yrityksen avainsanat" ma:fieldId="{23f27201-bee3-471e-b2e7-b64fd8b7ca38}" ma:taxonomyMulti="true" ma:sspId="8c1e3c34-c3d2-4961-a172-4952dd136810" ma:termSetId="00000000-0000-0000-0000-000000000000" ma:anchorId="00000000-0000-0000-0000-000000000000" ma:open="true" ma:isKeyword="true">
      <xsd:complexType>
        <xsd:sequence>
          <xsd:element ref="pc:Terms" minOccurs="0" maxOccurs="1"/>
        </xsd:sequence>
      </xsd:complexType>
    </xsd:element>
    <xsd:element name="f75a43b1dcff40c9a94f763681a88f30" ma:index="32" ma:taxonomy="true" ma:internalName="f75a43b1dcff40c9a94f763681a88f30" ma:taxonomyFieldName="Mediatyyppi0" ma:displayName="Mediatyyppi" ma:default="195;#Grafiikka|cd1437ec-b62f-4021-871d-9c681e72c1d9" ma:fieldId="{f75a43b1-dcff-40c9-a94f-763681a88f30}" ma:sspId="8c1e3c34-c3d2-4961-a172-4952dd136810" ma:termSetId="84e82b63-9e49-4689-ad3f-edfda1d3da4e" ma:anchorId="00000000-0000-0000-0000-000000000000" ma:open="false" ma:isKeyword="false">
      <xsd:complexType>
        <xsd:sequence>
          <xsd:element ref="pc:Terms" minOccurs="0" maxOccurs="1"/>
        </xsd:sequence>
      </xsd:complexType>
    </xsd:element>
    <xsd:element name="p57050f79f05421c9919ebac98413338" ma:index="36" nillable="true" ma:taxonomy="true" ma:internalName="p57050f79f05421c9919ebac98413338" ma:taxonomyFieldName="Toimialat" ma:displayName="Toimiala" ma:default="4;#Kaupungin yhteiset|8e4423f0-cae4-4641-90be-aef8d2912dcd" ma:fieldId="{957050f7-9f05-421c-9919-ebac98413338}" ma:sspId="8c1e3c34-c3d2-4961-a172-4952dd136810" ma:termSetId="301d25d3-8df0-4366-9f66-ddcf167c7276" ma:anchorId="00000000-0000-0000-0000-000000000000" ma:open="false" ma:isKeyword="false">
      <xsd:complexType>
        <xsd:sequence>
          <xsd:element ref="pc:Terms" minOccurs="0" maxOccurs="1"/>
        </xsd:sequence>
      </xsd:complexType>
    </xsd:element>
    <xsd:element name="j481aed1088245d8a5bc2a2df388c82d" ma:index="39" ma:taxonomy="true" ma:internalName="j481aed1088245d8a5bc2a2df388c82d" ma:taxonomyFieldName="Grafiikan_x0020_tunnisteet" ma:displayName="Grafiikka" ma:indexed="true" ma:default="" ma:fieldId="{3481aed1-0882-45d8-a5bc-2a2df388c82d}" ma:sspId="8c1e3c34-c3d2-4961-a172-4952dd136810" ma:termSetId="5bae6026-ae08-4e17-8dff-38e14707a15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f342e5-67c3-4c81-ada6-e22c67426525" elementFormDefault="qualified">
    <xsd:import namespace="http://schemas.microsoft.com/office/2006/documentManagement/types"/>
    <xsd:import namespace="http://schemas.microsoft.com/office/infopath/2007/PartnerControls"/>
    <xsd:element name="K_x00e4_ytt_x00f6_kohde" ma:index="6" ma:displayName="Käyttökohde" ma:format="Dropdown" ma:indexed="true" ma:internalName="K_x00e4_ytt_x00f6_kohde">
      <xsd:simpleType>
        <xsd:restriction base="dms:Choice">
          <xsd:enumeration value="Arkistomateriaali (käytöstä poistettu)"/>
          <xsd:enumeration value="Esittelymateriaali"/>
          <xsd:enumeration value="Toimistokäyttöön"/>
          <xsd:enumeration value="Web-sivuille"/>
          <xsd:enumeration value="Painotuotteisiin"/>
          <xsd:enumeration value="Videoihin ja live-lähetyksiin"/>
        </xsd:restriction>
      </xsd:simpleType>
    </xsd:element>
  </xsd:schema>
  <xsd:schema xmlns:xsd="http://www.w3.org/2001/XMLSchema" xmlns:xs="http://www.w3.org/2001/XMLSchema" xmlns:dms="http://schemas.microsoft.com/office/2006/documentManagement/types" xmlns:pc="http://schemas.microsoft.com/office/infopath/2007/PartnerControls" targetNamespace="59ea0497-88c3-441c-82be-d7b41d7c9b7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ec35afd-2710-459c-9015-1f0fe517853f}" ma:internalName="TaxCatchAll" ma:showField="CatchAllData" ma:web="8e2a62d9-69c4-427d-82b8-d3566683fd1e">
      <xsd:complexType>
        <xsd:complexContent>
          <xsd:extension base="dms:MultiChoiceLookup">
            <xsd:sequence>
              <xsd:element name="Value" type="dms:Lookup" maxOccurs="unbounded" minOccurs="0" nillable="true"/>
            </xsd:sequence>
          </xsd:extension>
        </xsd:complexContent>
      </xsd:complexType>
    </xsd:element>
    <xsd:element name="TaxCatchAllLabel" ma:index="22" nillable="true" ma:displayName="Taxonomy Catch All Column1" ma:hidden="true" ma:list="{9ec35afd-2710-459c-9015-1f0fe517853f}" ma:internalName="TaxCatchAllLabel" ma:readOnly="true" ma:showField="CatchAllDataLabel" ma:web="8e2a62d9-69c4-427d-82b8-d3566683fd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4" ma:displayName="Tekijä / kuvaaja"/>
        <xsd:element ref="dcterms:created" minOccurs="0" maxOccurs="1"/>
        <xsd:element ref="dc:identifier" minOccurs="0" maxOccurs="1"/>
        <xsd:element name="contentType" minOccurs="0" maxOccurs="1" type="xsd:string" ma:index="31" ma:displayName="Sisältölaji"/>
        <xsd:element ref="dc:title" minOccurs="0" maxOccurs="1" ma:index="1" ma:displayName="Otsikko"/>
        <xsd:element ref="dc:subject" minOccurs="0" maxOccurs="1"/>
        <xsd:element ref="dc:description" minOccurs="0" maxOccurs="1" ma:index="9" ma:displayName="Kommentit"/>
        <xsd:element name="keywords" minOccurs="0" maxOccurs="1" type="xsd:string" ma:index="3"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E3200492-F373-4406-9C7B-218702A89AF2}">
  <ds:schemaRefs>
    <ds:schemaRef ds:uri="http://schemas.microsoft.com/sharepoint/v3/contenttype/forms"/>
  </ds:schemaRefs>
</ds:datastoreItem>
</file>

<file path=customXml/itemProps2.xml><?xml version="1.0" encoding="utf-8"?>
<ds:datastoreItem xmlns:ds="http://schemas.openxmlformats.org/officeDocument/2006/customXml" ds:itemID="{8F21B0B3-4222-40B2-A78C-92B324AF10D7}">
  <ds:schemaRefs>
    <ds:schemaRef ds:uri="http://schemas.microsoft.com/sharepoint/v3/fields"/>
    <ds:schemaRef ds:uri="http://purl.org/dc/elements/1.1/"/>
    <ds:schemaRef ds:uri="59ea0497-88c3-441c-82be-d7b41d7c9b79"/>
    <ds:schemaRef ds:uri="http://schemas.microsoft.com/office/infopath/2007/PartnerControls"/>
    <ds:schemaRef ds:uri="8e2a62d9-69c4-427d-82b8-d3566683fd1e"/>
    <ds:schemaRef ds:uri="http://schemas.microsoft.com/office/2006/metadata/properties"/>
    <ds:schemaRef ds:uri="http://purl.org/dc/terms/"/>
    <ds:schemaRef ds:uri="http://schemas.openxmlformats.org/package/2006/metadata/core-properties"/>
    <ds:schemaRef ds:uri="http://schemas.microsoft.com/sharepoint/v3"/>
    <ds:schemaRef ds:uri="http://schemas.microsoft.com/office/2006/documentManagement/types"/>
    <ds:schemaRef ds:uri="cdf342e5-67c3-4c81-ada6-e22c67426525"/>
    <ds:schemaRef ds:uri="http://www.w3.org/XML/1998/namespace"/>
    <ds:schemaRef ds:uri="http://purl.org/dc/dcmitype/"/>
  </ds:schemaRefs>
</ds:datastoreItem>
</file>

<file path=customXml/itemProps3.xml><?xml version="1.0" encoding="utf-8"?>
<ds:datastoreItem xmlns:ds="http://schemas.openxmlformats.org/officeDocument/2006/customXml" ds:itemID="{CF8230C1-EFA2-4064-B5B4-78ACAAEBAAB2}">
  <ds:schemaRefs>
    <ds:schemaRef ds:uri="59ea0497-88c3-441c-82be-d7b41d7c9b79"/>
    <ds:schemaRef ds:uri="8e2a62d9-69c4-427d-82b8-d3566683fd1e"/>
    <ds:schemaRef ds:uri="cdf342e5-67c3-4c81-ada6-e22c674265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FD86F5A-02D1-4E30-AF9E-4C093447C383}">
  <ds:schemaRefs>
    <ds:schemaRef ds:uri="http://schemas.microsoft.com/sharepoint/events"/>
  </ds:schemaRefs>
</ds:datastoreItem>
</file>

<file path=customXml/itemProps5.xml><?xml version="1.0" encoding="utf-8"?>
<ds:datastoreItem xmlns:ds="http://schemas.openxmlformats.org/officeDocument/2006/customXml" ds:itemID="{0D57D575-E2CC-47DF-978E-0A5345C8FFF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12462</TotalTime>
  <Words>1772</Words>
  <Application>Microsoft Office PowerPoint</Application>
  <PresentationFormat>Näytössä katseltava diaesitys (4:3)</PresentationFormat>
  <Paragraphs>205</Paragraphs>
  <Slides>28</Slides>
  <Notes>3</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28</vt:i4>
      </vt:variant>
    </vt:vector>
  </HeadingPairs>
  <TitlesOfParts>
    <vt:vector size="39" baseType="lpstr">
      <vt:lpstr>Arial</vt:lpstr>
      <vt:lpstr>Calibri</vt:lpstr>
      <vt:lpstr>Calibri Light</vt:lpstr>
      <vt:lpstr>Gill Sans MT</vt:lpstr>
      <vt:lpstr>Segoe UI</vt:lpstr>
      <vt:lpstr>Verdana</vt:lpstr>
      <vt:lpstr>oulu_perus (1)</vt:lpstr>
      <vt:lpstr>Ilman grafiikkaa</vt:lpstr>
      <vt:lpstr>Kuvapohjat</vt:lpstr>
      <vt:lpstr>Oulu, pelkistetty</vt:lpstr>
      <vt:lpstr>Office-teema</vt:lpstr>
      <vt:lpstr>Kaakkurin koulun valinnaisuus 2024</vt:lpstr>
      <vt:lpstr>Valinnaisuus yläkoulussa</vt:lpstr>
      <vt:lpstr>Valinnaisuus Kaakkurin koulussa</vt:lpstr>
      <vt:lpstr>Valinnaisuus yläkoulussa</vt:lpstr>
      <vt:lpstr>Valinnaisaineiden arvioinnista</vt:lpstr>
      <vt:lpstr>Valinnaisaineiden valinta</vt:lpstr>
      <vt:lpstr>Pitkät valinnaisaineet</vt:lpstr>
      <vt:lpstr>Je parle français! B2-ranska (4vvh)</vt:lpstr>
      <vt:lpstr>¡Hablamos español! B2-espanja </vt:lpstr>
      <vt:lpstr>PowerPoint-esitys</vt:lpstr>
      <vt:lpstr>Kotitalouden syventävä 4 vvh</vt:lpstr>
      <vt:lpstr> Musiikin syventävä 4vvh</vt:lpstr>
      <vt:lpstr>Palloilu: Liikunnan syventävä 4vvh</vt:lpstr>
      <vt:lpstr>PowerPoint-esitys</vt:lpstr>
      <vt:lpstr>Käsityön syventävä: Tekstiilityö 4vvh</vt:lpstr>
      <vt:lpstr>PowerPoint-esitys</vt:lpstr>
      <vt:lpstr>Liikkuen luonnossa  Liikunnan ja biologian soveltava 4vvh</vt:lpstr>
      <vt:lpstr>Salibandykurssi Liikunnan syventäväkurssi (4vvh)</vt:lpstr>
      <vt:lpstr>Yrittäjyyskasvatus (soveltava, 4vvh) </vt:lpstr>
      <vt:lpstr>Lyhyet valinnaisaineet</vt:lpstr>
      <vt:lpstr>Musiikin soveltava 2vvh</vt:lpstr>
      <vt:lpstr>PowerPoint-esitys</vt:lpstr>
      <vt:lpstr>    Värkkäily– Käsityön ja kuvataiteen soveltava valinnainen (Muotoilu 2vvh)    </vt:lpstr>
      <vt:lpstr>PowerPoint-esitys</vt:lpstr>
      <vt:lpstr>  Kotitalouden soveltava 2vvh</vt:lpstr>
      <vt:lpstr>Liikkuen luonnossa-kurssi: liikunnan ja biologian soveltava 2 vvh</vt:lpstr>
      <vt:lpstr>PowerPoint-esitys</vt:lpstr>
      <vt:lpstr>Valitse jokaisesta ryhmästä yksi + varavalinnat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Kaakkurin koulun valinnaisuus 2021</dc:title>
  <dc:creator>Pulkkinen Timo</dc:creator>
  <cp:lastModifiedBy>Kanniainen Juha-Matti</cp:lastModifiedBy>
  <cp:revision>54</cp:revision>
  <dcterms:created xsi:type="dcterms:W3CDTF">2021-01-28T06:36:02Z</dcterms:created>
  <dcterms:modified xsi:type="dcterms:W3CDTF">2024-01-16T11:48:55Z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2022-01-31T06:51:01Z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b91c026b-1d14-4506-8e39-6138751a5dc1</vt:lpwstr>
  </property>
  <property fmtid="{D5CDD505-2E9C-101B-9397-08002B2CF9AE}" pid="8" name="MSIP_Label_e7f2b28d-54cf-44b6-aad9-6a2b7fb652a6_ContentBits">
    <vt:lpwstr>0</vt:lpwstr>
  </property>
</Properties>
</file>