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48"/>
  </p:normalViewPr>
  <p:slideViewPr>
    <p:cSldViewPr snapToGrid="0" snapToObjects="1" showGuides="1">
      <p:cViewPr varScale="1">
        <p:scale>
          <a:sx n="67" d="100"/>
          <a:sy n="67" d="100"/>
        </p:scale>
        <p:origin x="610" y="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14.1.2024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intopolku.fi/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Jatko-opintoihin hakeutuminen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D2B47B0-186E-724E-8713-D5575A23A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AB581D-2426-42F7-908B-BC5D04F0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Toisen asteen opinnot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8B31E0-59E2-4400-9445-2AA98B187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sz="2800" dirty="0"/>
              <a:t>Ylioppilaan on mahdollista hakeutua ammatillisiin oppilaitoksiin suorittamaan ammatillista perustutkintoa</a:t>
            </a:r>
          </a:p>
          <a:p>
            <a:pPr>
              <a:defRPr/>
            </a:pPr>
            <a:r>
              <a:rPr lang="fi-FI" sz="2800" dirty="0"/>
              <a:t>Ylioppilas ei voi hakea toisen asteen yhteishaussa</a:t>
            </a:r>
          </a:p>
          <a:p>
            <a:pPr>
              <a:defRPr/>
            </a:pPr>
            <a:r>
              <a:rPr lang="fi-FI" sz="2800" b="1" dirty="0"/>
              <a:t>Jatkuva haku</a:t>
            </a:r>
            <a:r>
              <a:rPr lang="fi-FI" sz="2800" dirty="0"/>
              <a:t> joustavasti ympäri vuoden </a:t>
            </a:r>
          </a:p>
          <a:p>
            <a:pPr>
              <a:defRPr/>
            </a:pPr>
            <a:r>
              <a:rPr lang="fi-FI" sz="2800" dirty="0"/>
              <a:t>Oppisopimus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C4DD75D-7815-4973-AE3A-21F994E4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14.1.2024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580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4E9A76-F9D1-4AEC-AF24-27034486F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Korkeakouluhaku: ammattikorkeakoulut ja yliopistot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B7BF03-ED7B-4997-BD72-3EEF1391A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fi-FI" sz="2800" dirty="0"/>
              <a:t>Yhteishaku </a:t>
            </a:r>
          </a:p>
          <a:p>
            <a:pPr>
              <a:lnSpc>
                <a:spcPct val="80000"/>
              </a:lnSpc>
              <a:defRPr/>
            </a:pPr>
            <a:r>
              <a:rPr lang="fi-FI" sz="2800" dirty="0"/>
              <a:t>3.1. – 17.1.2024 1. haku vieraskielinen koulutus, taideyliopisto, </a:t>
            </a:r>
            <a:r>
              <a:rPr lang="fi-FI" sz="2800" dirty="0">
                <a:hlinkClick r:id="rId2"/>
              </a:rPr>
              <a:t>www.opintopolku.fi</a:t>
            </a:r>
            <a:r>
              <a:rPr lang="fi-FI" sz="2800" dirty="0"/>
              <a:t>, tulokset 31.5.2024</a:t>
            </a:r>
          </a:p>
          <a:p>
            <a:pPr>
              <a:lnSpc>
                <a:spcPct val="80000"/>
              </a:lnSpc>
              <a:defRPr/>
            </a:pPr>
            <a:r>
              <a:rPr lang="fi-FI" sz="2800" dirty="0"/>
              <a:t>13.3. – 27.3.2024, 2. haku, muut koulutukset, www.opintopolku.fi</a:t>
            </a:r>
          </a:p>
          <a:p>
            <a:pPr>
              <a:lnSpc>
                <a:spcPct val="80000"/>
              </a:lnSpc>
              <a:defRPr/>
            </a:pPr>
            <a:r>
              <a:rPr lang="fi-FI" sz="2800" dirty="0"/>
              <a:t>6 hakutoivetta molemmissa hauissa</a:t>
            </a:r>
          </a:p>
          <a:p>
            <a:pPr>
              <a:lnSpc>
                <a:spcPct val="80000"/>
              </a:lnSpc>
              <a:defRPr/>
            </a:pPr>
            <a:r>
              <a:rPr lang="fi-FI" sz="2800" dirty="0"/>
              <a:t>Todistusvalinnan tulokset viimeistään 27.5.2024 ja kaikkien valintojen tulokset 4.7.2024 ja paikka otettava vastaan viimeistään 11.7.2024</a:t>
            </a:r>
          </a:p>
          <a:p>
            <a:pPr>
              <a:lnSpc>
                <a:spcPct val="80000"/>
              </a:lnSpc>
              <a:defRPr/>
            </a:pPr>
            <a:r>
              <a:rPr lang="fi-FI" sz="2800" dirty="0"/>
              <a:t>Hyödyllisiä linkkejä: opintopolku.fi, ammattikorkeakouluun.fi, yliopistovalinnat.fi, vipunen.fi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978163-F516-4F33-953A-F4D09EBF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14.1.2024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782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C32F40-8578-4A12-ABAB-899C5D45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Valintaperusteet ja valintakokeet korkeakouluissa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FCFAB8-CC56-4B12-9B71-5C0745812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fi-FI" sz="2800" dirty="0"/>
              <a:t>Korkeakoulut päättävät itse valintaperusteistaan ja opiskelijaksi ottamisesta, yhteistyö tiivistynyt</a:t>
            </a:r>
          </a:p>
          <a:p>
            <a:pPr>
              <a:lnSpc>
                <a:spcPct val="80000"/>
              </a:lnSpc>
              <a:defRPr/>
            </a:pPr>
            <a:r>
              <a:rPr lang="fi-FI" sz="2800" dirty="0"/>
              <a:t>AMK valintaperusteet: todistusvalinta tai valintakoevalinta.  Digitaalinen valintakoe!</a:t>
            </a:r>
          </a:p>
          <a:p>
            <a:pPr>
              <a:defRPr/>
            </a:pPr>
            <a:r>
              <a:rPr lang="fi-FI" sz="2800" dirty="0"/>
              <a:t>Yliopistojen valintaperusteet: pääasiassa todistusvalinta tai valintakoe. </a:t>
            </a:r>
          </a:p>
          <a:p>
            <a:pPr>
              <a:defRPr/>
            </a:pPr>
            <a:r>
              <a:rPr lang="fi-FI" sz="2800" dirty="0"/>
              <a:t>Yliopistojen valintakokeet voivat perustua lukion oppimäärään, kokeessa jaettavaan aineistoon tai ennakkoon luettavaan aineistoon. Osassa sähköinen koe, osassa paperikoe.</a:t>
            </a:r>
          </a:p>
          <a:p>
            <a:pPr>
              <a:defRPr/>
            </a:pPr>
            <a:r>
              <a:rPr lang="fi-FI" sz="2800" dirty="0"/>
              <a:t>Valintakokeisiin pääsääntöisesti ilman erillistä kutsua!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1A684B-B4EC-4BD4-B684-67DE718BA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14.1.2024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75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FC3D19-6F99-4E46-88FE-7AB576153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Korkeakouluhaun uudistuksia viime vuosina: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C206EA-6DE8-476D-861D-2360B66E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fi-FI" sz="2400" dirty="0"/>
              <a:t>Tavoite nopeuttaa uusien ylioppilaiden opiskelemaan pääsyä</a:t>
            </a:r>
          </a:p>
          <a:p>
            <a:pPr>
              <a:defRPr/>
            </a:pPr>
            <a:r>
              <a:rPr lang="fi-FI" sz="2400" dirty="0"/>
              <a:t>Ensikertalaisten kiintiöt: korkeakoulujen on varattava osa yhteishaun paikoista ensimmäistä korkeakoulupaikkaa hakeville</a:t>
            </a:r>
          </a:p>
          <a:p>
            <a:pPr>
              <a:defRPr/>
            </a:pPr>
            <a:r>
              <a:rPr lang="fi-FI" sz="2400" dirty="0"/>
              <a:t>Siirtohaut niille, joilla on jo opiskelupaikka korkeakoulussa</a:t>
            </a:r>
          </a:p>
          <a:p>
            <a:pPr>
              <a:defRPr/>
            </a:pPr>
            <a:r>
              <a:rPr lang="fi-FI" sz="2400" dirty="0"/>
              <a:t>Hakija voi ottaa vain yhden yhteishaussa olevan korkeakoulupaikan vastaan lukukaudessa</a:t>
            </a:r>
          </a:p>
          <a:p>
            <a:pPr>
              <a:defRPr/>
            </a:pPr>
            <a:r>
              <a:rPr lang="fi-FI" sz="2400" dirty="0"/>
              <a:t>Ensimmäisen vuoden poissaoloilmoittautuminen rajoitettu ns. laillisiin perusteisiin</a:t>
            </a:r>
          </a:p>
          <a:p>
            <a:pPr>
              <a:defRPr/>
            </a:pPr>
            <a:r>
              <a:rPr lang="fi-FI" sz="2400" dirty="0"/>
              <a:t>Lisäksi opintotukeen tullut muutoksia esim. tukikuukausien määrään</a:t>
            </a:r>
          </a:p>
          <a:p>
            <a:pPr>
              <a:defRPr/>
            </a:pPr>
            <a:r>
              <a:rPr lang="fi-FI" sz="2400" dirty="0"/>
              <a:t>Muutokset valintaperusteisiin keväästä 2020 lähtien. </a:t>
            </a:r>
          </a:p>
          <a:p>
            <a:pPr>
              <a:defRPr/>
            </a:pPr>
            <a:r>
              <a:rPr lang="fi-FI" sz="2400" dirty="0"/>
              <a:t>Yliopistojen todistusvalinnan pisteytykset muuttuvat vuonna 2026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D2F18C-815E-4752-88A6-35C07D1C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14.1.2024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780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C20BC6-807F-40C6-853A-083646B7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TE-Toimisto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DAF2BD-5174-44E0-8418-F421595A8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sz="2800" dirty="0"/>
              <a:t>Lukiolainen voi ilmoittautua työnhakijaksi heti yo-kirjoitusten jälkeen</a:t>
            </a:r>
          </a:p>
          <a:p>
            <a:pPr>
              <a:defRPr/>
            </a:pPr>
            <a:r>
              <a:rPr lang="fi-FI" sz="2800" dirty="0"/>
              <a:t>Työtön työnhakija nuori on vasta lakkiaisten jälkeen</a:t>
            </a:r>
          </a:p>
          <a:p>
            <a:pPr>
              <a:defRPr/>
            </a:pPr>
            <a:r>
              <a:rPr lang="fi-FI" sz="2800" dirty="0"/>
              <a:t>n. 5 kk:n odotusaika -&gt; oikeus työmarkkinatukeen</a:t>
            </a:r>
          </a:p>
          <a:p>
            <a:pPr>
              <a:defRPr/>
            </a:pPr>
            <a:r>
              <a:rPr lang="fi-FI" sz="2800" dirty="0"/>
              <a:t>Työmarkkinatuki voidaan evätä mikäli ei hakeudu aktiivisesti opiskelemaan (haettava kahteen paikkaan)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C46572-B3A7-4001-971B-917BAF48D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14.1.2024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16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77277F-C40F-4E7B-95A2-888877D1F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Aktiivinen välivuosi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1D9B9A-D90B-426E-ACF9-820604C40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sz="2800" dirty="0"/>
              <a:t>Avoin yliopisto ja AMK -&gt; avoimen väylät hyviä vaihtoehtoja yhteishaun sijaan tai lisäksi</a:t>
            </a:r>
          </a:p>
          <a:p>
            <a:pPr>
              <a:defRPr/>
            </a:pPr>
            <a:r>
              <a:rPr lang="fi-FI" sz="2800" dirty="0"/>
              <a:t>Työt</a:t>
            </a:r>
          </a:p>
          <a:p>
            <a:pPr>
              <a:defRPr/>
            </a:pPr>
            <a:r>
              <a:rPr lang="fi-FI" sz="2800" dirty="0"/>
              <a:t>Työkokeilu työvoimatoimiston kautta</a:t>
            </a:r>
          </a:p>
          <a:p>
            <a:pPr>
              <a:defRPr/>
            </a:pPr>
            <a:r>
              <a:rPr lang="fi-FI" sz="2800" dirty="0"/>
              <a:t>Kansanopistot</a:t>
            </a:r>
          </a:p>
          <a:p>
            <a:pPr>
              <a:defRPr/>
            </a:pPr>
            <a:r>
              <a:rPr lang="fi-FI" sz="2800" dirty="0"/>
              <a:t>Ulkomailla opiskelu ja työskentely</a:t>
            </a:r>
          </a:p>
          <a:p>
            <a:pPr>
              <a:defRPr/>
            </a:pPr>
            <a:r>
              <a:rPr lang="fi-FI" sz="2800" dirty="0"/>
              <a:t>Pääsykokeisiin valmistautuminen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281514-3A91-49DA-BA00-7249D6C3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14.1.2024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248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U-Powerpointpohja2021.potx" id="{5CD113D3-224E-4C75-AF6A-6AF01F1E99CA}" vid="{8C9498C3-41D4-4721-AE2D-2387F051589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 (1)</Template>
  <TotalTime>25</TotalTime>
  <Words>306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Segoe UI</vt:lpstr>
      <vt:lpstr>Office-teema</vt:lpstr>
      <vt:lpstr>Jatko-opintoihin hakeutuminen</vt:lpstr>
      <vt:lpstr>Toisen asteen opinnot</vt:lpstr>
      <vt:lpstr>Korkeakouluhaku: ammattikorkeakoulut ja yliopistot</vt:lpstr>
      <vt:lpstr>Valintaperusteet ja valintakokeet korkeakouluissa</vt:lpstr>
      <vt:lpstr>Korkeakouluhaun uudistuksia viime vuosina: </vt:lpstr>
      <vt:lpstr>TE-Toimisto</vt:lpstr>
      <vt:lpstr>Aktiivinen välivuosi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Jatko-opintoihin hakeutuminen</dc:title>
  <dc:creator>Anttila Hanne-Marika</dc:creator>
  <cp:lastModifiedBy>Anttila Hanne-Marika</cp:lastModifiedBy>
  <cp:revision>3</cp:revision>
  <dcterms:created xsi:type="dcterms:W3CDTF">2023-01-16T14:54:06Z</dcterms:created>
  <dcterms:modified xsi:type="dcterms:W3CDTF">2024-01-14T17:59:54Z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2021-12-02T06:57:50Z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f0cf23bd-1756-44ca-9c2f-76589cb6317f</vt:lpwstr>
  </property>
  <property fmtid="{D5CDD505-2E9C-101B-9397-08002B2CF9AE}" pid="8" name="MSIP_Label_e7f2b28d-54cf-44b6-aad9-6a2b7fb652a6_ContentBits">
    <vt:lpwstr>0</vt:lpwstr>
  </property>
</Properties>
</file>