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10080625" cy="7559675"/>
  <p:notesSz cx="6865938" cy="999648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93" userDrawn="1">
          <p15:clr>
            <a:srgbClr val="A4A3A4"/>
          </p15:clr>
        </p15:guide>
        <p15:guide id="2" pos="19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38"/>
  </p:normalViewPr>
  <p:slideViewPr>
    <p:cSldViewPr>
      <p:cViewPr varScale="1">
        <p:scale>
          <a:sx n="57" d="100"/>
          <a:sy n="57" d="100"/>
        </p:scale>
        <p:origin x="1400" y="1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93"/>
        <p:guide pos="19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ntymaa Markus" userId="ab4e54dc-ee5c-4887-a19a-d8764b9433cd" providerId="ADAL" clId="{7FDEF97A-9905-4E8D-84F4-DA5B63715986}"/>
    <pc:docChg chg="undo custSel delSld modSld">
      <pc:chgData name="Mäntymaa Markus" userId="ab4e54dc-ee5c-4887-a19a-d8764b9433cd" providerId="ADAL" clId="{7FDEF97A-9905-4E8D-84F4-DA5B63715986}" dt="2024-01-18T13:49:40.820" v="23" actId="20577"/>
      <pc:docMkLst>
        <pc:docMk/>
      </pc:docMkLst>
      <pc:sldChg chg="modSp mod">
        <pc:chgData name="Mäntymaa Markus" userId="ab4e54dc-ee5c-4887-a19a-d8764b9433cd" providerId="ADAL" clId="{7FDEF97A-9905-4E8D-84F4-DA5B63715986}" dt="2024-01-18T13:49:40.820" v="23" actId="20577"/>
        <pc:sldMkLst>
          <pc:docMk/>
          <pc:sldMk cId="0" sldId="261"/>
        </pc:sldMkLst>
        <pc:spChg chg="mod">
          <ac:chgData name="Mäntymaa Markus" userId="ab4e54dc-ee5c-4887-a19a-d8764b9433cd" providerId="ADAL" clId="{7FDEF97A-9905-4E8D-84F4-DA5B63715986}" dt="2024-01-18T13:47:01.288" v="2" actId="20577"/>
          <ac:spMkLst>
            <pc:docMk/>
            <pc:sldMk cId="0" sldId="261"/>
            <ac:spMk id="8209" creationId="{00000000-0000-0000-0000-000000000000}"/>
          </ac:spMkLst>
        </pc:spChg>
        <pc:spChg chg="mod">
          <ac:chgData name="Mäntymaa Markus" userId="ab4e54dc-ee5c-4887-a19a-d8764b9433cd" providerId="ADAL" clId="{7FDEF97A-9905-4E8D-84F4-DA5B63715986}" dt="2024-01-18T13:49:40.820" v="23" actId="20577"/>
          <ac:spMkLst>
            <pc:docMk/>
            <pc:sldMk cId="0" sldId="261"/>
            <ac:spMk id="8213" creationId="{00000000-0000-0000-0000-000000000000}"/>
          </ac:spMkLst>
        </pc:spChg>
        <pc:spChg chg="mod">
          <ac:chgData name="Mäntymaa Markus" userId="ab4e54dc-ee5c-4887-a19a-d8764b9433cd" providerId="ADAL" clId="{7FDEF97A-9905-4E8D-84F4-DA5B63715986}" dt="2024-01-18T13:49:01.071" v="6" actId="20577"/>
          <ac:spMkLst>
            <pc:docMk/>
            <pc:sldMk cId="0" sldId="261"/>
            <ac:spMk id="8215" creationId="{00000000-0000-0000-0000-000000000000}"/>
          </ac:spMkLst>
        </pc:spChg>
        <pc:spChg chg="mod">
          <ac:chgData name="Mäntymaa Markus" userId="ab4e54dc-ee5c-4887-a19a-d8764b9433cd" providerId="ADAL" clId="{7FDEF97A-9905-4E8D-84F4-DA5B63715986}" dt="2024-01-18T13:47:15.419" v="3" actId="20577"/>
          <ac:spMkLst>
            <pc:docMk/>
            <pc:sldMk cId="0" sldId="261"/>
            <ac:spMk id="8217" creationId="{00000000-0000-0000-0000-000000000000}"/>
          </ac:spMkLst>
        </pc:spChg>
      </pc:sldChg>
      <pc:sldChg chg="del">
        <pc:chgData name="Mäntymaa Markus" userId="ab4e54dc-ee5c-4887-a19a-d8764b9433cd" providerId="ADAL" clId="{7FDEF97A-9905-4E8D-84F4-DA5B63715986}" dt="2024-01-18T13:45:13.120" v="0" actId="2696"/>
        <pc:sldMkLst>
          <pc:docMk/>
          <pc:sldMk cId="1517307854" sldId="267"/>
        </pc:sldMkLst>
      </pc:sldChg>
    </pc:docChg>
  </pc:docChgLst>
  <pc:docChgLst>
    <pc:chgData name="Mäntymaa Markus" userId="ab4e54dc-ee5c-4887-a19a-d8764b9433cd" providerId="ADAL" clId="{5EE8265D-8E76-4D30-A77C-F62FF3B682BC}"/>
    <pc:docChg chg="modSld modNotesMaster">
      <pc:chgData name="Mäntymaa Markus" userId="ab4e54dc-ee5c-4887-a19a-d8764b9433cd" providerId="ADAL" clId="{5EE8265D-8E76-4D30-A77C-F62FF3B682BC}" dt="2023-04-12T05:58:43.704" v="31"/>
      <pc:docMkLst>
        <pc:docMk/>
      </pc:docMkLst>
      <pc:sldChg chg="modSp mod modNotes">
        <pc:chgData name="Mäntymaa Markus" userId="ab4e54dc-ee5c-4887-a19a-d8764b9433cd" providerId="ADAL" clId="{5EE8265D-8E76-4D30-A77C-F62FF3B682BC}" dt="2023-04-12T05:58:43.704" v="31"/>
        <pc:sldMkLst>
          <pc:docMk/>
          <pc:sldMk cId="0" sldId="256"/>
        </pc:sldMkLst>
        <pc:spChg chg="mod">
          <ac:chgData name="Mäntymaa Markus" userId="ab4e54dc-ee5c-4887-a19a-d8764b9433cd" providerId="ADAL" clId="{5EE8265D-8E76-4D30-A77C-F62FF3B682BC}" dt="2023-04-03T07:54:54.806" v="29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Notes">
        <pc:chgData name="Mäntymaa Markus" userId="ab4e54dc-ee5c-4887-a19a-d8764b9433cd" providerId="ADAL" clId="{5EE8265D-8E76-4D30-A77C-F62FF3B682BC}" dt="2023-04-12T05:58:43.704" v="31"/>
        <pc:sldMkLst>
          <pc:docMk/>
          <pc:sldMk cId="0" sldId="257"/>
        </pc:sldMkLst>
      </pc:sldChg>
      <pc:sldChg chg="modNotes">
        <pc:chgData name="Mäntymaa Markus" userId="ab4e54dc-ee5c-4887-a19a-d8764b9433cd" providerId="ADAL" clId="{5EE8265D-8E76-4D30-A77C-F62FF3B682BC}" dt="2023-04-12T05:58:43.704" v="31"/>
        <pc:sldMkLst>
          <pc:docMk/>
          <pc:sldMk cId="0" sldId="258"/>
        </pc:sldMkLst>
      </pc:sldChg>
      <pc:sldChg chg="modNotes">
        <pc:chgData name="Mäntymaa Markus" userId="ab4e54dc-ee5c-4887-a19a-d8764b9433cd" providerId="ADAL" clId="{5EE8265D-8E76-4D30-A77C-F62FF3B682BC}" dt="2023-04-12T05:58:43.704" v="31"/>
        <pc:sldMkLst>
          <pc:docMk/>
          <pc:sldMk cId="0" sldId="259"/>
        </pc:sldMkLst>
      </pc:sldChg>
      <pc:sldChg chg="modNotes">
        <pc:chgData name="Mäntymaa Markus" userId="ab4e54dc-ee5c-4887-a19a-d8764b9433cd" providerId="ADAL" clId="{5EE8265D-8E76-4D30-A77C-F62FF3B682BC}" dt="2023-04-12T05:58:43.704" v="31"/>
        <pc:sldMkLst>
          <pc:docMk/>
          <pc:sldMk cId="0" sldId="260"/>
        </pc:sldMkLst>
      </pc:sldChg>
      <pc:sldChg chg="modNotes">
        <pc:chgData name="Mäntymaa Markus" userId="ab4e54dc-ee5c-4887-a19a-d8764b9433cd" providerId="ADAL" clId="{5EE8265D-8E76-4D30-A77C-F62FF3B682BC}" dt="2023-04-12T05:58:43.704" v="31"/>
        <pc:sldMkLst>
          <pc:docMk/>
          <pc:sldMk cId="0" sldId="261"/>
        </pc:sldMkLst>
      </pc:sldChg>
      <pc:sldChg chg="modNotes">
        <pc:chgData name="Mäntymaa Markus" userId="ab4e54dc-ee5c-4887-a19a-d8764b9433cd" providerId="ADAL" clId="{5EE8265D-8E76-4D30-A77C-F62FF3B682BC}" dt="2023-04-12T05:58:43.704" v="31"/>
        <pc:sldMkLst>
          <pc:docMk/>
          <pc:sldMk cId="846229792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58825"/>
            <a:ext cx="4999037" cy="374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6305" y="4748149"/>
            <a:ext cx="5491886" cy="44973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2" y="0"/>
            <a:ext cx="2978797" cy="4987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633" algn="l"/>
                <a:tab pos="1327266" algn="l"/>
                <a:tab pos="1990898" algn="l"/>
                <a:tab pos="265453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i-FI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5703" y="0"/>
            <a:ext cx="2978797" cy="4987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633" algn="l"/>
                <a:tab pos="1327266" algn="l"/>
                <a:tab pos="1990898" algn="l"/>
                <a:tab pos="265453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i-FI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" y="9496291"/>
            <a:ext cx="2978797" cy="4987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633" algn="l"/>
                <a:tab pos="1327266" algn="l"/>
                <a:tab pos="1990898" algn="l"/>
                <a:tab pos="265453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i-FI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85703" y="9496291"/>
            <a:ext cx="2978797" cy="4987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633" algn="l"/>
                <a:tab pos="1327266" algn="l"/>
                <a:tab pos="1990898" algn="l"/>
                <a:tab pos="265453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BF5D2050-C5B0-4B27-B1B7-CE57BC7E21D2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9746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C0825E-344D-4B31-9100-AD62F353AF4A}" type="slidenum">
              <a:rPr lang="fi-FI"/>
              <a:pPr/>
              <a:t>1</a:t>
            </a:fld>
            <a:endParaRPr lang="fi-FI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58825"/>
            <a:ext cx="5000625" cy="37496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08" y="4748147"/>
            <a:ext cx="5493327" cy="4414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0853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9B77BB-EA56-4509-A1A6-B1396AE49F2C}" type="slidenum">
              <a:rPr lang="fi-FI"/>
              <a:pPr/>
              <a:t>2</a:t>
            </a:fld>
            <a:endParaRPr lang="fi-FI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58825"/>
            <a:ext cx="5000625" cy="37496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08" y="4748148"/>
            <a:ext cx="5493327" cy="449879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3364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1ED6C3-559E-42EC-8B59-17E94F63B837}" type="slidenum">
              <a:rPr lang="fi-FI"/>
              <a:pPr/>
              <a:t>3</a:t>
            </a:fld>
            <a:endParaRPr lang="fi-FI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58825"/>
            <a:ext cx="5000625" cy="37496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08" y="4748147"/>
            <a:ext cx="5493327" cy="4414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449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6AB29D-B25F-4ECC-BD26-68D49AE4BEAC}" type="slidenum">
              <a:rPr lang="fi-FI"/>
              <a:pPr/>
              <a:t>4</a:t>
            </a:fld>
            <a:endParaRPr lang="fi-FI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58825"/>
            <a:ext cx="5000625" cy="37496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08" y="4748147"/>
            <a:ext cx="5493327" cy="4414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6920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03A172-4D17-4CE2-8B00-761CECFCE5D1}" type="slidenum">
              <a:rPr lang="fi-FI"/>
              <a:pPr/>
              <a:t>5</a:t>
            </a:fld>
            <a:endParaRPr lang="fi-FI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58825"/>
            <a:ext cx="5000625" cy="37496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08" y="4748147"/>
            <a:ext cx="5493327" cy="4414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5342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C10C2-C0CB-4DF7-869D-8D88F07BCD2E}" type="slidenum">
              <a:rPr lang="fi-FI"/>
              <a:pPr/>
              <a:t>6</a:t>
            </a:fld>
            <a:endParaRPr lang="fi-FI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58825"/>
            <a:ext cx="5000625" cy="37496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08" y="4748147"/>
            <a:ext cx="5493327" cy="4414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7668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03A172-4D17-4CE2-8B00-761CECFCE5D1}" type="slidenum">
              <a:rPr lang="fi-FI"/>
              <a:pPr/>
              <a:t>7</a:t>
            </a:fld>
            <a:endParaRPr lang="fi-FI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58825"/>
            <a:ext cx="5000625" cy="37496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08" y="4748147"/>
            <a:ext cx="5493327" cy="4414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9672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5141358"/>
            <a:ext cx="1008844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756047" y="1931918"/>
            <a:ext cx="8568531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756047" y="3981128"/>
            <a:ext cx="8568531" cy="1322451"/>
          </a:xfrm>
        </p:spPr>
        <p:txBody>
          <a:bodyPr lIns="50397" rIns="50397"/>
          <a:lstStyle>
            <a:lvl1pPr marL="0" marR="70556" indent="0" algn="r">
              <a:buNone/>
              <a:defRPr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grpSp>
        <p:nvGrpSpPr>
          <p:cNvPr id="2" name="Ryhmä 1"/>
          <p:cNvGrpSpPr/>
          <p:nvPr/>
        </p:nvGrpSpPr>
        <p:grpSpPr>
          <a:xfrm>
            <a:off x="-4150" y="5459765"/>
            <a:ext cx="10084776" cy="2107723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BA2949-E945-4C21-A8BE-D75E03C809A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04031" y="1632891"/>
            <a:ext cx="9072563" cy="4834831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D37E-E6D9-4C1A-877C-D7647BC46FA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545049" y="302740"/>
            <a:ext cx="1959537" cy="6164983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04031" y="302741"/>
            <a:ext cx="6972432" cy="6164982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A7E3F-ABAC-45A6-9EA4-C7F9844CE04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4898CB62-0876-4E66-A331-31316170D72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749B4-7FFB-4F4E-98A1-038CF740CD1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96370" y="1168136"/>
            <a:ext cx="8568531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24518" y="3231669"/>
            <a:ext cx="5040313" cy="1603745"/>
          </a:xfrm>
        </p:spPr>
        <p:txBody>
          <a:bodyPr lIns="100794" rIns="100794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FDC-86C0-4468-9587-AD2D39ED93A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Lovettu nuolenkärki 6"/>
          <p:cNvSpPr/>
          <p:nvPr/>
        </p:nvSpPr>
        <p:spPr>
          <a:xfrm>
            <a:off x="4009187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Lovettu nuolenkärki 7"/>
          <p:cNvSpPr/>
          <p:nvPr/>
        </p:nvSpPr>
        <p:spPr>
          <a:xfrm>
            <a:off x="3803676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04031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24318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33F7-1BBC-4C5F-BEEF-8EB24E7C24C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4031" y="300987"/>
            <a:ext cx="9072563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04031" y="5963744"/>
            <a:ext cx="4454027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5120819" y="5963744"/>
            <a:ext cx="4455776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504031" y="1592067"/>
            <a:ext cx="4454027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120818" y="1592067"/>
            <a:ext cx="4455776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7A7B-05DA-42EA-B3D9-73EF840484A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88F4-A612-4BF4-94CC-F8121ADA065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4F2B-2292-4137-93D9-4E04F62DD56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08063" y="5375769"/>
            <a:ext cx="8248138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872302" y="5903008"/>
            <a:ext cx="4381712" cy="1007957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1008063" y="302387"/>
            <a:ext cx="8245951" cy="50397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416086" y="7063571"/>
            <a:ext cx="2116931" cy="403183"/>
          </a:xfrm>
        </p:spPr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1F28-91BC-4862-97B7-515D67B3040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258129" y="6000343"/>
            <a:ext cx="7896490" cy="714556"/>
          </a:xfrm>
          <a:noFill/>
        </p:spPr>
        <p:txBody>
          <a:bodyPr lIns="100794" tIns="0" rIns="100794" anchor="t"/>
          <a:lstStyle>
            <a:lvl1pPr marL="0" marR="20159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52016" y="209405"/>
            <a:ext cx="9576594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828726" y="7063572"/>
            <a:ext cx="2591463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EDE313-EFF8-470C-ACDA-0A63E924DEF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2016" y="5362896"/>
            <a:ext cx="8902603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endParaRPr kumimoji="0" lang="en-US"/>
          </a:p>
        </p:txBody>
      </p:sp>
      <p:sp>
        <p:nvSpPr>
          <p:cNvPr id="10" name="Suorakulmainen kolmio 9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uora yhdysviiva 10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ovettu nuolenkärki 11"/>
          <p:cNvSpPr/>
          <p:nvPr/>
        </p:nvSpPr>
        <p:spPr>
          <a:xfrm>
            <a:off x="9551582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Lovettu nuolenkärki 12"/>
          <p:cNvSpPr/>
          <p:nvPr/>
        </p:nvSpPr>
        <p:spPr>
          <a:xfrm>
            <a:off x="9346071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504031" y="1632890"/>
            <a:ext cx="9072563" cy="498903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7416086" y="7063571"/>
            <a:ext cx="2116931" cy="4031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828726" y="7063572"/>
            <a:ext cx="2591463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9533017" y="7063572"/>
            <a:ext cx="403225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fld id="{B62CFAFD-F83B-4B8E-BDB9-A31A626B133B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282224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01" indent="-251986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467" indent="-251986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929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3900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7872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us.mantymaa@eduouka.f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3001963"/>
            <a:ext cx="9070975" cy="1319212"/>
          </a:xfrm>
          <a:ln/>
        </p:spPr>
        <p:txBody>
          <a:bodyPr tIns="38808">
            <a:normAutofit fontScale="90000"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					JOPO </a:t>
            </a:r>
            <a:br>
              <a:rPr lang="fi-FI" dirty="0"/>
            </a:br>
            <a:r>
              <a:rPr lang="fi-FI" dirty="0"/>
              <a:t>Joustava perusopetus Kaakkurin 					  koulussa</a:t>
            </a:r>
            <a:br>
              <a:rPr lang="fi-FI" dirty="0"/>
            </a:br>
            <a:br>
              <a:rPr lang="fi-FI" dirty="0"/>
            </a:br>
            <a:r>
              <a:rPr lang="fi-FI" sz="2200" dirty="0"/>
              <a:t>Markus Mäntymaa</a:t>
            </a:r>
            <a:br>
              <a:rPr lang="fi-FI" sz="2200" dirty="0"/>
            </a:br>
            <a:r>
              <a:rPr lang="fi-FI" sz="2200" dirty="0"/>
              <a:t>GSM:050 408 4753</a:t>
            </a:r>
            <a:br>
              <a:rPr lang="fi-FI" sz="2200" dirty="0"/>
            </a:br>
            <a:r>
              <a:rPr lang="fi-FI" sz="2200" dirty="0">
                <a:hlinkClick r:id="rId3"/>
              </a:rPr>
              <a:t>markus.mantymaa@eduouka.fi</a:t>
            </a:r>
            <a:br>
              <a:rPr lang="fi-FI" sz="2200" dirty="0"/>
            </a:br>
            <a:br>
              <a:rPr lang="fi-FI" sz="2200" dirty="0"/>
            </a:br>
            <a:br>
              <a:rPr lang="fi-FI" sz="2200" dirty="0"/>
            </a:br>
            <a:r>
              <a:rPr lang="fi-FI" sz="2200"/>
              <a:t>Annika Blomster</a:t>
            </a:r>
            <a:br>
              <a:rPr lang="fi-FI" sz="2200" dirty="0"/>
            </a:br>
            <a:r>
              <a:rPr lang="fi-FI" sz="2200" dirty="0"/>
              <a:t>GSM:050 316 6695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504031" y="1475581"/>
            <a:ext cx="9072563" cy="5472607"/>
          </a:xfrm>
        </p:spPr>
        <p:txBody>
          <a:bodyPr>
            <a:normAutofit/>
          </a:bodyPr>
          <a:lstStyle/>
          <a:p>
            <a:r>
              <a:rPr lang="fi-FI" sz="2400" dirty="0"/>
              <a:t>Nuottavalmennukset</a:t>
            </a:r>
          </a:p>
          <a:p>
            <a:pPr lvl="1"/>
            <a:r>
              <a:rPr lang="fi-FI" sz="1900" dirty="0"/>
              <a:t>Sitoutuminen toimintaan</a:t>
            </a:r>
          </a:p>
          <a:p>
            <a:pPr lvl="1"/>
            <a:r>
              <a:rPr lang="fi-FI" sz="1900" dirty="0"/>
              <a:t>Vastuun ottaminen itsestä ja kaverista</a:t>
            </a:r>
          </a:p>
          <a:p>
            <a:pPr lvl="1"/>
            <a:r>
              <a:rPr lang="fi-FI" sz="1900" dirty="0"/>
              <a:t>Mukavuusalueelta astuminen seikkailuun -&gt; itsensä voittaminen </a:t>
            </a:r>
          </a:p>
          <a:p>
            <a:pPr lvl="1"/>
            <a:r>
              <a:rPr lang="fi-FI" sz="1900" dirty="0"/>
              <a:t>Ihmisen perustarpeet: RUOKA, UNI JA LÄMPÖ!</a:t>
            </a:r>
          </a:p>
          <a:p>
            <a:pPr lvl="1"/>
            <a:r>
              <a:rPr lang="fi-FI" sz="1900" dirty="0"/>
              <a:t>Ulkomaan matka keväällä 2014 Saksaan, rahoitus (EU) -&gt; englannin kieli… </a:t>
            </a:r>
          </a:p>
          <a:p>
            <a:pPr lvl="1"/>
            <a:endParaRPr lang="fi-FI" dirty="0"/>
          </a:p>
          <a:p>
            <a:r>
              <a:rPr lang="fi-FI" sz="2400" dirty="0"/>
              <a:t>Elämä peruskoulun jälkeen</a:t>
            </a:r>
          </a:p>
          <a:p>
            <a:pPr lvl="1"/>
            <a:r>
              <a:rPr lang="fi-FI" sz="1900" dirty="0"/>
              <a:t>63/65 sijoittunut heti peruskoulun jälkeen (kymppiluokka, lukio, ammattistartti/</a:t>
            </a:r>
            <a:r>
              <a:rPr lang="fi-FI" sz="1900" dirty="0" err="1"/>
              <a:t>valma</a:t>
            </a:r>
            <a:r>
              <a:rPr lang="fi-FI" sz="1900" dirty="0"/>
              <a:t>, oppisopimus, ammattiopistot ja Luovi)</a:t>
            </a:r>
          </a:p>
          <a:p>
            <a:pPr lvl="1"/>
            <a:r>
              <a:rPr lang="fi-FI" sz="1900" dirty="0"/>
              <a:t>8/65 raportoitu etsivään nuorisotyöhön -&gt; jatkoseuranta etsivien/</a:t>
            </a:r>
            <a:r>
              <a:rPr lang="fi-FI" sz="1900" dirty="0" err="1"/>
              <a:t>nopo</a:t>
            </a:r>
            <a:r>
              <a:rPr lang="fi-FI" sz="1900" dirty="0"/>
              <a:t>-ohjaajan avulla</a:t>
            </a:r>
          </a:p>
          <a:p>
            <a:pPr lvl="1"/>
            <a:r>
              <a:rPr lang="fi-FI" sz="1900" dirty="0"/>
              <a:t>Koulussa/jatkopaikassa pysyminen suurella prosentilla (n.80%)</a:t>
            </a:r>
          </a:p>
          <a:p>
            <a:pPr lvl="1"/>
            <a:endParaRPr lang="fi-FI" sz="1900" dirty="0"/>
          </a:p>
          <a:p>
            <a:pPr lvl="1"/>
            <a:endParaRPr lang="fi-FI" sz="1900" dirty="0"/>
          </a:p>
          <a:p>
            <a:pPr lvl="1"/>
            <a:endParaRPr lang="fi-FI" sz="1900" dirty="0"/>
          </a:p>
          <a:p>
            <a:pPr marL="433415" lvl="1" indent="0">
              <a:buNone/>
            </a:pPr>
            <a:endParaRPr lang="fi-FI" sz="19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Vaikuttavuus (65 oppilasta):</a:t>
            </a:r>
          </a:p>
        </p:txBody>
      </p:sp>
    </p:spTree>
    <p:extLst>
      <p:ext uri="{BB962C8B-B14F-4D97-AF65-F5344CB8AC3E}">
        <p14:creationId xmlns:p14="http://schemas.microsoft.com/office/powerpoint/2010/main" val="4251280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E6E6D09-1DE4-4F6E-A82C-62DC48FAD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/>
              <a:t>Nopo</a:t>
            </a:r>
            <a:r>
              <a:rPr lang="fi-FI" dirty="0"/>
              <a:t>-ohjaaja on toisen asteen opinto-ohjaaja, joka tutustuu oppilaaseen jo yhdeksännen vuosiluokan aikana.</a:t>
            </a:r>
          </a:p>
          <a:p>
            <a:r>
              <a:rPr lang="fi-FI" dirty="0" err="1"/>
              <a:t>Nopo</a:t>
            </a:r>
            <a:r>
              <a:rPr lang="fi-FI" dirty="0"/>
              <a:t>-ohjaaja tukee oppilasta yhteishaussa (mm. oppilaitosvierailut)</a:t>
            </a:r>
          </a:p>
          <a:p>
            <a:r>
              <a:rPr lang="fi-FI" dirty="0"/>
              <a:t>Tavoitteena on varmistaa tiedonsiirto toiselle asteelle, sekä helpottaa koulun aloittamista uudessa oppilaitoksessa peruskoulun jälkeen</a:t>
            </a:r>
          </a:p>
          <a:p>
            <a:r>
              <a:rPr lang="fi-FI" dirty="0"/>
              <a:t>Mikäli toisen asteen aloituksessa ilmenee vaikeuksia, on </a:t>
            </a:r>
            <a:r>
              <a:rPr lang="fi-FI" dirty="0" err="1"/>
              <a:t>nopo</a:t>
            </a:r>
            <a:r>
              <a:rPr lang="fi-FI" dirty="0"/>
              <a:t>-ohjaaja nopeasti oppilasta auttamassa.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BB2446EE-DC84-4BD6-A397-6665A0A7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NOPO –ohjaaja</a:t>
            </a:r>
          </a:p>
        </p:txBody>
      </p:sp>
    </p:spTree>
    <p:extLst>
      <p:ext uri="{BB962C8B-B14F-4D97-AF65-F5344CB8AC3E}">
        <p14:creationId xmlns:p14="http://schemas.microsoft.com/office/powerpoint/2010/main" val="287784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454025"/>
            <a:ext cx="9070975" cy="8048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/>
              <a:t>JOPO -KENELLE?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466850"/>
            <a:ext cx="9070975" cy="5013325"/>
          </a:xfrm>
          <a:prstGeom prst="rect">
            <a:avLst/>
          </a:prstGeom>
          <a:noFill/>
          <a:ln/>
        </p:spPr>
        <p:txBody>
          <a:bodyPr lIns="0" tIns="28224" rIns="0" bIns="0" anchor="ctr">
            <a:normAutofit lnSpcReduction="10000"/>
          </a:bodyPr>
          <a:lstStyle/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Nuorelle, jolla on 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i-FI" dirty="0"/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vaara jäädä ilman päättötodistusta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paljon poissaoloja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ongelmia koulunkäynnissä tai alisuoriutuu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tulevaisuuden suunnitelmat kadoksissa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vaikeus toimia/opiskella isossa ryhmässä tai tavanomainen opetus ei onnistu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elämänhallinnan vaikeuksia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mahdollisuus hyötyä työpainotteisuudesta ja toiminnallisista työtavoista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09378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/>
              <a:t>Mitä vaatii oppilaalta?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619250"/>
            <a:ext cx="9070975" cy="5040313"/>
          </a:xfrm>
          <a:prstGeom prst="rect">
            <a:avLst/>
          </a:prstGeom>
          <a:noFill/>
          <a:ln/>
        </p:spPr>
        <p:txBody>
          <a:bodyPr lIns="0" tIns="28224" rIns="0" bIns="0" anchor="ctr"/>
          <a:lstStyle/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oppilas on riittävän aktiivinen ja pystyy jossain määrin itsenäiseen työskentelyyn, mikä on tarpeen erityisesti työpaikkaopiskelussa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oppilas on riittävän motivoitunut ja sitoutunut aloittamaan opiskelun joustavan perusopetuksen ryhmässä (koeaika 1kk)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riittävän sosiaalinen, ettei oppilas syrjäydy ollessaan pienryhmässä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oppilas on siirtymässä 9.luokalle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/>
              <a:t>Huoltajan sitoutuminen: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814513"/>
            <a:ext cx="9070975" cy="4899025"/>
          </a:xfrm>
          <a:prstGeom prst="rect">
            <a:avLst/>
          </a:prstGeom>
          <a:noFill/>
          <a:ln/>
        </p:spPr>
        <p:txBody>
          <a:bodyPr lIns="0" tIns="28224" rIns="0" bIns="0" anchor="ctr"/>
          <a:lstStyle/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huolehtii, että oppilas lähtee aamulla kouluun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huolehtii, että oppilas on poissa koulusta ainoastaan oikeasta syystä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huolehtii, että oppilas tekee kotitehtävänsä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seuraa säännöllisesti oppilaan koulunkäyntiä Wilman avulla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dirty="0"/>
              <a:t>- osallistuu oppimissuunnitelman luontiin ja päivitykseen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8808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4400">
                <a:solidFill>
                  <a:srgbClr val="000000"/>
                </a:solidFill>
                <a:ea typeface="MS Gothic" charset="0"/>
                <a:cs typeface="MS Gothic" charset="0"/>
              </a:rPr>
              <a:t>TAVOITTEET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03238" y="1814513"/>
            <a:ext cx="9070975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224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- peruskoulun päättötodistus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- ammatinvalinnan selkiyttäminen ja jatko-opiskelupaikan saavuttaminen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- elämänhallinnan kehittäminen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- koulumotivaation parantaminen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- opiskelutaitojen kehittäminen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- sosiaalisten taitojen kehittäminen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- yhteiskunnan jäseneksi kasvamisen tukeminen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3" name="Group 1"/>
          <p:cNvGrpSpPr>
            <a:grpSpLocks/>
          </p:cNvGrpSpPr>
          <p:nvPr/>
        </p:nvGrpSpPr>
        <p:grpSpPr bwMode="auto">
          <a:xfrm>
            <a:off x="0" y="0"/>
            <a:ext cx="10080626" cy="7559676"/>
            <a:chOff x="0" y="0"/>
            <a:chExt cx="6350" cy="4762"/>
          </a:xfrm>
        </p:grpSpPr>
        <p:sp>
          <p:nvSpPr>
            <p:cNvPr id="8194" name="AutoShape 2"/>
            <p:cNvSpPr>
              <a:spLocks noChangeArrowheads="1"/>
            </p:cNvSpPr>
            <p:nvPr/>
          </p:nvSpPr>
          <p:spPr bwMode="auto">
            <a:xfrm>
              <a:off x="0" y="0"/>
              <a:ext cx="6350" cy="4762"/>
            </a:xfrm>
            <a:prstGeom prst="roundRect">
              <a:avLst>
                <a:gd name="adj" fmla="val 19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  <p:grpSp>
          <p:nvGrpSpPr>
            <p:cNvPr id="8195" name="Group 3"/>
            <p:cNvGrpSpPr>
              <a:grpSpLocks/>
            </p:cNvGrpSpPr>
            <p:nvPr/>
          </p:nvGrpSpPr>
          <p:grpSpPr bwMode="auto">
            <a:xfrm>
              <a:off x="999" y="765"/>
              <a:ext cx="4709" cy="2891"/>
              <a:chOff x="999" y="765"/>
              <a:chExt cx="4709" cy="2891"/>
            </a:xfrm>
          </p:grpSpPr>
          <p:sp>
            <p:nvSpPr>
              <p:cNvPr id="8196" name="AutoShape 4"/>
              <p:cNvSpPr>
                <a:spLocks noChangeArrowheads="1"/>
              </p:cNvSpPr>
              <p:nvPr/>
            </p:nvSpPr>
            <p:spPr bwMode="auto">
              <a:xfrm>
                <a:off x="999" y="765"/>
                <a:ext cx="4709" cy="2891"/>
              </a:xfrm>
              <a:custGeom>
                <a:avLst/>
                <a:gdLst>
                  <a:gd name="G0" fmla="+- 3005809 0 0"/>
                  <a:gd name="G1" fmla="+- 6810861 0 0"/>
                  <a:gd name="G2" fmla="+- 3005809 0 6810861"/>
                  <a:gd name="G3" fmla="+- 10800 0 0"/>
                  <a:gd name="G4" fmla="+- 0 0 3005809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697 0 0"/>
                  <a:gd name="G9" fmla="+- 0 0 6810861"/>
                  <a:gd name="G10" fmla="+- 6697 0 2700"/>
                  <a:gd name="G11" fmla="cos G10 3005809"/>
                  <a:gd name="G12" fmla="sin G10 3005809"/>
                  <a:gd name="G13" fmla="cos 13500 3005809"/>
                  <a:gd name="G14" fmla="sin 13500 3005809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697 1 2"/>
                  <a:gd name="G20" fmla="+- G19 5400 0"/>
                  <a:gd name="G21" fmla="cos G20 3005809"/>
                  <a:gd name="G22" fmla="sin G20 3005809"/>
                  <a:gd name="G23" fmla="+- G21 10800 0"/>
                  <a:gd name="G24" fmla="+- G12 G23 G22"/>
                  <a:gd name="G25" fmla="+- G22 G23 G11"/>
                  <a:gd name="G26" fmla="cos 10800 3005809"/>
                  <a:gd name="G27" fmla="sin 10800 3005809"/>
                  <a:gd name="G28" fmla="cos 6697 3005809"/>
                  <a:gd name="G29" fmla="sin 6697 3005809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6810861"/>
                  <a:gd name="G36" fmla="sin G34 6810861"/>
                  <a:gd name="G37" fmla="+/ 6810861 3005809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697 G39"/>
                  <a:gd name="G43" fmla="sin 6697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7985 w 21600"/>
                  <a:gd name="T5" fmla="*/ 373 h 21600"/>
                  <a:gd name="T6" fmla="*/ 8694 w 21600"/>
                  <a:gd name="T7" fmla="*/ 19291 h 21600"/>
                  <a:gd name="T8" fmla="*/ 9054 w 21600"/>
                  <a:gd name="T9" fmla="*/ 4334 h 21600"/>
                  <a:gd name="T10" fmla="*/ 20200 w 21600"/>
                  <a:gd name="T11" fmla="*/ 20488 h 21600"/>
                  <a:gd name="T12" fmla="*/ 13481 w 21600"/>
                  <a:gd name="T13" fmla="*/ 20388 h 21600"/>
                  <a:gd name="T14" fmla="*/ 13583 w 21600"/>
                  <a:gd name="T15" fmla="*/ 13668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463" y="15606"/>
                    </a:moveTo>
                    <a:cubicBezTo>
                      <a:pt x="16763" y="14345"/>
                      <a:pt x="17497" y="12611"/>
                      <a:pt x="17497" y="10800"/>
                    </a:cubicBezTo>
                    <a:cubicBezTo>
                      <a:pt x="17497" y="7101"/>
                      <a:pt x="14498" y="4103"/>
                      <a:pt x="10800" y="4103"/>
                    </a:cubicBezTo>
                    <a:cubicBezTo>
                      <a:pt x="7101" y="4103"/>
                      <a:pt x="4103" y="7101"/>
                      <a:pt x="4103" y="10800"/>
                    </a:cubicBezTo>
                    <a:cubicBezTo>
                      <a:pt x="4102" y="13877"/>
                      <a:pt x="6200" y="16559"/>
                      <a:pt x="9188" y="17300"/>
                    </a:cubicBezTo>
                    <a:lnTo>
                      <a:pt x="8200" y="21282"/>
                    </a:lnTo>
                    <a:cubicBezTo>
                      <a:pt x="3383" y="20088"/>
                      <a:pt x="0" y="15763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3720"/>
                      <a:pt x="20416" y="16517"/>
                      <a:pt x="18320" y="18551"/>
                    </a:cubicBezTo>
                    <a:lnTo>
                      <a:pt x="20200" y="20488"/>
                    </a:lnTo>
                    <a:lnTo>
                      <a:pt x="13481" y="20388"/>
                    </a:lnTo>
                    <a:lnTo>
                      <a:pt x="13583" y="13668"/>
                    </a:lnTo>
                    <a:lnTo>
                      <a:pt x="15463" y="15606"/>
                    </a:lnTo>
                    <a:close/>
                  </a:path>
                </a:pathLst>
              </a:custGeom>
              <a:solidFill>
                <a:srgbClr val="CC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-FI"/>
              </a:p>
            </p:txBody>
          </p:sp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999" y="765"/>
                <a:ext cx="4710" cy="28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-FI"/>
              </a:p>
            </p:txBody>
          </p:sp>
        </p:grp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3781" y="3061"/>
              <a:ext cx="642" cy="85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117000"/>
                </a:lnSpc>
                <a:tabLst>
                  <a:tab pos="723900" algn="l"/>
                </a:tabLst>
              </a:pPr>
              <a:r>
                <a:rPr lang="fi-FI" sz="14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KESÄ-LOMA!</a:t>
              </a:r>
            </a:p>
            <a:p>
              <a:pPr algn="ctr">
                <a:lnSpc>
                  <a:spcPct val="117000"/>
                </a:lnSpc>
                <a:tabLst>
                  <a:tab pos="7239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</a:t>
              </a:r>
              <a:r>
                <a:rPr lang="fi-FI" sz="10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Seuranta loman jälkeen</a:t>
              </a: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!</a:t>
              </a:r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 flipV="1">
              <a:off x="1712" y="2719"/>
              <a:ext cx="500" cy="51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 flipV="1">
              <a:off x="1070" y="2209"/>
              <a:ext cx="856" cy="34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1712" y="1191"/>
              <a:ext cx="500" cy="42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2639" y="850"/>
              <a:ext cx="143" cy="51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 flipH="1">
              <a:off x="3494" y="765"/>
              <a:ext cx="73" cy="51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 flipH="1">
              <a:off x="4065" y="850"/>
              <a:ext cx="216" cy="59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 flipH="1">
              <a:off x="4564" y="1191"/>
              <a:ext cx="430" cy="51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 flipH="1">
              <a:off x="4779" y="1786"/>
              <a:ext cx="786" cy="3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 flipH="1" flipV="1">
              <a:off x="4706" y="2549"/>
              <a:ext cx="858" cy="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 flipH="1" flipV="1">
              <a:off x="4422" y="2805"/>
              <a:ext cx="572" cy="4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1783" y="3401"/>
              <a:ext cx="1284" cy="935"/>
            </a:xfrm>
            <a:prstGeom prst="rect">
              <a:avLst/>
            </a:prstGeom>
            <a:solidFill>
              <a:srgbClr val="CCFFCC">
                <a:alpha val="68999"/>
              </a:srgb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Elokuu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-Pelisäännöt</a:t>
              </a:r>
              <a:endParaRPr lang="fi-FI" sz="1200" dirty="0">
                <a:solidFill>
                  <a:srgbClr val="000000"/>
                </a:solidFill>
                <a:latin typeface="Comic Sans MS" pitchFamily="64" charset="0"/>
                <a:cs typeface="Times New Roman" pitchFamily="16" charset="0"/>
              </a:endParaRP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-Ryhmäytyminen, nuottavalmennus </a:t>
              </a: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Oivanki</a:t>
              </a: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 (2 yötä)</a:t>
              </a:r>
            </a:p>
          </p:txBody>
        </p:sp>
        <p:sp>
          <p:nvSpPr>
            <p:cNvPr id="8210" name="Text Box 18"/>
            <p:cNvSpPr txBox="1">
              <a:spLocks noChangeArrowheads="1"/>
            </p:cNvSpPr>
            <p:nvPr/>
          </p:nvSpPr>
          <p:spPr bwMode="auto">
            <a:xfrm>
              <a:off x="285" y="2721"/>
              <a:ext cx="1284" cy="1700"/>
            </a:xfrm>
            <a:prstGeom prst="rect">
              <a:avLst/>
            </a:prstGeom>
            <a:solidFill>
              <a:srgbClr val="FF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Syyskuu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-Ensimmäisten</a:t>
              </a: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 </a:t>
              </a: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työssäoppimispaikkojen</a:t>
              </a: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 hakeminen ja hakuprosessin opettelu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-Valmistautuminen</a:t>
              </a: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 1.työssäoppimisjaksoon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(kello, asenne, käytöstavat!) </a:t>
              </a:r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143" y="1572"/>
              <a:ext cx="1070" cy="979"/>
            </a:xfrm>
            <a:prstGeom prst="rect">
              <a:avLst/>
            </a:prstGeom>
            <a:solidFill>
              <a:srgbClr val="EAEAEA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Lokakuu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-1.työpaikkaopiskelu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-syysloma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Oppimissuunnitelman laadinta (huoltaja mukana),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 -TAVOITTEET!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endParaRPr lang="fi-FI" sz="1200" dirty="0">
                <a:solidFill>
                  <a:srgbClr val="000000"/>
                </a:solidFill>
                <a:latin typeface="Comic Sans MS" pitchFamily="64" charset="0"/>
                <a:cs typeface="Times New Roman" pitchFamily="16" charset="0"/>
              </a:endParaRPr>
            </a:p>
          </p:txBody>
        </p:sp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785" y="158"/>
              <a:ext cx="1213" cy="1285"/>
            </a:xfrm>
            <a:prstGeom prst="rect">
              <a:avLst/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Marraskuu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-Suunnitelmat</a:t>
              </a: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 jatko-opiskelupaikoista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Opintovierailut/tutustumiset</a:t>
              </a:r>
            </a:p>
          </p:txBody>
        </p:sp>
        <p:sp>
          <p:nvSpPr>
            <p:cNvPr id="8213" name="Text Box 21"/>
            <p:cNvSpPr txBox="1">
              <a:spLocks noChangeArrowheads="1"/>
            </p:cNvSpPr>
            <p:nvPr/>
          </p:nvSpPr>
          <p:spPr bwMode="auto">
            <a:xfrm>
              <a:off x="2211" y="104"/>
              <a:ext cx="999" cy="6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Joulukuu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-luokan pikkujoulut 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-väliarvionti</a:t>
              </a:r>
              <a:endParaRPr lang="fi-FI" sz="1200" dirty="0">
                <a:solidFill>
                  <a:srgbClr val="000000"/>
                </a:solidFill>
                <a:latin typeface="Comic Sans MS" pitchFamily="64" charset="0"/>
                <a:cs typeface="Times New Roman" pitchFamily="16" charset="0"/>
              </a:endParaRP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endParaRPr lang="fi-FI" sz="1200" dirty="0">
                <a:solidFill>
                  <a:srgbClr val="000000"/>
                </a:solidFill>
                <a:latin typeface="Comic Sans MS" pitchFamily="64" charset="0"/>
                <a:cs typeface="Times New Roman" pitchFamily="16" charset="0"/>
              </a:endParaRPr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3352" y="0"/>
              <a:ext cx="1142" cy="85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Tammikuu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-oppimissuunnitelman tarkistus ja päivitys tarvittaessa (huoltaja mukana)</a:t>
              </a:r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4987" y="3016"/>
              <a:ext cx="1284" cy="850"/>
            </a:xfrm>
            <a:prstGeom prst="rect">
              <a:avLst/>
            </a:prstGeom>
            <a:solidFill>
              <a:srgbClr val="FF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Touko- ja kesäkuu</a:t>
              </a:r>
              <a:endParaRPr lang="fi-FI" sz="1200" dirty="0">
                <a:solidFill>
                  <a:srgbClr val="000000"/>
                </a:solidFill>
                <a:latin typeface="Comic Sans MS" pitchFamily="64" charset="0"/>
                <a:cs typeface="Times New Roman" pitchFamily="16" charset="0"/>
              </a:endParaRPr>
            </a:p>
            <a:p>
              <a:pPr marL="171450" indent="-171450">
                <a:lnSpc>
                  <a:spcPct val="117000"/>
                </a:lnSpc>
                <a:buFontTx/>
                <a:buChar char="-"/>
                <a:tabLst>
                  <a:tab pos="723900" algn="l"/>
                  <a:tab pos="1447800" algn="l"/>
                </a:tabLst>
              </a:pP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Päättöarvionti</a:t>
              </a:r>
              <a:endParaRPr lang="fi-FI" sz="1200" dirty="0">
                <a:solidFill>
                  <a:srgbClr val="000000"/>
                </a:solidFill>
                <a:latin typeface="Comic Sans MS" pitchFamily="64" charset="0"/>
                <a:cs typeface="Times New Roman" pitchFamily="16" charset="0"/>
              </a:endParaRPr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5068" y="2040"/>
              <a:ext cx="1210" cy="936"/>
            </a:xfrm>
            <a:prstGeom prst="rect">
              <a:avLst/>
            </a:prstGeom>
            <a:solidFill>
              <a:srgbClr val="CCFF3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Huhtikuu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-Uudet JOPO -valinnat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-Tutustumiset jatko-opiskelupaikkoihin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-3.työpaikkaopiskelu</a:t>
              </a:r>
            </a:p>
          </p:txBody>
        </p:sp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4994" y="850"/>
              <a:ext cx="1355" cy="119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Maaliskuu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-Yhteishaku</a:t>
              </a: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!!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-Hiihtoloma</a:t>
              </a:r>
              <a:endParaRPr lang="fi-FI" sz="1200" dirty="0">
                <a:solidFill>
                  <a:srgbClr val="000000"/>
                </a:solidFill>
                <a:latin typeface="Comic Sans MS" pitchFamily="64" charset="0"/>
                <a:cs typeface="Times New Roman" pitchFamily="16" charset="0"/>
              </a:endParaRP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-Uusien </a:t>
              </a:r>
              <a:r>
                <a:rPr lang="fi-FI" sz="1200" dirty="0" err="1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JOPOlaisten</a:t>
              </a: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 haku alkaa →infot ja haastattelut alkavat</a:t>
              </a:r>
            </a:p>
          </p:txBody>
        </p:sp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4780" y="0"/>
              <a:ext cx="1070" cy="85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b="1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Helmikuu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</a:tabLst>
              </a:pPr>
              <a:r>
                <a:rPr lang="fi-FI" sz="1200" dirty="0">
                  <a:solidFill>
                    <a:srgbClr val="000000"/>
                  </a:solidFill>
                  <a:latin typeface="Comic Sans MS" pitchFamily="64" charset="0"/>
                  <a:cs typeface="Times New Roman" pitchFamily="16" charset="0"/>
                </a:rPr>
                <a:t>-2.työpaikkaopiskelu ennen yhteishakua</a:t>
              </a:r>
            </a:p>
          </p:txBody>
        </p:sp>
        <p:sp>
          <p:nvSpPr>
            <p:cNvPr id="8219" name="Text Box 27"/>
            <p:cNvSpPr txBox="1">
              <a:spLocks noChangeArrowheads="1"/>
            </p:cNvSpPr>
            <p:nvPr/>
          </p:nvSpPr>
          <p:spPr bwMode="auto">
            <a:xfrm>
              <a:off x="2425" y="1870"/>
              <a:ext cx="1855" cy="595"/>
            </a:xfrm>
            <a:prstGeom prst="rect">
              <a:avLst/>
            </a:prstGeom>
            <a:solidFill>
              <a:srgbClr val="99CC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117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fi-FI" sz="2200" dirty="0">
                  <a:solidFill>
                    <a:srgbClr val="006600"/>
                  </a:solidFill>
                  <a:latin typeface="Comic Sans MS" pitchFamily="64" charset="0"/>
                  <a:cs typeface="Times New Roman" pitchFamily="16" charset="0"/>
                </a:rPr>
                <a:t>JOPO VUOSIKELLO</a:t>
              </a:r>
            </a:p>
            <a:p>
              <a:pPr>
                <a:lnSpc>
                  <a:spcPct val="117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endParaRPr lang="fi-FI" sz="1200" dirty="0">
                <a:solidFill>
                  <a:srgbClr val="000000"/>
                </a:solidFill>
                <a:latin typeface="Comic Sans MS" pitchFamily="64" charset="0"/>
                <a:cs typeface="Times New Roman" pitchFamily="16" charset="0"/>
              </a:endParaRPr>
            </a:p>
          </p:txBody>
        </p:sp>
        <p:pic>
          <p:nvPicPr>
            <p:cNvPr id="8220" name="Picture 2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20" y="1016"/>
              <a:ext cx="505" cy="69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8221" name="Picture 2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66" y="2122"/>
              <a:ext cx="577" cy="6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8222" name="Picture 3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92" y="2122"/>
              <a:ext cx="576" cy="6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8223" name="Picture 3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778" y="931"/>
              <a:ext cx="576" cy="6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81992" y="251445"/>
            <a:ext cx="9070975" cy="69847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38808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YHTEENVETO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i-FI" sz="3200" dirty="0">
              <a:solidFill>
                <a:srgbClr val="000000"/>
              </a:solidFill>
              <a:ea typeface="MS Gothic" charset="0"/>
              <a:cs typeface="MS Gothic" charset="0"/>
            </a:endParaRPr>
          </a:p>
          <a:p>
            <a:pPr marL="571500" indent="-571500"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Kaksi leirikoulua (nuottavalmennus) 7 vrk</a:t>
            </a:r>
          </a:p>
          <a:p>
            <a:pPr marL="571500" indent="-571500"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Kolme työpaikkaopiskelujaksoa 30 vrk</a:t>
            </a:r>
          </a:p>
          <a:p>
            <a:pPr marL="571500" indent="-571500"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Opinto-ohjauksessa painotus </a:t>
            </a:r>
            <a:r>
              <a:rPr lang="fi-FI" sz="3200" dirty="0" err="1">
                <a:solidFill>
                  <a:srgbClr val="000000"/>
                </a:solidFill>
                <a:ea typeface="MS Gothic" charset="0"/>
                <a:cs typeface="MS Gothic" charset="0"/>
              </a:rPr>
              <a:t>henk.koht</a:t>
            </a: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. ohjauksessa</a:t>
            </a:r>
          </a:p>
          <a:p>
            <a:pPr marL="571500" indent="-571500"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Poissaoloihin puuttuminen välittömästi</a:t>
            </a:r>
          </a:p>
          <a:p>
            <a:pPr marL="571500" indent="-571500"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Jokaisella </a:t>
            </a:r>
            <a:r>
              <a:rPr lang="fi-FI" sz="3200" dirty="0" err="1">
                <a:solidFill>
                  <a:srgbClr val="000000"/>
                </a:solidFill>
                <a:ea typeface="MS Gothic" charset="0"/>
                <a:cs typeface="MS Gothic" charset="0"/>
              </a:rPr>
              <a:t>henk.koht</a:t>
            </a: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. oppimissuunnitelma ja arvosanatavoitteet</a:t>
            </a:r>
          </a:p>
          <a:p>
            <a:pPr marL="571500" indent="-571500"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Yhteishaun suorittaminen yhteistyössä opon kanssa </a:t>
            </a:r>
          </a:p>
          <a:p>
            <a:pPr marL="571500" indent="-571500"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sz="3200" dirty="0">
                <a:solidFill>
                  <a:srgbClr val="000000"/>
                </a:solidFill>
                <a:ea typeface="MS Gothic" charset="0"/>
                <a:cs typeface="MS Gothic" charset="0"/>
              </a:rPr>
              <a:t>Yhteistyö nuorisotoimen kanssa 7h/vko</a:t>
            </a:r>
          </a:p>
        </p:txBody>
      </p:sp>
    </p:spTree>
    <p:extLst>
      <p:ext uri="{BB962C8B-B14F-4D97-AF65-F5344CB8AC3E}">
        <p14:creationId xmlns:p14="http://schemas.microsoft.com/office/powerpoint/2010/main" val="846229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504031" y="1403573"/>
            <a:ext cx="9072563" cy="5400600"/>
          </a:xfrm>
        </p:spPr>
        <p:txBody>
          <a:bodyPr>
            <a:normAutofit lnSpcReduction="10000"/>
          </a:bodyPr>
          <a:lstStyle/>
          <a:p>
            <a:r>
              <a:rPr lang="fi-FI" sz="2400" dirty="0"/>
              <a:t>Peruskoulun päättötodistus 65/65 oppilasta</a:t>
            </a:r>
          </a:p>
          <a:p>
            <a:pPr lvl="1"/>
            <a:r>
              <a:rPr lang="fi-FI" sz="1900" dirty="0"/>
              <a:t>Keskiarvojen nouseminen keskimäärin 0,5-1 numerolla</a:t>
            </a:r>
          </a:p>
          <a:p>
            <a:endParaRPr lang="fi-FI" sz="2400" dirty="0"/>
          </a:p>
          <a:p>
            <a:r>
              <a:rPr lang="fi-FI" sz="2400" dirty="0"/>
              <a:t>Poissaoloihin puuttuminen välittömästi -&gt; </a:t>
            </a:r>
          </a:p>
          <a:p>
            <a:pPr lvl="1"/>
            <a:r>
              <a:rPr lang="fi-FI" sz="1900" dirty="0"/>
              <a:t>Mm. koko koulun paras läsnäoloprosentti (joulu 2012)</a:t>
            </a:r>
          </a:p>
          <a:p>
            <a:pPr lvl="1"/>
            <a:r>
              <a:rPr lang="fi-FI" sz="1900" dirty="0"/>
              <a:t>Mahdollisuus oppimiseen konkretisoituu</a:t>
            </a:r>
          </a:p>
          <a:p>
            <a:pPr lvl="1"/>
            <a:r>
              <a:rPr lang="fi-FI" sz="1900" dirty="0"/>
              <a:t>Elämänhallinnan parantuminen: Ylös, ulos ja kouluun!</a:t>
            </a:r>
          </a:p>
          <a:p>
            <a:pPr marL="433415" lvl="1" indent="0">
              <a:buNone/>
            </a:pPr>
            <a:endParaRPr lang="fi-FI" sz="1900" dirty="0"/>
          </a:p>
          <a:p>
            <a:r>
              <a:rPr lang="fi-FI" sz="2400" dirty="0"/>
              <a:t>Työpaikkaopiskelujaksojen antia -&gt; </a:t>
            </a:r>
          </a:p>
          <a:p>
            <a:pPr lvl="1"/>
            <a:r>
              <a:rPr lang="fi-FI" sz="1900" dirty="0"/>
              <a:t>Oppiminen käytännössä ja toiminnallisesti. </a:t>
            </a:r>
          </a:p>
          <a:p>
            <a:pPr lvl="1"/>
            <a:r>
              <a:rPr lang="fi-FI" sz="1900" dirty="0"/>
              <a:t>Useita saavutettuja kesätyöpaikkoja </a:t>
            </a:r>
          </a:p>
          <a:p>
            <a:pPr lvl="1"/>
            <a:r>
              <a:rPr lang="fi-FI" sz="1900" dirty="0"/>
              <a:t>Yksi oppisopimuspaikka peruskoulun jälkeen</a:t>
            </a:r>
          </a:p>
          <a:p>
            <a:pPr lvl="1"/>
            <a:r>
              <a:rPr lang="fi-FI" sz="1900" dirty="0"/>
              <a:t>Alan / kiinnostuksen löytyminen</a:t>
            </a:r>
          </a:p>
          <a:p>
            <a:pPr lvl="1"/>
            <a:r>
              <a:rPr lang="fi-FI" sz="1900" dirty="0"/>
              <a:t>Asenteen mittaaminen</a:t>
            </a:r>
          </a:p>
          <a:p>
            <a:pPr lvl="1"/>
            <a:r>
              <a:rPr lang="fi-FI" sz="1900" dirty="0"/>
              <a:t>Aikuisten esimerkistä oppiminen</a:t>
            </a:r>
          </a:p>
          <a:p>
            <a:pPr marL="433415" lvl="1" indent="0">
              <a:buNone/>
            </a:pPr>
            <a:endParaRPr lang="fi-FI" sz="1900" dirty="0"/>
          </a:p>
          <a:p>
            <a:endParaRPr lang="fi-FI" sz="24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31800" y="323453"/>
            <a:ext cx="9072563" cy="1028828"/>
          </a:xfrm>
        </p:spPr>
        <p:txBody>
          <a:bodyPr>
            <a:normAutofit/>
          </a:bodyPr>
          <a:lstStyle/>
          <a:p>
            <a:r>
              <a:rPr lang="fi-FI" sz="3600" dirty="0"/>
              <a:t>Vaikuttavuus (65 oppilasta):</a:t>
            </a:r>
          </a:p>
        </p:txBody>
      </p:sp>
    </p:spTree>
    <p:extLst>
      <p:ext uri="{BB962C8B-B14F-4D97-AF65-F5344CB8AC3E}">
        <p14:creationId xmlns:p14="http://schemas.microsoft.com/office/powerpoint/2010/main" val="2168205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err="1"/>
              <a:t>Henk.koht</a:t>
            </a:r>
            <a:r>
              <a:rPr lang="fi-FI" sz="2400" dirty="0"/>
              <a:t>. oppimissuunnitelma ja tavoitteet</a:t>
            </a:r>
          </a:p>
          <a:p>
            <a:pPr lvl="1"/>
            <a:r>
              <a:rPr lang="fi-FI" sz="1900" dirty="0"/>
              <a:t>Realistiset tavoitteet yksilön tasolla -&gt; tavoitteiden saavuttaminen mahdollista ja todennäköisempää.</a:t>
            </a:r>
          </a:p>
          <a:p>
            <a:pPr marL="433415" lvl="1" indent="0">
              <a:buNone/>
            </a:pPr>
            <a:r>
              <a:rPr lang="fi-FI" sz="1900" dirty="0"/>
              <a:t>	Ei mopolla moottoritielle, eikä rekalla pyörätielle! </a:t>
            </a:r>
          </a:p>
          <a:p>
            <a:pPr marL="433415" lvl="1" indent="0">
              <a:buNone/>
            </a:pPr>
            <a:r>
              <a:rPr lang="fi-FI" sz="1900" dirty="0"/>
              <a:t> </a:t>
            </a:r>
          </a:p>
          <a:p>
            <a:pPr marL="433415" lvl="1" indent="0">
              <a:buNone/>
            </a:pPr>
            <a:endParaRPr lang="fi-FI" sz="1900" dirty="0"/>
          </a:p>
          <a:p>
            <a:r>
              <a:rPr lang="fi-FI" sz="2400" dirty="0"/>
              <a:t>Kymmenen oppilaan luokka -&gt;</a:t>
            </a:r>
          </a:p>
          <a:p>
            <a:pPr lvl="1"/>
            <a:r>
              <a:rPr lang="fi-FI" sz="2000" dirty="0"/>
              <a:t>Ryhmässä tekeminen, ryhmän kasvattaminen kymmenestä yksilöstä yhdeksi kokonaisuudeksi -&gt; nuottavalmennukset</a:t>
            </a:r>
          </a:p>
          <a:p>
            <a:pPr lvl="1"/>
            <a:r>
              <a:rPr lang="fi-FI" sz="2000" dirty="0"/>
              <a:t>Vertaisoppiminen ja toisten tukeminen</a:t>
            </a:r>
          </a:p>
          <a:p>
            <a:pPr lvl="1"/>
            <a:r>
              <a:rPr lang="fi-FI" sz="2000" dirty="0"/>
              <a:t>Opettajalla aikaa oppilaalle</a:t>
            </a:r>
          </a:p>
          <a:p>
            <a:pPr lvl="1"/>
            <a:r>
              <a:rPr lang="fi-FI" sz="2000" dirty="0"/>
              <a:t>Vahvuuksien löytäminen jokaisen kohdalla</a:t>
            </a:r>
          </a:p>
          <a:p>
            <a:pPr lvl="1"/>
            <a:r>
              <a:rPr lang="fi-FI" sz="2000" dirty="0"/>
              <a:t>Oma rauha </a:t>
            </a:r>
          </a:p>
          <a:p>
            <a:pPr lvl="1"/>
            <a:r>
              <a:rPr lang="fi-FI" sz="2000" dirty="0"/>
              <a:t>Päivän ja opiskelun rytmittäminen -&gt;jaksaminen</a:t>
            </a:r>
          </a:p>
          <a:p>
            <a:pPr lvl="1"/>
            <a:endParaRPr lang="fi-FI" sz="2000" dirty="0"/>
          </a:p>
          <a:p>
            <a:pPr lvl="1"/>
            <a:endParaRPr lang="fi-FI" sz="2000" dirty="0"/>
          </a:p>
          <a:p>
            <a:pPr lvl="1"/>
            <a:endParaRPr lang="fi-FI" sz="2000" dirty="0"/>
          </a:p>
          <a:p>
            <a:pPr lvl="1"/>
            <a:endParaRPr lang="fi-FI" sz="20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Vaikuttavuus:</a:t>
            </a:r>
          </a:p>
        </p:txBody>
      </p:sp>
    </p:spTree>
    <p:extLst>
      <p:ext uri="{BB962C8B-B14F-4D97-AF65-F5344CB8AC3E}">
        <p14:creationId xmlns:p14="http://schemas.microsoft.com/office/powerpoint/2010/main" val="3096238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255</TotalTime>
  <Words>654</Words>
  <Application>Microsoft Office PowerPoint</Application>
  <PresentationFormat>Mukautettu</PresentationFormat>
  <Paragraphs>131</Paragraphs>
  <Slides>11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20" baseType="lpstr">
      <vt:lpstr>MS Gothic</vt:lpstr>
      <vt:lpstr>Arial</vt:lpstr>
      <vt:lpstr>Comic Sans MS</vt:lpstr>
      <vt:lpstr>Lucida Sans Unicode</vt:lpstr>
      <vt:lpstr>Times New Roman</vt:lpstr>
      <vt:lpstr>Verdana</vt:lpstr>
      <vt:lpstr>Wingdings 2</vt:lpstr>
      <vt:lpstr>Wingdings 3</vt:lpstr>
      <vt:lpstr>Aula</vt:lpstr>
      <vt:lpstr>     JOPO  Joustava perusopetus Kaakkurin        koulussa  Markus Mäntymaa GSM:050 408 4753 markus.mantymaa@eduouka.fi   Annika Blomster GSM:050 316 6695</vt:lpstr>
      <vt:lpstr>JOPO -KENELLE?</vt:lpstr>
      <vt:lpstr>Mitä vaatii oppilaalta?</vt:lpstr>
      <vt:lpstr>Huoltajan sitoutuminen:</vt:lpstr>
      <vt:lpstr>PowerPoint-esitys</vt:lpstr>
      <vt:lpstr>PowerPoint-esitys</vt:lpstr>
      <vt:lpstr>PowerPoint-esitys</vt:lpstr>
      <vt:lpstr>Vaikuttavuus (65 oppilasta):</vt:lpstr>
      <vt:lpstr>Vaikuttavuus:</vt:lpstr>
      <vt:lpstr>Vaikuttavuus (65 oppilasta):</vt:lpstr>
      <vt:lpstr>NOPO –ohjaaja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JOPO  Joustava perusopetus Kaakkurin        koulussa</dc:title>
  <dc:creator>Juha-Matti Kanniainen</dc:creator>
  <cp:lastModifiedBy>Mäntymaa Markus</cp:lastModifiedBy>
  <cp:revision>32</cp:revision>
  <cp:lastPrinted>2023-04-12T05:58:46Z</cp:lastPrinted>
  <dcterms:created xsi:type="dcterms:W3CDTF">2011-03-17T14:10:23Z</dcterms:created>
  <dcterms:modified xsi:type="dcterms:W3CDTF">2024-01-18T13:49:45Z</dcterms:modified>
</cp:coreProperties>
</file>