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29"/>
  </p:notesMasterIdLst>
  <p:sldIdLst>
    <p:sldId id="256" r:id="rId3"/>
    <p:sldId id="257" r:id="rId4"/>
    <p:sldId id="282" r:id="rId5"/>
    <p:sldId id="260" r:id="rId6"/>
    <p:sldId id="261" r:id="rId7"/>
    <p:sldId id="262" r:id="rId8"/>
    <p:sldId id="284" r:id="rId9"/>
    <p:sldId id="264" r:id="rId10"/>
    <p:sldId id="28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3" r:id="rId26"/>
    <p:sldId id="286" r:id="rId27"/>
    <p:sldId id="287" r:id="rId28"/>
  </p:sldIdLst>
  <p:sldSz cx="12192000" cy="6858000"/>
  <p:notesSz cx="6797675" cy="9926638"/>
  <p:embeddedFontLs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PT Sans Narrow" panose="020B0506020203020204" pitchFamily="34" charset="0"/>
      <p:regular r:id="rId34"/>
      <p:bold r:id="rId35"/>
    </p:embeddedFont>
    <p:embeddedFont>
      <p:font typeface="Roboto" panose="02000000000000000000" pitchFamily="2" charset="0"/>
      <p:regular r:id="rId36"/>
      <p:bold r:id="rId37"/>
      <p:italic r:id="rId38"/>
      <p:boldItalic r:id="rId39"/>
    </p:embeddedFont>
    <p:embeddedFont>
      <p:font typeface="Segoe UI" panose="020B0502040204020203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j57s1Z2+dGj9XaXFu0N26e9uC0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6F4A77F-5752-458D-B224-397903629ABD}">
  <a:tblStyle styleId="{C6F4A77F-5752-458D-B224-397903629AB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8.xml"/><Relationship Id="rId41" Type="http://schemas.openxmlformats.org/officeDocument/2006/relationships/font" Target="fonts/font12.fntdata"/><Relationship Id="rId5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0f5b10c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0f5b10cc3_0_0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0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4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5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7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gfcbee022c5_0_1144"/>
          <p:cNvGrpSpPr/>
          <p:nvPr/>
        </p:nvGrpSpPr>
        <p:grpSpPr>
          <a:xfrm>
            <a:off x="8130968" y="7"/>
            <a:ext cx="4060732" cy="2707359"/>
            <a:chOff x="6098378" y="5"/>
            <a:chExt cx="3045625" cy="2030570"/>
          </a:xfrm>
        </p:grpSpPr>
        <p:sp>
          <p:nvSpPr>
            <p:cNvPr id="11" name="Google Shape;11;gfcbee022c5_0_114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gfcbee022c5_0_114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gfcbee022c5_0_114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gfcbee022c5_0_114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gfcbee022c5_0_114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gfcbee022c5_0_1144"/>
          <p:cNvSpPr txBox="1">
            <a:spLocks noGrp="1"/>
          </p:cNvSpPr>
          <p:nvPr>
            <p:ph type="ctrTitle"/>
          </p:nvPr>
        </p:nvSpPr>
        <p:spPr>
          <a:xfrm>
            <a:off x="797467" y="2366963"/>
            <a:ext cx="10962900" cy="1118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gfcbee022c5_0_1144"/>
          <p:cNvSpPr txBox="1">
            <a:spLocks noGrp="1"/>
          </p:cNvSpPr>
          <p:nvPr>
            <p:ph type="subTitle" idx="1"/>
          </p:nvPr>
        </p:nvSpPr>
        <p:spPr>
          <a:xfrm>
            <a:off x="797451" y="3621217"/>
            <a:ext cx="10962900" cy="5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gfcbee022c5_0_1144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cbee022c5_0_1223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fcbee022c5_0_1223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○"/>
              <a:defRPr/>
            </a:lvl2pPr>
            <a:lvl3pPr marL="1371600" lvl="2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■"/>
              <a:defRPr/>
            </a:lvl3pPr>
            <a:lvl4pPr marL="1828800" lvl="3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○"/>
              <a:defRPr/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■"/>
              <a:defRPr/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○"/>
              <a:defRPr/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gfcbee022c5_0_1223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fcbee022c5_0_1223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fcbee022c5_0_122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6829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3028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074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7096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17.12.2023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2602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3799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17.12.2023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2372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7610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695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gfcbee022c5_0_1154"/>
          <p:cNvGrpSpPr/>
          <p:nvPr/>
        </p:nvGrpSpPr>
        <p:grpSpPr>
          <a:xfrm>
            <a:off x="8130968" y="7"/>
            <a:ext cx="4060732" cy="2707359"/>
            <a:chOff x="6098378" y="5"/>
            <a:chExt cx="3045625" cy="2030570"/>
          </a:xfrm>
        </p:grpSpPr>
        <p:sp>
          <p:nvSpPr>
            <p:cNvPr id="21" name="Google Shape;21;gfcbee022c5_0_115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gfcbee022c5_0_115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gfcbee022c5_0_115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gfcbee022c5_0_115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gfcbee022c5_0_115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gfcbee022c5_0_1154"/>
          <p:cNvSpPr txBox="1">
            <a:spLocks noGrp="1"/>
          </p:cNvSpPr>
          <p:nvPr>
            <p:ph type="title"/>
          </p:nvPr>
        </p:nvSpPr>
        <p:spPr>
          <a:xfrm>
            <a:off x="797467" y="2869796"/>
            <a:ext cx="10962900" cy="111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gfcbee022c5_0_1154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7871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492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fcbee022c5_0_1173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700" cy="810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fcbee022c5_0_1173"/>
          <p:cNvSpPr txBox="1">
            <a:spLocks noGrp="1"/>
          </p:cNvSpPr>
          <p:nvPr>
            <p:ph type="body" idx="1"/>
          </p:nvPr>
        </p:nvSpPr>
        <p:spPr>
          <a:xfrm>
            <a:off x="415600" y="1639967"/>
            <a:ext cx="5333100" cy="445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1" name="Google Shape;41;gfcbee022c5_0_1173"/>
          <p:cNvSpPr txBox="1">
            <a:spLocks noGrp="1"/>
          </p:cNvSpPr>
          <p:nvPr>
            <p:ph type="body" idx="2"/>
          </p:nvPr>
        </p:nvSpPr>
        <p:spPr>
          <a:xfrm>
            <a:off x="6443200" y="1639967"/>
            <a:ext cx="5333100" cy="445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2" name="Google Shape;42;gfcbee022c5_0_1173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fcbee022c5_0_1181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8" name="Google Shape;48;gfcbee022c5_0_1181"/>
          <p:cNvSpPr txBox="1">
            <a:spLocks noGrp="1"/>
          </p:cNvSpPr>
          <p:nvPr>
            <p:ph type="body" idx="1"/>
          </p:nvPr>
        </p:nvSpPr>
        <p:spPr>
          <a:xfrm>
            <a:off x="415600" y="1954405"/>
            <a:ext cx="3744000" cy="413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9" name="Google Shape;49;gfcbee022c5_0_1181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gfcbee022c5_0_1185"/>
          <p:cNvGrpSpPr/>
          <p:nvPr/>
        </p:nvGrpSpPr>
        <p:grpSpPr>
          <a:xfrm>
            <a:off x="8130968" y="7"/>
            <a:ext cx="4060732" cy="2707359"/>
            <a:chOff x="6098378" y="5"/>
            <a:chExt cx="3045625" cy="2030570"/>
          </a:xfrm>
        </p:grpSpPr>
        <p:sp>
          <p:nvSpPr>
            <p:cNvPr id="52" name="Google Shape;52;gfcbee022c5_0_118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gfcbee022c5_0_118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gfcbee022c5_0_1185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gfcbee022c5_0_118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gfcbee022c5_0_118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gfcbee022c5_0_1185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gfcbee022c5_0_1185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fcbee022c5_0_1194"/>
          <p:cNvSpPr/>
          <p:nvPr/>
        </p:nvSpPr>
        <p:spPr>
          <a:xfrm>
            <a:off x="6096000" y="-2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gfcbee022c5_0_1194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gfcbee022c5_0_1194"/>
          <p:cNvSpPr txBox="1">
            <a:spLocks noGrp="1"/>
          </p:cNvSpPr>
          <p:nvPr>
            <p:ph type="title"/>
          </p:nvPr>
        </p:nvSpPr>
        <p:spPr>
          <a:xfrm>
            <a:off x="354000" y="1534800"/>
            <a:ext cx="5393700" cy="2085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63" name="Google Shape;63;gfcbee022c5_0_1194"/>
          <p:cNvSpPr txBox="1">
            <a:spLocks noGrp="1"/>
          </p:cNvSpPr>
          <p:nvPr>
            <p:ph type="subTitle" idx="1"/>
          </p:nvPr>
        </p:nvSpPr>
        <p:spPr>
          <a:xfrm>
            <a:off x="354000" y="3692002"/>
            <a:ext cx="5393700" cy="1692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gfcbee022c5_0_1194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gfcbee022c5_0_1194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cbee022c5_0_1201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gfcbee022c5_0_1201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gfcbee022c5_0_1204"/>
          <p:cNvGrpSpPr/>
          <p:nvPr/>
        </p:nvGrpSpPr>
        <p:grpSpPr>
          <a:xfrm>
            <a:off x="8130968" y="7"/>
            <a:ext cx="4060732" cy="2707359"/>
            <a:chOff x="6098378" y="5"/>
            <a:chExt cx="3045625" cy="2030570"/>
          </a:xfrm>
        </p:grpSpPr>
        <p:sp>
          <p:nvSpPr>
            <p:cNvPr id="71" name="Google Shape;71;gfcbee022c5_0_120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gfcbee022c5_0_120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gfcbee022c5_0_120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gfcbee022c5_0_120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gfcbee022c5_0_120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gfcbee022c5_0_1204"/>
          <p:cNvSpPr txBox="1">
            <a:spLocks noGrp="1"/>
          </p:cNvSpPr>
          <p:nvPr>
            <p:ph type="title" hasCustomPrompt="1"/>
          </p:nvPr>
        </p:nvSpPr>
        <p:spPr>
          <a:xfrm>
            <a:off x="415600" y="1674733"/>
            <a:ext cx="11360700" cy="2707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gfcbee022c5_0_1204"/>
          <p:cNvSpPr txBox="1">
            <a:spLocks noGrp="1"/>
          </p:cNvSpPr>
          <p:nvPr>
            <p:ph type="body" idx="1"/>
          </p:nvPr>
        </p:nvSpPr>
        <p:spPr>
          <a:xfrm>
            <a:off x="415600" y="4492300"/>
            <a:ext cx="11360700" cy="170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gfcbee022c5_0_1204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cbee022c5_0_1214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fcbee022c5_0_1140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7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gfcbee022c5_0_1140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7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gfcbee022c5_0_1140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17.12.2023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031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0f5b10cc3_0_0"/>
          <p:cNvSpPr txBox="1">
            <a:spLocks noGrp="1"/>
          </p:cNvSpPr>
          <p:nvPr>
            <p:ph type="ctrTitle"/>
          </p:nvPr>
        </p:nvSpPr>
        <p:spPr>
          <a:xfrm>
            <a:off x="797475" y="728695"/>
            <a:ext cx="10962900" cy="1014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5400" dirty="0">
                <a:latin typeface="Arial" panose="020B0604020202020204" pitchFamily="34" charset="0"/>
                <a:cs typeface="Arial" panose="020B0604020202020204" pitchFamily="34" charset="0"/>
              </a:rPr>
              <a:t>Yhteishakuilta ti 12.12.2023</a:t>
            </a:r>
            <a:endParaRPr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Google Shape;99;g100f5b10cc3_0_0"/>
          <p:cNvSpPr txBox="1">
            <a:spLocks noGrp="1"/>
          </p:cNvSpPr>
          <p:nvPr>
            <p:ph type="subTitle" idx="1"/>
          </p:nvPr>
        </p:nvSpPr>
        <p:spPr>
          <a:xfrm>
            <a:off x="897425" y="1677880"/>
            <a:ext cx="10962900" cy="470864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fi-FI" sz="3200" dirty="0">
                <a:latin typeface="Arial" panose="020B0604020202020204" pitchFamily="34" charset="0"/>
                <a:cs typeface="Arial" panose="020B0604020202020204" pitchFamily="34" charset="0"/>
              </a:rPr>
              <a:t>Yhteishausta yleisesti, opot Hanna Maria Kotovaara ja Tuula Petäjäjärvi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fi-FI" sz="3200" dirty="0">
                <a:latin typeface="Arial" panose="020B0604020202020204" pitchFamily="34" charset="0"/>
                <a:cs typeface="Arial" panose="020B0604020202020204" pitchFamily="34" charset="0"/>
              </a:rPr>
              <a:t>Madetojan musiikkilukio,  rehtori Jaana </a:t>
            </a:r>
            <a:r>
              <a:rPr lang="fi-FI" sz="3200" dirty="0" err="1">
                <a:latin typeface="Arial" panose="020B0604020202020204" pitchFamily="34" charset="0"/>
                <a:cs typeface="Arial" panose="020B0604020202020204" pitchFamily="34" charset="0"/>
              </a:rPr>
              <a:t>Kilpelänaho</a:t>
            </a:r>
            <a:endParaRPr lang="fi-F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fi-FI" sz="3200" dirty="0">
                <a:latin typeface="Arial" panose="020B0604020202020204" pitchFamily="34" charset="0"/>
                <a:cs typeface="Arial" panose="020B0604020202020204" pitchFamily="34" charset="0"/>
              </a:rPr>
              <a:t>OSAO, opo Hekkala Satu</a:t>
            </a:r>
          </a:p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SzPts val="3200"/>
            </a:pPr>
            <a:r>
              <a:rPr lang="fi-FI" sz="3200" dirty="0">
                <a:latin typeface="Arial" panose="020B0604020202020204" pitchFamily="34" charset="0"/>
                <a:cs typeface="Arial" panose="020B0604020202020204" pitchFamily="34" charset="0"/>
              </a:rPr>
              <a:t>     - opiskelusta </a:t>
            </a:r>
            <a:r>
              <a:rPr lang="fi-FI" sz="3200" dirty="0" err="1">
                <a:latin typeface="Arial" panose="020B0604020202020204" pitchFamily="34" charset="0"/>
                <a:cs typeface="Arial" panose="020B0604020202020204" pitchFamily="34" charset="0"/>
              </a:rPr>
              <a:t>OSAO:ssa</a:t>
            </a:r>
            <a:endParaRPr lang="fi-F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SzPts val="3200"/>
            </a:pPr>
            <a:r>
              <a:rPr lang="fi-FI" sz="3200" dirty="0">
                <a:latin typeface="Arial" panose="020B0604020202020204" pitchFamily="34" charset="0"/>
                <a:cs typeface="Arial" panose="020B0604020202020204" pitchFamily="34" charset="0"/>
              </a:rPr>
              <a:t>     -</a:t>
            </a:r>
            <a:r>
              <a:rPr lang="fi-FI" sz="32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2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ammattilukio</a:t>
            </a:r>
            <a:r>
              <a:rPr lang="fi-FI" sz="32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uva 2" descr="Lähikuva lumihiutaleista">
            <a:extLst>
              <a:ext uri="{FF2B5EF4-FFF2-40B4-BE49-F238E27FC236}">
                <a16:creationId xmlns:a16="http://schemas.microsoft.com/office/drawing/2014/main" id="{1344237F-2F52-4FB8-BC06-3217C4079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800" y="3833090"/>
            <a:ext cx="2678544" cy="24476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 txBox="1">
            <a:spLocks noGrp="1"/>
          </p:cNvSpPr>
          <p:nvPr>
            <p:ph type="body" idx="1"/>
          </p:nvPr>
        </p:nvSpPr>
        <p:spPr>
          <a:xfrm>
            <a:off x="1154954" y="1487055"/>
            <a:ext cx="9739018" cy="503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67868" lvl="0" indent="-457200" algn="l" rtl="0">
              <a:spcBef>
                <a:spcPts val="0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</a:pPr>
            <a:r>
              <a:rPr lang="fi-FI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pistettä</a:t>
            </a:r>
            <a:r>
              <a:rPr lang="fi-FI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hakija suorittanut perusopetuksen hakuvuonna</a:t>
            </a:r>
            <a:endParaRPr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7868" lvl="0" indent="-457200" algn="l" rtl="0">
              <a:spcBef>
                <a:spcPts val="1000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hakutoive: Sosiaali- ja terveysalan perustutkinto  </a:t>
            </a:r>
            <a:r>
              <a:rPr lang="fi-FI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pistettä</a:t>
            </a:r>
            <a:endParaRPr sz="28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7868" lvl="0" indent="-457200" algn="l" rtl="0">
              <a:spcBef>
                <a:spcPts val="1000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Yleinen koulumenestys: keskiarvo 7,28  </a:t>
            </a:r>
            <a:r>
              <a:rPr lang="fi-FI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pistettä</a:t>
            </a:r>
            <a:endParaRPr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7868" lvl="0" indent="-457200" algn="l" rtl="0">
              <a:spcBef>
                <a:spcPts val="1000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Kolmen parhaan taide- ja taitoaineen keskiarvo 8,16  </a:t>
            </a:r>
            <a:r>
              <a:rPr lang="fi-FI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pistettä</a:t>
            </a:r>
            <a:endParaRPr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7868" lvl="0" indent="-457200" algn="l" rtl="0">
              <a:spcBef>
                <a:spcPts val="1000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Soveltuvuuskoe 0-10 pistettä  </a:t>
            </a:r>
            <a:r>
              <a:rPr lang="fi-FI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pistettä</a:t>
            </a:r>
            <a:endParaRPr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7868" lvl="0" indent="-457200" algn="l" rtl="0">
              <a:spcBef>
                <a:spcPts val="1000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</a:pPr>
            <a:r>
              <a:rPr lang="fi-FI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Yhteensä 28 pistettä</a:t>
            </a:r>
            <a:endParaRPr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 sz="2000" dirty="0"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 sz="2000" dirty="0"/>
          </a:p>
        </p:txBody>
      </p: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154954" y="424873"/>
            <a:ext cx="8761413" cy="895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Matti Mallioppilas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"/>
          <p:cNvSpPr txBox="1">
            <a:spLocks noGrp="1"/>
          </p:cNvSpPr>
          <p:nvPr>
            <p:ph type="title"/>
          </p:nvPr>
        </p:nvSpPr>
        <p:spPr>
          <a:xfrm>
            <a:off x="472975" y="369925"/>
            <a:ext cx="10619898" cy="16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Century Gothic"/>
              <a:buNone/>
            </a:pPr>
            <a:r>
              <a:rPr lang="fi-F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VALINTAPERUSTEET: </a:t>
            </a:r>
            <a:br>
              <a:rPr lang="fi-F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harkintaan perustuva valinta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Google Shape;166;p11"/>
          <p:cNvSpPr txBox="1">
            <a:spLocks noGrp="1"/>
          </p:cNvSpPr>
          <p:nvPr>
            <p:ph type="body" idx="1"/>
          </p:nvPr>
        </p:nvSpPr>
        <p:spPr>
          <a:xfrm>
            <a:off x="559293" y="2006424"/>
            <a:ext cx="10776114" cy="485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fi-FI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Oppilaitos voi ottaa opiskelijoita koulutuksiin harkinnan perusteella. Tällöin valinta tehdään valintapistemääristä riippumatta.</a:t>
            </a:r>
            <a:endParaRPr sz="1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fi-FI" sz="1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Harkintaan perustuvan valinnan syitä </a:t>
            </a:r>
            <a:r>
              <a:rPr lang="fi-FI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ovat:</a:t>
            </a:r>
            <a:endParaRPr sz="1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●"/>
            </a:pPr>
            <a:r>
              <a:rPr lang="fi-FI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oppimisvaikeudet</a:t>
            </a:r>
            <a:endParaRPr sz="1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●"/>
            </a:pPr>
            <a:r>
              <a:rPr lang="fi-FI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sosiaaliset syyt</a:t>
            </a:r>
            <a:endParaRPr sz="1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●"/>
            </a:pPr>
            <a:r>
              <a:rPr lang="fi-FI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koulutodistusten puuttuminen tai todistusten vertailuvaikeudet</a:t>
            </a:r>
            <a:endParaRPr sz="1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●"/>
            </a:pPr>
            <a:r>
              <a:rPr lang="fi-FI" sz="1800" b="1" dirty="0">
                <a:latin typeface="Arial" panose="020B0604020202020204" pitchFamily="34" charset="0"/>
                <a:cs typeface="Arial" panose="020B0604020202020204" pitchFamily="34" charset="0"/>
              </a:rPr>
              <a:t>Jos hakijalla yksilöllistetty oppimäärä matematiikassa ja äidinkielessä, hakija on mukana ainoastaan harkintaan perustuvassa valinnassa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●"/>
            </a:pPr>
            <a:r>
              <a:rPr lang="fi-FI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Harkintaan perustuvassa haussa liitteet (mm. HOJKS, asiantuntijalausunnot tai muut pedagogiset asiakirjat) toimitetaan oppilaitokseen.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●"/>
            </a:pPr>
            <a:r>
              <a:rPr lang="fi-FI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Tapauskohtaisesti mietimme yhdessä erityisopettajien kanssa, että onko perusteita harkinnanvaraiselle haulle. </a:t>
            </a:r>
            <a:endParaRPr sz="1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"/>
          <p:cNvSpPr txBox="1">
            <a:spLocks noGrp="1"/>
          </p:cNvSpPr>
          <p:nvPr>
            <p:ph type="title"/>
          </p:nvPr>
        </p:nvSpPr>
        <p:spPr>
          <a:xfrm>
            <a:off x="626676" y="680750"/>
            <a:ext cx="10131300" cy="12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Century Gothic"/>
              <a:buNone/>
            </a:pPr>
            <a:r>
              <a:rPr lang="fi-F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VALINTAPERUSTEET: </a:t>
            </a:r>
            <a:br>
              <a:rPr lang="fi-F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lukio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Google Shape;172;p12"/>
          <p:cNvSpPr txBox="1">
            <a:spLocks noGrp="1"/>
          </p:cNvSpPr>
          <p:nvPr>
            <p:ph type="body" idx="1"/>
          </p:nvPr>
        </p:nvSpPr>
        <p:spPr>
          <a:xfrm>
            <a:off x="685801" y="2022764"/>
            <a:ext cx="10013185" cy="46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88950" lvl="0" indent="-457200" algn="l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3100"/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Yleislukioihin opiskelijat valitaan </a:t>
            </a:r>
            <a:r>
              <a:rPr lang="fi-FI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peruskoulun päättötodistuksen lukuaineiden keskiarvon perusteella.</a:t>
            </a:r>
            <a:endParaRPr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endParaRPr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895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3100"/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Erikoislukioihin (Madetojan musiikkilukio, Kastellin urheilulinja, Lyseon IB-linja) voi olla pääsykoe tai muita valintamenettelyitä (esim. painotettu keskiarvo)</a:t>
            </a:r>
            <a:endParaRPr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80"/>
              <a:buNone/>
            </a:pPr>
            <a:endParaRPr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"/>
          <p:cNvSpPr txBox="1">
            <a:spLocks noGrp="1"/>
          </p:cNvSpPr>
          <p:nvPr>
            <p:ph type="title"/>
          </p:nvPr>
        </p:nvSpPr>
        <p:spPr>
          <a:xfrm>
            <a:off x="1154954" y="359175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Lukion uusi opetussuunnitelma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Google Shape;184;p14"/>
          <p:cNvSpPr txBox="1">
            <a:spLocks noGrp="1"/>
          </p:cNvSpPr>
          <p:nvPr>
            <p:ph type="body" idx="1"/>
          </p:nvPr>
        </p:nvSpPr>
        <p:spPr>
          <a:xfrm>
            <a:off x="1154950" y="1266300"/>
            <a:ext cx="9327600" cy="5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4424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</a:pPr>
            <a:r>
              <a:rPr lang="fi-FI" sz="2160" dirty="0">
                <a:latin typeface="Arial" panose="020B0604020202020204" pitchFamily="34" charset="0"/>
                <a:cs typeface="Arial" panose="020B0604020202020204" pitchFamily="34" charset="0"/>
              </a:rPr>
              <a:t>Otettiin käyttöön vuonna 2021</a:t>
            </a:r>
            <a:endParaRPr sz="21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24" lvl="0" indent="-3429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</a:pPr>
            <a:r>
              <a:rPr lang="fi-FI" sz="2160" dirty="0">
                <a:latin typeface="Arial" panose="020B0604020202020204" pitchFamily="34" charset="0"/>
                <a:cs typeface="Arial" panose="020B0604020202020204" pitchFamily="34" charset="0"/>
              </a:rPr>
              <a:t>Lukiossa opiskeltavat aineet ja opintojen määrä (pakolliset/valinnaiset) pysyvät samoina. </a:t>
            </a:r>
            <a:endParaRPr sz="21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24" lvl="0" indent="-3429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</a:pPr>
            <a:r>
              <a:rPr lang="fi-FI" sz="2160" dirty="0">
                <a:latin typeface="Arial" panose="020B0604020202020204" pitchFamily="34" charset="0"/>
                <a:cs typeface="Arial" panose="020B0604020202020204" pitchFamily="34" charset="0"/>
              </a:rPr>
              <a:t>Suoritusten laskentaperusteeksi tulee opintopiste (op) nykyisen kurssin sijaan ja yksi vanha kurssi on kahden uuden opintopisteen laajuinen. </a:t>
            </a:r>
            <a:endParaRPr sz="21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24" lvl="0" indent="-3429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</a:pPr>
            <a:r>
              <a:rPr lang="fi-FI" sz="2160" dirty="0">
                <a:latin typeface="Arial" panose="020B0604020202020204" pitchFamily="34" charset="0"/>
                <a:cs typeface="Arial" panose="020B0604020202020204" pitchFamily="34" charset="0"/>
              </a:rPr>
              <a:t>Myös ylioppilaskirjoitukset uudistuivat. </a:t>
            </a:r>
            <a:r>
              <a:rPr lang="fi-FI" sz="2160" b="1" dirty="0">
                <a:latin typeface="Arial" panose="020B0604020202020204" pitchFamily="34" charset="0"/>
                <a:cs typeface="Arial" panose="020B0604020202020204" pitchFamily="34" charset="0"/>
              </a:rPr>
              <a:t>Entisen neljän kokeen sijaan jatkossa kirjoitetaan viisi koetta: </a:t>
            </a:r>
            <a:endParaRPr sz="21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4572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116"/>
              <a:buNone/>
            </a:pPr>
            <a:r>
              <a:rPr lang="fi-FI" sz="2160" dirty="0">
                <a:latin typeface="Arial" panose="020B0604020202020204" pitchFamily="34" charset="0"/>
                <a:cs typeface="Arial" panose="020B0604020202020204" pitchFamily="34" charset="0"/>
              </a:rPr>
              <a:t>- äidinkielessä ja kirjallisuudessa järjestettävä koe</a:t>
            </a:r>
            <a:endParaRPr sz="216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116"/>
              <a:buNone/>
            </a:pPr>
            <a:r>
              <a:rPr lang="fi-FI" sz="2160" dirty="0">
                <a:latin typeface="Arial" panose="020B0604020202020204" pitchFamily="34" charset="0"/>
                <a:cs typeface="Arial" panose="020B0604020202020204" pitchFamily="34" charset="0"/>
              </a:rPr>
              <a:t>- vähintään 3 koetta ryhmästä: matematiikka, toinen kotimainen kieli, vieras kieli ja </a:t>
            </a:r>
            <a:r>
              <a:rPr lang="fi-FI" sz="2160" dirty="0" err="1">
                <a:latin typeface="Arial" panose="020B0604020202020204" pitchFamily="34" charset="0"/>
                <a:cs typeface="Arial" panose="020B0604020202020204" pitchFamily="34" charset="0"/>
              </a:rPr>
              <a:t>reaali</a:t>
            </a:r>
            <a:r>
              <a:rPr lang="fi-FI" sz="2160" dirty="0">
                <a:latin typeface="Arial" panose="020B0604020202020204" pitchFamily="34" charset="0"/>
                <a:cs typeface="Arial" panose="020B0604020202020204" pitchFamily="34" charset="0"/>
              </a:rPr>
              <a:t> (joista vähintään yksi pitkä oppimäärä)</a:t>
            </a:r>
            <a:endParaRPr sz="216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2160" dirty="0">
                <a:latin typeface="Arial" panose="020B0604020202020204" pitchFamily="34" charset="0"/>
                <a:cs typeface="Arial" panose="020B0604020202020204" pitchFamily="34" charset="0"/>
              </a:rPr>
              <a:t>- oman valinnan mukaan viides koe, esim. toinen reaaliaineen koe tai vieras kieli</a:t>
            </a:r>
            <a:endParaRPr sz="21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4340" lvl="0" indent="-3429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</a:pPr>
            <a:r>
              <a:rPr lang="fi-FI" sz="2160" b="1" dirty="0">
                <a:latin typeface="Arial" panose="020B0604020202020204" pitchFamily="34" charset="0"/>
                <a:cs typeface="Arial" panose="020B0604020202020204" pitchFamily="34" charset="0"/>
              </a:rPr>
              <a:t>Koeviikko muuttuu päättöviikoksi</a:t>
            </a:r>
            <a:endParaRPr sz="216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"/>
          <p:cNvSpPr txBox="1">
            <a:spLocks noGrp="1"/>
          </p:cNvSpPr>
          <p:nvPr>
            <p:ph type="title"/>
          </p:nvPr>
        </p:nvSpPr>
        <p:spPr>
          <a:xfrm>
            <a:off x="569126" y="157018"/>
            <a:ext cx="9347100" cy="123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fi-FI" dirty="0"/>
              <a:t>Oulun lukioiden alimmat keskiarvot </a:t>
            </a:r>
            <a:br>
              <a:rPr lang="fi-FI" dirty="0"/>
            </a:br>
            <a:r>
              <a:rPr lang="fi-FI" sz="2000" dirty="0"/>
              <a:t>2019- 2022 (Sisäänpääsyn alin keskiarvo)</a:t>
            </a:r>
            <a:endParaRPr sz="2000" dirty="0">
              <a:solidFill>
                <a:srgbClr val="F3F3F3"/>
              </a:solidFill>
            </a:endParaRPr>
          </a:p>
        </p:txBody>
      </p:sp>
      <p:sp>
        <p:nvSpPr>
          <p:cNvPr id="178" name="Google Shape;178;p13"/>
          <p:cNvSpPr txBox="1">
            <a:spLocks noGrp="1"/>
          </p:cNvSpPr>
          <p:nvPr>
            <p:ph type="body" idx="1"/>
          </p:nvPr>
        </p:nvSpPr>
        <p:spPr>
          <a:xfrm>
            <a:off x="506669" y="1242874"/>
            <a:ext cx="10918892" cy="5308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endParaRPr lang="fi-FI" sz="2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fi-FI" sz="2000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Lukio 			2019 	2020 	2021 	2022</a:t>
            </a:r>
            <a:r>
              <a:rPr lang="fi-FI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2023 </a:t>
            </a:r>
            <a:r>
              <a:rPr lang="fi-FI" sz="2000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i-FI" sz="2000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br>
              <a:rPr lang="fi-FI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Haukiputaan lukio 	7,25 	7,5 	7,33 	7,0 	6,50		</a:t>
            </a:r>
            <a:r>
              <a:rPr lang="fi-FI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Kempele 7,58</a:t>
            </a:r>
            <a:br>
              <a:rPr lang="fi-FI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Kastellin lukio 		8,58 	8,75 	8,58 	8,67 	8,42		</a:t>
            </a:r>
            <a:r>
              <a:rPr lang="fi-FI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Muhos 7,17</a:t>
            </a:r>
            <a:br>
              <a:rPr lang="fi-FI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Kastelli, urheilulinja 	</a:t>
            </a:r>
            <a:r>
              <a:rPr lang="fi-FI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15,41/20 	15,83/20 	15,37/20 	15,61/20	15,63/20</a:t>
            </a:r>
            <a:br>
              <a:rPr lang="fi-FI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Kiimingin lukio		7,5 	7,75 	7,92	7,58 	6,25</a:t>
            </a:r>
            <a:br>
              <a:rPr lang="fi-FI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Laanilan lukio 		8,25 	8,58 	8,58 	8,25 	7,83</a:t>
            </a:r>
            <a:br>
              <a:rPr lang="fi-FI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Madetojan musiikkilukio </a:t>
            </a:r>
            <a:r>
              <a:rPr lang="fi-FI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14,08/20 	12,58/20 	11,38/20 	7,50/20	10,67/20</a:t>
            </a:r>
            <a:br>
              <a:rPr lang="fi-FI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Merikosken lukio 	7,83 	8,25 	8,33 	8,42 	-</a:t>
            </a:r>
            <a:br>
              <a:rPr lang="fi-FI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Oulun Lyseon lukio 	8,67 	8,92 	8,83 	8,75 	8,83</a:t>
            </a:r>
            <a:br>
              <a:rPr lang="fi-FI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IB-linja 			</a:t>
            </a:r>
            <a:r>
              <a:rPr lang="fi-FI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11,85/20</a:t>
            </a:r>
            <a:r>
              <a:rPr lang="fi-FI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8,33 	8,72 	8,20 	8,77</a:t>
            </a:r>
            <a:br>
              <a:rPr lang="fi-FI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</a:t>
            </a:r>
            <a:r>
              <a:rPr lang="fi-FI" sz="20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Sahlsten</a:t>
            </a:r>
            <a:r>
              <a:rPr lang="fi-FI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–lukio	7,08 	6,5 	6,33 	5,83 	6,17</a:t>
            </a:r>
            <a:br>
              <a:rPr lang="fi-FI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Oulunsalon lukio 	7,5 	7,67 	7,50	7,33 	6,92</a:t>
            </a:r>
            <a:br>
              <a:rPr lang="fi-FI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OSYK			8,67 	8,62 	8,75 	8,83 	8,67</a:t>
            </a:r>
            <a:br>
              <a:rPr lang="fi-FI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Pateniemen lukio 	7,67 	7,75 	8,08 	7,92 	-</a:t>
            </a:r>
            <a:br>
              <a:rPr lang="fi-FI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Oulun </a:t>
            </a:r>
            <a:r>
              <a:rPr lang="fi-FI" sz="20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normaalik.lukio</a:t>
            </a:r>
            <a:r>
              <a:rPr lang="fi-FI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8,5 	8,75	8,58 	8,67 	7,00</a:t>
            </a:r>
            <a:br>
              <a:rPr lang="fi-FI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Steiner-lukio Oulu 	6,76 	6,88 	7,0 	7,0	7,19</a:t>
            </a:r>
          </a:p>
          <a:p>
            <a:pPr marL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fi-FI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Raksilan lukio 		-	-	-	-	8,08</a:t>
            </a:r>
            <a:br>
              <a:rPr lang="fi-FI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Svenska </a:t>
            </a:r>
            <a:r>
              <a:rPr lang="fi-FI" sz="20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Privatskolan</a:t>
            </a:r>
            <a:r>
              <a:rPr lang="fi-FI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7,31 	7,05 	7,25 	7,33	7,83</a:t>
            </a:r>
          </a:p>
          <a:p>
            <a:pPr marL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fi-FI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endParaRPr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"/>
          <p:cNvSpPr txBox="1">
            <a:spLocks noGrp="1"/>
          </p:cNvSpPr>
          <p:nvPr>
            <p:ph type="title"/>
          </p:nvPr>
        </p:nvSpPr>
        <p:spPr>
          <a:xfrm>
            <a:off x="554100" y="512226"/>
            <a:ext cx="9362400" cy="11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320"/>
              <a:buFont typeface="Century Gothic"/>
              <a:buNone/>
            </a:pPr>
            <a:r>
              <a:rPr lang="fi-F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Ammattilukio</a:t>
            </a:r>
            <a:r>
              <a:rPr lang="fi-FI" sz="45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i-F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kaksoistutkinto</a:t>
            </a:r>
            <a:r>
              <a:rPr lang="fi-FI" sz="45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Google Shape;190;p17"/>
          <p:cNvSpPr txBox="1">
            <a:spLocks noGrp="1"/>
          </p:cNvSpPr>
          <p:nvPr>
            <p:ph type="body" idx="1"/>
          </p:nvPr>
        </p:nvSpPr>
        <p:spPr>
          <a:xfrm>
            <a:off x="554100" y="1856509"/>
            <a:ext cx="11083800" cy="4543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Ammatillisen perustutkinnon lisäksi suoritetaan ylioppilastutkinto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fi-FI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(nk. kaksoistutkinto)</a:t>
            </a:r>
            <a:endParaRPr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valitaan viisi oppiainetta, jotka kirjoitetaan ylioppilaskirjoituksissa</a:t>
            </a:r>
            <a:endParaRPr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mahdollista myös suorittaa koko lukion oppimäärä, ylioppilastutkinto ja ammatillinen perustutkinto (ns. kolmoistutkinto)</a:t>
            </a:r>
            <a:endParaRPr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</a:pPr>
            <a:r>
              <a:rPr lang="fi-FI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Huom</a:t>
            </a:r>
            <a:r>
              <a:rPr lang="fi-FI" sz="26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fi-FI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900" dirty="0" err="1">
                <a:latin typeface="Arial" panose="020B0604020202020204" pitchFamily="34" charset="0"/>
                <a:cs typeface="Arial" panose="020B0604020202020204" pitchFamily="34" charset="0"/>
              </a:rPr>
              <a:t>OSAO:ssa</a:t>
            </a: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 lukio-opintoihin ilmoittautumiseen </a:t>
            </a:r>
            <a:r>
              <a:rPr lang="fi-FI" sz="1900" b="1" dirty="0">
                <a:latin typeface="Arial" panose="020B0604020202020204" pitchFamily="34" charset="0"/>
                <a:cs typeface="Arial" panose="020B0604020202020204" pitchFamily="34" charset="0"/>
              </a:rPr>
              <a:t>suositellaan perusopetuksen oppimäärään kuuluvien kaikille opetettavien ns. yhteisten aineiden keskiarvon olevan </a:t>
            </a:r>
            <a:r>
              <a:rPr lang="fi-FI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vähintään 7,5.  </a:t>
            </a: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Keskiarvorajasta voidaan poiketa yksikönjohtajan päätöksellä opiskelijan ja alaikäisen opiskelijan huoltajan kanssa käydyn ohjauskeskustelun jälkeen.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"/>
          <p:cNvSpPr txBox="1">
            <a:spLocks noGrp="1"/>
          </p:cNvSpPr>
          <p:nvPr>
            <p:ph type="title"/>
          </p:nvPr>
        </p:nvSpPr>
        <p:spPr>
          <a:xfrm>
            <a:off x="685801" y="415637"/>
            <a:ext cx="10131425" cy="130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400"/>
              <a:buFont typeface="Century Gothic"/>
              <a:buNone/>
            </a:pPr>
            <a:r>
              <a:rPr lang="fi-FI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Entä jos ei saa koulutuspaikkaa…?!</a:t>
            </a:r>
            <a:endParaRPr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Google Shape;196;p18"/>
          <p:cNvSpPr txBox="1">
            <a:spLocks noGrp="1"/>
          </p:cNvSpPr>
          <p:nvPr>
            <p:ph type="body" idx="1"/>
          </p:nvPr>
        </p:nvSpPr>
        <p:spPr>
          <a:xfrm>
            <a:off x="853441" y="1536192"/>
            <a:ext cx="10942874" cy="4623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buSzPct val="130000"/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 ei tule valituksi ylempään hakutoiveeseen, on edelleen varasijalla 16.8. asti. Jos ei siihen mennessä ole saanut peruutuspaikkaa, täytyy hakea avoinna oleviin koulutuksiin tai </a:t>
            </a:r>
            <a:r>
              <a:rPr lang="fi-FI" sz="28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TUVA:lle</a:t>
            </a:r>
            <a:r>
              <a:rPr lang="fi-FI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jatkuvassa haussa. Tämä tapahtuu edelleen opintopolku.fi –sivustolla.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 sz="3200" dirty="0">
              <a:solidFill>
                <a:schemeClr val="bg2"/>
              </a:solidFill>
            </a:endParaRPr>
          </a:p>
          <a:p>
            <a:pPr marL="493776" lvl="0" indent="-457200" algn="l" rtl="0">
              <a:spcBef>
                <a:spcPts val="1000"/>
              </a:spcBef>
              <a:spcAft>
                <a:spcPts val="0"/>
              </a:spcAft>
              <a:buSzPct val="80000"/>
              <a:buFont typeface="Courier New" panose="02070309020205020404" pitchFamily="49" charset="0"/>
              <a:buChar char="o"/>
            </a:pP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 sz="3200"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ct val="59999"/>
              <a:buNone/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0"/>
          <p:cNvSpPr txBox="1">
            <a:spLocks noGrp="1"/>
          </p:cNvSpPr>
          <p:nvPr>
            <p:ph type="title"/>
          </p:nvPr>
        </p:nvSpPr>
        <p:spPr>
          <a:xfrm>
            <a:off x="1052945" y="426850"/>
            <a:ext cx="8667905" cy="109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fi-FI" sz="4300" dirty="0">
                <a:latin typeface="Arial" panose="020B0604020202020204" pitchFamily="34" charset="0"/>
                <a:cs typeface="Arial" panose="020B0604020202020204" pitchFamily="34" charset="0"/>
              </a:rPr>
              <a:t>Tutkintoon valmentava - TUVA</a:t>
            </a:r>
            <a:endParaRPr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Google Shape;208;p20"/>
          <p:cNvSpPr txBox="1">
            <a:spLocks noGrp="1"/>
          </p:cNvSpPr>
          <p:nvPr>
            <p:ph type="body" idx="1"/>
          </p:nvPr>
        </p:nvSpPr>
        <p:spPr>
          <a:xfrm>
            <a:off x="1154950" y="1518082"/>
            <a:ext cx="10279668" cy="4501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fi-FI" sz="2600" i="0" u="none" strike="noStrike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Tutkintokoulutukseen valmentavan koulutuksen eli TUVA-koulutuksen aikana opiskelija voi </a:t>
            </a:r>
            <a:r>
              <a:rPr lang="fi-FI" sz="2600" i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sz="2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4572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</a:pPr>
            <a:r>
              <a:rPr lang="fi-FI" sz="2600" i="0" u="none" strike="noStrike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tarkentaa suunnitelmiaan jatko-opinnoista</a:t>
            </a:r>
            <a:r>
              <a:rPr lang="fi-FI" sz="2600" i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sz="2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4572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</a:pPr>
            <a:r>
              <a:rPr lang="fi-FI" sz="2600" i="0" u="none" strike="noStrike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korottaa perusopetuksen arvosanoja</a:t>
            </a:r>
            <a:r>
              <a:rPr lang="fi-FI" sz="2600" i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sz="2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>
              <a:lnSpc>
                <a:spcPct val="95000"/>
              </a:lnSpc>
              <a:buSzPct val="130000"/>
              <a:buFont typeface="Arial" panose="020B0604020202020204" pitchFamily="34" charset="0"/>
              <a:buChar char="•"/>
            </a:pPr>
            <a:r>
              <a:rPr lang="fi-FI" sz="2600" i="0" u="none" strike="noStrike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opiskella osia lukio- ja ammatillisesta koulutuksesta </a:t>
            </a:r>
            <a:r>
              <a:rPr lang="fi-FI" sz="2600" i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sz="2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4572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</a:pPr>
            <a:r>
              <a:rPr lang="fi-FI" sz="2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fi-FI" sz="2600" i="0" u="none" strike="noStrike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okaiselle opiskelijalla laaditaan </a:t>
            </a:r>
            <a:r>
              <a:rPr lang="fi-FI" sz="2600" b="1" i="0" u="none" strike="noStrike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henkilökohtainen opiskelusuunnitelma</a:t>
            </a:r>
            <a:r>
              <a:rPr lang="fi-FI" sz="2600" i="0" u="none" strike="noStrike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opiskelijan valmiuksien ja tavoitteiden perusteella</a:t>
            </a:r>
            <a:r>
              <a:rPr lang="fi-FI" sz="2600" i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lvl="0" indent="-4572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</a:pPr>
            <a:r>
              <a:rPr lang="fi-FI" sz="2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OSAO, SDO, Luovi, Oulun kaupunki</a:t>
            </a:r>
            <a:endParaRPr sz="2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251459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1"/>
          <p:cNvSpPr txBox="1">
            <a:spLocks noGrp="1"/>
          </p:cNvSpPr>
          <p:nvPr>
            <p:ph type="title"/>
          </p:nvPr>
        </p:nvSpPr>
        <p:spPr>
          <a:xfrm>
            <a:off x="1089891" y="332509"/>
            <a:ext cx="8502783" cy="1744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PT Sans Narrow"/>
              <a:buNone/>
            </a:pPr>
            <a:r>
              <a:rPr lang="fi-FI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Opistovuosi oppivelvollisille kansanopistoissa</a:t>
            </a:r>
            <a:endParaRPr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Google Shape;214;p21"/>
          <p:cNvSpPr txBox="1">
            <a:spLocks noGrp="1"/>
          </p:cNvSpPr>
          <p:nvPr>
            <p:ph type="body" idx="1"/>
          </p:nvPr>
        </p:nvSpPr>
        <p:spPr>
          <a:xfrm>
            <a:off x="1154954" y="2077450"/>
            <a:ext cx="8825659" cy="458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79999"/>
              <a:buChar char="●"/>
            </a:pPr>
            <a:r>
              <a:rPr lang="fi-FI" sz="3100" i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Opistovuosi oppivelvollisille on yhden lukuvuoden kestävä koulutus, jonka laajuus on 53 opintopistettä.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Char char="●"/>
            </a:pPr>
            <a:r>
              <a:rPr lang="fi-FI" sz="3100" i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Koulutuksen tavoitteena on vahvistaa nuoren</a:t>
            </a:r>
            <a:r>
              <a:rPr lang="fi-FI" sz="3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100" i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opiskelutaitoja ja osaamista sekä tukea nuorta oman elämän ja tulevaisuuden suunnittelussa. Kansanopistovuoden jälkeen </a:t>
            </a:r>
            <a:r>
              <a:rPr lang="fi-FI" sz="3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haetaan</a:t>
            </a:r>
            <a:r>
              <a:rPr lang="fi-FI" sz="3100" i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toiselle asteelle, eli lukioon tai ammatilliseen koulutukseen.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79999"/>
              <a:buChar char="●"/>
            </a:pPr>
            <a:r>
              <a:rPr lang="fi-FI" sz="3100" i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Opiskelu, asuminen ja ruokailu ovat maksuttomia oppivelvollisille tarkoitetussa koulutuksessa.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265176" algn="l" rtl="0">
              <a:spcBef>
                <a:spcPts val="1000"/>
              </a:spcBef>
              <a:spcAft>
                <a:spcPts val="0"/>
              </a:spcAft>
              <a:buSzPct val="59999"/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1283855" y="488271"/>
            <a:ext cx="8632646" cy="1757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400"/>
              <a:buFont typeface="Century Gothic"/>
              <a:buNone/>
            </a:pPr>
            <a:r>
              <a:rPr lang="fi-FI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YHTEISHAKU – </a:t>
            </a:r>
            <a:br>
              <a:rPr lang="fi-FI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mitä missä milloin?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Google Shape;220;p22"/>
          <p:cNvSpPr txBox="1">
            <a:spLocks noGrp="1"/>
          </p:cNvSpPr>
          <p:nvPr>
            <p:ph type="body" idx="1"/>
          </p:nvPr>
        </p:nvSpPr>
        <p:spPr>
          <a:xfrm>
            <a:off x="685801" y="1988597"/>
            <a:ext cx="10131425" cy="3559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endParaRPr sz="4000" dirty="0"/>
          </a:p>
          <a:p>
            <a:pPr marL="571500" lvl="0" indent="-571500" algn="l" rtl="0">
              <a:spcBef>
                <a:spcPts val="1000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</a:pPr>
            <a:r>
              <a:rPr lang="fi-FI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Kevään yhteishaku lukioihin ja ammatillisiin oppilaitoksiin on </a:t>
            </a:r>
            <a:r>
              <a:rPr lang="fi-FI" sz="3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20.2.–19.3.2024 klo 15</a:t>
            </a:r>
            <a:endParaRPr sz="3000" b="1" u="sng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l" rtl="0">
              <a:spcBef>
                <a:spcPts val="1000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</a:pPr>
            <a:r>
              <a:rPr lang="fi-FI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Haku tehdään sähköisesti </a:t>
            </a:r>
            <a:r>
              <a:rPr lang="fi-FI" sz="3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opintopolku.fi</a:t>
            </a:r>
            <a:r>
              <a:rPr lang="fi-FI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–sivustolla</a:t>
            </a:r>
          </a:p>
          <a:p>
            <a:pPr marL="571500" lvl="0" indent="-571500" algn="l" rtl="0">
              <a:spcBef>
                <a:spcPts val="1000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</a:pPr>
            <a:r>
              <a:rPr lang="fi-FI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Oppilaat saavat tammikuun aikana paperisen yhteishakukaavakkeen kotiin täytettäväksi ja allekirjoitettavaksi </a:t>
            </a:r>
          </a:p>
          <a:p>
            <a:pPr marL="571500" lvl="0" indent="-571500" algn="l" rtl="0">
              <a:spcBef>
                <a:spcPts val="1000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</a:pPr>
            <a:r>
              <a:rPr lang="fi-FI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Varsinainen haku tehdään sähköisesti koululla</a:t>
            </a:r>
            <a:endParaRPr sz="3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>
            <a:spLocks noGrp="1"/>
          </p:cNvSpPr>
          <p:nvPr>
            <p:ph type="ctrTitle"/>
          </p:nvPr>
        </p:nvSpPr>
        <p:spPr>
          <a:xfrm>
            <a:off x="1233996" y="510376"/>
            <a:ext cx="7118829" cy="117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Century Gothic"/>
              <a:buNone/>
            </a:pPr>
            <a:r>
              <a:rPr lang="fi-FI" sz="6000" b="1" dirty="0">
                <a:latin typeface="Arial" panose="020B0604020202020204" pitchFamily="34" charset="0"/>
                <a:cs typeface="Arial" panose="020B0604020202020204" pitchFamily="34" charset="0"/>
              </a:rPr>
              <a:t>YHTEISHAKU</a:t>
            </a:r>
            <a:endParaRPr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Google Shape;105;p1"/>
          <p:cNvSpPr txBox="1">
            <a:spLocks noGrp="1"/>
          </p:cNvSpPr>
          <p:nvPr>
            <p:ph type="subTitle" idx="1"/>
          </p:nvPr>
        </p:nvSpPr>
        <p:spPr>
          <a:xfrm>
            <a:off x="1459800" y="1690255"/>
            <a:ext cx="9272400" cy="4839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50"/>
              <a:buFont typeface="Courier New" panose="02070309020205020404" pitchFamily="49" charset="0"/>
              <a:buChar char="o"/>
            </a:pPr>
            <a:r>
              <a:rPr lang="fi-FI" sz="2237" b="1" dirty="0">
                <a:solidFill>
                  <a:schemeClr val="bg1"/>
                </a:solidFill>
                <a:latin typeface="+mn-lt"/>
              </a:rPr>
              <a:t>TOISELLE ASTEELLE ELI AMMATILLISIIN OPPILAITOKSIIN JA LUKIOIHIN </a:t>
            </a:r>
            <a:endParaRPr sz="2050" dirty="0">
              <a:solidFill>
                <a:schemeClr val="bg1"/>
              </a:solidFill>
              <a:latin typeface="+mn-lt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50"/>
              <a:buFont typeface="Courier New" panose="02070309020205020404" pitchFamily="49" charset="0"/>
              <a:buChar char="o"/>
            </a:pPr>
            <a:r>
              <a:rPr lang="fi-FI" sz="2237" b="1" dirty="0">
                <a:solidFill>
                  <a:schemeClr val="bg1"/>
                </a:solidFill>
                <a:latin typeface="+mn-lt"/>
              </a:rPr>
              <a:t>TUTKINTOKOULUTUKSEEN VALMENTAVA KOULUTUS (TUVA)</a:t>
            </a:r>
            <a:endParaRPr sz="2050" dirty="0">
              <a:solidFill>
                <a:schemeClr val="bg1"/>
              </a:solidFill>
              <a:latin typeface="+mn-lt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50"/>
              <a:buFont typeface="Courier New" panose="02070309020205020404" pitchFamily="49" charset="0"/>
              <a:buChar char="o"/>
            </a:pPr>
            <a:r>
              <a:rPr lang="fi-FI" sz="2237" b="1" dirty="0">
                <a:solidFill>
                  <a:schemeClr val="bg1"/>
                </a:solidFill>
                <a:latin typeface="+mn-lt"/>
              </a:rPr>
              <a:t>HAKU VAATIVANA ERITYISENÄ TUKENA JÄRJESTETTÄVÄÄN AMMATILLISEEN KOULUTUKSEEN ( esim. Luovi)</a:t>
            </a:r>
            <a:endParaRPr sz="2050" dirty="0">
              <a:solidFill>
                <a:schemeClr val="bg1"/>
              </a:solidFill>
              <a:latin typeface="+mn-lt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ourier New" panose="02070309020205020404" pitchFamily="49" charset="0"/>
              <a:buChar char="o"/>
            </a:pPr>
            <a:r>
              <a:rPr lang="fi-FI" sz="2300" b="1" i="0" dirty="0">
                <a:solidFill>
                  <a:schemeClr val="bg1"/>
                </a:solidFill>
                <a:latin typeface="+mn-lt"/>
              </a:rPr>
              <a:t>KANSANOPISTOJEN OPPIVELVOLLISILLE SUUNNATTUIHIN KOULUTUKSIIN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ourier New" panose="02070309020205020404" pitchFamily="49" charset="0"/>
              <a:buChar char="o"/>
            </a:pPr>
            <a:endParaRPr lang="fi-FI" sz="2300" b="1" dirty="0">
              <a:solidFill>
                <a:schemeClr val="bg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</a:pPr>
            <a:r>
              <a:rPr lang="fi-FI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Oppivelvollisuus on laajentunut ja toisen asteen opinnoista on tullut maksuttomia laajennetun oppivelvollisuuden piiriin kuuluville nuorille. Oppivelvollisuuslaki tuli voimaan 1.8.2021 ja hakeutumisvelvoitetta koskevat säännökset tulivat voimaan jo 1.1.2021. </a:t>
            </a:r>
            <a:endParaRPr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fi-FI" sz="2050" b="1" dirty="0">
                <a:solidFill>
                  <a:schemeClr val="bg1"/>
                </a:solidFill>
              </a:rPr>
              <a:t> </a:t>
            </a:r>
            <a:endParaRPr sz="205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4"/>
          <p:cNvSpPr txBox="1">
            <a:spLocks noGrp="1"/>
          </p:cNvSpPr>
          <p:nvPr>
            <p:ph type="title"/>
          </p:nvPr>
        </p:nvSpPr>
        <p:spPr>
          <a:xfrm>
            <a:off x="1459344" y="363984"/>
            <a:ext cx="8456955" cy="1384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400"/>
              <a:buFont typeface="Century Gothic"/>
              <a:buNone/>
            </a:pPr>
            <a:r>
              <a:rPr lang="fi-FI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YHTEISHAKU – </a:t>
            </a:r>
            <a:br>
              <a:rPr lang="fi-FI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miten?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" name="Google Shape;232;p24"/>
          <p:cNvSpPr txBox="1">
            <a:spLocks noGrp="1"/>
          </p:cNvSpPr>
          <p:nvPr>
            <p:ph type="body" idx="1"/>
          </p:nvPr>
        </p:nvSpPr>
        <p:spPr>
          <a:xfrm>
            <a:off x="910600" y="1440872"/>
            <a:ext cx="10370800" cy="46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640080" lvl="0" indent="-571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30000"/>
              <a:buFont typeface="Arial" panose="020B0604020202020204" pitchFamily="34" charset="0"/>
              <a:buChar char="•"/>
            </a:pPr>
            <a:endParaRPr lang="fi-FI" sz="4000" dirty="0">
              <a:solidFill>
                <a:schemeClr val="bg2"/>
              </a:solidFill>
            </a:endParaRPr>
          </a:p>
          <a:p>
            <a:pPr marL="640080" lvl="0" indent="-571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30000"/>
              <a:buFont typeface="Arial" panose="020B0604020202020204" pitchFamily="34" charset="0"/>
              <a:buChar char="•"/>
            </a:pPr>
            <a:r>
              <a:rPr lang="fi-FI" sz="4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Hakija voi hakea </a:t>
            </a:r>
            <a:r>
              <a:rPr lang="fi-FI" sz="4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1-7 hakutoiveeseen </a:t>
            </a:r>
            <a:r>
              <a:rPr lang="fi-FI" sz="4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(vähintään 1 varavalinta)</a:t>
            </a:r>
            <a:endParaRPr sz="4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0" lvl="0" indent="-5715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130000"/>
              <a:buFont typeface="Arial" panose="020B0604020202020204" pitchFamily="34" charset="0"/>
              <a:buChar char="•"/>
            </a:pPr>
            <a:r>
              <a:rPr lang="fi-FI" sz="4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Ainoastaan </a:t>
            </a:r>
            <a:r>
              <a:rPr lang="fi-FI" sz="4000" b="1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yhteen</a:t>
            </a:r>
            <a:r>
              <a:rPr lang="fi-FI" sz="4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hakukohteeseen tulee valituksi ylimpään hakutoiveeseen mihin pisteet riittävät </a:t>
            </a:r>
          </a:p>
          <a:p>
            <a:pPr marL="640080" lvl="0" indent="-5715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130000"/>
              <a:buFont typeface="Arial" panose="020B0604020202020204" pitchFamily="34" charset="0"/>
              <a:buChar char="•"/>
            </a:pPr>
            <a:r>
              <a:rPr lang="fi-FI" sz="4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Hakutoivejärjestys</a:t>
            </a:r>
            <a:r>
              <a:rPr lang="fi-FI" sz="4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tärkeä!</a:t>
            </a:r>
          </a:p>
          <a:p>
            <a:pPr marL="640080" lvl="0" indent="-5715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130000"/>
              <a:buFont typeface="Arial" panose="020B0604020202020204" pitchFamily="34" charset="0"/>
              <a:buChar char="•"/>
            </a:pPr>
            <a:r>
              <a:rPr lang="fi-FI" sz="4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Hakijan henkilötunnus, osoitetiedot ja sähköpostiosoite </a:t>
            </a:r>
            <a:r>
              <a:rPr lang="fi-FI" sz="4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tarvitaan yhteishakua tehdessä</a:t>
            </a:r>
            <a:endParaRPr sz="4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0" lvl="0" indent="-571500" algn="l" rtl="0"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130000"/>
              <a:buFont typeface="Arial" panose="020B0604020202020204" pitchFamily="34" charset="0"/>
              <a:buChar char="•"/>
            </a:pPr>
            <a:r>
              <a:rPr lang="fi-FI" sz="4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Hakijalla tulisi olla </a:t>
            </a:r>
            <a:r>
              <a:rPr lang="fi-FI" sz="4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toimiva sähköpostiosoite </a:t>
            </a:r>
            <a:r>
              <a:rPr lang="fi-FI" sz="4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i-FI" sz="4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 SAA OLLA</a:t>
            </a:r>
            <a:r>
              <a:rPr lang="fi-FI" sz="4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eduouka.fi –sähköposti). Lomakkeessa kysytään myös (kahden) huoltajan yhteystietoja (puhelinnumero &amp; sähköposti).</a:t>
            </a:r>
            <a:endParaRPr sz="4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 sz="4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292608" algn="l" rtl="0">
              <a:spcBef>
                <a:spcPts val="1000"/>
              </a:spcBef>
              <a:spcAft>
                <a:spcPts val="0"/>
              </a:spcAft>
              <a:buSzPct val="59999"/>
              <a:buNone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5"/>
          <p:cNvSpPr txBox="1">
            <a:spLocks noGrp="1"/>
          </p:cNvSpPr>
          <p:nvPr>
            <p:ph type="title"/>
          </p:nvPr>
        </p:nvSpPr>
        <p:spPr>
          <a:xfrm>
            <a:off x="1374624" y="328625"/>
            <a:ext cx="8541825" cy="1304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400"/>
              <a:buFont typeface="Century Gothic"/>
              <a:buNone/>
            </a:pPr>
            <a:r>
              <a:rPr lang="fi-FI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YHTEISHAKU – </a:t>
            </a:r>
            <a:br>
              <a:rPr lang="fi-FI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pääsykokeet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Google Shape;238;p25"/>
          <p:cNvSpPr txBox="1">
            <a:spLocks noGrp="1"/>
          </p:cNvSpPr>
          <p:nvPr>
            <p:ph type="body" idx="1"/>
          </p:nvPr>
        </p:nvSpPr>
        <p:spPr>
          <a:xfrm>
            <a:off x="1095575" y="1811045"/>
            <a:ext cx="9721800" cy="4621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30708" algn="l" rtl="0">
              <a:spcBef>
                <a:spcPts val="0"/>
              </a:spcBef>
              <a:spcAft>
                <a:spcPts val="0"/>
              </a:spcAft>
              <a:buSzPct val="80000"/>
              <a:buFont typeface="Noto Sans Symbols"/>
              <a:buChar char="●"/>
            </a:pPr>
            <a:r>
              <a:rPr lang="fi-FI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Mahdolliset pääsy- ja soveltuvuuskokeet järjestetään kevään aikana, kaikki hakijat saavat kutsun kokeisiin</a:t>
            </a:r>
            <a:endParaRPr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2729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(mm. hius- ja kauneudenhoitoala, </a:t>
            </a:r>
            <a:r>
              <a:rPr lang="fi-FI" sz="2729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engl.kiel.liiketalous</a:t>
            </a:r>
            <a:r>
              <a:rPr lang="fi-FI" sz="2729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lääkeala, media-ala, sosiaali- ja terveysala, turvallisuusala, kasvatus- ja ohjausala)</a:t>
            </a:r>
            <a:endParaRPr sz="2729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30708" algn="l" rtl="0"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●"/>
            </a:pPr>
            <a:r>
              <a:rPr lang="fi-FI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Hakijan on osallistuttava  kokeeseen voidakseen tulla valituksi ko. koulutukseen</a:t>
            </a:r>
            <a:endParaRPr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30708" algn="l" rtl="0"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●"/>
            </a:pPr>
            <a:r>
              <a:rPr lang="fi-FI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Kokeissa varmennetaan hakijan henkilöllisyys: </a:t>
            </a:r>
            <a:r>
              <a:rPr lang="fi-FI" sz="3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kuvallinen henkilöllisyystodistus</a:t>
            </a:r>
            <a:r>
              <a:rPr lang="fi-FI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oltava mukana</a:t>
            </a:r>
            <a:endParaRPr sz="3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258318" algn="l" rtl="0">
              <a:spcBef>
                <a:spcPts val="1000"/>
              </a:spcBef>
              <a:spcAft>
                <a:spcPts val="0"/>
              </a:spcAft>
              <a:buSzPct val="59999"/>
              <a:buNone/>
            </a:pP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6"/>
          <p:cNvSpPr txBox="1">
            <a:spLocks noGrp="1"/>
          </p:cNvSpPr>
          <p:nvPr>
            <p:ph type="title"/>
          </p:nvPr>
        </p:nvSpPr>
        <p:spPr>
          <a:xfrm>
            <a:off x="1154954" y="825621"/>
            <a:ext cx="8761413" cy="1136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960"/>
              <a:buFont typeface="Century Gothic"/>
              <a:buNone/>
            </a:pPr>
            <a:r>
              <a:rPr lang="fi-FI" sz="436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YHTEISHAKU – </a:t>
            </a:r>
            <a:br>
              <a:rPr lang="fi-FI" sz="436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436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tulokset</a:t>
            </a:r>
            <a:endParaRPr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Google Shape;244;p26"/>
          <p:cNvSpPr txBox="1">
            <a:spLocks noGrp="1"/>
          </p:cNvSpPr>
          <p:nvPr>
            <p:ph type="body" idx="1"/>
          </p:nvPr>
        </p:nvSpPr>
        <p:spPr>
          <a:xfrm>
            <a:off x="1237673" y="1873188"/>
            <a:ext cx="10344727" cy="4384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88219"/>
              <a:buNone/>
            </a:pPr>
            <a:r>
              <a:rPr lang="fi-FI" sz="8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Yhteishaun valintatulokset tulevat aikaisintaan </a:t>
            </a:r>
            <a:r>
              <a:rPr lang="fi-FI" sz="8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13.6.2024 </a:t>
            </a:r>
            <a:endParaRPr sz="8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30708" algn="l" rtl="0">
              <a:spcBef>
                <a:spcPts val="1000"/>
              </a:spcBef>
              <a:spcAft>
                <a:spcPts val="0"/>
              </a:spcAft>
              <a:buSzPct val="80000"/>
              <a:buChar char="●"/>
            </a:pPr>
            <a:r>
              <a:rPr lang="fi-FI" sz="8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 hakija on antanut hakulomakkeella oman sähköpostiosoitteensa, saa hän sähköpostissa linkin henkilökohtaiseen tuloskirjeeseen, josta hän näkee valintatilanteensa. Samassa sähköpostissa on myös linkki, jonka kautta </a:t>
            </a:r>
            <a:r>
              <a:rPr lang="fi-FI" sz="8000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opiskelupaikan voi vastaanottaa sähköisesti</a:t>
            </a:r>
            <a:r>
              <a:rPr lang="fi-FI" sz="8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sz="8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29946" algn="l" rtl="0">
              <a:spcBef>
                <a:spcPts val="1000"/>
              </a:spcBef>
              <a:spcAft>
                <a:spcPts val="0"/>
              </a:spcAft>
              <a:buSzPct val="80000"/>
              <a:buChar char="●"/>
            </a:pPr>
            <a:r>
              <a:rPr lang="fi-FI" sz="8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Hakijan on ilmoitettava </a:t>
            </a:r>
            <a:r>
              <a:rPr lang="fi-FI" sz="8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opiskelijapaikan vastaanottamisesta koulutuksen järjestäjälle viimeistään </a:t>
            </a:r>
            <a:r>
              <a:rPr lang="fi-FI" sz="8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27.6.2024</a:t>
            </a:r>
          </a:p>
          <a:p>
            <a:pPr marL="342900" lvl="0" indent="-329946" algn="l" rtl="0">
              <a:spcBef>
                <a:spcPts val="1000"/>
              </a:spcBef>
              <a:spcAft>
                <a:spcPts val="0"/>
              </a:spcAft>
              <a:buSzPct val="80000"/>
              <a:buChar char="●"/>
            </a:pPr>
            <a:r>
              <a:rPr lang="fi-FI" sz="8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Yhteishaussa saatu opiskelupaikka </a:t>
            </a:r>
            <a:r>
              <a:rPr lang="fi-FI" sz="8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pitää </a:t>
            </a:r>
            <a:r>
              <a:rPr lang="fi-FI" sz="8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aina </a:t>
            </a:r>
            <a:r>
              <a:rPr lang="fi-FI" sz="8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ottaa vastaan</a:t>
            </a:r>
            <a:r>
              <a:rPr lang="fi-FI" sz="8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Ylempiin hakukohteisiin on siitä huolimatta varasijalla. </a:t>
            </a:r>
          </a:p>
          <a:p>
            <a:pPr marL="342900" lvl="0" indent="-329946" algn="l" rtl="0">
              <a:spcBef>
                <a:spcPts val="1000"/>
              </a:spcBef>
              <a:spcAft>
                <a:spcPts val="0"/>
              </a:spcAft>
              <a:buSzPct val="80000"/>
              <a:buChar char="●"/>
            </a:pPr>
            <a:r>
              <a:rPr lang="fi-FI" sz="8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Varasijat voimassa </a:t>
            </a:r>
            <a:r>
              <a:rPr lang="fi-FI" sz="8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16.8.2024</a:t>
            </a:r>
            <a:r>
              <a:rPr lang="fi-FI" sz="8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saakka</a:t>
            </a:r>
          </a:p>
          <a:p>
            <a:pPr marL="342900" lvl="0" indent="-329946" algn="l" rtl="0">
              <a:spcBef>
                <a:spcPts val="1000"/>
              </a:spcBef>
              <a:spcAft>
                <a:spcPts val="0"/>
              </a:spcAft>
              <a:buSzPct val="80000"/>
              <a:buChar char="●"/>
            </a:pPr>
            <a:r>
              <a:rPr lang="fi-FI" sz="8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HUOM! Huoltajalle ei enää tule tuloskirjettä, tuloksen näkee Opintopolusta Valpas-järjestelmästä</a:t>
            </a:r>
            <a:br>
              <a:rPr lang="fi-FI" sz="8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sz="8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59999"/>
              <a:buNone/>
            </a:pP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7"/>
          <p:cNvSpPr txBox="1">
            <a:spLocks noGrp="1"/>
          </p:cNvSpPr>
          <p:nvPr>
            <p:ph type="title"/>
          </p:nvPr>
        </p:nvSpPr>
        <p:spPr>
          <a:xfrm>
            <a:off x="858981" y="286328"/>
            <a:ext cx="9057343" cy="785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400"/>
              <a:buFont typeface="Century Gothic"/>
              <a:buNone/>
            </a:pPr>
            <a:r>
              <a:rPr lang="fi-FI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Ajankohtaista! 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" name="Google Shape;250;p27"/>
          <p:cNvSpPr txBox="1">
            <a:spLocks noGrp="1"/>
          </p:cNvSpPr>
          <p:nvPr>
            <p:ph type="body" idx="1"/>
          </p:nvPr>
        </p:nvSpPr>
        <p:spPr>
          <a:xfrm>
            <a:off x="691315" y="1071419"/>
            <a:ext cx="9502500" cy="567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137160" indent="0" algn="l">
              <a:buNone/>
            </a:pPr>
            <a:r>
              <a:rPr lang="fi-FI" sz="8000" b="1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Oulun lukiot kutsuvat 9.-luokkalaisten vanhemmat tutustumaan lukioihin ja lukio-opintoihin. </a:t>
            </a:r>
            <a:r>
              <a:rPr lang="fi-FI" sz="720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(Koulujen esittelyvideot löytyvät Ouluun lukioon –sivustolta.)</a:t>
            </a:r>
            <a:endParaRPr lang="fi-FI" sz="7200" i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SzPct val="150000"/>
              <a:buFont typeface="Arial" panose="020B0604020202020204" pitchFamily="34" charset="0"/>
              <a:buChar char="•"/>
            </a:pPr>
            <a:r>
              <a:rPr lang="fi-FI" sz="64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16.11.2023 </a:t>
            </a:r>
            <a:r>
              <a:rPr lang="fi-FI" sz="6400" b="0" i="0" dirty="0" err="1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Steinerlukio</a:t>
            </a:r>
            <a:r>
              <a:rPr lang="fi-FI" sz="64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klo 18</a:t>
            </a:r>
          </a:p>
          <a:p>
            <a:pPr algn="l">
              <a:buSzPct val="150000"/>
              <a:buFont typeface="Arial" panose="020B0604020202020204" pitchFamily="34" charset="0"/>
              <a:buChar char="•"/>
            </a:pPr>
            <a:r>
              <a:rPr lang="fi-FI" sz="6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9.1.2024 Ammattilukio klo 18 </a:t>
            </a:r>
            <a:r>
              <a:rPr lang="fi-FI" sz="6400" b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</a:t>
            </a:r>
            <a:endParaRPr lang="fi-FI" sz="6400" b="1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SzPct val="150000"/>
              <a:buFont typeface="Arial" panose="020B0604020202020204" pitchFamily="34" charset="0"/>
              <a:buChar char="•"/>
            </a:pPr>
            <a:r>
              <a:rPr lang="fi-FI" sz="6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11.1.2024 Svenska </a:t>
            </a:r>
            <a:r>
              <a:rPr lang="fi-FI" sz="6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Privatskolan</a:t>
            </a:r>
            <a:r>
              <a:rPr lang="fi-FI" sz="6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klo 18 </a:t>
            </a:r>
            <a:r>
              <a:rPr lang="fi-FI" sz="6400" b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</a:t>
            </a:r>
            <a:endParaRPr lang="fi-FI" sz="6400" b="1" i="0" dirty="0">
              <a:solidFill>
                <a:srgbClr val="26262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SzPct val="150000"/>
              <a:buFont typeface="Arial" panose="020B0604020202020204" pitchFamily="34" charset="0"/>
              <a:buChar char="•"/>
            </a:pPr>
            <a:r>
              <a:rPr lang="fi-FI" sz="64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16.1.2024 Raksilan lukio klo 18</a:t>
            </a:r>
          </a:p>
          <a:p>
            <a:pPr algn="l">
              <a:buSzPct val="150000"/>
              <a:buFont typeface="Arial" panose="020B0604020202020204" pitchFamily="34" charset="0"/>
              <a:buChar char="•"/>
            </a:pPr>
            <a:r>
              <a:rPr lang="fi-FI" sz="64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17.1.2024 </a:t>
            </a:r>
            <a:r>
              <a:rPr lang="fi-FI" sz="6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fi-FI" sz="64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aukiputaan lukio</a:t>
            </a:r>
          </a:p>
          <a:p>
            <a:pPr algn="l">
              <a:buSzPct val="150000"/>
              <a:buFont typeface="Arial" panose="020B0604020202020204" pitchFamily="34" charset="0"/>
              <a:buChar char="•"/>
            </a:pPr>
            <a:r>
              <a:rPr lang="fi-FI" sz="6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18.1.2024 OSYK klo 18</a:t>
            </a:r>
          </a:p>
          <a:p>
            <a:pPr algn="l">
              <a:buSzPct val="150000"/>
              <a:buFont typeface="Arial" panose="020B0604020202020204" pitchFamily="34" charset="0"/>
              <a:buChar char="•"/>
            </a:pPr>
            <a:r>
              <a:rPr lang="fi-FI" sz="64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22.1.2024 </a:t>
            </a:r>
            <a:r>
              <a:rPr lang="fi-FI" sz="6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i-FI" sz="64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ulun Lyseon lukio klo 18</a:t>
            </a:r>
          </a:p>
          <a:p>
            <a:pPr algn="l">
              <a:buSzPct val="150000"/>
              <a:buFont typeface="Arial" panose="020B0604020202020204" pitchFamily="34" charset="0"/>
              <a:buChar char="•"/>
            </a:pPr>
            <a:r>
              <a:rPr lang="fi-FI" sz="6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23.1.2024 Kastellin lukio klo 18</a:t>
            </a:r>
          </a:p>
          <a:p>
            <a:pPr algn="l">
              <a:buSzPct val="150000"/>
              <a:buFont typeface="Arial" panose="020B0604020202020204" pitchFamily="34" charset="0"/>
              <a:buChar char="•"/>
            </a:pPr>
            <a:r>
              <a:rPr lang="fi-FI" sz="64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24.1.2024 Madetojan lukio klo 18</a:t>
            </a:r>
          </a:p>
          <a:p>
            <a:pPr algn="l">
              <a:buSzPct val="150000"/>
              <a:buFont typeface="Arial" panose="020B0604020202020204" pitchFamily="34" charset="0"/>
              <a:buChar char="•"/>
            </a:pPr>
            <a:r>
              <a:rPr lang="fi-FI" sz="6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25.1.2024 Laanilan lukio klo 18</a:t>
            </a:r>
          </a:p>
          <a:p>
            <a:pPr algn="l">
              <a:buSzPct val="150000"/>
              <a:buFont typeface="Arial" panose="020B0604020202020204" pitchFamily="34" charset="0"/>
              <a:buChar char="•"/>
            </a:pPr>
            <a:r>
              <a:rPr lang="fi-FI" sz="64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29.1.2024 </a:t>
            </a:r>
            <a:r>
              <a:rPr lang="fi-FI" sz="6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fi-FI" sz="64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iimingin lukio klo 18</a:t>
            </a:r>
          </a:p>
          <a:p>
            <a:pPr algn="l">
              <a:buSzPct val="150000"/>
              <a:buFont typeface="Arial" panose="020B0604020202020204" pitchFamily="34" charset="0"/>
              <a:buChar char="•"/>
            </a:pPr>
            <a:r>
              <a:rPr lang="fi-FI" sz="6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30.1.2024 Oulunsalon lukio klo 18</a:t>
            </a:r>
          </a:p>
          <a:p>
            <a:pPr algn="l">
              <a:buSzPct val="150000"/>
              <a:buFont typeface="Arial" panose="020B0604020202020204" pitchFamily="34" charset="0"/>
              <a:buChar char="•"/>
            </a:pPr>
            <a:r>
              <a:rPr lang="fi-FI" sz="6400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1.2.2024 Oulun Normaalikoulun lukio klo 1</a:t>
            </a:r>
            <a:r>
              <a:rPr lang="fi-FI" sz="6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marL="137160" indent="0" algn="l">
              <a:buSzPct val="150000"/>
              <a:buNone/>
            </a:pPr>
            <a:br>
              <a:rPr lang="fi-FI" sz="8000" b="0" i="0" dirty="0">
                <a:solidFill>
                  <a:srgbClr val="262626"/>
                </a:solidFill>
                <a:effectLst/>
                <a:latin typeface="Segoe UI" panose="020B0502040204020203" pitchFamily="34" charset="0"/>
              </a:rPr>
            </a:br>
            <a:br>
              <a:rPr lang="fi-FI" sz="9600" b="0" i="0" dirty="0">
                <a:solidFill>
                  <a:srgbClr val="262626"/>
                </a:solidFill>
                <a:effectLst/>
                <a:latin typeface="Segoe UI" panose="020B0502040204020203" pitchFamily="34" charset="0"/>
              </a:rPr>
            </a:br>
            <a:r>
              <a:rPr lang="fi-FI" sz="9600" b="0" i="0" dirty="0">
                <a:solidFill>
                  <a:srgbClr val="262626"/>
                </a:solidFill>
                <a:effectLst/>
                <a:latin typeface="Segoe UI" panose="020B0502040204020203" pitchFamily="34" charset="0"/>
              </a:rPr>
              <a:t> </a:t>
            </a:r>
          </a:p>
          <a:p>
            <a:pPr marL="3429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D3F28981-90C9-74A6-DF2B-2052D283A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226227"/>
              </p:ext>
            </p:extLst>
          </p:nvPr>
        </p:nvGraphicFramePr>
        <p:xfrm>
          <a:off x="3938587" y="3652203"/>
          <a:ext cx="4314825" cy="213360"/>
        </p:xfrm>
        <a:graphic>
          <a:graphicData uri="http://schemas.openxmlformats.org/drawingml/2006/table">
            <a:tbl>
              <a:tblPr/>
              <a:tblGrid>
                <a:gridCol w="1162050">
                  <a:extLst>
                    <a:ext uri="{9D8B030D-6E8A-4147-A177-3AD203B41FA5}">
                      <a16:colId xmlns:a16="http://schemas.microsoft.com/office/drawing/2014/main" val="1974412358"/>
                    </a:ext>
                  </a:extLst>
                </a:gridCol>
                <a:gridCol w="3152775">
                  <a:extLst>
                    <a:ext uri="{9D8B030D-6E8A-4147-A177-3AD203B41FA5}">
                      <a16:colId xmlns:a16="http://schemas.microsoft.com/office/drawing/2014/main" val="1172454874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endParaRPr lang="fi-FI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28374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CD41DC-9AD1-9261-DBDA-4A495046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19090"/>
            <a:ext cx="8761500" cy="1553593"/>
          </a:xfrm>
        </p:spPr>
        <p:txBody>
          <a:bodyPr/>
          <a:lstStyle/>
          <a:p>
            <a:r>
              <a:rPr lang="fi-FI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TYÖNTAITAJIKSI-tapahtuma Oulun Teatterilla ti 30.1.2024</a:t>
            </a:r>
            <a:br>
              <a:rPr lang="fi-FI" sz="4000" dirty="0">
                <a:solidFill>
                  <a:srgbClr val="000000"/>
                </a:solidFill>
                <a:effectLst/>
                <a:latin typeface="Aptos" panose="020B0604020202020204" pitchFamily="34" charset="0"/>
              </a:rPr>
            </a:b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6FCE8E1-9361-1091-4ABF-0780DAEEE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1775534"/>
            <a:ext cx="8825700" cy="4447713"/>
          </a:xfrm>
        </p:spPr>
        <p:txBody>
          <a:bodyPr>
            <a:normAutofit fontScale="25000" lnSpcReduction="20000"/>
          </a:bodyPr>
          <a:lstStyle/>
          <a:p>
            <a:pPr fontAlgn="base"/>
            <a:endParaRPr lang="fi-FI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ase"/>
            <a:r>
              <a:rPr lang="fi-FI" sz="7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i-FI" sz="7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apahtuma on suunnattu (8.-)9.-luokkalaisille ja toisen asteen opiskelijoille</a:t>
            </a:r>
          </a:p>
          <a:p>
            <a:pPr fontAlgn="base"/>
            <a:r>
              <a:rPr lang="fi-FI" sz="7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työelämätietous </a:t>
            </a:r>
          </a:p>
          <a:p>
            <a:pPr fontAlgn="base"/>
            <a:r>
              <a:rPr lang="fi-FI" sz="7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fi-FI" sz="7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rasuunnittelu</a:t>
            </a:r>
          </a:p>
          <a:p>
            <a:pPr fontAlgn="base"/>
            <a:r>
              <a:rPr lang="fi-FI" sz="7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eri ammattialoihin tutustuminen</a:t>
            </a:r>
          </a:p>
          <a:p>
            <a:pPr fontAlgn="base"/>
            <a:r>
              <a:rPr lang="fi-FI" sz="7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kesätyöt </a:t>
            </a:r>
            <a:endParaRPr lang="fi-FI" sz="7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fi-FI" sz="7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puheenvuoroja sisältäen uratarinoita ja vinkkejä työnhakuun yrityksiltä</a:t>
            </a:r>
          </a:p>
          <a:p>
            <a:pPr algn="l" rtl="0" fontAlgn="base"/>
            <a:r>
              <a:rPr lang="fi-FI" sz="7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i-FI" sz="7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mmattikirjasto</a:t>
            </a:r>
          </a:p>
          <a:p>
            <a:pPr algn="l" rtl="0" fontAlgn="base"/>
            <a:r>
              <a:rPr lang="fi-FI" sz="7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i-FI" sz="7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yönäytöksiä</a:t>
            </a:r>
          </a:p>
          <a:p>
            <a:pPr algn="l" rtl="0" fontAlgn="base"/>
            <a:r>
              <a:rPr lang="fi-FI" sz="7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urakahvila ja messutapahtuma</a:t>
            </a:r>
          </a:p>
          <a:p>
            <a:pPr algn="l" rtl="0" fontAlgn="base"/>
            <a:r>
              <a:rPr lang="fi-FI" sz="7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kymmeniä työnantajia, joiden kanssa nuorilla on mahdollisuus päästä suoraan juttelemaan </a:t>
            </a:r>
          </a:p>
          <a:p>
            <a:pPr marL="137160" indent="0" algn="l" rtl="0" fontAlgn="base">
              <a:buNone/>
            </a:pPr>
            <a:endParaRPr lang="fi-FI" sz="7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 algn="l" rtl="0" fontAlgn="base">
              <a:buNone/>
            </a:pPr>
            <a:br>
              <a:rPr lang="fi-FI" dirty="0">
                <a:effectLst/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9652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F2D724-5FAA-BEF4-CDC6-23EFDAE33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/>
              <a:t>Kiitos mielenkiinnosta!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4140CBF-0DFE-3DDE-B459-C14CCCCF74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Yhteishakutiedote löytyy Wilmasta</a:t>
            </a:r>
          </a:p>
          <a:p>
            <a:r>
              <a:rPr lang="fi-FI" dirty="0"/>
              <a:t>Jos on kysyttävää tai huolta, opoihin saa mielellään olla yhteydessä</a:t>
            </a:r>
          </a:p>
          <a:p>
            <a:r>
              <a:rPr lang="fi-FI" dirty="0"/>
              <a:t>Hanna Maria 9ACEG</a:t>
            </a:r>
          </a:p>
          <a:p>
            <a:r>
              <a:rPr lang="fi-FI" dirty="0"/>
              <a:t>Tuula 9BDF</a:t>
            </a:r>
          </a:p>
        </p:txBody>
      </p:sp>
    </p:spTree>
    <p:extLst>
      <p:ext uri="{BB962C8B-B14F-4D97-AF65-F5344CB8AC3E}">
        <p14:creationId xmlns:p14="http://schemas.microsoft.com/office/powerpoint/2010/main" val="488385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4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0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51BFB-3BB6-3466-58A6-E59544619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FEFFFF"/>
                </a:solidFill>
                <a:cs typeface="Calibri"/>
              </a:rPr>
              <a:t>"</a:t>
            </a:r>
            <a:r>
              <a:rPr lang="en-US" i="1" dirty="0" err="1">
                <a:solidFill>
                  <a:srgbClr val="FEFFFF"/>
                </a:solidFill>
                <a:cs typeface="Calibri"/>
              </a:rPr>
              <a:t>Nämä</a:t>
            </a:r>
            <a:r>
              <a:rPr lang="en-US" i="1" dirty="0">
                <a:solidFill>
                  <a:srgbClr val="FEFFFF"/>
                </a:solidFill>
                <a:cs typeface="Calibri"/>
              </a:rPr>
              <a:t> </a:t>
            </a:r>
            <a:r>
              <a:rPr lang="en-US" i="1" dirty="0" err="1">
                <a:solidFill>
                  <a:srgbClr val="FEFFFF"/>
                </a:solidFill>
                <a:cs typeface="Calibri"/>
              </a:rPr>
              <a:t>eivät</a:t>
            </a:r>
            <a:r>
              <a:rPr lang="en-US" i="1" dirty="0">
                <a:solidFill>
                  <a:srgbClr val="FEFFFF"/>
                </a:solidFill>
                <a:cs typeface="Calibri"/>
              </a:rPr>
              <a:t> ole </a:t>
            </a:r>
            <a:r>
              <a:rPr lang="en-US" i="1" dirty="0" err="1">
                <a:solidFill>
                  <a:srgbClr val="FEFFFF"/>
                </a:solidFill>
                <a:cs typeface="Calibri"/>
              </a:rPr>
              <a:t>loppuelämän</a:t>
            </a:r>
            <a:r>
              <a:rPr lang="en-US" i="1" dirty="0">
                <a:solidFill>
                  <a:srgbClr val="FEFFFF"/>
                </a:solidFill>
                <a:cs typeface="Calibri"/>
              </a:rPr>
              <a:t> </a:t>
            </a:r>
            <a:r>
              <a:rPr lang="en-US" i="1" dirty="0" err="1">
                <a:solidFill>
                  <a:srgbClr val="FEFFFF"/>
                </a:solidFill>
                <a:cs typeface="Calibri"/>
              </a:rPr>
              <a:t>valintoja</a:t>
            </a:r>
            <a:r>
              <a:rPr lang="en-US" i="1" dirty="0">
                <a:solidFill>
                  <a:srgbClr val="FEFFFF"/>
                </a:solidFill>
                <a:cs typeface="Calibri"/>
              </a:rPr>
              <a:t>. Aina </a:t>
            </a:r>
            <a:r>
              <a:rPr lang="en-US" i="1" dirty="0" err="1">
                <a:solidFill>
                  <a:srgbClr val="FEFFFF"/>
                </a:solidFill>
                <a:cs typeface="Calibri"/>
              </a:rPr>
              <a:t>voi</a:t>
            </a:r>
            <a:r>
              <a:rPr lang="en-US" i="1" dirty="0">
                <a:solidFill>
                  <a:srgbClr val="FEFFFF"/>
                </a:solidFill>
                <a:cs typeface="Calibri"/>
              </a:rPr>
              <a:t> </a:t>
            </a:r>
            <a:r>
              <a:rPr lang="en-US" i="1" dirty="0" err="1">
                <a:solidFill>
                  <a:srgbClr val="FEFFFF"/>
                </a:solidFill>
                <a:cs typeface="Calibri"/>
              </a:rPr>
              <a:t>tehdä</a:t>
            </a:r>
            <a:r>
              <a:rPr lang="en-US" i="1" dirty="0">
                <a:solidFill>
                  <a:srgbClr val="FEFFFF"/>
                </a:solidFill>
                <a:cs typeface="Calibri"/>
              </a:rPr>
              <a:t> </a:t>
            </a:r>
            <a:r>
              <a:rPr lang="en-US" i="1" dirty="0" err="1">
                <a:solidFill>
                  <a:srgbClr val="FEFFFF"/>
                </a:solidFill>
                <a:cs typeface="Calibri"/>
              </a:rPr>
              <a:t>valinnat</a:t>
            </a:r>
            <a:r>
              <a:rPr lang="en-US" i="1" dirty="0">
                <a:solidFill>
                  <a:srgbClr val="FEFFFF"/>
                </a:solidFill>
                <a:cs typeface="Calibri"/>
              </a:rPr>
              <a:t> </a:t>
            </a:r>
            <a:r>
              <a:rPr lang="en-US" i="1" dirty="0" err="1">
                <a:solidFill>
                  <a:srgbClr val="FEFFFF"/>
                </a:solidFill>
                <a:cs typeface="Calibri"/>
              </a:rPr>
              <a:t>uudestaan</a:t>
            </a:r>
            <a:r>
              <a:rPr lang="en-US" i="1" dirty="0">
                <a:solidFill>
                  <a:srgbClr val="FEFFFF"/>
                </a:solidFill>
                <a:cs typeface="Calibri"/>
              </a:rPr>
              <a:t> - </a:t>
            </a:r>
            <a:r>
              <a:rPr lang="en-US" i="1" dirty="0" err="1">
                <a:solidFill>
                  <a:srgbClr val="FEFFFF"/>
                </a:solidFill>
                <a:cs typeface="Calibri"/>
              </a:rPr>
              <a:t>reitittää</a:t>
            </a:r>
            <a:r>
              <a:rPr lang="en-US" i="1" dirty="0">
                <a:solidFill>
                  <a:srgbClr val="FEFFFF"/>
                </a:solidFill>
                <a:cs typeface="Calibri"/>
              </a:rPr>
              <a:t> </a:t>
            </a:r>
            <a:r>
              <a:rPr lang="en-US" i="1" dirty="0" err="1">
                <a:solidFill>
                  <a:srgbClr val="FEFFFF"/>
                </a:solidFill>
                <a:cs typeface="Calibri"/>
              </a:rPr>
              <a:t>niin</a:t>
            </a:r>
            <a:r>
              <a:rPr lang="en-US" i="1" dirty="0">
                <a:solidFill>
                  <a:srgbClr val="FEFFFF"/>
                </a:solidFill>
                <a:cs typeface="Calibri"/>
              </a:rPr>
              <a:t> </a:t>
            </a:r>
            <a:r>
              <a:rPr lang="en-US" i="1" dirty="0" err="1">
                <a:solidFill>
                  <a:srgbClr val="FEFFFF"/>
                </a:solidFill>
                <a:cs typeface="Calibri"/>
              </a:rPr>
              <a:t>kuin</a:t>
            </a:r>
            <a:r>
              <a:rPr lang="en-US" i="1" dirty="0">
                <a:solidFill>
                  <a:srgbClr val="FEFFFF"/>
                </a:solidFill>
                <a:cs typeface="Calibri"/>
              </a:rPr>
              <a:t> </a:t>
            </a:r>
            <a:r>
              <a:rPr lang="en-US" i="1" dirty="0" err="1">
                <a:solidFill>
                  <a:srgbClr val="FEFFFF"/>
                </a:solidFill>
                <a:cs typeface="Calibri"/>
              </a:rPr>
              <a:t>navigaattori</a:t>
            </a:r>
            <a:r>
              <a:rPr lang="en-US" i="1" dirty="0">
                <a:solidFill>
                  <a:srgbClr val="FEFFFF"/>
                </a:solidFill>
                <a:cs typeface="Calibri"/>
              </a:rPr>
              <a:t>: </a:t>
            </a:r>
            <a:r>
              <a:rPr lang="en-US" i="1" dirty="0" err="1">
                <a:solidFill>
                  <a:srgbClr val="FEFFFF"/>
                </a:solidFill>
                <a:cs typeface="Calibri"/>
              </a:rPr>
              <a:t>että</a:t>
            </a:r>
            <a:r>
              <a:rPr lang="en-US" i="1" dirty="0">
                <a:solidFill>
                  <a:srgbClr val="FEFFFF"/>
                </a:solidFill>
                <a:cs typeface="Calibri"/>
              </a:rPr>
              <a:t> </a:t>
            </a:r>
            <a:r>
              <a:rPr lang="en-US" i="1" dirty="0" err="1">
                <a:solidFill>
                  <a:srgbClr val="FEFFFF"/>
                </a:solidFill>
                <a:cs typeface="Calibri"/>
              </a:rPr>
              <a:t>jos</a:t>
            </a:r>
            <a:r>
              <a:rPr lang="en-US" i="1" dirty="0">
                <a:solidFill>
                  <a:srgbClr val="FEFFFF"/>
                </a:solidFill>
                <a:cs typeface="Calibri"/>
              </a:rPr>
              <a:t> </a:t>
            </a:r>
            <a:r>
              <a:rPr lang="en-US" i="1" dirty="0" err="1">
                <a:solidFill>
                  <a:srgbClr val="FEFFFF"/>
                </a:solidFill>
                <a:cs typeface="Calibri"/>
              </a:rPr>
              <a:t>meni</a:t>
            </a:r>
            <a:r>
              <a:rPr lang="en-US" i="1" dirty="0">
                <a:solidFill>
                  <a:srgbClr val="FEFFFF"/>
                </a:solidFill>
                <a:cs typeface="Calibri"/>
              </a:rPr>
              <a:t> </a:t>
            </a:r>
            <a:r>
              <a:rPr lang="en-US" i="1" dirty="0" err="1">
                <a:solidFill>
                  <a:srgbClr val="FEFFFF"/>
                </a:solidFill>
                <a:cs typeface="Calibri"/>
              </a:rPr>
              <a:t>vikaan</a:t>
            </a:r>
            <a:r>
              <a:rPr lang="en-US" i="1" dirty="0">
                <a:solidFill>
                  <a:srgbClr val="FEFFFF"/>
                </a:solidFill>
                <a:cs typeface="Calibri"/>
              </a:rPr>
              <a:t>, </a:t>
            </a:r>
            <a:r>
              <a:rPr lang="en-US" i="1" dirty="0" err="1">
                <a:solidFill>
                  <a:srgbClr val="FEFFFF"/>
                </a:solidFill>
                <a:cs typeface="Calibri"/>
              </a:rPr>
              <a:t>tehdään</a:t>
            </a:r>
            <a:r>
              <a:rPr lang="en-US" i="1" dirty="0">
                <a:solidFill>
                  <a:srgbClr val="FEFFFF"/>
                </a:solidFill>
                <a:cs typeface="Calibri"/>
              </a:rPr>
              <a:t> U-</a:t>
            </a:r>
            <a:r>
              <a:rPr lang="en-US" i="1" dirty="0" err="1">
                <a:solidFill>
                  <a:srgbClr val="FEFFFF"/>
                </a:solidFill>
                <a:cs typeface="Calibri"/>
              </a:rPr>
              <a:t>käännös</a:t>
            </a:r>
            <a:r>
              <a:rPr lang="en-US" i="1" dirty="0">
                <a:solidFill>
                  <a:srgbClr val="FEFFFF"/>
                </a:solidFill>
                <a:cs typeface="Calibri"/>
              </a:rPr>
              <a:t> ja </a:t>
            </a:r>
            <a:r>
              <a:rPr lang="en-US" i="1" dirty="0" err="1">
                <a:solidFill>
                  <a:srgbClr val="FEFFFF"/>
                </a:solidFill>
                <a:cs typeface="Calibri"/>
              </a:rPr>
              <a:t>otetaan</a:t>
            </a:r>
            <a:r>
              <a:rPr lang="en-US" i="1" dirty="0">
                <a:solidFill>
                  <a:srgbClr val="FEFFFF"/>
                </a:solidFill>
                <a:cs typeface="Calibri"/>
              </a:rPr>
              <a:t> </a:t>
            </a:r>
            <a:r>
              <a:rPr lang="en-US" i="1" dirty="0" err="1">
                <a:solidFill>
                  <a:srgbClr val="FEFFFF"/>
                </a:solidFill>
                <a:cs typeface="Calibri"/>
              </a:rPr>
              <a:t>uusiksi</a:t>
            </a:r>
            <a:r>
              <a:rPr lang="en-US" i="1" dirty="0">
                <a:solidFill>
                  <a:srgbClr val="FEFFFF"/>
                </a:solidFill>
                <a:cs typeface="Calibri"/>
              </a:rPr>
              <a:t>." </a:t>
            </a:r>
          </a:p>
          <a:p>
            <a:pPr marL="0" indent="0">
              <a:buNone/>
            </a:pPr>
            <a:endParaRPr lang="en-US" i="1" dirty="0">
              <a:solidFill>
                <a:srgbClr val="FEFFFF"/>
              </a:solidFill>
              <a:cs typeface="Calibri"/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FEFFFF"/>
                </a:solidFill>
                <a:cs typeface="Calibri"/>
              </a:rPr>
              <a:t>- </a:t>
            </a:r>
            <a:r>
              <a:rPr lang="en-US" i="1" dirty="0" err="1">
                <a:solidFill>
                  <a:srgbClr val="FEFFFF"/>
                </a:solidFill>
                <a:cs typeface="Calibri"/>
              </a:rPr>
              <a:t>Raija</a:t>
            </a:r>
            <a:r>
              <a:rPr lang="en-US" i="1" dirty="0">
                <a:solidFill>
                  <a:srgbClr val="FEFFFF"/>
                </a:solidFill>
                <a:cs typeface="Calibri"/>
              </a:rPr>
              <a:t> </a:t>
            </a:r>
            <a:r>
              <a:rPr lang="en-US" i="1" dirty="0" err="1">
                <a:solidFill>
                  <a:srgbClr val="FEFFFF"/>
                </a:solidFill>
                <a:cs typeface="Calibri"/>
              </a:rPr>
              <a:t>Näppä</a:t>
            </a:r>
            <a:r>
              <a:rPr lang="en-US" i="1" dirty="0">
                <a:solidFill>
                  <a:srgbClr val="FEFFFF"/>
                </a:solidFill>
                <a:cs typeface="Calibri"/>
              </a:rPr>
              <a:t>, OSAO </a:t>
            </a:r>
            <a:r>
              <a:rPr lang="en-US" i="1" dirty="0" err="1">
                <a:solidFill>
                  <a:srgbClr val="FEFFFF"/>
                </a:solidFill>
                <a:cs typeface="Calibri"/>
              </a:rPr>
              <a:t>vararehtori</a:t>
            </a:r>
            <a:r>
              <a:rPr lang="en-US" i="1" dirty="0">
                <a:solidFill>
                  <a:srgbClr val="FEFFFF"/>
                </a:solidFill>
                <a:cs typeface="Calibri"/>
              </a:rPr>
              <a:t> -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E5D459F1-6AFF-649A-C6CE-A92558BCC30E}"/>
              </a:ext>
            </a:extLst>
          </p:cNvPr>
          <p:cNvSpPr txBox="1"/>
          <p:nvPr/>
        </p:nvSpPr>
        <p:spPr>
          <a:xfrm>
            <a:off x="904240" y="1432560"/>
            <a:ext cx="32379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Mihin </a:t>
            </a:r>
            <a:r>
              <a:rPr kumimoji="0" lang="fi-FI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mun</a:t>
            </a:r>
            <a:r>
              <a:rPr kumimoji="0" lang="fi-FI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pisteet / keskiarvo riittää?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fi-FI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fi-FI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Mitä </a:t>
            </a:r>
            <a:r>
              <a:rPr kumimoji="0" lang="fi-FI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mä</a:t>
            </a:r>
            <a:r>
              <a:rPr kumimoji="0" lang="fi-FI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haluan / mistä </a:t>
            </a:r>
            <a:r>
              <a:rPr kumimoji="0" lang="fi-FI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mä</a:t>
            </a:r>
            <a:r>
              <a:rPr kumimoji="0" lang="fi-FI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unelmoin / missä </a:t>
            </a:r>
            <a:r>
              <a:rPr kumimoji="0" lang="fi-FI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mä</a:t>
            </a:r>
            <a:r>
              <a:rPr kumimoji="0" lang="fi-FI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olen hyvä?</a:t>
            </a:r>
          </a:p>
        </p:txBody>
      </p:sp>
    </p:spTree>
    <p:extLst>
      <p:ext uri="{BB962C8B-B14F-4D97-AF65-F5344CB8AC3E}">
        <p14:creationId xmlns:p14="http://schemas.microsoft.com/office/powerpoint/2010/main" val="1802648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7681B07C-A306-4583-8791-53A4D01A5C75}"/>
              </a:ext>
            </a:extLst>
          </p:cNvPr>
          <p:cNvSpPr txBox="1"/>
          <p:nvPr/>
        </p:nvSpPr>
        <p:spPr>
          <a:xfrm>
            <a:off x="812800" y="554182"/>
            <a:ext cx="10280072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sz="3200" i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OPPIVELVOLLISUUDEN</a:t>
            </a:r>
            <a:r>
              <a:rPr lang="fi-FI" sz="3200" b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fi-FI" sz="3200" i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LAAJENTUMINEN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i-FI" sz="2000" b="0" i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SzPct val="130000"/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Tavoitteena on, että kaikki suorittavat toisen asteen tutkinnon. 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i-FI" sz="1800" b="0" i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SzPct val="130000"/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Jokaisella perusopetuksen päättävällä on velvollisuus hakea toisen asteen tai nivelvaiheen koulutukseen. </a:t>
            </a:r>
          </a:p>
          <a:p>
            <a:pPr marL="342900" indent="-342900" algn="l">
              <a:buSzPct val="130000"/>
              <a:buFont typeface="Arial" panose="020B0604020202020204" pitchFamily="34" charset="0"/>
              <a:buChar char="•"/>
            </a:pPr>
            <a:endParaRPr lang="fi-FI" sz="1800" b="0" i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SzPct val="130000"/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Perusopetuksen järjestäjä ohjaa opiskelijaa hakeutumisessa ja valvoo, että opiskelija aloittaa opintonsa. </a:t>
            </a:r>
          </a:p>
          <a:p>
            <a:pPr marL="342900" indent="-342900" algn="l">
              <a:buSzPct val="130000"/>
              <a:buFont typeface="Arial" panose="020B0604020202020204" pitchFamily="34" charset="0"/>
              <a:buChar char="•"/>
            </a:pPr>
            <a:endParaRPr lang="fi-FI" sz="1800" b="0" i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SzPct val="130000"/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Oppivelvollisuus jatkuu siihen asti, kun opiskelija täyttää 18 vuotta. Oppivelvollisuus voi päättyä jo aiemmin, jos opiskelija suorittaa ylioppilastutkinnon tai ammatillisen tutkinnon. </a:t>
            </a:r>
          </a:p>
          <a:p>
            <a:pPr marL="342900" indent="-342900" algn="l">
              <a:buSzPct val="130000"/>
              <a:buFont typeface="Arial" panose="020B0604020202020204" pitchFamily="34" charset="0"/>
              <a:buChar char="•"/>
            </a:pPr>
            <a:endParaRPr lang="fi-FI" sz="1800" b="0" i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SzPct val="130000"/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Ensimmäisen tutkinnon suorittamisesta tuli oppivelvollisille maksutonta. Maksuton koulutus voi jatkua sen vuoden loppuun, jolloin opiskelija täyttää 20 vuotta. </a:t>
            </a:r>
          </a:p>
          <a:p>
            <a:pPr marL="342900" indent="-342900" algn="l">
              <a:buSzPct val="130000"/>
              <a:buFont typeface="Arial" panose="020B0604020202020204" pitchFamily="34" charset="0"/>
              <a:buChar char="•"/>
            </a:pPr>
            <a:endParaRPr lang="fi-FI" sz="1800" b="0" i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SzPct val="130000"/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Lukion ja ammatillisen koulutuksen järjestäjät sekä kansanopistot ohjaavat ja seuraavat opiskelijan etenemistä opinnoissa.</a:t>
            </a:r>
          </a:p>
        </p:txBody>
      </p:sp>
    </p:spTree>
    <p:extLst>
      <p:ext uri="{BB962C8B-B14F-4D97-AF65-F5344CB8AC3E}">
        <p14:creationId xmlns:p14="http://schemas.microsoft.com/office/powerpoint/2010/main" val="393689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>
            <a:spLocks noGrp="1"/>
          </p:cNvSpPr>
          <p:nvPr>
            <p:ph type="title"/>
          </p:nvPr>
        </p:nvSpPr>
        <p:spPr>
          <a:xfrm>
            <a:off x="685488" y="568171"/>
            <a:ext cx="10131300" cy="109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Century Gothic"/>
              <a:buNone/>
            </a:pPr>
            <a:r>
              <a:rPr lang="fi-FI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VALINTAPERUSTEET: </a:t>
            </a:r>
            <a:br>
              <a:rPr lang="fi-FI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ammatillinen perustutkinto</a:t>
            </a:r>
            <a:endParaRPr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750205" y="1944209"/>
            <a:ext cx="10131300" cy="4601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fi-FI" sz="9800" b="1" dirty="0">
                <a:solidFill>
                  <a:schemeClr val="dk1"/>
                </a:solidFill>
              </a:rPr>
              <a:t>  </a:t>
            </a:r>
            <a:r>
              <a:rPr lang="fi-FI" sz="5900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Valintapisteiden perusteella:</a:t>
            </a:r>
            <a:endParaRPr lang="fi-FI" sz="59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●"/>
            </a:pPr>
            <a:r>
              <a:rPr lang="fi-FI" sz="39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Oppilas saa </a:t>
            </a:r>
            <a:r>
              <a:rPr lang="fi-FI" sz="39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pistettä</a:t>
            </a:r>
            <a:r>
              <a:rPr lang="fi-FI" sz="39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jos on suorittanut perusopetuksen oppimäärän samana tai edellisenä vuonna kun hakee yhteishaussa, esim. </a:t>
            </a:r>
            <a:r>
              <a:rPr lang="fi-FI" sz="39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TUVA:n</a:t>
            </a:r>
            <a:r>
              <a:rPr lang="fi-FI" sz="39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tai opistovuoden jälkeen</a:t>
            </a:r>
          </a:p>
          <a:p>
            <a:pPr marL="342900" lvl="0" indent="-286766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 sz="7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59999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681501" y="398400"/>
            <a:ext cx="9416940" cy="1111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Century Gothic"/>
              <a:buNone/>
            </a:pPr>
            <a:r>
              <a:rPr lang="fi-FI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VALINTAPERUSTEET: </a:t>
            </a:r>
            <a:br>
              <a:rPr lang="fi-FI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ammatillinen perustutkinto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Google Shape;130;p5"/>
          <p:cNvSpPr txBox="1">
            <a:spLocks noGrp="1"/>
          </p:cNvSpPr>
          <p:nvPr>
            <p:ph type="body" idx="1"/>
          </p:nvPr>
        </p:nvSpPr>
        <p:spPr>
          <a:xfrm>
            <a:off x="681501" y="2104008"/>
            <a:ext cx="11131808" cy="435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indent="-457200">
              <a:spcBef>
                <a:spcPts val="0"/>
              </a:spcBef>
              <a:buSzPct val="130000"/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Oppilas saa </a:t>
            </a:r>
            <a:r>
              <a:rPr lang="fi-FI" sz="3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pistettä </a:t>
            </a:r>
            <a:r>
              <a:rPr lang="fi-FI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siitä ammatillisesta koulutuksesta, jonka hakiessaan merkitsee </a:t>
            </a:r>
            <a:r>
              <a:rPr lang="fi-FI" sz="3200" b="1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hakutoiveeksi</a:t>
            </a:r>
            <a:r>
              <a:rPr lang="fi-FI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Muista hakutoiveista ei saa lisäpisteitä.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urier New" panose="02070309020205020404" pitchFamily="49" charset="0"/>
              <a:buChar char="o"/>
            </a:pPr>
            <a:endParaRPr lang="fi-FI" sz="3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>
              <a:spcBef>
                <a:spcPts val="0"/>
              </a:spcBef>
              <a:buClr>
                <a:schemeClr val="bg2"/>
              </a:buClr>
              <a:buSzPct val="130000"/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Mahdollisesta soveltuvuuskokeesta </a:t>
            </a:r>
            <a:r>
              <a:rPr lang="fi-FI" sz="3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0-10 pistettä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fi-FI" sz="3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fi-FI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(mm. sosiaali- ja terveysala, lääkeala, kasvatus- ja ohjausala, hius- ja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fi-FI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kauneudenhoitoala, turvallisuusala, media- ja kuvallisen ilmaisun ala,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fi-FI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liikunnanohjauksen ala, musiikkiala, englanninkielinen liiketalous)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lang="fi-FI" sz="32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fi-FI" sz="3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fi-FI" sz="3200" dirty="0">
                <a:solidFill>
                  <a:schemeClr val="dk1"/>
                </a:solidFill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lang="fi-FI" sz="3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685801" y="283068"/>
            <a:ext cx="9723581" cy="14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320"/>
              <a:buFont typeface="Century Gothic"/>
              <a:buNone/>
            </a:pPr>
            <a:r>
              <a:rPr lang="fi-FI" sz="42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VALINTAPERUSTEET: </a:t>
            </a:r>
            <a:br>
              <a:rPr lang="fi-FI" sz="42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42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ammatillinen perustutkinto</a:t>
            </a:r>
            <a:endParaRPr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Google Shape;136;p6"/>
          <p:cNvSpPr txBox="1">
            <a:spLocks noGrp="1"/>
          </p:cNvSpPr>
          <p:nvPr>
            <p:ph type="body" idx="1"/>
          </p:nvPr>
        </p:nvSpPr>
        <p:spPr>
          <a:xfrm>
            <a:off x="685801" y="2032986"/>
            <a:ext cx="10398937" cy="436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15468" algn="l" rtl="0">
              <a:spcBef>
                <a:spcPts val="0"/>
              </a:spcBef>
              <a:spcAft>
                <a:spcPts val="0"/>
              </a:spcAft>
              <a:buSzPct val="79999"/>
              <a:buChar char="●"/>
            </a:pPr>
            <a:r>
              <a:rPr lang="fi-FI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1–16 pistettä </a:t>
            </a:r>
            <a:r>
              <a:rPr lang="fi-FI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yleisestä koulumenestyksestä keskiarvon perusteella.</a:t>
            </a:r>
            <a:endParaRPr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21564" algn="l" rtl="0">
              <a:spcBef>
                <a:spcPts val="1000"/>
              </a:spcBef>
              <a:spcAft>
                <a:spcPts val="0"/>
              </a:spcAft>
              <a:buSzPct val="80000"/>
              <a:buChar char="●"/>
            </a:pPr>
            <a:r>
              <a:rPr lang="fi-FI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Pisteet lasketaan 9. luokan kevään todistuksesta eli </a:t>
            </a:r>
            <a:r>
              <a:rPr lang="fi-FI" b="1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luokan päättötodistuksesta </a:t>
            </a:r>
            <a:endParaRPr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632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82442"/>
              <a:buChar char="●"/>
            </a:pPr>
            <a:r>
              <a:rPr lang="fi-FI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Valinnassa lasketaan keskiarvo seuraavista oppiaineista: äidinkieli ja kirjallisuus, toinen kotimainen kieli, vieraat kielet, uskonto tai elämänkatsomustieto, historia, yhteiskuntaoppi, matematiikka, fysiikka, kemia, biologia, maantieto, liikunta, terveystieto, musiikki, kuvataide, käsityö, kotitalous.</a:t>
            </a:r>
            <a:endParaRPr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ct val="48498"/>
              <a:buNone/>
            </a:pPr>
            <a:endParaRPr sz="296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5DC1E6-326D-997B-0653-9809C6BB3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7724" y="1376039"/>
            <a:ext cx="4598730" cy="3258105"/>
          </a:xfrm>
        </p:spPr>
        <p:txBody>
          <a:bodyPr/>
          <a:lstStyle/>
          <a:p>
            <a:r>
              <a:rPr lang="fi-FI" dirty="0"/>
              <a:t>Pisteet kaikkien aineiden keskiarvosta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5D79D2E-666A-9E07-E38C-D124FAFA4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186343"/>
              </p:ext>
            </p:extLst>
          </p:nvPr>
        </p:nvGraphicFramePr>
        <p:xfrm>
          <a:off x="395868" y="413453"/>
          <a:ext cx="4431800" cy="6031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284">
                  <a:extLst>
                    <a:ext uri="{9D8B030D-6E8A-4147-A177-3AD203B41FA5}">
                      <a16:colId xmlns:a16="http://schemas.microsoft.com/office/drawing/2014/main" val="949555631"/>
                    </a:ext>
                  </a:extLst>
                </a:gridCol>
                <a:gridCol w="2056516">
                  <a:extLst>
                    <a:ext uri="{9D8B030D-6E8A-4147-A177-3AD203B41FA5}">
                      <a16:colId xmlns:a16="http://schemas.microsoft.com/office/drawing/2014/main" val="4130046191"/>
                    </a:ext>
                  </a:extLst>
                </a:gridCol>
              </a:tblGrid>
              <a:tr h="354771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Keskiarvov</a:t>
                      </a:r>
                      <a:endParaRPr lang="en-US" sz="1600" dirty="0">
                        <a:effectLst/>
                      </a:endParaRPr>
                    </a:p>
                  </a:txBody>
                  <a:tcPr marL="80630" marR="80630" marT="40315" marB="40315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Pisteitä</a:t>
                      </a:r>
                    </a:p>
                  </a:txBody>
                  <a:tcPr marL="80630" marR="80630" marT="40315" marB="40315" anchor="ctr"/>
                </a:tc>
                <a:extLst>
                  <a:ext uri="{0D108BD9-81ED-4DB2-BD59-A6C34878D82A}">
                    <a16:rowId xmlns:a16="http://schemas.microsoft.com/office/drawing/2014/main" val="1707035582"/>
                  </a:ext>
                </a:extLst>
              </a:tr>
              <a:tr h="354771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5,50-5,74</a:t>
                      </a:r>
                    </a:p>
                  </a:txBody>
                  <a:tcPr marL="80630" marR="80630" marT="40315" marB="40315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1</a:t>
                      </a:r>
                    </a:p>
                  </a:txBody>
                  <a:tcPr marL="80630" marR="80630" marT="40315" marB="40315" anchor="ctr"/>
                </a:tc>
                <a:extLst>
                  <a:ext uri="{0D108BD9-81ED-4DB2-BD59-A6C34878D82A}">
                    <a16:rowId xmlns:a16="http://schemas.microsoft.com/office/drawing/2014/main" val="1071327540"/>
                  </a:ext>
                </a:extLst>
              </a:tr>
              <a:tr h="354771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5,75-5,99</a:t>
                      </a:r>
                    </a:p>
                  </a:txBody>
                  <a:tcPr marL="80630" marR="80630" marT="40315" marB="40315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2</a:t>
                      </a:r>
                    </a:p>
                  </a:txBody>
                  <a:tcPr marL="80630" marR="80630" marT="40315" marB="40315" anchor="ctr"/>
                </a:tc>
                <a:extLst>
                  <a:ext uri="{0D108BD9-81ED-4DB2-BD59-A6C34878D82A}">
                    <a16:rowId xmlns:a16="http://schemas.microsoft.com/office/drawing/2014/main" val="4158727202"/>
                  </a:ext>
                </a:extLst>
              </a:tr>
              <a:tr h="354771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6,00-6,24</a:t>
                      </a:r>
                    </a:p>
                  </a:txBody>
                  <a:tcPr marL="80630" marR="80630" marT="40315" marB="40315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3</a:t>
                      </a:r>
                    </a:p>
                  </a:txBody>
                  <a:tcPr marL="80630" marR="80630" marT="40315" marB="40315" anchor="ctr"/>
                </a:tc>
                <a:extLst>
                  <a:ext uri="{0D108BD9-81ED-4DB2-BD59-A6C34878D82A}">
                    <a16:rowId xmlns:a16="http://schemas.microsoft.com/office/drawing/2014/main" val="1414255870"/>
                  </a:ext>
                </a:extLst>
              </a:tr>
              <a:tr h="354771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6,25-6,49</a:t>
                      </a:r>
                    </a:p>
                  </a:txBody>
                  <a:tcPr marL="80630" marR="80630" marT="40315" marB="40315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4</a:t>
                      </a:r>
                    </a:p>
                  </a:txBody>
                  <a:tcPr marL="80630" marR="80630" marT="40315" marB="40315" anchor="ctr"/>
                </a:tc>
                <a:extLst>
                  <a:ext uri="{0D108BD9-81ED-4DB2-BD59-A6C34878D82A}">
                    <a16:rowId xmlns:a16="http://schemas.microsoft.com/office/drawing/2014/main" val="4288901175"/>
                  </a:ext>
                </a:extLst>
              </a:tr>
              <a:tr h="354771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6,50-6,74</a:t>
                      </a:r>
                    </a:p>
                  </a:txBody>
                  <a:tcPr marL="80630" marR="80630" marT="40315" marB="40315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5</a:t>
                      </a:r>
                    </a:p>
                  </a:txBody>
                  <a:tcPr marL="80630" marR="80630" marT="40315" marB="40315" anchor="ctr"/>
                </a:tc>
                <a:extLst>
                  <a:ext uri="{0D108BD9-81ED-4DB2-BD59-A6C34878D82A}">
                    <a16:rowId xmlns:a16="http://schemas.microsoft.com/office/drawing/2014/main" val="3127388699"/>
                  </a:ext>
                </a:extLst>
              </a:tr>
              <a:tr h="354771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6,75-6,99</a:t>
                      </a:r>
                    </a:p>
                  </a:txBody>
                  <a:tcPr marL="80630" marR="80630" marT="40315" marB="40315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6</a:t>
                      </a:r>
                    </a:p>
                  </a:txBody>
                  <a:tcPr marL="80630" marR="80630" marT="40315" marB="40315" anchor="ctr"/>
                </a:tc>
                <a:extLst>
                  <a:ext uri="{0D108BD9-81ED-4DB2-BD59-A6C34878D82A}">
                    <a16:rowId xmlns:a16="http://schemas.microsoft.com/office/drawing/2014/main" val="125231261"/>
                  </a:ext>
                </a:extLst>
              </a:tr>
              <a:tr h="354771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7,00-7,24</a:t>
                      </a:r>
                    </a:p>
                  </a:txBody>
                  <a:tcPr marL="80630" marR="80630" marT="40315" marB="40315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7</a:t>
                      </a:r>
                    </a:p>
                  </a:txBody>
                  <a:tcPr marL="80630" marR="80630" marT="40315" marB="40315" anchor="ctr"/>
                </a:tc>
                <a:extLst>
                  <a:ext uri="{0D108BD9-81ED-4DB2-BD59-A6C34878D82A}">
                    <a16:rowId xmlns:a16="http://schemas.microsoft.com/office/drawing/2014/main" val="3581637014"/>
                  </a:ext>
                </a:extLst>
              </a:tr>
              <a:tr h="354771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7,25-7,49</a:t>
                      </a:r>
                    </a:p>
                  </a:txBody>
                  <a:tcPr marL="80630" marR="80630" marT="40315" marB="40315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8</a:t>
                      </a:r>
                    </a:p>
                  </a:txBody>
                  <a:tcPr marL="80630" marR="80630" marT="40315" marB="40315" anchor="ctr"/>
                </a:tc>
                <a:extLst>
                  <a:ext uri="{0D108BD9-81ED-4DB2-BD59-A6C34878D82A}">
                    <a16:rowId xmlns:a16="http://schemas.microsoft.com/office/drawing/2014/main" val="701695450"/>
                  </a:ext>
                </a:extLst>
              </a:tr>
              <a:tr h="354771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7,50-7,74</a:t>
                      </a:r>
                    </a:p>
                  </a:txBody>
                  <a:tcPr marL="80630" marR="80630" marT="40315" marB="40315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9</a:t>
                      </a:r>
                    </a:p>
                  </a:txBody>
                  <a:tcPr marL="80630" marR="80630" marT="40315" marB="40315" anchor="ctr"/>
                </a:tc>
                <a:extLst>
                  <a:ext uri="{0D108BD9-81ED-4DB2-BD59-A6C34878D82A}">
                    <a16:rowId xmlns:a16="http://schemas.microsoft.com/office/drawing/2014/main" val="3900281135"/>
                  </a:ext>
                </a:extLst>
              </a:tr>
              <a:tr h="354771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7,75-7,99</a:t>
                      </a:r>
                    </a:p>
                  </a:txBody>
                  <a:tcPr marL="80630" marR="80630" marT="40315" marB="40315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10</a:t>
                      </a:r>
                    </a:p>
                  </a:txBody>
                  <a:tcPr marL="80630" marR="80630" marT="40315" marB="40315" anchor="ctr"/>
                </a:tc>
                <a:extLst>
                  <a:ext uri="{0D108BD9-81ED-4DB2-BD59-A6C34878D82A}">
                    <a16:rowId xmlns:a16="http://schemas.microsoft.com/office/drawing/2014/main" val="241111988"/>
                  </a:ext>
                </a:extLst>
              </a:tr>
              <a:tr h="354771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8,00-8,24</a:t>
                      </a:r>
                    </a:p>
                  </a:txBody>
                  <a:tcPr marL="80630" marR="80630" marT="40315" marB="40315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11</a:t>
                      </a:r>
                    </a:p>
                  </a:txBody>
                  <a:tcPr marL="80630" marR="80630" marT="40315" marB="40315" anchor="ctr"/>
                </a:tc>
                <a:extLst>
                  <a:ext uri="{0D108BD9-81ED-4DB2-BD59-A6C34878D82A}">
                    <a16:rowId xmlns:a16="http://schemas.microsoft.com/office/drawing/2014/main" val="1531809401"/>
                  </a:ext>
                </a:extLst>
              </a:tr>
              <a:tr h="354771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8,25-8,49</a:t>
                      </a:r>
                    </a:p>
                  </a:txBody>
                  <a:tcPr marL="80630" marR="80630" marT="40315" marB="40315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12</a:t>
                      </a:r>
                    </a:p>
                  </a:txBody>
                  <a:tcPr marL="80630" marR="80630" marT="40315" marB="40315" anchor="ctr"/>
                </a:tc>
                <a:extLst>
                  <a:ext uri="{0D108BD9-81ED-4DB2-BD59-A6C34878D82A}">
                    <a16:rowId xmlns:a16="http://schemas.microsoft.com/office/drawing/2014/main" val="1560703824"/>
                  </a:ext>
                </a:extLst>
              </a:tr>
              <a:tr h="354771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8,50-8,74</a:t>
                      </a:r>
                    </a:p>
                  </a:txBody>
                  <a:tcPr marL="80630" marR="80630" marT="40315" marB="40315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13</a:t>
                      </a:r>
                    </a:p>
                  </a:txBody>
                  <a:tcPr marL="80630" marR="80630" marT="40315" marB="40315" anchor="ctr"/>
                </a:tc>
                <a:extLst>
                  <a:ext uri="{0D108BD9-81ED-4DB2-BD59-A6C34878D82A}">
                    <a16:rowId xmlns:a16="http://schemas.microsoft.com/office/drawing/2014/main" val="2450524836"/>
                  </a:ext>
                </a:extLst>
              </a:tr>
              <a:tr h="354771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8,75-8,99</a:t>
                      </a:r>
                    </a:p>
                  </a:txBody>
                  <a:tcPr marL="80630" marR="80630" marT="40315" marB="40315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14</a:t>
                      </a:r>
                    </a:p>
                  </a:txBody>
                  <a:tcPr marL="80630" marR="80630" marT="40315" marB="40315" anchor="ctr"/>
                </a:tc>
                <a:extLst>
                  <a:ext uri="{0D108BD9-81ED-4DB2-BD59-A6C34878D82A}">
                    <a16:rowId xmlns:a16="http://schemas.microsoft.com/office/drawing/2014/main" val="1065758609"/>
                  </a:ext>
                </a:extLst>
              </a:tr>
              <a:tr h="354771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9,00-9,24</a:t>
                      </a:r>
                    </a:p>
                  </a:txBody>
                  <a:tcPr marL="80630" marR="80630" marT="40315" marB="40315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15</a:t>
                      </a:r>
                    </a:p>
                  </a:txBody>
                  <a:tcPr marL="80630" marR="80630" marT="40315" marB="40315" anchor="ctr"/>
                </a:tc>
                <a:extLst>
                  <a:ext uri="{0D108BD9-81ED-4DB2-BD59-A6C34878D82A}">
                    <a16:rowId xmlns:a16="http://schemas.microsoft.com/office/drawing/2014/main" val="1516144606"/>
                  </a:ext>
                </a:extLst>
              </a:tr>
              <a:tr h="354771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9,25-10,00</a:t>
                      </a:r>
                    </a:p>
                  </a:txBody>
                  <a:tcPr marL="80630" marR="80630" marT="40315" marB="40315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16</a:t>
                      </a:r>
                    </a:p>
                  </a:txBody>
                  <a:tcPr marL="80630" marR="80630" marT="40315" marB="40315" anchor="ctr"/>
                </a:tc>
                <a:extLst>
                  <a:ext uri="{0D108BD9-81ED-4DB2-BD59-A6C34878D82A}">
                    <a16:rowId xmlns:a16="http://schemas.microsoft.com/office/drawing/2014/main" val="1144942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969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title"/>
          </p:nvPr>
        </p:nvSpPr>
        <p:spPr>
          <a:xfrm>
            <a:off x="791350" y="327250"/>
            <a:ext cx="9125100" cy="15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320"/>
              <a:buFont typeface="Century Gothic"/>
              <a:buNone/>
            </a:pPr>
            <a:r>
              <a:rPr lang="fi-FI" sz="41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VALINTAPERUSTEET: </a:t>
            </a:r>
            <a:br>
              <a:rPr lang="fi-FI" sz="41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41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ammatillinen perustutkinto</a:t>
            </a:r>
            <a:endParaRPr sz="3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Google Shape;148;p8"/>
          <p:cNvSpPr txBox="1">
            <a:spLocks noGrp="1"/>
          </p:cNvSpPr>
          <p:nvPr>
            <p:ph type="body" idx="1"/>
          </p:nvPr>
        </p:nvSpPr>
        <p:spPr>
          <a:xfrm>
            <a:off x="791350" y="1863850"/>
            <a:ext cx="10430832" cy="4876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550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●"/>
            </a:pPr>
            <a:r>
              <a:rPr lang="fi-FI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Oppilas saa </a:t>
            </a:r>
            <a:r>
              <a:rPr lang="fi-FI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1–8 pistettä </a:t>
            </a:r>
            <a:r>
              <a:rPr lang="fi-FI" sz="2800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painotettavien arvosanojen keskiarvosta</a:t>
            </a:r>
            <a:r>
              <a:rPr lang="fi-FI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Kaikilla koulutusaloilla </a:t>
            </a:r>
            <a:r>
              <a:rPr lang="fi-FI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otetaan huomioon perusopetuksen päättötodistuksen arvosanat </a:t>
            </a:r>
            <a:r>
              <a:rPr lang="fi-FI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liikunnassa, kuvataiteessa, käsityössä, kotitaloudessa ja musiikissa. </a:t>
            </a:r>
            <a:r>
              <a:rPr lang="fi-FI" sz="2800" b="1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Kolmesta parhaasta aineesta </a:t>
            </a:r>
            <a:r>
              <a:rPr lang="fi-FI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lasketaan valinnassa niiden keskiarvo</a:t>
            </a:r>
            <a:r>
              <a:rPr lang="fi-FI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5509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60"/>
              <a:buChar char="●"/>
            </a:pPr>
            <a:r>
              <a:rPr lang="fi-FI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 oppilaalla on arvosana valinnaisaineesta, lasketaan valinnassa keskiarvo yhteisen aineen ja siihen kuuluvan valinnaisaineen arvosanoista.</a:t>
            </a:r>
            <a:endParaRPr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E949E0-C23B-1398-80C7-EB0B36CC8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500" cy="1183606"/>
          </a:xfrm>
        </p:spPr>
        <p:txBody>
          <a:bodyPr/>
          <a:lstStyle/>
          <a:p>
            <a:r>
              <a:rPr lang="fi-FI" dirty="0"/>
              <a:t>Pisteet kolmen parhaimman taide- ja taitoaineen keskiarvosta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D65E1BA-7D2B-846E-AB9F-5A27E1414F83}"/>
              </a:ext>
            </a:extLst>
          </p:cNvPr>
          <p:cNvSpPr txBox="1"/>
          <p:nvPr/>
        </p:nvSpPr>
        <p:spPr>
          <a:xfrm>
            <a:off x="1225118" y="2415557"/>
            <a:ext cx="791666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dirty="0"/>
              <a:t>Keskiarvo	Pisteitä</a:t>
            </a:r>
          </a:p>
          <a:p>
            <a:r>
              <a:rPr lang="fi-FI" sz="2400" dirty="0"/>
              <a:t>6,00-6,49	1</a:t>
            </a:r>
          </a:p>
          <a:p>
            <a:r>
              <a:rPr lang="fi-FI" sz="2400" dirty="0"/>
              <a:t>6,50-6,99	2</a:t>
            </a:r>
          </a:p>
          <a:p>
            <a:r>
              <a:rPr lang="fi-FI" sz="2400" dirty="0"/>
              <a:t>7,00-7,49	3</a:t>
            </a:r>
          </a:p>
          <a:p>
            <a:r>
              <a:rPr lang="fi-FI" sz="2400" dirty="0"/>
              <a:t>7,50-7,99	4</a:t>
            </a:r>
          </a:p>
          <a:p>
            <a:r>
              <a:rPr lang="fi-FI" sz="2400" dirty="0"/>
              <a:t>8,00-8,49	5</a:t>
            </a:r>
          </a:p>
          <a:p>
            <a:r>
              <a:rPr lang="fi-FI" sz="2400" dirty="0"/>
              <a:t>8,50-8,99	6</a:t>
            </a:r>
          </a:p>
          <a:p>
            <a:r>
              <a:rPr lang="fi-FI" sz="2400" dirty="0"/>
              <a:t>9,00-9,49	7</a:t>
            </a:r>
          </a:p>
          <a:p>
            <a:r>
              <a:rPr lang="fi-FI" sz="2400" dirty="0"/>
              <a:t>9,50-10,00	8</a:t>
            </a:r>
          </a:p>
        </p:txBody>
      </p:sp>
    </p:spTree>
    <p:extLst>
      <p:ext uri="{BB962C8B-B14F-4D97-AF65-F5344CB8AC3E}">
        <p14:creationId xmlns:p14="http://schemas.microsoft.com/office/powerpoint/2010/main" val="769566197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1728</Words>
  <Application>Microsoft Office PowerPoint</Application>
  <PresentationFormat>Widescreen</PresentationFormat>
  <Paragraphs>216</Paragraphs>
  <Slides>26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Geometric</vt:lpstr>
      <vt:lpstr>1_Office-teema</vt:lpstr>
      <vt:lpstr>Yhteishakuilta ti 12.12.2023</vt:lpstr>
      <vt:lpstr>YHTEISHAKU</vt:lpstr>
      <vt:lpstr>PowerPoint Presentation</vt:lpstr>
      <vt:lpstr>VALINTAPERUSTEET:  ammatillinen perustutkinto</vt:lpstr>
      <vt:lpstr>VALINTAPERUSTEET:  ammatillinen perustutkinto</vt:lpstr>
      <vt:lpstr>VALINTAPERUSTEET:  ammatillinen perustutkinto</vt:lpstr>
      <vt:lpstr>Pisteet kaikkien aineiden keskiarvosta     </vt:lpstr>
      <vt:lpstr>VALINTAPERUSTEET:  ammatillinen perustutkinto</vt:lpstr>
      <vt:lpstr>Pisteet kolmen parhaimman taide- ja taitoaineen keskiarvosta</vt:lpstr>
      <vt:lpstr>Matti Mallioppilas</vt:lpstr>
      <vt:lpstr>VALINTAPERUSTEET:  harkintaan perustuva valinta</vt:lpstr>
      <vt:lpstr>VALINTAPERUSTEET:  lukio</vt:lpstr>
      <vt:lpstr>Lukion uusi opetussuunnitelma</vt:lpstr>
      <vt:lpstr>Oulun lukioiden alimmat keskiarvot  2019- 2022 (Sisäänpääsyn alin keskiarvo)</vt:lpstr>
      <vt:lpstr>Ammattilukio (kaksoistutkinto)</vt:lpstr>
      <vt:lpstr>Entä jos ei saa koulutuspaikkaa…?!</vt:lpstr>
      <vt:lpstr>Tutkintoon valmentava - TUVA</vt:lpstr>
      <vt:lpstr>Opistovuosi oppivelvollisille kansanopistoissa</vt:lpstr>
      <vt:lpstr>YHTEISHAKU –  mitä missä milloin?</vt:lpstr>
      <vt:lpstr>YHTEISHAKU –  miten?</vt:lpstr>
      <vt:lpstr>YHTEISHAKU –  pääsykokeet</vt:lpstr>
      <vt:lpstr>YHTEISHAKU –  tulokset</vt:lpstr>
      <vt:lpstr>Ajankohtaista! </vt:lpstr>
      <vt:lpstr>TYÖNTAITAJIKSI-tapahtuma Oulun Teatterilla ti 30.1.2024 </vt:lpstr>
      <vt:lpstr>Kiitos mielenkiinnosta!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Yhteishakuilta ti 9.11.2021</dc:title>
  <dc:creator>Luomala Susanna</dc:creator>
  <cp:lastModifiedBy>Petäjäjärvi Tuula</cp:lastModifiedBy>
  <cp:revision>21</cp:revision>
  <dcterms:created xsi:type="dcterms:W3CDTF">2014-02-26T09:30:35Z</dcterms:created>
  <dcterms:modified xsi:type="dcterms:W3CDTF">2023-12-18T07:50:33Z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0x0101007015481D4C469441A4D06E1AC02DBFE2</vt:lpwstr>
  </property>
  <property fmtid="{D5CDD505-2E9C-101B-9397-08002B2CF9AE}" pid="3" name="MSIP_Label_e7f2b28d-54cf-44b6-aad9-6a2b7fb652a6_Enabled">
    <vt:lpwstr>true</vt:lpwstr>
  </property>
  <property fmtid="{D5CDD505-2E9C-101B-9397-08002B2CF9AE}" pid="4" name="MSIP_Label_e7f2b28d-54cf-44b6-aad9-6a2b7fb652a6_SetDate">
    <vt:lpwstr>2022-10-12T08:16:27Z</vt:lpwstr>
  </property>
  <property fmtid="{D5CDD505-2E9C-101B-9397-08002B2CF9AE}" pid="5" name="MSIP_Label_e7f2b28d-54cf-44b6-aad9-6a2b7fb652a6_Method">
    <vt:lpwstr>Standard</vt:lpwstr>
  </property>
  <property fmtid="{D5CDD505-2E9C-101B-9397-08002B2CF9AE}" pid="6" name="MSIP_Label_e7f2b28d-54cf-44b6-aad9-6a2b7fb652a6_Name">
    <vt:lpwstr>e7f2b28d-54cf-44b6-aad9-6a2b7fb652a6</vt:lpwstr>
  </property>
  <property fmtid="{D5CDD505-2E9C-101B-9397-08002B2CF9AE}" pid="7" name="MSIP_Label_e7f2b28d-54cf-44b6-aad9-6a2b7fb652a6_SiteId">
    <vt:lpwstr>5cc89a67-fa29-4356-af5d-f436abc7c21b</vt:lpwstr>
  </property>
  <property fmtid="{D5CDD505-2E9C-101B-9397-08002B2CF9AE}" pid="8" name="MSIP_Label_e7f2b28d-54cf-44b6-aad9-6a2b7fb652a6_ActionId">
    <vt:lpwstr>a3f6a59e-29a2-4596-8c60-d848286f91b1</vt:lpwstr>
  </property>
  <property fmtid="{D5CDD505-2E9C-101B-9397-08002B2CF9AE}" pid="9" name="MSIP_Label_e7f2b28d-54cf-44b6-aad9-6a2b7fb652a6_ContentBits">
    <vt:lpwstr>0</vt:lpwstr>
  </property>
</Properties>
</file>