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19" r:id="rId6"/>
    <p:sldId id="320" r:id="rId7"/>
    <p:sldId id="307" r:id="rId8"/>
    <p:sldId id="322" r:id="rId9"/>
    <p:sldId id="316" r:id="rId10"/>
    <p:sldId id="321" r:id="rId11"/>
    <p:sldId id="324" r:id="rId12"/>
    <p:sldId id="326" r:id="rId13"/>
    <p:sldId id="313" r:id="rId14"/>
    <p:sldId id="327" r:id="rId15"/>
    <p:sldId id="325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51013A-B546-4633-9934-471B18DF45BD}" v="159" dt="2023-12-14T10:42:43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/>
  </p:normalViewPr>
  <p:slideViewPr>
    <p:cSldViewPr snapToGrid="0" snapToObjects="1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8" d="100"/>
          <a:sy n="98" d="100"/>
        </p:scale>
        <p:origin x="19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357B9940-5FBD-4721-BC3C-5042CDA94A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53A868F-7CD4-4A57-8F66-C3BD4FB55F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F14D5-3BF7-4525-A940-C90E82E2FD86}" type="datetimeFigureOut">
              <a:rPr lang="fi-FI" smtClean="0"/>
              <a:t>13.12.2023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68A1576-5F9E-4762-99A0-BEAA73A274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3A1CF41-5E95-4287-BCFE-FBA37EC9DC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C8EF5-0874-4E97-BA44-586DFD0D0E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1911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0CF99-8546-9944-AF26-18CD4D3E6F2D}" type="datetimeFigureOut">
              <a:rPr lang="fi-FI" smtClean="0"/>
              <a:t>13.12.2023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DCCD3-B33E-814F-B15D-D5F1A828D8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864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072" y="2060447"/>
            <a:ext cx="7424928" cy="144951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3072" y="3852672"/>
            <a:ext cx="7424928" cy="963168"/>
          </a:xfrm>
        </p:spPr>
        <p:txBody>
          <a:bodyPr>
            <a:normAutofit/>
          </a:bodyPr>
          <a:lstStyle>
            <a:lvl1pPr marL="0" indent="0" algn="l">
              <a:buNone/>
              <a:defRPr sz="20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7" name="Kuva 6" descr="Oulun kaupungin tunnus">
            <a:extLst>
              <a:ext uri="{FF2B5EF4-FFF2-40B4-BE49-F238E27FC236}">
                <a16:creationId xmlns:a16="http://schemas.microsoft.com/office/drawing/2014/main" id="{151B56D5-D3B8-6045-BD57-499AABEFE4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275" y="3677750"/>
            <a:ext cx="1620838" cy="24881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4201668-D23C-1141-8324-66983C32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9877" y="669257"/>
            <a:ext cx="685800" cy="6477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A65FCE-704F-AB46-B1CC-26149EDD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8702" y="5171493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50F1FA-A526-AD47-B913-1582A2FE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85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82E2F2E-422B-8C4C-95AE-E6809763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384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670560"/>
            <a:ext cx="9791700" cy="756920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8720" y="2491740"/>
            <a:ext cx="7274559" cy="29747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 spc="8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135F6A20-8671-AD40-8457-2CE8C1B8BA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556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952641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97940F9C-2370-E647-9ECF-715AC0BBEDF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519863" y="2049463"/>
            <a:ext cx="4862011" cy="3436937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D6AC51E6-218F-644F-B6CA-3A8B67254A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54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6566647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6557961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690001"/>
            <a:ext cx="3242277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4996891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BC1A696-93A4-3C45-9568-001E94B43F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868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53120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782" y="690001"/>
            <a:ext cx="4872496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3345929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4560530-3C97-3648-B802-FA6ADBDCCDE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306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4" y="1063256"/>
            <a:ext cx="3313084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3304398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90977" y="690001"/>
            <a:ext cx="6479301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1727765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435CF5E1-EF66-7246-9319-270AEC519C8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5768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53120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782" y="0"/>
            <a:ext cx="5694218" cy="685799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3345929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35BE33DF-E468-604B-A3A9-F10DB2CB9A6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0868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845" y="1063256"/>
            <a:ext cx="5757882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3013" y="2491740"/>
            <a:ext cx="653152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4" y="690001"/>
            <a:ext cx="3220113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0600" y="5865548"/>
            <a:ext cx="4978831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ADBBD776-2310-424F-B591-B6F4AAF9D8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209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58" y="1063256"/>
            <a:ext cx="41208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1797" y="2491740"/>
            <a:ext cx="4922737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4" y="690001"/>
            <a:ext cx="4871442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4563" y="5865548"/>
            <a:ext cx="3344868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18A5ED0-761D-244A-8BBE-74685562C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5414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451" y="1063256"/>
            <a:ext cx="3313084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50136" y="2491740"/>
            <a:ext cx="3304398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3" y="690001"/>
            <a:ext cx="6479301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24658" y="5865548"/>
            <a:ext cx="1727765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AA4D973E-C65F-0145-BECD-6839D369354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5514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58" y="1063256"/>
            <a:ext cx="4935677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1797" y="2491740"/>
            <a:ext cx="4922737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703376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4563" y="5865548"/>
            <a:ext cx="3344868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A96030B3-D797-064F-94DF-9C20B759EF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859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33B9154-78EC-1542-8A9D-A142372061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824" y="3435377"/>
            <a:ext cx="10560423" cy="274164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072" y="4069977"/>
            <a:ext cx="7371140" cy="806823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3072" y="4894730"/>
            <a:ext cx="5951728" cy="731370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4201668-D23C-1141-8324-66983C32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pic>
        <p:nvPicPr>
          <p:cNvPr id="9" name="Kuva 8" descr="Oulun kaupungin tunnus">
            <a:extLst>
              <a:ext uri="{FF2B5EF4-FFF2-40B4-BE49-F238E27FC236}">
                <a16:creationId xmlns:a16="http://schemas.microsoft.com/office/drawing/2014/main" id="{847B4E10-1EEF-AA41-B10E-C0677346D0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11320" y="4104813"/>
            <a:ext cx="898798" cy="1379718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ABC8B77-9402-DC46-B3AB-FFABE1E9C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0315" y="5244727"/>
            <a:ext cx="2743200" cy="365125"/>
          </a:xfrm>
        </p:spPr>
        <p:txBody>
          <a:bodyPr/>
          <a:lstStyle>
            <a:lvl1pPr algn="r">
              <a:defRPr sz="1400" b="1"/>
            </a:lvl1pPr>
          </a:lstStyle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142C8A4A-1E37-7F44-B520-0B9B2FB3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330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371601"/>
            <a:ext cx="12192000" cy="41148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7F4EAD-9B67-8546-9AE0-38D0552839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988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1371601"/>
            <a:ext cx="10584180" cy="41148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D1027A-87BF-1747-9F3A-4BE1456C6E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789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1371601"/>
            <a:ext cx="4896365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4A72597-9596-554A-8472-9CCBE6E59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653" y="4549141"/>
            <a:ext cx="4982762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BCB0A600-B46D-A848-BA27-4823281321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2010" y="1371601"/>
            <a:ext cx="4869081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3900F4F0-A16D-7440-B3F8-B6AB5CC8C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1797" y="4549141"/>
            <a:ext cx="4922737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84E62F0-D362-F34C-910C-36AADA6D89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2130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3633536"/>
            <a:ext cx="10633321" cy="581659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4A72597-9596-554A-8472-9CCBE6E59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653" y="4549141"/>
            <a:ext cx="4982762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697833"/>
            <a:ext cx="4896365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3900F4F0-A16D-7440-B3F8-B6AB5CC8C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1797" y="4549141"/>
            <a:ext cx="4922737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BCB0A600-B46D-A848-BA27-4823281321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2010" y="697833"/>
            <a:ext cx="4869081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8AFD1671-4F7D-B844-ACCE-D1DCA8C42E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4094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19C0-31CC-4B50-A809-72FF9B5DA96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13.12.2023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3CEB-7B03-42DD-9E37-8607CA268D6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2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6D663794-173F-1945-9939-99D1AB46A8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863" y="699247"/>
            <a:ext cx="4902284" cy="552225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1496" y="1290918"/>
            <a:ext cx="3354204" cy="1020482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9425" y="2563905"/>
            <a:ext cx="3265304" cy="1344707"/>
          </a:xfrm>
        </p:spPr>
        <p:txBody>
          <a:bodyPr>
            <a:normAutofit/>
          </a:bodyPr>
          <a:lstStyle>
            <a:lvl1pPr marL="0" indent="0" algn="l">
              <a:buNone/>
              <a:defRPr sz="18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9" name="Kuva 8" descr="Oulun kaupungin tunnus">
            <a:extLst>
              <a:ext uri="{FF2B5EF4-FFF2-40B4-BE49-F238E27FC236}">
                <a16:creationId xmlns:a16="http://schemas.microsoft.com/office/drawing/2014/main" id="{847B4E10-1EEF-AA41-B10E-C0677346D0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11320" y="4104813"/>
            <a:ext cx="898798" cy="1379718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A9414E8-5AD8-8144-8B54-32B155E0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53047" y="5208868"/>
            <a:ext cx="2290987" cy="365125"/>
          </a:xfrm>
        </p:spPr>
        <p:txBody>
          <a:bodyPr/>
          <a:lstStyle>
            <a:lvl1pPr algn="r">
              <a:defRPr sz="1400" b="1"/>
            </a:lvl1pPr>
          </a:lstStyle>
          <a:p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5963053-D18F-1F48-8421-D46F941D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AE8C5CCC-9D39-4442-8DE6-B5FACAA6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307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52BB320E-AE24-5544-8176-D98037CBB6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035" y="1290918"/>
            <a:ext cx="8211671" cy="112955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D95F51E2-F3FE-0342-BE9F-F5E1058A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953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106" y="2060447"/>
            <a:ext cx="9932894" cy="144951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5106" y="3852672"/>
            <a:ext cx="9932894" cy="963168"/>
          </a:xfrm>
        </p:spPr>
        <p:txBody>
          <a:bodyPr>
            <a:normAutofit/>
          </a:bodyPr>
          <a:lstStyle>
            <a:lvl1pPr marL="0" indent="0" algn="l">
              <a:buNone/>
              <a:defRPr sz="1600" spc="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11" name="Kuva 10" descr="Oulun kaupungin tunnus">
            <a:extLst>
              <a:ext uri="{FF2B5EF4-FFF2-40B4-BE49-F238E27FC236}">
                <a16:creationId xmlns:a16="http://schemas.microsoft.com/office/drawing/2014/main" id="{A9479630-7DE6-4C4B-9AAB-CA44D496E3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8ED4078-C745-6B4D-9F2B-041B10D65B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AA21C816-39A0-A74A-8F2A-2CE8F9472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98760C89-6817-3A49-8E64-DA29B5A7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27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8B4BE5-33C4-7740-90A5-CB0EE6BC9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B77511-3DF1-B246-9F30-F66AE595E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050F2C-300C-484D-86D0-75504628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BF014A-7030-514A-AD23-EB2DFC61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7C5B36-3BF9-4A48-B14B-E5330E0A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B7270A1-F7B8-8F47-A43A-0767FDA0F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5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BC2442-37AE-5C40-BCED-03A8BF0F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76896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D3DAFCB-F2FD-B748-8F31-AA990DAEA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55111"/>
            <a:ext cx="10515600" cy="3949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788AD55-A39B-3A46-9037-D338B8A1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F4FAD0AA-26E5-284B-AB58-73CB27A5F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F621261-E8DF-144D-B79D-0C92CCD3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804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129553"/>
            <a:ext cx="9791700" cy="927847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982694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DB1B380D-DC23-B745-B3E8-6110D503E8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672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129553"/>
            <a:ext cx="9791700" cy="927847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212025FF-3F8D-B24A-B526-188D2E11D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898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70CE01D4-2497-5E46-86C3-6E13587426D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711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18DAED1-DD14-BF4A-B88C-E1C96F94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8CEF64-9781-D945-9720-99CE85F39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101579-0DA9-4049-AC13-EF6FA335B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5F9E72-400B-824D-91AE-6E5C40C7F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1DABDF-68E5-1744-9D23-F69A2F2C7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187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51" r:id="rId7"/>
    <p:sldLayoutId id="2147483664" r:id="rId8"/>
    <p:sldLayoutId id="2147483665" r:id="rId9"/>
    <p:sldLayoutId id="2147483666" r:id="rId10"/>
    <p:sldLayoutId id="2147483667" r:id="rId11"/>
    <p:sldLayoutId id="2147483670" r:id="rId12"/>
    <p:sldLayoutId id="2147483668" r:id="rId13"/>
    <p:sldLayoutId id="2147483669" r:id="rId14"/>
    <p:sldLayoutId id="2147483677" r:id="rId15"/>
    <p:sldLayoutId id="2147483673" r:id="rId16"/>
    <p:sldLayoutId id="2147483675" r:id="rId17"/>
    <p:sldLayoutId id="2147483674" r:id="rId18"/>
    <p:sldLayoutId id="2147483676" r:id="rId19"/>
    <p:sldLayoutId id="2147483678" r:id="rId20"/>
    <p:sldLayoutId id="2147483679" r:id="rId21"/>
    <p:sldLayoutId id="2147483680" r:id="rId22"/>
    <p:sldLayoutId id="2147483681" r:id="rId23"/>
    <p:sldLayoutId id="2147483682" r:id="rId2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052028-CCF9-0A44-82AB-381B5C0D8F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4400" dirty="0"/>
              <a:t>A2-kielivalinnat keväällä 2024</a:t>
            </a:r>
            <a:br>
              <a:rPr lang="fi-FI" dirty="0"/>
            </a:br>
            <a:r>
              <a:rPr lang="fi-FI" sz="3100" dirty="0"/>
              <a:t>Tiedote kolmasluokkalaisten vanhemmille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D2B47B0-186E-724E-8713-D5575A23AF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Oulun sivistys- ja kulttuuripalvelut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93C01CE-1ED4-354A-B625-5E3E78DC0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F4FE-713B-884F-B5BF-63AA24B8D1FF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D0CC43F-6CFF-5F49-8713-FBCA47CB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1051-6BE7-2544-A2F5-5E5EC31FF23C}" type="datetime1">
              <a:rPr lang="fi-FI" smtClean="0"/>
              <a:t>13.12.2023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7712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8553" y="1063256"/>
            <a:ext cx="5312005" cy="999460"/>
          </a:xfrm>
        </p:spPr>
        <p:txBody>
          <a:bodyPr anchor="t">
            <a:normAutofit/>
          </a:bodyPr>
          <a:lstStyle/>
          <a:p>
            <a:r>
              <a:rPr lang="fi-FI"/>
              <a:t>B-kielet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type="body" sz="quarter" idx="12"/>
          </p:nvPr>
        </p:nvSpPr>
        <p:spPr>
          <a:xfrm>
            <a:off x="757239" y="1889760"/>
            <a:ext cx="4941432" cy="35767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B1-kieli on </a:t>
            </a:r>
            <a:r>
              <a:rPr lang="fi-FI" b="1" dirty="0"/>
              <a:t>toinen vieras kieli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Kieltä opiskellaan vuosiluokilla 6-9.</a:t>
            </a:r>
          </a:p>
          <a:p>
            <a:pPr lvl="1"/>
            <a:r>
              <a:rPr lang="fi-FI" dirty="0"/>
              <a:t>Kieli on useimmiten ruotsi (jos ruotsia ei ole valittu A1- tai A2-kieleksi).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B2-kieli on </a:t>
            </a:r>
            <a:r>
              <a:rPr lang="fi-FI" b="1" dirty="0"/>
              <a:t>vapaaehtoinen vieras kieli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Kieltä opiskellaan vuosiluokilla 8-9.</a:t>
            </a:r>
          </a:p>
          <a:p>
            <a:pPr lvl="1"/>
            <a:r>
              <a:rPr lang="fi-FI" dirty="0"/>
              <a:t>B2-kielinä tarjotaan yläkoulusta riippuen espanjaa, italiaa, japania, kiinaa, ranskaa, saksaa ja venäjää tai jotain muuta kieltä (jatkumo lukioon taattava).</a:t>
            </a:r>
          </a:p>
          <a:p>
            <a:endParaRPr lang="fi-FI" sz="1500" dirty="0"/>
          </a:p>
        </p:txBody>
      </p:sp>
      <p:pic>
        <p:nvPicPr>
          <p:cNvPr id="4" name="Kuva 12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64DCCC23-7A62-4A17-825F-6A68C4482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782" y="1047040"/>
            <a:ext cx="4872496" cy="4775046"/>
          </a:xfrm>
          <a:prstGeom prst="rect">
            <a:avLst/>
          </a:prstGeom>
          <a:noFill/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1815490-3566-114F-4A9C-BC2419CFB2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8289" y="5865548"/>
            <a:ext cx="3345929" cy="38285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5D442D-37B2-11C1-509A-4C56996CB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9C2F4FE-713B-884F-B5BF-63AA24B8D1FF}" type="slidenum">
              <a:rPr lang="fi-FI" smtClean="0"/>
              <a:pPr>
                <a:spcAft>
                  <a:spcPts val="600"/>
                </a:spcAft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2398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232D108-3149-6966-AE0F-4C78ECAC7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9158" y="1040662"/>
            <a:ext cx="4935677" cy="999460"/>
          </a:xfrm>
        </p:spPr>
        <p:txBody>
          <a:bodyPr/>
          <a:lstStyle/>
          <a:p>
            <a:pPr algn="ctr"/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tästä</a:t>
            </a:r>
            <a:r>
              <a:rPr lang="en-US" dirty="0"/>
              <a:t> </a:t>
            </a:r>
            <a:r>
              <a:rPr lang="en-US" dirty="0" err="1"/>
              <a:t>eteenpäin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5606-93DE-99AD-B927-5B50978191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23665" y="2340243"/>
            <a:ext cx="4922737" cy="999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b="0" i="0" dirty="0">
                <a:effectLst/>
                <a:latin typeface="Segoe UI (body)"/>
              </a:rPr>
              <a:t>Nyt on hyvä aika kotona keskustella kielivalintamahdollisuudesta ja tehdä päätöksiä tulevaa varten!</a:t>
            </a:r>
          </a:p>
          <a:p>
            <a:pPr marL="0" indent="0" algn="ctr">
              <a:buNone/>
            </a:pPr>
            <a:endParaRPr lang="fi-FI" sz="1800" dirty="0">
              <a:latin typeface="Segoe UI (body)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7" name="Kuva 7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EAF67419-94E1-2F00-A7E4-8529BFD60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70" y="1"/>
            <a:ext cx="4852035" cy="6858000"/>
          </a:xfrm>
          <a:prstGeom prst="rect">
            <a:avLst/>
          </a:prstGeom>
          <a:noFill/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11825B5-213A-374D-1F27-19A9433F70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4563" y="5865548"/>
            <a:ext cx="3344868" cy="38285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46078-DCBB-76B1-DFCC-71B34BB200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9C2F4FE-713B-884F-B5BF-63AA24B8D1FF}" type="slidenum">
              <a:rPr lang="fi-FI" smtClean="0"/>
              <a:pPr>
                <a:spcAft>
                  <a:spcPts val="600"/>
                </a:spcAft>
              </a:pPr>
              <a:t>11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6C12D1-85BB-F3FA-BEB7-8D618D7CAE14}"/>
              </a:ext>
            </a:extLst>
          </p:cNvPr>
          <p:cNvSpPr txBox="1">
            <a:spLocks/>
          </p:cNvSpPr>
          <p:nvPr/>
        </p:nvSpPr>
        <p:spPr>
          <a:xfrm>
            <a:off x="6247290" y="3445981"/>
            <a:ext cx="3719412" cy="1527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dirty="0">
              <a:latin typeface="Segoe UI (body)"/>
            </a:endParaRPr>
          </a:p>
          <a:p>
            <a:pPr algn="ctr"/>
            <a:r>
              <a:rPr lang="fi-FI" b="1" dirty="0">
                <a:latin typeface="+mn-lt"/>
              </a:rPr>
              <a:t>A2-kielen valinta Wilmassa viikoilla 8-9 eli 19.2.-3.3.2024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789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3D4364-0C59-4826-9D29-8C2264FEA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072" y="5266952"/>
            <a:ext cx="7371140" cy="806823"/>
          </a:xfrm>
        </p:spPr>
        <p:txBody>
          <a:bodyPr>
            <a:normAutofit fontScale="90000"/>
          </a:bodyPr>
          <a:lstStyle/>
          <a:p>
            <a:r>
              <a:rPr lang="fi-FI" dirty="0">
                <a:latin typeface="Segoe UI"/>
                <a:cs typeface="Segoe UI"/>
              </a:rPr>
              <a:t>Kiitos! </a:t>
            </a:r>
            <a:r>
              <a:rPr lang="fi-FI" dirty="0" err="1">
                <a:latin typeface="Segoe UI"/>
                <a:cs typeface="Segoe UI"/>
              </a:rPr>
              <a:t>Thank</a:t>
            </a:r>
            <a:r>
              <a:rPr lang="fi-FI" dirty="0">
                <a:latin typeface="Segoe UI"/>
                <a:cs typeface="Segoe UI"/>
              </a:rPr>
              <a:t> </a:t>
            </a:r>
            <a:r>
              <a:rPr lang="fi-FI" dirty="0" err="1">
                <a:latin typeface="Segoe UI"/>
                <a:cs typeface="Segoe UI"/>
              </a:rPr>
              <a:t>you</a:t>
            </a:r>
            <a:r>
              <a:rPr lang="fi-FI" dirty="0">
                <a:latin typeface="Segoe UI"/>
                <a:cs typeface="Segoe UI"/>
              </a:rPr>
              <a:t>! </a:t>
            </a:r>
            <a:r>
              <a:rPr lang="fi-FI" dirty="0" err="1">
                <a:latin typeface="Segoe UI"/>
                <a:cs typeface="Segoe UI"/>
              </a:rPr>
              <a:t>Gracias</a:t>
            </a:r>
            <a:r>
              <a:rPr lang="fi-FI" dirty="0">
                <a:latin typeface="Segoe UI"/>
                <a:cs typeface="Segoe UI"/>
              </a:rPr>
              <a:t>! </a:t>
            </a:r>
            <a:r>
              <a:rPr lang="fi-FI" dirty="0" err="1">
                <a:latin typeface="Segoe UI"/>
                <a:cs typeface="Segoe UI"/>
              </a:rPr>
              <a:t>Merci</a:t>
            </a:r>
            <a:r>
              <a:rPr lang="fi-FI" dirty="0">
                <a:latin typeface="Segoe UI"/>
                <a:cs typeface="Segoe UI"/>
              </a:rPr>
              <a:t>! </a:t>
            </a:r>
            <a:br>
              <a:rPr lang="fi-FI" dirty="0">
                <a:latin typeface="Segoe UI"/>
                <a:cs typeface="Segoe UI"/>
              </a:rPr>
            </a:br>
            <a:r>
              <a:rPr lang="fi-FI" dirty="0" err="1">
                <a:latin typeface="Segoe UI"/>
                <a:cs typeface="Segoe UI"/>
              </a:rPr>
              <a:t>Tack</a:t>
            </a:r>
            <a:r>
              <a:rPr lang="fi-FI" dirty="0">
                <a:latin typeface="Segoe UI"/>
                <a:cs typeface="Segoe UI"/>
              </a:rPr>
              <a:t>! </a:t>
            </a:r>
            <a:r>
              <a:rPr lang="fi-FI" dirty="0" err="1">
                <a:latin typeface="Segoe UI"/>
                <a:cs typeface="Segoe UI"/>
              </a:rPr>
              <a:t>Danke</a:t>
            </a:r>
            <a:r>
              <a:rPr lang="fi-FI" dirty="0">
                <a:latin typeface="Segoe UI"/>
                <a:cs typeface="Segoe UI"/>
              </a:rPr>
              <a:t>! </a:t>
            </a:r>
            <a:r>
              <a:rPr lang="az-Cyrl-AZ" i="0" dirty="0">
                <a:effectLst/>
                <a:latin typeface="+mn-lt"/>
              </a:rPr>
              <a:t>Спасибо</a:t>
            </a:r>
            <a:r>
              <a:rPr lang="fi-FI" i="0" dirty="0">
                <a:effectLst/>
                <a:latin typeface="+mn-lt"/>
              </a:rPr>
              <a:t>!</a:t>
            </a:r>
            <a:br>
              <a:rPr lang="fi-FI" dirty="0">
                <a:latin typeface="Segoe UI"/>
                <a:cs typeface="Segoe UI"/>
              </a:rPr>
            </a:br>
            <a:br>
              <a:rPr lang="fi-FI" dirty="0">
                <a:latin typeface="Segoe UI"/>
                <a:cs typeface="Segoe UI"/>
              </a:rPr>
            </a:br>
            <a:r>
              <a:rPr lang="fi-FI" dirty="0">
                <a:latin typeface="Segoe UI"/>
                <a:cs typeface="Segoe UI"/>
              </a:rPr>
              <a:t>Lisätietoja:</a:t>
            </a:r>
            <a:br>
              <a:rPr lang="fi-FI" dirty="0">
                <a:latin typeface="Segoe UI"/>
                <a:cs typeface="Segoe UI"/>
              </a:rPr>
            </a:br>
            <a:r>
              <a:rPr lang="fi-FI" dirty="0">
                <a:latin typeface="Segoe UI"/>
                <a:cs typeface="Segoe UI"/>
              </a:rPr>
              <a:t>paivi.packalen@ouka.fi</a:t>
            </a: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FCDA2F-FD07-41D1-AFF6-1E970D9E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F4FE-713B-884F-B5BF-63AA24B8D1FF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86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30A7-EBF1-1F45-74BA-864C53A2B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A2-kieli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42D2F-E653-D6A2-E99E-2066FC6C6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A2-kieli on toinen vieras kieli.</a:t>
            </a:r>
            <a:endParaRPr lang="fi-FI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A2-kieli on vapaaehtoinen kieli.</a:t>
            </a:r>
            <a:r>
              <a:rPr lang="fi-FI" sz="1800" dirty="0">
                <a:effectLst/>
                <a:latin typeface="+mn-lt"/>
                <a:ea typeface="Times New Roman" panose="02020603050405020304" pitchFamily="18" charset="0"/>
              </a:rPr>
              <a:t>​</a:t>
            </a:r>
          </a:p>
          <a:p>
            <a:pPr marL="342900" indent="-342900" fontAlgn="base">
              <a:buFont typeface="Symbol" panose="05050102010706020507" pitchFamily="18" charset="2"/>
              <a:buChar char=""/>
            </a:pPr>
            <a:r>
              <a:rPr lang="fi-FI" dirty="0">
                <a:latin typeface="+mn-lt"/>
              </a:rPr>
              <a:t>A2-kielen opiskelu alkaa 4. luokalla vuonna 2019 tai sen jälkeen koulunsa aloittaneilla.</a:t>
            </a: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Oulun kaupungissa tarjotaan A2-kielinä englantia, espanjaa, ranskaa, ruotsia, saksaa ja venäjää.</a:t>
            </a:r>
            <a:r>
              <a:rPr lang="fi-FI" sz="1800" dirty="0">
                <a:effectLst/>
                <a:latin typeface="+mn-lt"/>
                <a:ea typeface="Times New Roman" panose="02020603050405020304" pitchFamily="18" charset="0"/>
              </a:rPr>
              <a:t>​ </a:t>
            </a:r>
          </a:p>
          <a:p>
            <a:pPr marL="342900" indent="-342900" fontAlgn="base">
              <a:buFont typeface="Symbol" panose="05050102010706020507" pitchFamily="18" charset="2"/>
              <a:buChar char=""/>
            </a:pPr>
            <a:r>
              <a:rPr lang="fi-FI" dirty="0">
                <a:latin typeface="+mn-lt"/>
              </a:rPr>
              <a:t>Kouluilla tarjottavat valinnaiskielet on sovittu yhteistyöalueittain. </a:t>
            </a:r>
          </a:p>
          <a:p>
            <a:pPr marL="342900" indent="-342900" fontAlgn="base">
              <a:buFont typeface="Symbol" panose="05050102010706020507" pitchFamily="18" charset="2"/>
              <a:buChar char=""/>
            </a:pPr>
            <a:r>
              <a:rPr lang="fi-FI" dirty="0">
                <a:latin typeface="+mn-lt"/>
              </a:rPr>
              <a:t>Oman alueen tarjonnasta saa lisätietoa oppilaan koululta.</a:t>
            </a: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A2-kieli valitaan oman koulun tarjoamista kielistä.</a:t>
            </a:r>
            <a:r>
              <a:rPr lang="fi-FI" sz="1800" dirty="0">
                <a:effectLst/>
                <a:latin typeface="+mn-lt"/>
                <a:ea typeface="Times New Roman" panose="02020603050405020304" pitchFamily="18" charset="0"/>
              </a:rPr>
              <a:t>​</a:t>
            </a:r>
            <a:r>
              <a:rPr lang="fi-FI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 </a:t>
            </a:r>
            <a:endParaRPr lang="fi-FI" dirty="0">
              <a:latin typeface="+mn-lt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endParaRPr lang="fi-FI" sz="18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FC8FF-4513-B935-2214-6A7FCC8C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5A721-B1E0-98A8-A4D3-A3AC4EB9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F4FE-713B-884F-B5BF-63AA24B8D1FF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6" name="Kuva 6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FA7FF4FA-949E-2FD9-BB4D-FD0A3BF85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701" y="3560577"/>
            <a:ext cx="2803819" cy="238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78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30A7-EBF1-1F45-74BA-864C53A2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8235"/>
          </a:xfrm>
        </p:spPr>
        <p:txBody>
          <a:bodyPr anchor="t">
            <a:normAutofit/>
          </a:bodyPr>
          <a:lstStyle/>
          <a:p>
            <a:br>
              <a:rPr lang="fi-FI" dirty="0"/>
            </a:br>
            <a:r>
              <a:rPr lang="fi-FI" dirty="0"/>
              <a:t>A2-kieliryhmän perustaminen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42D2F-E653-D6A2-E99E-2066FC6C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60"/>
            <a:ext cx="7686040" cy="4351338"/>
          </a:xfrm>
        </p:spPr>
        <p:txBody>
          <a:bodyPr>
            <a:normAutofit/>
          </a:bodyPr>
          <a:lstStyle/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fi-FI" sz="1700" dirty="0">
                <a:effectLst/>
              </a:rPr>
              <a:t>Kieliryhmän perustamisraja on 12 oppilasta.</a:t>
            </a:r>
            <a:r>
              <a:rPr lang="en-US" sz="1700" dirty="0">
                <a:effectLst/>
              </a:rPr>
              <a:t>​</a:t>
            </a:r>
            <a:r>
              <a:rPr lang="fi-FI" sz="1700" dirty="0">
                <a:effectLst/>
              </a:rPr>
              <a:t> </a:t>
            </a: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fi-FI" sz="1700" dirty="0">
                <a:effectLst/>
              </a:rPr>
              <a:t>Koulut tekevät yhteistyötä kielenopetuksen järjestämisessä.</a:t>
            </a:r>
          </a:p>
          <a:p>
            <a:pPr marL="342900" indent="-342900" fontAlgn="base">
              <a:buFont typeface="Symbol" panose="05050102010706020507" pitchFamily="18" charset="2"/>
              <a:buChar char=""/>
            </a:pPr>
            <a:r>
              <a:rPr lang="fi-FI" sz="1700" dirty="0"/>
              <a:t>A2-kieliyhteistyöalue muodostuu pääsääntöisesti niistä alaluokkien kouluista, joilta mennään samalle yläluokkien kouluille.</a:t>
            </a:r>
            <a:endParaRPr lang="fi-FI" sz="1700" dirty="0">
              <a:effectLst/>
            </a:endParaRPr>
          </a:p>
          <a:p>
            <a:pPr marL="342900" indent="-342900" fontAlgn="base">
              <a:buFont typeface="Symbol" panose="05050102010706020507" pitchFamily="18" charset="2"/>
              <a:buChar char=""/>
            </a:pPr>
            <a:r>
              <a:rPr lang="fi-FI" sz="1700" dirty="0"/>
              <a:t>Kieliryhmien muodostamisessa tehdään yhteistyötä myös muiden opetuksen järjestäjien koulujen kanssa Oulussa.</a:t>
            </a:r>
            <a:endParaRPr lang="fi-FI" sz="1700" dirty="0">
              <a:effectLst/>
            </a:endParaRPr>
          </a:p>
          <a:p>
            <a:pPr marL="342900" indent="-342900" fontAlgn="base">
              <a:buFont typeface="Symbol" panose="05050102010706020507" pitchFamily="18" charset="2"/>
              <a:buChar char=""/>
            </a:pPr>
            <a:r>
              <a:rPr lang="fi-FI" sz="1700" dirty="0"/>
              <a:t>Oman koulun yhteistyökouluista saa lisätietoa oppilaan koululta.</a:t>
            </a:r>
          </a:p>
          <a:p>
            <a:pPr marL="342900" lvl="0" indent="-342900" fontAlgn="base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fi-FI" sz="1700" dirty="0">
                <a:effectLst/>
              </a:rPr>
              <a:t>Kieliryhmän opetus järjestetään siinä koulussa, jossa valitsijoita on eniten. </a:t>
            </a:r>
            <a:endParaRPr lang="fi-FI" sz="1700" dirty="0"/>
          </a:p>
          <a:p>
            <a:pPr marL="342900" lvl="0" indent="-342900" fontAlgn="base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fi-FI" sz="1700" dirty="0">
                <a:effectLst/>
              </a:rPr>
              <a:t>Tämä voi siis tarkoittaa siirtymistä kielen tunneille toiselle koululle. </a:t>
            </a:r>
            <a:endParaRPr lang="fi-FI" sz="1700" dirty="0"/>
          </a:p>
          <a:p>
            <a:pPr marL="342900" lvl="0" indent="-342900" fontAlgn="base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fi-FI" sz="1700" dirty="0">
                <a:effectLst/>
              </a:rPr>
              <a:t>A2-kielen opiskelijoiden osalta noudatetaan Oulun kaupungin yleisiä koulukuljetusperiaatteita.</a:t>
            </a:r>
          </a:p>
          <a:p>
            <a:pPr marL="342900" lvl="0" indent="-342900" fontAlgn="base">
              <a:spcBef>
                <a:spcPts val="1200"/>
              </a:spcBef>
              <a:buFont typeface="Symbol" panose="05050102010706020507" pitchFamily="18" charset="2"/>
              <a:buChar char=""/>
            </a:pPr>
            <a:endParaRPr lang="fi-FI" sz="1400" dirty="0">
              <a:effectLst/>
            </a:endParaRPr>
          </a:p>
          <a:p>
            <a:endParaRPr lang="fi-FI" sz="140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248823E-EC94-E06B-A94A-0B81321B19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5A721-B1E0-98A8-A4D3-A3AC4EB9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9C2F4FE-713B-884F-B5BF-63AA24B8D1FF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pic>
        <p:nvPicPr>
          <p:cNvPr id="6" name="Kuva 6" descr="Kuva, joka sisältää kohteen teksti, polkupyörä, moottoripyörä&#10;&#10;Kuvaus luotu automaattisesti">
            <a:extLst>
              <a:ext uri="{FF2B5EF4-FFF2-40B4-BE49-F238E27FC236}">
                <a16:creationId xmlns:a16="http://schemas.microsoft.com/office/drawing/2014/main" id="{71DD5941-6E06-96D9-5458-663D3FAF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782" y="2021205"/>
            <a:ext cx="3186836" cy="3162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853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A2-kielen opiskelu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fi-FI" sz="17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Valinnan jälkeen A2-kieltä opiskellaan 9. luokan loppuun saakka.</a:t>
            </a:r>
            <a:endParaRPr lang="fi-FI" sz="17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fi-FI" sz="17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Vuosiluokalla </a:t>
            </a:r>
            <a:r>
              <a:rPr lang="fi-FI" sz="1700" b="1" dirty="0">
                <a:effectLst/>
                <a:latin typeface="+mn-lt"/>
                <a:ea typeface="Times New Roman" panose="02020603050405020304" pitchFamily="18" charset="0"/>
              </a:rPr>
              <a:t>4</a:t>
            </a:r>
            <a:r>
              <a:rPr lang="fi-FI" sz="17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oppilas opiskelee kieltä 2 h/vko.</a:t>
            </a:r>
            <a:r>
              <a:rPr lang="fi-FI" sz="1700" dirty="0">
                <a:effectLst/>
                <a:latin typeface="+mn-lt"/>
                <a:ea typeface="Times New Roman" panose="02020603050405020304" pitchFamily="18" charset="0"/>
              </a:rPr>
              <a:t>​ A2-kielen tunnit lisäävät oppilaan kokonaistuntimäärää 2 h/vko. </a:t>
            </a: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fi-FI" sz="17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Vuosiluokilla </a:t>
            </a:r>
            <a:r>
              <a:rPr lang="fi-FI" sz="1700" b="1" dirty="0">
                <a:effectLst/>
                <a:latin typeface="+mn-lt"/>
                <a:ea typeface="Times New Roman" panose="02020603050405020304" pitchFamily="18" charset="0"/>
              </a:rPr>
              <a:t>5–6</a:t>
            </a:r>
            <a:r>
              <a:rPr lang="fi-FI" sz="17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oppilas opiskelee kieltä 2 h/vko.</a:t>
            </a:r>
            <a:endParaRPr lang="fi-FI" sz="17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fi-FI" sz="17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A2-kielen tunnit eivät sisälly muihin valinnaisaineisiin.</a:t>
            </a:r>
            <a:r>
              <a:rPr lang="fi-FI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fi-FI" sz="17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A2-kielen opiskelija valitsee muita valinnaisia aineita 5. ja 6. luokalla 2 tuntia.</a:t>
            </a:r>
            <a:endParaRPr lang="fi-FI" sz="17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fi-FI" sz="17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A2-kielen lukijoilla on siis kaksi tuntia enemmän opetusta kuin muilla oppilailla.</a:t>
            </a:r>
            <a:endParaRPr lang="fi-FI" sz="17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fi-FI" sz="17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Vuosiluokalla 7</a:t>
            </a:r>
            <a:r>
              <a:rPr lang="fi-FI" sz="17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oppilas opiskelee kieltä 2 h/vko.</a:t>
            </a:r>
            <a:endParaRPr lang="fi-FI" sz="17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7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A2-kielen tunnit lisäävät oppilaan kokonaistuntimäärää 2 h/vko. </a:t>
            </a: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fi-FI" sz="17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Vuosiluokalla 8–9</a:t>
            </a:r>
            <a:r>
              <a:rPr lang="fi-FI" sz="17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oppilas opiskelee kieltä 2 h/vko.</a:t>
            </a:r>
            <a:r>
              <a:rPr lang="fi-FI" sz="17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fi-FI" sz="17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sz="17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fontAlgn="base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fi-FI" sz="17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A2-kielen tunnit sisältyvät valinnaisiin aineisiin (vuonna 2019 koulunsa aloittaneet ja nuoremmat).</a:t>
            </a:r>
            <a:endParaRPr lang="fi-FI" sz="17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fontAlgn="base">
              <a:lnSpc>
                <a:spcPct val="106000"/>
              </a:lnSpc>
              <a:buFont typeface="Courier New" panose="02070309020205020404" pitchFamily="49" charset="0"/>
              <a:buChar char="o"/>
            </a:pPr>
            <a:r>
              <a:rPr lang="fi-FI" sz="17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A2-kielen opiskelija voi valita muita valinnaisia aineita 8. luokalla 4 tuntia ja 9. luokalla 2 tuntia</a:t>
            </a:r>
            <a:r>
              <a:rPr lang="fi-FI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i-FI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>
              <a:latin typeface="+mn-lt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CA0D4128-BED7-ADC8-3262-2535678B1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284956"/>
            <a:ext cx="28575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24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11" descr="Kuva, joka sisältää kohteen viivapiirros&#10;&#10;Kuvaus luotu automaattisesti">
            <a:extLst>
              <a:ext uri="{FF2B5EF4-FFF2-40B4-BE49-F238E27FC236}">
                <a16:creationId xmlns:a16="http://schemas.microsoft.com/office/drawing/2014/main" id="{388CEA5A-9AF2-6718-844E-665446221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149" y="2941818"/>
            <a:ext cx="2655075" cy="3727599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A2-kielen opiskelu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 fontAlgn="base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fi-FI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Opiskelu sisältää oppikirjat, k</a:t>
            </a:r>
            <a:r>
              <a:rPr lang="fi-FI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otitehtävät ja kokeet, mutta mahdollisesti myös erikoisohjelmaa.</a:t>
            </a:r>
          </a:p>
          <a:p>
            <a:pPr marL="342900" lvl="0" indent="-342900" fontAlgn="base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fi-FI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Opiskelun lopettaminen voi tapahtua vain oppilashuollollisin perustein.</a:t>
            </a:r>
            <a:endParaRPr lang="fi-FI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Huoltaja voi halutessaan pyytää numeroarvosanan sijaan hyväksytty -merkinnän A2-kielestä 9. luokan päättyessä.</a:t>
            </a:r>
            <a:endParaRPr lang="fi-FI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28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dirty="0"/>
              <a:t>A2-valintaprosessi kevät 2024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166937"/>
            <a:ext cx="10515600" cy="3725863"/>
          </a:xfrm>
        </p:spPr>
        <p:txBody>
          <a:bodyPr>
            <a:no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b="1" dirty="0">
                <a:solidFill>
                  <a:srgbClr val="25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luokan oppilaat tekevät A2-kielen valinnan viikoilla 8-9 eli 19.2.-3.3.2024.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solidFill>
                  <a:srgbClr val="25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Valinta tehdään Wilmassa huoltajan tunnuksilla yhdessä oppilaan kanssa.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solidFill>
                  <a:srgbClr val="25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Valinta tehdään Wilman valinnaisainetarjottimella tai valikossa kohdassa Lomakkeet.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solidFill>
                  <a:srgbClr val="25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Ryhmien muodostamisessa huomioidaan oppilaiden varavalinnat.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solidFill>
                  <a:srgbClr val="25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Ryhmät muodostetaan mahdollisimman pian valinta-ajan päätyttyä koulujen yhteistyönä.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solidFill>
                  <a:srgbClr val="25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Ryhmän muodostaminen edellyttää vähintään 12 valintaa joko omalla koululla tai yhteistyöalueella.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solidFill>
                  <a:srgbClr val="25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Perusopetus- ja nuorisojohtaja tekee päätöksen toteutuvista A2-kieliryhmistä.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solidFill>
                  <a:srgbClr val="25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Valintojen toteutumisesta tiedotetaan oppilaita ja huoltajia oppilaskohtaisesti.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B338CA7-85E7-10D6-AD0F-1D21915D3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347" y="4481195"/>
            <a:ext cx="274320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1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B74D2-BF01-4C85-6926-0D67B9DC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valita A2-kieli?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AB748-8B1A-85F2-802A-AFDCC2DC5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U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usi taito</a:t>
            </a:r>
          </a:p>
          <a:p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Ovi opiskelu- ja työpaikkaan Suomessa</a:t>
            </a:r>
          </a:p>
          <a:p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Ovi opiskeluun ja työskentelyyn ulkomailla</a:t>
            </a:r>
          </a:p>
          <a:p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Maailmankuva laajenee</a:t>
            </a:r>
          </a:p>
          <a:p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Kaikkialla ei puhuta englantia</a:t>
            </a:r>
          </a:p>
          <a:p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Ymmärrys muita ihmisiä ja kulttuureja kohtaan</a:t>
            </a:r>
          </a:p>
          <a:p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Ovi uusiin ystävyyssuhteisiin</a:t>
            </a:r>
          </a:p>
          <a:p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Kognitiivisten taitojen ja opiskelutaitojen vahvistuminen</a:t>
            </a:r>
          </a:p>
          <a:p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Äidinkieli vahvistuu</a:t>
            </a:r>
          </a:p>
          <a:p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Mitä useampaa, sen helpompaa</a:t>
            </a:r>
          </a:p>
          <a:p>
            <a:pPr marL="0" indent="0">
              <a:buNone/>
            </a:pPr>
            <a:r>
              <a:rPr lang="fi-FI" b="1" dirty="0">
                <a:solidFill>
                  <a:srgbClr val="000000"/>
                </a:solidFill>
                <a:latin typeface="Calibri" panose="020F0502020204030204" pitchFamily="34" charset="0"/>
              </a:rPr>
              <a:t>Kannattaa tarttua mahdollisuuteen!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2344C-797E-4641-5903-42F49C7B6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C216E-F389-939C-41E4-346E0EDD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F4FE-713B-884F-B5BF-63AA24B8D1FF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7" name="Kuva 10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BC46FAA8-AA87-BBFC-E85D-B94FDFE55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561" y="884221"/>
            <a:ext cx="4089010" cy="577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30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DDA7-E1D6-DB70-487F-182858142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valinta edellyttää?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2931A-2923-B9B0-4579-3536B7BEC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Oppilaan oma innostus ja motivaatio</a:t>
            </a:r>
          </a:p>
          <a:p>
            <a:r>
              <a:rPr lang="fi-FI" dirty="0"/>
              <a:t>Hyvä koulumenestys äidinkielen ja A1-kielen opinnoissa</a:t>
            </a:r>
          </a:p>
          <a:p>
            <a:r>
              <a:rPr lang="fi-FI" dirty="0"/>
              <a:t>Sinnikkyys</a:t>
            </a:r>
          </a:p>
          <a:p>
            <a:r>
              <a:rPr lang="fi-FI" dirty="0"/>
              <a:t>Huoltajien tuki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Kielivalinta ei edellytä kielitaitoa huoltajilta!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D8D75-8972-BA63-1368-98A8C173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BB7F7-D599-92D2-DF12-46C968C53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F4FE-713B-884F-B5BF-63AA24B8D1FF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6" name="Kuva 5" descr="Kuva, joka sisältää kohteen teksti, kirja, käyntikortti&#10;&#10;Kuvaus luotu automaattisesti">
            <a:extLst>
              <a:ext uri="{FF2B5EF4-FFF2-40B4-BE49-F238E27FC236}">
                <a16:creationId xmlns:a16="http://schemas.microsoft.com/office/drawing/2014/main" id="{8915574C-56A3-F026-6D67-3FC0CBF9C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636" y="1530304"/>
            <a:ext cx="4111122" cy="404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78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6E40AAC-137C-4CEF-9D4B-52FA482F6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311" y="2928135"/>
            <a:ext cx="4822974" cy="1225452"/>
          </a:xfrm>
        </p:spPr>
        <p:txBody>
          <a:bodyPr>
            <a:normAutofit fontScale="90000"/>
          </a:bodyPr>
          <a:lstStyle/>
          <a:p>
            <a:br>
              <a:rPr lang="en-US">
                <a:latin typeface="Segoe UI"/>
                <a:cs typeface="Segoe UI"/>
              </a:rPr>
            </a:br>
            <a:br>
              <a:rPr lang="en-US">
                <a:latin typeface="Segoe UI"/>
                <a:cs typeface="Segoe UI"/>
              </a:rPr>
            </a:br>
            <a:br>
              <a:rPr lang="en-US">
                <a:latin typeface="Segoe UI"/>
                <a:cs typeface="Segoe UI"/>
              </a:rPr>
            </a:br>
            <a:br>
              <a:rPr lang="en-US">
                <a:latin typeface="Segoe UI"/>
                <a:cs typeface="Segoe UI"/>
              </a:rPr>
            </a:br>
            <a:br>
              <a:rPr lang="en-US">
                <a:latin typeface="Segoe UI"/>
                <a:cs typeface="Segoe UI"/>
              </a:rPr>
            </a:br>
            <a:br>
              <a:rPr lang="en-US">
                <a:latin typeface="Segoe UI"/>
                <a:cs typeface="Segoe UI"/>
              </a:rPr>
            </a:br>
            <a:r>
              <a:rPr lang="en-US" sz="3600" err="1">
                <a:latin typeface="Segoe UI"/>
                <a:cs typeface="Segoe UI"/>
              </a:rPr>
              <a:t>Oulun</a:t>
            </a:r>
            <a:r>
              <a:rPr lang="en-US" sz="3600">
                <a:latin typeface="Segoe UI"/>
                <a:cs typeface="Segoe UI"/>
              </a:rPr>
              <a:t> </a:t>
            </a:r>
            <a:r>
              <a:rPr lang="en-US" sz="3600" err="1">
                <a:latin typeface="Segoe UI"/>
                <a:cs typeface="Segoe UI"/>
              </a:rPr>
              <a:t>kaupungin</a:t>
            </a:r>
            <a:r>
              <a:rPr lang="en-US" sz="3600">
                <a:latin typeface="Segoe UI"/>
                <a:cs typeface="Segoe UI"/>
              </a:rPr>
              <a:t> </a:t>
            </a:r>
            <a:r>
              <a:rPr lang="en-US" sz="3600" err="1">
                <a:latin typeface="Segoe UI"/>
                <a:cs typeface="Segoe UI"/>
              </a:rPr>
              <a:t>kielipolku</a:t>
            </a:r>
            <a:endParaRPr lang="en-US" sz="3600" err="1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B23C8629-976E-43A6-8947-7C6EAFD80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9805" y="-132342"/>
            <a:ext cx="5443869" cy="7122683"/>
          </a:xfrm>
          <a:noFill/>
        </p:spPr>
      </p:pic>
    </p:spTree>
    <p:extLst>
      <p:ext uri="{BB962C8B-B14F-4D97-AF65-F5344CB8AC3E}">
        <p14:creationId xmlns:p14="http://schemas.microsoft.com/office/powerpoint/2010/main" val="1334031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ul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10069"/>
      </a:accent1>
      <a:accent2>
        <a:srgbClr val="00DBFF"/>
      </a:accent2>
      <a:accent3>
        <a:srgbClr val="001E96"/>
      </a:accent3>
      <a:accent4>
        <a:srgbClr val="F05923"/>
      </a:accent4>
      <a:accent5>
        <a:srgbClr val="008CFF"/>
      </a:accent5>
      <a:accent6>
        <a:srgbClr val="006E0A"/>
      </a:accent6>
      <a:hlink>
        <a:srgbClr val="001E96"/>
      </a:hlink>
      <a:folHlink>
        <a:srgbClr val="000000"/>
      </a:folHlink>
    </a:clrScheme>
    <a:fontScheme name="Segoe 202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lu-Powerpoint-TESTI.potx" id="{092685C6-EF6F-48F9-AB86-025EBFD60222}" vid="{2E1E1D68-F01A-4B44-9E15-B96A36B65A2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325F39584EFE048B7FB3AB7CA072301" ma:contentTypeVersion="3" ma:contentTypeDescription="Luo uusi asiakirja." ma:contentTypeScope="" ma:versionID="245b4830cec6f50eaaf04e1d2b3a9584">
  <xsd:schema xmlns:xsd="http://www.w3.org/2001/XMLSchema" xmlns:xs="http://www.w3.org/2001/XMLSchema" xmlns:p="http://schemas.microsoft.com/office/2006/metadata/properties" xmlns:ns2="b1e72d22-82b3-4bf7-b340-83344a6e485b" targetNamespace="http://schemas.microsoft.com/office/2006/metadata/properties" ma:root="true" ma:fieldsID="979eed420b638f0b058c9a6317b043ef" ns2:_="">
    <xsd:import namespace="b1e72d22-82b3-4bf7-b340-83344a6e48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72d22-82b3-4bf7-b340-83344a6e48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C605E0-6713-4E8D-8F4A-96B6D3E824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FCE7E1-35E2-4A9E-89B1-525A18AB98FC}">
  <ds:schemaRefs>
    <ds:schemaRef ds:uri="b1e72d22-82b3-4bf7-b340-83344a6e48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BEF17E3-051E-42BC-BA92-DF980E8E7116}">
  <ds:schemaRefs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b1e72d22-82b3-4bf7-b340-83344a6e485b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Oulu-Powerpointpohja</Template>
  <TotalTime>1725</TotalTime>
  <Words>620</Words>
  <Application>Microsoft Office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Segoe UI</vt:lpstr>
      <vt:lpstr>Segoe UI (body)</vt:lpstr>
      <vt:lpstr>Symbol</vt:lpstr>
      <vt:lpstr>Times New Roman</vt:lpstr>
      <vt:lpstr>Office-teema</vt:lpstr>
      <vt:lpstr>A2-kielivalinnat keväällä 2024 Tiedote kolmasluokkalaisten vanhemmille</vt:lpstr>
      <vt:lpstr>A2-kieli</vt:lpstr>
      <vt:lpstr> A2-kieliryhmän perustaminen</vt:lpstr>
      <vt:lpstr>A2-kielen opiskelu</vt:lpstr>
      <vt:lpstr>A2-kielen opiskelu</vt:lpstr>
      <vt:lpstr>A2-valintaprosessi kevät 2024</vt:lpstr>
      <vt:lpstr>Miksi valita A2-kieli?</vt:lpstr>
      <vt:lpstr>Mitä valinta edellyttää?</vt:lpstr>
      <vt:lpstr>      Oulun kaupungin kielipolku</vt:lpstr>
      <vt:lpstr>B-kielet</vt:lpstr>
      <vt:lpstr>Miten tästä eteenpäin?</vt:lpstr>
      <vt:lpstr>Kiitos! Thank you! Gracias! Merci!  Tack! Danke! Спасибо!  Lisätietoja: paivi.packalen@ouka.fi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A2-kielivalinnat</dc:title>
  <dc:creator>Kanervo Pauliina</dc:creator>
  <cp:lastModifiedBy>Packalen Päivi</cp:lastModifiedBy>
  <cp:revision>5</cp:revision>
  <dcterms:created xsi:type="dcterms:W3CDTF">2023-02-09T08:04:43Z</dcterms:created>
  <dcterms:modified xsi:type="dcterms:W3CDTF">2023-12-14T10:42:43Z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2022-06-29T11:30:42Z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f615bb5c-23d9-4648-bf9b-accbde87b76c</vt:lpwstr>
  </property>
  <property fmtid="{D5CDD505-2E9C-101B-9397-08002B2CF9AE}" pid="8" name="MSIP_Label_e7f2b28d-54cf-44b6-aad9-6a2b7fb652a6_ContentBits">
    <vt:lpwstr>0</vt:lpwstr>
  </property>
  <property fmtid="{D5CDD505-2E9C-101B-9397-08002B2CF9AE}" pid="9" name="ContentTypeId">
    <vt:lpwstr>0x010100C325F39584EFE048B7FB3AB7CA072301</vt:lpwstr>
  </property>
</Properties>
</file>