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2"/>
  </p:notesMasterIdLst>
  <p:sldIdLst>
    <p:sldId id="267" r:id="rId5"/>
    <p:sldId id="270" r:id="rId6"/>
    <p:sldId id="268" r:id="rId7"/>
    <p:sldId id="288" r:id="rId8"/>
    <p:sldId id="271" r:id="rId9"/>
    <p:sldId id="278" r:id="rId10"/>
    <p:sldId id="283" r:id="rId11"/>
    <p:sldId id="289" r:id="rId12"/>
    <p:sldId id="272" r:id="rId13"/>
    <p:sldId id="284" r:id="rId14"/>
    <p:sldId id="273" r:id="rId15"/>
    <p:sldId id="290" r:id="rId16"/>
    <p:sldId id="292" r:id="rId17"/>
    <p:sldId id="296" r:id="rId18"/>
    <p:sldId id="274" r:id="rId19"/>
    <p:sldId id="293" r:id="rId20"/>
    <p:sldId id="275" r:id="rId21"/>
    <p:sldId id="286" r:id="rId22"/>
    <p:sldId id="277" r:id="rId23"/>
    <p:sldId id="291" r:id="rId24"/>
    <p:sldId id="279" r:id="rId25"/>
    <p:sldId id="280" r:id="rId26"/>
    <p:sldId id="297" r:id="rId27"/>
    <p:sldId id="299" r:id="rId28"/>
    <p:sldId id="300" r:id="rId29"/>
    <p:sldId id="298" r:id="rId30"/>
    <p:sldId id="281" r:id="rId31"/>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D96B09BB-A6C8-4FE9-BAD3-FAD130AD825A}">
          <p14:sldIdLst>
            <p14:sldId id="267"/>
            <p14:sldId id="270"/>
            <p14:sldId id="268"/>
            <p14:sldId id="288"/>
            <p14:sldId id="271"/>
            <p14:sldId id="278"/>
            <p14:sldId id="283"/>
            <p14:sldId id="289"/>
            <p14:sldId id="272"/>
            <p14:sldId id="284"/>
            <p14:sldId id="273"/>
            <p14:sldId id="290"/>
            <p14:sldId id="292"/>
            <p14:sldId id="296"/>
            <p14:sldId id="274"/>
            <p14:sldId id="293"/>
            <p14:sldId id="275"/>
            <p14:sldId id="286"/>
            <p14:sldId id="277"/>
            <p14:sldId id="291"/>
            <p14:sldId id="279"/>
            <p14:sldId id="280"/>
            <p14:sldId id="297"/>
            <p14:sldId id="299"/>
            <p14:sldId id="300"/>
            <p14:sldId id="298"/>
            <p14:sldId id="2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E55"/>
    <a:srgbClr val="E10069"/>
    <a:srgbClr val="007896"/>
    <a:srgbClr val="73C8E3"/>
    <a:srgbClr val="EBD278"/>
    <a:srgbClr val="B94B0A"/>
    <a:srgbClr val="91C887"/>
    <a:srgbClr val="007D32"/>
    <a:srgbClr val="EB82AA"/>
    <a:srgbClr val="9B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snapToGrid="0">
      <p:cViewPr varScale="1">
        <p:scale>
          <a:sx n="162" d="100"/>
          <a:sy n="162" d="100"/>
        </p:scale>
        <p:origin x="144" y="144"/>
      </p:cViewPr>
      <p:guideLst>
        <p:guide orient="horz" pos="1620"/>
        <p:guide pos="2880"/>
      </p:guideLst>
    </p:cSldViewPr>
  </p:slideViewPr>
  <p:outlineViewPr>
    <p:cViewPr>
      <p:scale>
        <a:sx n="33" d="100"/>
        <a:sy n="33" d="100"/>
      </p:scale>
      <p:origin x="0" y="-114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FE0C9-2741-4BCF-BFC0-B28BACD8B9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34F5AC-7C71-4947-A90C-434B52E56B58}">
      <dgm:prSet/>
      <dgm:spPr/>
      <dgm:t>
        <a:bodyPr/>
        <a:lstStyle/>
        <a:p>
          <a:r>
            <a:rPr lang="fi-FI"/>
            <a:t>Mielen hyvinvoinnista voi pitää huolta siinä missä muutenkin terveydestä.</a:t>
          </a:r>
          <a:endParaRPr lang="en-US"/>
        </a:p>
      </dgm:t>
    </dgm:pt>
    <dgm:pt modelId="{D6B6EB03-6ED7-4477-91B4-9286771F8062}" type="parTrans" cxnId="{899A7C8B-4219-4439-923A-5A20BDC71721}">
      <dgm:prSet/>
      <dgm:spPr/>
      <dgm:t>
        <a:bodyPr/>
        <a:lstStyle/>
        <a:p>
          <a:endParaRPr lang="en-US"/>
        </a:p>
      </dgm:t>
    </dgm:pt>
    <dgm:pt modelId="{09FB8658-CF9B-4D0A-9748-2507FB947546}" type="sibTrans" cxnId="{899A7C8B-4219-4439-923A-5A20BDC71721}">
      <dgm:prSet/>
      <dgm:spPr/>
      <dgm:t>
        <a:bodyPr/>
        <a:lstStyle/>
        <a:p>
          <a:endParaRPr lang="en-US"/>
        </a:p>
      </dgm:t>
    </dgm:pt>
    <dgm:pt modelId="{FB94A62C-1053-4A28-90BA-6893D6E9CAA4}">
      <dgm:prSet/>
      <dgm:spPr/>
      <dgm:t>
        <a:bodyPr/>
        <a:lstStyle/>
        <a:p>
          <a:r>
            <a:rPr lang="fi-FI"/>
            <a:t>Mukava tekeminen, yhteinen oleminen, </a:t>
          </a:r>
          <a:r>
            <a:rPr lang="fi-FI" b="1"/>
            <a:t>monipuolinen ruokavalio, liikunta ja riittävä yöuni </a:t>
          </a:r>
          <a:r>
            <a:rPr lang="fi-FI"/>
            <a:t>auttavat kehoamme ja mieltämme voimaan hyvin.</a:t>
          </a:r>
          <a:endParaRPr lang="en-US"/>
        </a:p>
      </dgm:t>
    </dgm:pt>
    <dgm:pt modelId="{88C1DBA1-20E2-4DA2-BF0B-2FFBED26B789}" type="parTrans" cxnId="{A37CC60B-EEAE-4B6A-8876-96CA9FD420A4}">
      <dgm:prSet/>
      <dgm:spPr/>
      <dgm:t>
        <a:bodyPr/>
        <a:lstStyle/>
        <a:p>
          <a:endParaRPr lang="en-US"/>
        </a:p>
      </dgm:t>
    </dgm:pt>
    <dgm:pt modelId="{FE160901-9B00-4789-83BE-966B1EA4AEBF}" type="sibTrans" cxnId="{A37CC60B-EEAE-4B6A-8876-96CA9FD420A4}">
      <dgm:prSet/>
      <dgm:spPr/>
      <dgm:t>
        <a:bodyPr/>
        <a:lstStyle/>
        <a:p>
          <a:endParaRPr lang="en-US"/>
        </a:p>
      </dgm:t>
    </dgm:pt>
    <dgm:pt modelId="{BE6C6F08-75F9-4284-83DF-EBCBD23B77CA}">
      <dgm:prSet/>
      <dgm:spPr/>
      <dgm:t>
        <a:bodyPr/>
        <a:lstStyle/>
        <a:p>
          <a:r>
            <a:rPr lang="fi-FI"/>
            <a:t>Voimme sitä paremmin mitä joustavammin kehomme, mielemme ja elämämme eri osa-alueet toimivat yhdessä.</a:t>
          </a:r>
          <a:endParaRPr lang="en-US"/>
        </a:p>
      </dgm:t>
    </dgm:pt>
    <dgm:pt modelId="{B128F46C-2087-4200-9F1B-02DCC5B441F1}" type="parTrans" cxnId="{60D75416-3DD1-4F9F-9B51-6F232D1929C5}">
      <dgm:prSet/>
      <dgm:spPr/>
      <dgm:t>
        <a:bodyPr/>
        <a:lstStyle/>
        <a:p>
          <a:endParaRPr lang="en-US"/>
        </a:p>
      </dgm:t>
    </dgm:pt>
    <dgm:pt modelId="{2FF1779E-BB1B-4897-9205-6567573E7D39}" type="sibTrans" cxnId="{60D75416-3DD1-4F9F-9B51-6F232D1929C5}">
      <dgm:prSet/>
      <dgm:spPr/>
      <dgm:t>
        <a:bodyPr/>
        <a:lstStyle/>
        <a:p>
          <a:endParaRPr lang="en-US"/>
        </a:p>
      </dgm:t>
    </dgm:pt>
    <dgm:pt modelId="{FC29AB03-52DA-4986-8775-38F2C48499B6}" type="pres">
      <dgm:prSet presAssocID="{8DAFE0C9-2741-4BCF-BFC0-B28BACD8B910}" presName="linear" presStyleCnt="0">
        <dgm:presLayoutVars>
          <dgm:animLvl val="lvl"/>
          <dgm:resizeHandles val="exact"/>
        </dgm:presLayoutVars>
      </dgm:prSet>
      <dgm:spPr/>
    </dgm:pt>
    <dgm:pt modelId="{77229E13-23DF-4F0A-9F16-EA1B98027744}" type="pres">
      <dgm:prSet presAssocID="{B534F5AC-7C71-4947-A90C-434B52E56B58}" presName="parentText" presStyleLbl="node1" presStyleIdx="0" presStyleCnt="3">
        <dgm:presLayoutVars>
          <dgm:chMax val="0"/>
          <dgm:bulletEnabled val="1"/>
        </dgm:presLayoutVars>
      </dgm:prSet>
      <dgm:spPr/>
    </dgm:pt>
    <dgm:pt modelId="{53E2CE32-D76A-4B9A-9388-1131DBD622CA}" type="pres">
      <dgm:prSet presAssocID="{09FB8658-CF9B-4D0A-9748-2507FB947546}" presName="spacer" presStyleCnt="0"/>
      <dgm:spPr/>
    </dgm:pt>
    <dgm:pt modelId="{4C1B4513-E241-442F-B643-718A0B709290}" type="pres">
      <dgm:prSet presAssocID="{FB94A62C-1053-4A28-90BA-6893D6E9CAA4}" presName="parentText" presStyleLbl="node1" presStyleIdx="1" presStyleCnt="3">
        <dgm:presLayoutVars>
          <dgm:chMax val="0"/>
          <dgm:bulletEnabled val="1"/>
        </dgm:presLayoutVars>
      </dgm:prSet>
      <dgm:spPr/>
    </dgm:pt>
    <dgm:pt modelId="{351FA255-5BFA-46D9-BD75-8B044145DF2E}" type="pres">
      <dgm:prSet presAssocID="{FE160901-9B00-4789-83BE-966B1EA4AEBF}" presName="spacer" presStyleCnt="0"/>
      <dgm:spPr/>
    </dgm:pt>
    <dgm:pt modelId="{9B7D3C63-4A11-45F8-AC37-B51D1839140C}" type="pres">
      <dgm:prSet presAssocID="{BE6C6F08-75F9-4284-83DF-EBCBD23B77CA}" presName="parentText" presStyleLbl="node1" presStyleIdx="2" presStyleCnt="3">
        <dgm:presLayoutVars>
          <dgm:chMax val="0"/>
          <dgm:bulletEnabled val="1"/>
        </dgm:presLayoutVars>
      </dgm:prSet>
      <dgm:spPr/>
    </dgm:pt>
  </dgm:ptLst>
  <dgm:cxnLst>
    <dgm:cxn modelId="{A37CC60B-EEAE-4B6A-8876-96CA9FD420A4}" srcId="{8DAFE0C9-2741-4BCF-BFC0-B28BACD8B910}" destId="{FB94A62C-1053-4A28-90BA-6893D6E9CAA4}" srcOrd="1" destOrd="0" parTransId="{88C1DBA1-20E2-4DA2-BF0B-2FFBED26B789}" sibTransId="{FE160901-9B00-4789-83BE-966B1EA4AEBF}"/>
    <dgm:cxn modelId="{60D75416-3DD1-4F9F-9B51-6F232D1929C5}" srcId="{8DAFE0C9-2741-4BCF-BFC0-B28BACD8B910}" destId="{BE6C6F08-75F9-4284-83DF-EBCBD23B77CA}" srcOrd="2" destOrd="0" parTransId="{B128F46C-2087-4200-9F1B-02DCC5B441F1}" sibTransId="{2FF1779E-BB1B-4897-9205-6567573E7D39}"/>
    <dgm:cxn modelId="{1D2CBC1D-48D9-42C2-9E3B-24B5E3432837}" type="presOf" srcId="{B534F5AC-7C71-4947-A90C-434B52E56B58}" destId="{77229E13-23DF-4F0A-9F16-EA1B98027744}" srcOrd="0" destOrd="0" presId="urn:microsoft.com/office/officeart/2005/8/layout/vList2"/>
    <dgm:cxn modelId="{899A7C8B-4219-4439-923A-5A20BDC71721}" srcId="{8DAFE0C9-2741-4BCF-BFC0-B28BACD8B910}" destId="{B534F5AC-7C71-4947-A90C-434B52E56B58}" srcOrd="0" destOrd="0" parTransId="{D6B6EB03-6ED7-4477-91B4-9286771F8062}" sibTransId="{09FB8658-CF9B-4D0A-9748-2507FB947546}"/>
    <dgm:cxn modelId="{12F5759E-A8C5-48D8-BADD-CFCB2B4B6077}" type="presOf" srcId="{FB94A62C-1053-4A28-90BA-6893D6E9CAA4}" destId="{4C1B4513-E241-442F-B643-718A0B709290}" srcOrd="0" destOrd="0" presId="urn:microsoft.com/office/officeart/2005/8/layout/vList2"/>
    <dgm:cxn modelId="{F02E6DB8-0F5B-4A69-8250-696FECBAFF48}" type="presOf" srcId="{BE6C6F08-75F9-4284-83DF-EBCBD23B77CA}" destId="{9B7D3C63-4A11-45F8-AC37-B51D1839140C}" srcOrd="0" destOrd="0" presId="urn:microsoft.com/office/officeart/2005/8/layout/vList2"/>
    <dgm:cxn modelId="{B88B59F6-E4E2-43E2-BA0C-A1DD07D12B2F}" type="presOf" srcId="{8DAFE0C9-2741-4BCF-BFC0-B28BACD8B910}" destId="{FC29AB03-52DA-4986-8775-38F2C48499B6}" srcOrd="0" destOrd="0" presId="urn:microsoft.com/office/officeart/2005/8/layout/vList2"/>
    <dgm:cxn modelId="{E5DCD747-041D-409A-BDA2-9AC7684E7EF6}" type="presParOf" srcId="{FC29AB03-52DA-4986-8775-38F2C48499B6}" destId="{77229E13-23DF-4F0A-9F16-EA1B98027744}" srcOrd="0" destOrd="0" presId="urn:microsoft.com/office/officeart/2005/8/layout/vList2"/>
    <dgm:cxn modelId="{F1D31898-E06B-45FF-B78C-3866A9DBBA9E}" type="presParOf" srcId="{FC29AB03-52DA-4986-8775-38F2C48499B6}" destId="{53E2CE32-D76A-4B9A-9388-1131DBD622CA}" srcOrd="1" destOrd="0" presId="urn:microsoft.com/office/officeart/2005/8/layout/vList2"/>
    <dgm:cxn modelId="{2516127B-7907-413A-B5D8-92A5E8E3C8DD}" type="presParOf" srcId="{FC29AB03-52DA-4986-8775-38F2C48499B6}" destId="{4C1B4513-E241-442F-B643-718A0B709290}" srcOrd="2" destOrd="0" presId="urn:microsoft.com/office/officeart/2005/8/layout/vList2"/>
    <dgm:cxn modelId="{8957D0FE-4BE5-4E89-AA90-6F2B1F590F79}" type="presParOf" srcId="{FC29AB03-52DA-4986-8775-38F2C48499B6}" destId="{351FA255-5BFA-46D9-BD75-8B044145DF2E}" srcOrd="3" destOrd="0" presId="urn:microsoft.com/office/officeart/2005/8/layout/vList2"/>
    <dgm:cxn modelId="{98903AD8-965C-4635-8203-5841778ED9C7}" type="presParOf" srcId="{FC29AB03-52DA-4986-8775-38F2C48499B6}" destId="{9B7D3C63-4A11-45F8-AC37-B51D183914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D43AB-E4D9-4EA3-87CB-E194A4B402C4}"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B7B10EF1-A278-4B71-80A6-D07E67013278}">
      <dgm:prSet/>
      <dgm:spPr/>
      <dgm:t>
        <a:bodyPr/>
        <a:lstStyle/>
        <a:p>
          <a:r>
            <a:rPr lang="fi-FI"/>
            <a:t>Itsensä hyväksyminen ja itsensä kanssa toimeen tuleminen</a:t>
          </a:r>
          <a:endParaRPr lang="en-US"/>
        </a:p>
      </dgm:t>
    </dgm:pt>
    <dgm:pt modelId="{7688336B-1A17-4727-AEC5-3041A584B57E}" type="parTrans" cxnId="{A5F2D222-BEFF-4F22-89A6-56242E06A9D1}">
      <dgm:prSet/>
      <dgm:spPr/>
      <dgm:t>
        <a:bodyPr/>
        <a:lstStyle/>
        <a:p>
          <a:endParaRPr lang="en-US"/>
        </a:p>
      </dgm:t>
    </dgm:pt>
    <dgm:pt modelId="{3EA0E936-4028-4456-BFAF-A87FBFBC88A2}" type="sibTrans" cxnId="{A5F2D222-BEFF-4F22-89A6-56242E06A9D1}">
      <dgm:prSet/>
      <dgm:spPr/>
      <dgm:t>
        <a:bodyPr/>
        <a:lstStyle/>
        <a:p>
          <a:endParaRPr lang="en-US"/>
        </a:p>
      </dgm:t>
    </dgm:pt>
    <dgm:pt modelId="{38AC0E35-267D-4260-8768-6F7021281E49}">
      <dgm:prSet/>
      <dgm:spPr/>
      <dgm:t>
        <a:bodyPr/>
        <a:lstStyle/>
        <a:p>
          <a:r>
            <a:rPr lang="fi-FI"/>
            <a:t>Itsensä arvostaminen</a:t>
          </a:r>
          <a:endParaRPr lang="en-US"/>
        </a:p>
      </dgm:t>
    </dgm:pt>
    <dgm:pt modelId="{C7DA6488-CFD3-4098-B3BA-618C78DCD89B}" type="parTrans" cxnId="{08088E32-3DC7-4DA8-BAEC-3D2C930D1674}">
      <dgm:prSet/>
      <dgm:spPr/>
      <dgm:t>
        <a:bodyPr/>
        <a:lstStyle/>
        <a:p>
          <a:endParaRPr lang="en-US"/>
        </a:p>
      </dgm:t>
    </dgm:pt>
    <dgm:pt modelId="{C2C4B0B3-DC1A-43A2-8C9B-023F89EAFD2D}" type="sibTrans" cxnId="{08088E32-3DC7-4DA8-BAEC-3D2C930D1674}">
      <dgm:prSet/>
      <dgm:spPr/>
      <dgm:t>
        <a:bodyPr/>
        <a:lstStyle/>
        <a:p>
          <a:endParaRPr lang="en-US"/>
        </a:p>
      </dgm:t>
    </dgm:pt>
    <dgm:pt modelId="{968768A6-E87B-41B8-B4B5-CF1721F40A4C}">
      <dgm:prSet/>
      <dgm:spPr/>
      <dgm:t>
        <a:bodyPr/>
        <a:lstStyle/>
        <a:p>
          <a:r>
            <a:rPr lang="fi-FI"/>
            <a:t>Kyky ja halu oppia uutta</a:t>
          </a:r>
          <a:endParaRPr lang="en-US"/>
        </a:p>
      </dgm:t>
    </dgm:pt>
    <dgm:pt modelId="{7A5B0EE4-54E1-4C54-9555-379FC0D85C5B}" type="parTrans" cxnId="{89F43C32-7573-42E8-8DBB-2E0B7E801D06}">
      <dgm:prSet/>
      <dgm:spPr/>
      <dgm:t>
        <a:bodyPr/>
        <a:lstStyle/>
        <a:p>
          <a:endParaRPr lang="en-US"/>
        </a:p>
      </dgm:t>
    </dgm:pt>
    <dgm:pt modelId="{2FC7AD7C-B8A5-449A-A8F4-2A56A8933B1D}" type="sibTrans" cxnId="{89F43C32-7573-42E8-8DBB-2E0B7E801D06}">
      <dgm:prSet/>
      <dgm:spPr/>
      <dgm:t>
        <a:bodyPr/>
        <a:lstStyle/>
        <a:p>
          <a:endParaRPr lang="en-US"/>
        </a:p>
      </dgm:t>
    </dgm:pt>
    <dgm:pt modelId="{55513581-6231-45DD-865F-4425E75E281B}">
      <dgm:prSet/>
      <dgm:spPr/>
      <dgm:t>
        <a:bodyPr/>
        <a:lstStyle/>
        <a:p>
          <a:r>
            <a:rPr lang="fi-FI"/>
            <a:t>Itsensä tarpeelliseksi tunteminen</a:t>
          </a:r>
          <a:endParaRPr lang="en-US"/>
        </a:p>
      </dgm:t>
    </dgm:pt>
    <dgm:pt modelId="{21C5844B-E1D2-46B5-A043-3C4B75FBD1AD}" type="parTrans" cxnId="{324C308E-3EB6-4B3C-85C2-20566D937BE5}">
      <dgm:prSet/>
      <dgm:spPr/>
      <dgm:t>
        <a:bodyPr/>
        <a:lstStyle/>
        <a:p>
          <a:endParaRPr lang="en-US"/>
        </a:p>
      </dgm:t>
    </dgm:pt>
    <dgm:pt modelId="{7C9820DB-777C-441D-B32A-AAF0165FC4DE}" type="sibTrans" cxnId="{324C308E-3EB6-4B3C-85C2-20566D937BE5}">
      <dgm:prSet/>
      <dgm:spPr/>
      <dgm:t>
        <a:bodyPr/>
        <a:lstStyle/>
        <a:p>
          <a:endParaRPr lang="en-US"/>
        </a:p>
      </dgm:t>
    </dgm:pt>
    <dgm:pt modelId="{E838CEB7-D634-4D2A-B469-0A654DA00236}">
      <dgm:prSet/>
      <dgm:spPr/>
      <dgm:t>
        <a:bodyPr/>
        <a:lstStyle/>
        <a:p>
          <a:r>
            <a:rPr lang="fi-FI"/>
            <a:t>Mielekäs tekeminen ja harrastaminen</a:t>
          </a:r>
          <a:endParaRPr lang="en-US"/>
        </a:p>
      </dgm:t>
    </dgm:pt>
    <dgm:pt modelId="{E7C6354B-9257-4DBB-BAE3-C89F2BDE37C0}" type="parTrans" cxnId="{8B08FA3C-040F-479C-9A15-2D1F551A3AA2}">
      <dgm:prSet/>
      <dgm:spPr/>
      <dgm:t>
        <a:bodyPr/>
        <a:lstStyle/>
        <a:p>
          <a:endParaRPr lang="en-US"/>
        </a:p>
      </dgm:t>
    </dgm:pt>
    <dgm:pt modelId="{B7AAAFC4-6273-4302-AE5E-D5078CB00F5F}" type="sibTrans" cxnId="{8B08FA3C-040F-479C-9A15-2D1F551A3AA2}">
      <dgm:prSet/>
      <dgm:spPr/>
      <dgm:t>
        <a:bodyPr/>
        <a:lstStyle/>
        <a:p>
          <a:endParaRPr lang="en-US"/>
        </a:p>
      </dgm:t>
    </dgm:pt>
    <dgm:pt modelId="{56784431-84D7-4AED-BD7D-5F2D101ABEDC}">
      <dgm:prSet/>
      <dgm:spPr/>
      <dgm:t>
        <a:bodyPr/>
        <a:lstStyle/>
        <a:p>
          <a:r>
            <a:rPr lang="fi-FI"/>
            <a:t>Pettymysten ja vastoinkäymisten kestäminen</a:t>
          </a:r>
          <a:endParaRPr lang="en-US"/>
        </a:p>
      </dgm:t>
    </dgm:pt>
    <dgm:pt modelId="{18FDA106-EA84-4813-83A1-9C0F2D83025D}" type="parTrans" cxnId="{DB8DEE5F-57BB-4CDC-9430-6BB566A9AE3C}">
      <dgm:prSet/>
      <dgm:spPr/>
      <dgm:t>
        <a:bodyPr/>
        <a:lstStyle/>
        <a:p>
          <a:endParaRPr lang="en-US"/>
        </a:p>
      </dgm:t>
    </dgm:pt>
    <dgm:pt modelId="{1A43ED26-4997-402E-8E31-8ACAC29084F1}" type="sibTrans" cxnId="{DB8DEE5F-57BB-4CDC-9430-6BB566A9AE3C}">
      <dgm:prSet/>
      <dgm:spPr/>
      <dgm:t>
        <a:bodyPr/>
        <a:lstStyle/>
        <a:p>
          <a:endParaRPr lang="en-US"/>
        </a:p>
      </dgm:t>
    </dgm:pt>
    <dgm:pt modelId="{17CB8E41-2D70-4CBA-8BB3-3A95582A70CF}">
      <dgm:prSet/>
      <dgm:spPr/>
      <dgm:t>
        <a:bodyPr/>
        <a:lstStyle/>
        <a:p>
          <a:r>
            <a:rPr lang="fi-FI"/>
            <a:t>Kyky selvittää ristiriitoja ja vaikeita tilanteita</a:t>
          </a:r>
          <a:endParaRPr lang="en-US"/>
        </a:p>
      </dgm:t>
    </dgm:pt>
    <dgm:pt modelId="{DC5B0CF0-C39B-4F09-A3A0-B1175D72503E}" type="parTrans" cxnId="{7C9F15A8-ACE4-48CC-9BAA-9F084E33C00D}">
      <dgm:prSet/>
      <dgm:spPr/>
      <dgm:t>
        <a:bodyPr/>
        <a:lstStyle/>
        <a:p>
          <a:endParaRPr lang="en-US"/>
        </a:p>
      </dgm:t>
    </dgm:pt>
    <dgm:pt modelId="{A3AF7C24-B8CC-49BC-8E7B-96AA49732323}" type="sibTrans" cxnId="{7C9F15A8-ACE4-48CC-9BAA-9F084E33C00D}">
      <dgm:prSet/>
      <dgm:spPr/>
      <dgm:t>
        <a:bodyPr/>
        <a:lstStyle/>
        <a:p>
          <a:endParaRPr lang="en-US"/>
        </a:p>
      </dgm:t>
    </dgm:pt>
    <dgm:pt modelId="{3FC1CF1C-15F7-4AAE-8B70-311F8F08D6F5}">
      <dgm:prSet/>
      <dgm:spPr/>
      <dgm:t>
        <a:bodyPr/>
        <a:lstStyle/>
        <a:p>
          <a:r>
            <a:rPr lang="fi-FI"/>
            <a:t>Joustavuus ja sopeutuminen</a:t>
          </a:r>
          <a:endParaRPr lang="en-US"/>
        </a:p>
      </dgm:t>
    </dgm:pt>
    <dgm:pt modelId="{BAE2CC90-B576-4EFE-8502-1C160483A5C7}" type="parTrans" cxnId="{569CEAAC-33BA-441B-8314-7BD712CB6AF9}">
      <dgm:prSet/>
      <dgm:spPr/>
      <dgm:t>
        <a:bodyPr/>
        <a:lstStyle/>
        <a:p>
          <a:endParaRPr lang="en-US"/>
        </a:p>
      </dgm:t>
    </dgm:pt>
    <dgm:pt modelId="{C8F4FE4C-AD30-4225-ABA9-5991270B35C4}" type="sibTrans" cxnId="{569CEAAC-33BA-441B-8314-7BD712CB6AF9}">
      <dgm:prSet/>
      <dgm:spPr/>
      <dgm:t>
        <a:bodyPr/>
        <a:lstStyle/>
        <a:p>
          <a:endParaRPr lang="en-US"/>
        </a:p>
      </dgm:t>
    </dgm:pt>
    <dgm:pt modelId="{6272A522-207F-4382-A4F1-ACCDFD9F1D19}">
      <dgm:prSet/>
      <dgm:spPr/>
      <dgm:t>
        <a:bodyPr/>
        <a:lstStyle/>
        <a:p>
          <a:r>
            <a:rPr lang="fi-FI"/>
            <a:t>Hyvät ystävät ja läheiset ihmiset</a:t>
          </a:r>
          <a:endParaRPr lang="en-US"/>
        </a:p>
      </dgm:t>
    </dgm:pt>
    <dgm:pt modelId="{F78BD075-6F41-4BF0-82BE-7DA5ECCC0AE3}" type="parTrans" cxnId="{BBB7312E-76B6-4741-BA45-54B023DD5BFC}">
      <dgm:prSet/>
      <dgm:spPr/>
      <dgm:t>
        <a:bodyPr/>
        <a:lstStyle/>
        <a:p>
          <a:endParaRPr lang="en-US"/>
        </a:p>
      </dgm:t>
    </dgm:pt>
    <dgm:pt modelId="{0A4D6E25-BEA2-469E-BF0E-A13D1EBF6926}" type="sibTrans" cxnId="{BBB7312E-76B6-4741-BA45-54B023DD5BFC}">
      <dgm:prSet/>
      <dgm:spPr/>
      <dgm:t>
        <a:bodyPr/>
        <a:lstStyle/>
        <a:p>
          <a:endParaRPr lang="en-US"/>
        </a:p>
      </dgm:t>
    </dgm:pt>
    <dgm:pt modelId="{154D24C4-0B38-433B-9795-632BDE819C57}">
      <dgm:prSet/>
      <dgm:spPr/>
      <dgm:t>
        <a:bodyPr/>
        <a:lstStyle/>
        <a:p>
          <a:r>
            <a:rPr lang="fi-FI"/>
            <a:t>Hyvät puhevälit vanhempien ja muun perheen kanssa</a:t>
          </a:r>
          <a:endParaRPr lang="en-US"/>
        </a:p>
      </dgm:t>
    </dgm:pt>
    <dgm:pt modelId="{672035B6-19CD-4841-B305-69BF366603A3}" type="parTrans" cxnId="{571494BF-DC04-4DD9-8D94-59D394EF9157}">
      <dgm:prSet/>
      <dgm:spPr/>
      <dgm:t>
        <a:bodyPr/>
        <a:lstStyle/>
        <a:p>
          <a:endParaRPr lang="en-US"/>
        </a:p>
      </dgm:t>
    </dgm:pt>
    <dgm:pt modelId="{907A713F-BE8D-41AB-A4B5-83F1C9D3FBC7}" type="sibTrans" cxnId="{571494BF-DC04-4DD9-8D94-59D394EF9157}">
      <dgm:prSet/>
      <dgm:spPr/>
      <dgm:t>
        <a:bodyPr/>
        <a:lstStyle/>
        <a:p>
          <a:endParaRPr lang="en-US"/>
        </a:p>
      </dgm:t>
    </dgm:pt>
    <dgm:pt modelId="{579CCB66-3DDB-4B21-B3B9-B38F10C5C6A5}">
      <dgm:prSet/>
      <dgm:spPr/>
      <dgm:t>
        <a:bodyPr/>
        <a:lstStyle/>
        <a:p>
          <a:r>
            <a:rPr lang="fi-FI"/>
            <a:t>Muiden arvostaminen ja auttaminen</a:t>
          </a:r>
          <a:endParaRPr lang="en-US"/>
        </a:p>
      </dgm:t>
    </dgm:pt>
    <dgm:pt modelId="{E2FBC924-B0F9-432D-8316-13B5D189B920}" type="parTrans" cxnId="{A5CABEF2-BB4C-457E-87BA-66581F05D962}">
      <dgm:prSet/>
      <dgm:spPr/>
      <dgm:t>
        <a:bodyPr/>
        <a:lstStyle/>
        <a:p>
          <a:endParaRPr lang="en-US"/>
        </a:p>
      </dgm:t>
    </dgm:pt>
    <dgm:pt modelId="{F4984AD6-440A-4EE8-8C21-570F3BCC39DB}" type="sibTrans" cxnId="{A5CABEF2-BB4C-457E-87BA-66581F05D962}">
      <dgm:prSet/>
      <dgm:spPr/>
      <dgm:t>
        <a:bodyPr/>
        <a:lstStyle/>
        <a:p>
          <a:endParaRPr lang="en-US"/>
        </a:p>
      </dgm:t>
    </dgm:pt>
    <dgm:pt modelId="{223172B4-36EE-476A-9EED-786CFC3DA3FF}" type="pres">
      <dgm:prSet presAssocID="{77BD43AB-E4D9-4EA3-87CB-E194A4B402C4}" presName="diagram" presStyleCnt="0">
        <dgm:presLayoutVars>
          <dgm:dir/>
          <dgm:resizeHandles val="exact"/>
        </dgm:presLayoutVars>
      </dgm:prSet>
      <dgm:spPr/>
    </dgm:pt>
    <dgm:pt modelId="{6F6B0D3F-8AC3-4580-AAD3-A55CDDFED504}" type="pres">
      <dgm:prSet presAssocID="{B7B10EF1-A278-4B71-80A6-D07E67013278}" presName="node" presStyleLbl="node1" presStyleIdx="0" presStyleCnt="11">
        <dgm:presLayoutVars>
          <dgm:bulletEnabled val="1"/>
        </dgm:presLayoutVars>
      </dgm:prSet>
      <dgm:spPr/>
    </dgm:pt>
    <dgm:pt modelId="{21699986-C25F-49B7-AF47-E0DA62BA91A3}" type="pres">
      <dgm:prSet presAssocID="{3EA0E936-4028-4456-BFAF-A87FBFBC88A2}" presName="sibTrans" presStyleCnt="0"/>
      <dgm:spPr/>
    </dgm:pt>
    <dgm:pt modelId="{59A0DF62-1141-47D4-9E9B-15ECA57EB832}" type="pres">
      <dgm:prSet presAssocID="{38AC0E35-267D-4260-8768-6F7021281E49}" presName="node" presStyleLbl="node1" presStyleIdx="1" presStyleCnt="11">
        <dgm:presLayoutVars>
          <dgm:bulletEnabled val="1"/>
        </dgm:presLayoutVars>
      </dgm:prSet>
      <dgm:spPr/>
    </dgm:pt>
    <dgm:pt modelId="{0E39B6F6-D5AE-482C-BDC8-D33CF02E1685}" type="pres">
      <dgm:prSet presAssocID="{C2C4B0B3-DC1A-43A2-8C9B-023F89EAFD2D}" presName="sibTrans" presStyleCnt="0"/>
      <dgm:spPr/>
    </dgm:pt>
    <dgm:pt modelId="{BE3E6FD4-7BDA-4536-A137-A5EA8F247ACD}" type="pres">
      <dgm:prSet presAssocID="{968768A6-E87B-41B8-B4B5-CF1721F40A4C}" presName="node" presStyleLbl="node1" presStyleIdx="2" presStyleCnt="11">
        <dgm:presLayoutVars>
          <dgm:bulletEnabled val="1"/>
        </dgm:presLayoutVars>
      </dgm:prSet>
      <dgm:spPr/>
    </dgm:pt>
    <dgm:pt modelId="{146806CB-BA0F-462D-B094-CF8F7DC5556E}" type="pres">
      <dgm:prSet presAssocID="{2FC7AD7C-B8A5-449A-A8F4-2A56A8933B1D}" presName="sibTrans" presStyleCnt="0"/>
      <dgm:spPr/>
    </dgm:pt>
    <dgm:pt modelId="{2199412E-5731-4458-A175-8A662E024999}" type="pres">
      <dgm:prSet presAssocID="{55513581-6231-45DD-865F-4425E75E281B}" presName="node" presStyleLbl="node1" presStyleIdx="3" presStyleCnt="11">
        <dgm:presLayoutVars>
          <dgm:bulletEnabled val="1"/>
        </dgm:presLayoutVars>
      </dgm:prSet>
      <dgm:spPr/>
    </dgm:pt>
    <dgm:pt modelId="{CD74C2E3-FDBA-4E09-84D7-1384B01847FF}" type="pres">
      <dgm:prSet presAssocID="{7C9820DB-777C-441D-B32A-AAF0165FC4DE}" presName="sibTrans" presStyleCnt="0"/>
      <dgm:spPr/>
    </dgm:pt>
    <dgm:pt modelId="{4135E3FB-F2E5-45B2-8421-A09D93B087B6}" type="pres">
      <dgm:prSet presAssocID="{E838CEB7-D634-4D2A-B469-0A654DA00236}" presName="node" presStyleLbl="node1" presStyleIdx="4" presStyleCnt="11">
        <dgm:presLayoutVars>
          <dgm:bulletEnabled val="1"/>
        </dgm:presLayoutVars>
      </dgm:prSet>
      <dgm:spPr/>
    </dgm:pt>
    <dgm:pt modelId="{5644213A-6027-4240-B2E4-3C0008736465}" type="pres">
      <dgm:prSet presAssocID="{B7AAAFC4-6273-4302-AE5E-D5078CB00F5F}" presName="sibTrans" presStyleCnt="0"/>
      <dgm:spPr/>
    </dgm:pt>
    <dgm:pt modelId="{45FACD84-9183-49D9-B9C9-22BE3D722A73}" type="pres">
      <dgm:prSet presAssocID="{56784431-84D7-4AED-BD7D-5F2D101ABEDC}" presName="node" presStyleLbl="node1" presStyleIdx="5" presStyleCnt="11">
        <dgm:presLayoutVars>
          <dgm:bulletEnabled val="1"/>
        </dgm:presLayoutVars>
      </dgm:prSet>
      <dgm:spPr/>
    </dgm:pt>
    <dgm:pt modelId="{58DD7847-0C70-4E80-946C-3E28560F4D34}" type="pres">
      <dgm:prSet presAssocID="{1A43ED26-4997-402E-8E31-8ACAC29084F1}" presName="sibTrans" presStyleCnt="0"/>
      <dgm:spPr/>
    </dgm:pt>
    <dgm:pt modelId="{EF382497-61A4-4F39-97FE-21C3C9B05D70}" type="pres">
      <dgm:prSet presAssocID="{17CB8E41-2D70-4CBA-8BB3-3A95582A70CF}" presName="node" presStyleLbl="node1" presStyleIdx="6" presStyleCnt="11">
        <dgm:presLayoutVars>
          <dgm:bulletEnabled val="1"/>
        </dgm:presLayoutVars>
      </dgm:prSet>
      <dgm:spPr/>
    </dgm:pt>
    <dgm:pt modelId="{096A20F2-C163-4F47-B49D-2E57C9552C27}" type="pres">
      <dgm:prSet presAssocID="{A3AF7C24-B8CC-49BC-8E7B-96AA49732323}" presName="sibTrans" presStyleCnt="0"/>
      <dgm:spPr/>
    </dgm:pt>
    <dgm:pt modelId="{5A42AB84-569A-4DC4-8C55-38584D29BBE8}" type="pres">
      <dgm:prSet presAssocID="{3FC1CF1C-15F7-4AAE-8B70-311F8F08D6F5}" presName="node" presStyleLbl="node1" presStyleIdx="7" presStyleCnt="11">
        <dgm:presLayoutVars>
          <dgm:bulletEnabled val="1"/>
        </dgm:presLayoutVars>
      </dgm:prSet>
      <dgm:spPr/>
    </dgm:pt>
    <dgm:pt modelId="{EA102663-4C61-4E09-A956-14D194FEBBC7}" type="pres">
      <dgm:prSet presAssocID="{C8F4FE4C-AD30-4225-ABA9-5991270B35C4}" presName="sibTrans" presStyleCnt="0"/>
      <dgm:spPr/>
    </dgm:pt>
    <dgm:pt modelId="{1A98B125-4455-4BDE-9DA4-FD76BC8D125A}" type="pres">
      <dgm:prSet presAssocID="{6272A522-207F-4382-A4F1-ACCDFD9F1D19}" presName="node" presStyleLbl="node1" presStyleIdx="8" presStyleCnt="11">
        <dgm:presLayoutVars>
          <dgm:bulletEnabled val="1"/>
        </dgm:presLayoutVars>
      </dgm:prSet>
      <dgm:spPr/>
    </dgm:pt>
    <dgm:pt modelId="{38C94401-8B9C-4AD4-8D96-791B8C216A73}" type="pres">
      <dgm:prSet presAssocID="{0A4D6E25-BEA2-469E-BF0E-A13D1EBF6926}" presName="sibTrans" presStyleCnt="0"/>
      <dgm:spPr/>
    </dgm:pt>
    <dgm:pt modelId="{2A40BEC1-E88D-4B73-8C92-86AFA4E376EC}" type="pres">
      <dgm:prSet presAssocID="{154D24C4-0B38-433B-9795-632BDE819C57}" presName="node" presStyleLbl="node1" presStyleIdx="9" presStyleCnt="11">
        <dgm:presLayoutVars>
          <dgm:bulletEnabled val="1"/>
        </dgm:presLayoutVars>
      </dgm:prSet>
      <dgm:spPr/>
    </dgm:pt>
    <dgm:pt modelId="{FA9FBBE1-763C-4DF3-9760-91664BCFB75B}" type="pres">
      <dgm:prSet presAssocID="{907A713F-BE8D-41AB-A4B5-83F1C9D3FBC7}" presName="sibTrans" presStyleCnt="0"/>
      <dgm:spPr/>
    </dgm:pt>
    <dgm:pt modelId="{2A54BBE7-310D-4F12-A613-87F6F9B04931}" type="pres">
      <dgm:prSet presAssocID="{579CCB66-3DDB-4B21-B3B9-B38F10C5C6A5}" presName="node" presStyleLbl="node1" presStyleIdx="10" presStyleCnt="11">
        <dgm:presLayoutVars>
          <dgm:bulletEnabled val="1"/>
        </dgm:presLayoutVars>
      </dgm:prSet>
      <dgm:spPr/>
    </dgm:pt>
  </dgm:ptLst>
  <dgm:cxnLst>
    <dgm:cxn modelId="{1C088D1E-6AB5-4781-A28B-F88CAAD418AD}" type="presOf" srcId="{3FC1CF1C-15F7-4AAE-8B70-311F8F08D6F5}" destId="{5A42AB84-569A-4DC4-8C55-38584D29BBE8}" srcOrd="0" destOrd="0" presId="urn:microsoft.com/office/officeart/2005/8/layout/default"/>
    <dgm:cxn modelId="{F8235021-E070-4DF7-A0AB-8D8598762400}" type="presOf" srcId="{E838CEB7-D634-4D2A-B469-0A654DA00236}" destId="{4135E3FB-F2E5-45B2-8421-A09D93B087B6}" srcOrd="0" destOrd="0" presId="urn:microsoft.com/office/officeart/2005/8/layout/default"/>
    <dgm:cxn modelId="{A5F2D222-BEFF-4F22-89A6-56242E06A9D1}" srcId="{77BD43AB-E4D9-4EA3-87CB-E194A4B402C4}" destId="{B7B10EF1-A278-4B71-80A6-D07E67013278}" srcOrd="0" destOrd="0" parTransId="{7688336B-1A17-4727-AEC5-3041A584B57E}" sibTransId="{3EA0E936-4028-4456-BFAF-A87FBFBC88A2}"/>
    <dgm:cxn modelId="{BBB7312E-76B6-4741-BA45-54B023DD5BFC}" srcId="{77BD43AB-E4D9-4EA3-87CB-E194A4B402C4}" destId="{6272A522-207F-4382-A4F1-ACCDFD9F1D19}" srcOrd="8" destOrd="0" parTransId="{F78BD075-6F41-4BF0-82BE-7DA5ECCC0AE3}" sibTransId="{0A4D6E25-BEA2-469E-BF0E-A13D1EBF6926}"/>
    <dgm:cxn modelId="{89F43C32-7573-42E8-8DBB-2E0B7E801D06}" srcId="{77BD43AB-E4D9-4EA3-87CB-E194A4B402C4}" destId="{968768A6-E87B-41B8-B4B5-CF1721F40A4C}" srcOrd="2" destOrd="0" parTransId="{7A5B0EE4-54E1-4C54-9555-379FC0D85C5B}" sibTransId="{2FC7AD7C-B8A5-449A-A8F4-2A56A8933B1D}"/>
    <dgm:cxn modelId="{08088E32-3DC7-4DA8-BAEC-3D2C930D1674}" srcId="{77BD43AB-E4D9-4EA3-87CB-E194A4B402C4}" destId="{38AC0E35-267D-4260-8768-6F7021281E49}" srcOrd="1" destOrd="0" parTransId="{C7DA6488-CFD3-4098-B3BA-618C78DCD89B}" sibTransId="{C2C4B0B3-DC1A-43A2-8C9B-023F89EAFD2D}"/>
    <dgm:cxn modelId="{8B08FA3C-040F-479C-9A15-2D1F551A3AA2}" srcId="{77BD43AB-E4D9-4EA3-87CB-E194A4B402C4}" destId="{E838CEB7-D634-4D2A-B469-0A654DA00236}" srcOrd="4" destOrd="0" parTransId="{E7C6354B-9257-4DBB-BAE3-C89F2BDE37C0}" sibTransId="{B7AAAFC4-6273-4302-AE5E-D5078CB00F5F}"/>
    <dgm:cxn modelId="{DB8DEE5F-57BB-4CDC-9430-6BB566A9AE3C}" srcId="{77BD43AB-E4D9-4EA3-87CB-E194A4B402C4}" destId="{56784431-84D7-4AED-BD7D-5F2D101ABEDC}" srcOrd="5" destOrd="0" parTransId="{18FDA106-EA84-4813-83A1-9C0F2D83025D}" sibTransId="{1A43ED26-4997-402E-8E31-8ACAC29084F1}"/>
    <dgm:cxn modelId="{8E1EA775-1DAE-403C-80A4-7E317DBC6BB9}" type="presOf" srcId="{77BD43AB-E4D9-4EA3-87CB-E194A4B402C4}" destId="{223172B4-36EE-476A-9EED-786CFC3DA3FF}" srcOrd="0" destOrd="0" presId="urn:microsoft.com/office/officeart/2005/8/layout/default"/>
    <dgm:cxn modelId="{4D07C780-25C8-4881-BAD4-75D30993C8DE}" type="presOf" srcId="{55513581-6231-45DD-865F-4425E75E281B}" destId="{2199412E-5731-4458-A175-8A662E024999}" srcOrd="0" destOrd="0" presId="urn:microsoft.com/office/officeart/2005/8/layout/default"/>
    <dgm:cxn modelId="{324C308E-3EB6-4B3C-85C2-20566D937BE5}" srcId="{77BD43AB-E4D9-4EA3-87CB-E194A4B402C4}" destId="{55513581-6231-45DD-865F-4425E75E281B}" srcOrd="3" destOrd="0" parTransId="{21C5844B-E1D2-46B5-A043-3C4B75FBD1AD}" sibTransId="{7C9820DB-777C-441D-B32A-AAF0165FC4DE}"/>
    <dgm:cxn modelId="{DE92BA94-B215-445E-8FCC-E4DCFB4077FC}" type="presOf" srcId="{579CCB66-3DDB-4B21-B3B9-B38F10C5C6A5}" destId="{2A54BBE7-310D-4F12-A613-87F6F9B04931}" srcOrd="0" destOrd="0" presId="urn:microsoft.com/office/officeart/2005/8/layout/default"/>
    <dgm:cxn modelId="{023E3B9C-2A4B-4F1F-9CFE-5C973319F73D}" type="presOf" srcId="{6272A522-207F-4382-A4F1-ACCDFD9F1D19}" destId="{1A98B125-4455-4BDE-9DA4-FD76BC8D125A}" srcOrd="0" destOrd="0" presId="urn:microsoft.com/office/officeart/2005/8/layout/default"/>
    <dgm:cxn modelId="{7C9F15A8-ACE4-48CC-9BAA-9F084E33C00D}" srcId="{77BD43AB-E4D9-4EA3-87CB-E194A4B402C4}" destId="{17CB8E41-2D70-4CBA-8BB3-3A95582A70CF}" srcOrd="6" destOrd="0" parTransId="{DC5B0CF0-C39B-4F09-A3A0-B1175D72503E}" sibTransId="{A3AF7C24-B8CC-49BC-8E7B-96AA49732323}"/>
    <dgm:cxn modelId="{569CEAAC-33BA-441B-8314-7BD712CB6AF9}" srcId="{77BD43AB-E4D9-4EA3-87CB-E194A4B402C4}" destId="{3FC1CF1C-15F7-4AAE-8B70-311F8F08D6F5}" srcOrd="7" destOrd="0" parTransId="{BAE2CC90-B576-4EFE-8502-1C160483A5C7}" sibTransId="{C8F4FE4C-AD30-4225-ABA9-5991270B35C4}"/>
    <dgm:cxn modelId="{170049B3-FEF0-4C56-B29D-FDE1AC89920E}" type="presOf" srcId="{17CB8E41-2D70-4CBA-8BB3-3A95582A70CF}" destId="{EF382497-61A4-4F39-97FE-21C3C9B05D70}" srcOrd="0" destOrd="0" presId="urn:microsoft.com/office/officeart/2005/8/layout/default"/>
    <dgm:cxn modelId="{B70E94BE-DA96-4330-8E3E-17839FB044A0}" type="presOf" srcId="{968768A6-E87B-41B8-B4B5-CF1721F40A4C}" destId="{BE3E6FD4-7BDA-4536-A137-A5EA8F247ACD}" srcOrd="0" destOrd="0" presId="urn:microsoft.com/office/officeart/2005/8/layout/default"/>
    <dgm:cxn modelId="{571494BF-DC04-4DD9-8D94-59D394EF9157}" srcId="{77BD43AB-E4D9-4EA3-87CB-E194A4B402C4}" destId="{154D24C4-0B38-433B-9795-632BDE819C57}" srcOrd="9" destOrd="0" parTransId="{672035B6-19CD-4841-B305-69BF366603A3}" sibTransId="{907A713F-BE8D-41AB-A4B5-83F1C9D3FBC7}"/>
    <dgm:cxn modelId="{09029BD8-A421-4FB6-A6CB-0793F130AFA2}" type="presOf" srcId="{56784431-84D7-4AED-BD7D-5F2D101ABEDC}" destId="{45FACD84-9183-49D9-B9C9-22BE3D722A73}" srcOrd="0" destOrd="0" presId="urn:microsoft.com/office/officeart/2005/8/layout/default"/>
    <dgm:cxn modelId="{4B3B66DB-6825-4E57-92A0-2D7C0F043985}" type="presOf" srcId="{154D24C4-0B38-433B-9795-632BDE819C57}" destId="{2A40BEC1-E88D-4B73-8C92-86AFA4E376EC}" srcOrd="0" destOrd="0" presId="urn:microsoft.com/office/officeart/2005/8/layout/default"/>
    <dgm:cxn modelId="{1DFBA4F0-AB5E-457B-AD08-D3CA0FD05C63}" type="presOf" srcId="{B7B10EF1-A278-4B71-80A6-D07E67013278}" destId="{6F6B0D3F-8AC3-4580-AAD3-A55CDDFED504}" srcOrd="0" destOrd="0" presId="urn:microsoft.com/office/officeart/2005/8/layout/default"/>
    <dgm:cxn modelId="{A5CABEF2-BB4C-457E-87BA-66581F05D962}" srcId="{77BD43AB-E4D9-4EA3-87CB-E194A4B402C4}" destId="{579CCB66-3DDB-4B21-B3B9-B38F10C5C6A5}" srcOrd="10" destOrd="0" parTransId="{E2FBC924-B0F9-432D-8316-13B5D189B920}" sibTransId="{F4984AD6-440A-4EE8-8C21-570F3BCC39DB}"/>
    <dgm:cxn modelId="{B60433FC-724F-4F30-805B-968FE2763762}" type="presOf" srcId="{38AC0E35-267D-4260-8768-6F7021281E49}" destId="{59A0DF62-1141-47D4-9E9B-15ECA57EB832}" srcOrd="0" destOrd="0" presId="urn:microsoft.com/office/officeart/2005/8/layout/default"/>
    <dgm:cxn modelId="{4424C711-EC27-4B86-8D59-4BC9E83195E0}" type="presParOf" srcId="{223172B4-36EE-476A-9EED-786CFC3DA3FF}" destId="{6F6B0D3F-8AC3-4580-AAD3-A55CDDFED504}" srcOrd="0" destOrd="0" presId="urn:microsoft.com/office/officeart/2005/8/layout/default"/>
    <dgm:cxn modelId="{DE025C15-E31A-4D97-B3F2-CECEAFFD1458}" type="presParOf" srcId="{223172B4-36EE-476A-9EED-786CFC3DA3FF}" destId="{21699986-C25F-49B7-AF47-E0DA62BA91A3}" srcOrd="1" destOrd="0" presId="urn:microsoft.com/office/officeart/2005/8/layout/default"/>
    <dgm:cxn modelId="{9CAA08FD-062C-4469-AD63-2A75B6D174AB}" type="presParOf" srcId="{223172B4-36EE-476A-9EED-786CFC3DA3FF}" destId="{59A0DF62-1141-47D4-9E9B-15ECA57EB832}" srcOrd="2" destOrd="0" presId="urn:microsoft.com/office/officeart/2005/8/layout/default"/>
    <dgm:cxn modelId="{D4808888-7502-468D-8E69-52EC89357188}" type="presParOf" srcId="{223172B4-36EE-476A-9EED-786CFC3DA3FF}" destId="{0E39B6F6-D5AE-482C-BDC8-D33CF02E1685}" srcOrd="3" destOrd="0" presId="urn:microsoft.com/office/officeart/2005/8/layout/default"/>
    <dgm:cxn modelId="{982A81E5-A3EE-4A0B-A4D1-E8A7C29678C9}" type="presParOf" srcId="{223172B4-36EE-476A-9EED-786CFC3DA3FF}" destId="{BE3E6FD4-7BDA-4536-A137-A5EA8F247ACD}" srcOrd="4" destOrd="0" presId="urn:microsoft.com/office/officeart/2005/8/layout/default"/>
    <dgm:cxn modelId="{746E6B0A-322C-4737-9A75-90D24DBF1D77}" type="presParOf" srcId="{223172B4-36EE-476A-9EED-786CFC3DA3FF}" destId="{146806CB-BA0F-462D-B094-CF8F7DC5556E}" srcOrd="5" destOrd="0" presId="urn:microsoft.com/office/officeart/2005/8/layout/default"/>
    <dgm:cxn modelId="{5842F969-E3D9-4227-99A0-2DF1DE962470}" type="presParOf" srcId="{223172B4-36EE-476A-9EED-786CFC3DA3FF}" destId="{2199412E-5731-4458-A175-8A662E024999}" srcOrd="6" destOrd="0" presId="urn:microsoft.com/office/officeart/2005/8/layout/default"/>
    <dgm:cxn modelId="{63CE7F21-93E8-4DD2-B4D5-ACCB477A5682}" type="presParOf" srcId="{223172B4-36EE-476A-9EED-786CFC3DA3FF}" destId="{CD74C2E3-FDBA-4E09-84D7-1384B01847FF}" srcOrd="7" destOrd="0" presId="urn:microsoft.com/office/officeart/2005/8/layout/default"/>
    <dgm:cxn modelId="{46637BDF-5210-44BB-B927-5026E2AB9253}" type="presParOf" srcId="{223172B4-36EE-476A-9EED-786CFC3DA3FF}" destId="{4135E3FB-F2E5-45B2-8421-A09D93B087B6}" srcOrd="8" destOrd="0" presId="urn:microsoft.com/office/officeart/2005/8/layout/default"/>
    <dgm:cxn modelId="{BBA9C8C3-2455-4771-BADB-BA85261DA697}" type="presParOf" srcId="{223172B4-36EE-476A-9EED-786CFC3DA3FF}" destId="{5644213A-6027-4240-B2E4-3C0008736465}" srcOrd="9" destOrd="0" presId="urn:microsoft.com/office/officeart/2005/8/layout/default"/>
    <dgm:cxn modelId="{8F335C1A-2939-4575-A788-922B1529B76A}" type="presParOf" srcId="{223172B4-36EE-476A-9EED-786CFC3DA3FF}" destId="{45FACD84-9183-49D9-B9C9-22BE3D722A73}" srcOrd="10" destOrd="0" presId="urn:microsoft.com/office/officeart/2005/8/layout/default"/>
    <dgm:cxn modelId="{779790AD-5ED2-4116-A1C8-ED0A4658146F}" type="presParOf" srcId="{223172B4-36EE-476A-9EED-786CFC3DA3FF}" destId="{58DD7847-0C70-4E80-946C-3E28560F4D34}" srcOrd="11" destOrd="0" presId="urn:microsoft.com/office/officeart/2005/8/layout/default"/>
    <dgm:cxn modelId="{BBD9DDE0-8FD3-4C48-B889-B0295B9962A0}" type="presParOf" srcId="{223172B4-36EE-476A-9EED-786CFC3DA3FF}" destId="{EF382497-61A4-4F39-97FE-21C3C9B05D70}" srcOrd="12" destOrd="0" presId="urn:microsoft.com/office/officeart/2005/8/layout/default"/>
    <dgm:cxn modelId="{ACC3C110-BA48-4D77-80A0-38572C197124}" type="presParOf" srcId="{223172B4-36EE-476A-9EED-786CFC3DA3FF}" destId="{096A20F2-C163-4F47-B49D-2E57C9552C27}" srcOrd="13" destOrd="0" presId="urn:microsoft.com/office/officeart/2005/8/layout/default"/>
    <dgm:cxn modelId="{3D6DF0A8-6614-413F-BD93-E8C447318089}" type="presParOf" srcId="{223172B4-36EE-476A-9EED-786CFC3DA3FF}" destId="{5A42AB84-569A-4DC4-8C55-38584D29BBE8}" srcOrd="14" destOrd="0" presId="urn:microsoft.com/office/officeart/2005/8/layout/default"/>
    <dgm:cxn modelId="{06AD5220-AC0D-46B9-AAC6-FD08E16E3539}" type="presParOf" srcId="{223172B4-36EE-476A-9EED-786CFC3DA3FF}" destId="{EA102663-4C61-4E09-A956-14D194FEBBC7}" srcOrd="15" destOrd="0" presId="urn:microsoft.com/office/officeart/2005/8/layout/default"/>
    <dgm:cxn modelId="{5C9B908B-95D3-47BA-9EBB-461DE6CAEC88}" type="presParOf" srcId="{223172B4-36EE-476A-9EED-786CFC3DA3FF}" destId="{1A98B125-4455-4BDE-9DA4-FD76BC8D125A}" srcOrd="16" destOrd="0" presId="urn:microsoft.com/office/officeart/2005/8/layout/default"/>
    <dgm:cxn modelId="{5024EB29-9FDE-4CE3-90DA-82912BBC126F}" type="presParOf" srcId="{223172B4-36EE-476A-9EED-786CFC3DA3FF}" destId="{38C94401-8B9C-4AD4-8D96-791B8C216A73}" srcOrd="17" destOrd="0" presId="urn:microsoft.com/office/officeart/2005/8/layout/default"/>
    <dgm:cxn modelId="{2196BBBB-EE03-4124-8C13-3987FF080DEA}" type="presParOf" srcId="{223172B4-36EE-476A-9EED-786CFC3DA3FF}" destId="{2A40BEC1-E88D-4B73-8C92-86AFA4E376EC}" srcOrd="18" destOrd="0" presId="urn:microsoft.com/office/officeart/2005/8/layout/default"/>
    <dgm:cxn modelId="{9591EC34-1AD7-48B4-9492-1930339F31E7}" type="presParOf" srcId="{223172B4-36EE-476A-9EED-786CFC3DA3FF}" destId="{FA9FBBE1-763C-4DF3-9760-91664BCFB75B}" srcOrd="19" destOrd="0" presId="urn:microsoft.com/office/officeart/2005/8/layout/default"/>
    <dgm:cxn modelId="{E715354B-F2C8-4C4F-A301-C37384210599}" type="presParOf" srcId="{223172B4-36EE-476A-9EED-786CFC3DA3FF}" destId="{2A54BBE7-310D-4F12-A613-87F6F9B04931}"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6DEA5-C2F5-47F9-9F35-FA4F20651BAF}"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DEED1112-67D6-4027-911E-737B78639EA1}">
      <dgm:prSet/>
      <dgm:spPr/>
      <dgm:t>
        <a:bodyPr/>
        <a:lstStyle/>
        <a:p>
          <a:r>
            <a:rPr lang="fi-FI"/>
            <a:t>Puhu huolistasi. Selviytymistaitoihin kuuluu oleellisesti se, että tunnistaa, milloin ei pärjää yksin. Kaverit ja perhe voivat auttaa. </a:t>
          </a:r>
          <a:endParaRPr lang="en-US"/>
        </a:p>
      </dgm:t>
    </dgm:pt>
    <dgm:pt modelId="{9B94A4A0-B27F-4956-96DD-E5E38CDB3447}" type="parTrans" cxnId="{751EB4C8-2A51-4878-8232-84E441932D45}">
      <dgm:prSet/>
      <dgm:spPr/>
      <dgm:t>
        <a:bodyPr/>
        <a:lstStyle/>
        <a:p>
          <a:endParaRPr lang="en-US"/>
        </a:p>
      </dgm:t>
    </dgm:pt>
    <dgm:pt modelId="{81D45B0A-4722-4849-AB95-7CC2DEAE5FD7}" type="sibTrans" cxnId="{751EB4C8-2A51-4878-8232-84E441932D45}">
      <dgm:prSet/>
      <dgm:spPr/>
      <dgm:t>
        <a:bodyPr/>
        <a:lstStyle/>
        <a:p>
          <a:endParaRPr lang="en-US"/>
        </a:p>
      </dgm:t>
    </dgm:pt>
    <dgm:pt modelId="{CF9D5833-2F7D-4A73-ABFC-5FAB4586763C}">
      <dgm:prSet/>
      <dgm:spPr/>
      <dgm:t>
        <a:bodyPr/>
        <a:lstStyle/>
        <a:p>
          <a:r>
            <a:rPr lang="fi-FI"/>
            <a:t>Itke ja sure. Itku on luonnollinen reaktio suruun ja helpottaa oloa. Surun aiheuttanutta asiaa voi muistella, siitä voi piirtää tai kirjoittaa.</a:t>
          </a:r>
          <a:endParaRPr lang="en-US"/>
        </a:p>
      </dgm:t>
    </dgm:pt>
    <dgm:pt modelId="{33908F2C-F089-4C07-B4FA-6B17B93569B5}" type="parTrans" cxnId="{7634069F-CA6E-4AA5-AF67-D1C75070A16E}">
      <dgm:prSet/>
      <dgm:spPr/>
      <dgm:t>
        <a:bodyPr/>
        <a:lstStyle/>
        <a:p>
          <a:endParaRPr lang="en-US"/>
        </a:p>
      </dgm:t>
    </dgm:pt>
    <dgm:pt modelId="{1B74263A-6505-4344-A6A9-44906F1F3B47}" type="sibTrans" cxnId="{7634069F-CA6E-4AA5-AF67-D1C75070A16E}">
      <dgm:prSet/>
      <dgm:spPr/>
      <dgm:t>
        <a:bodyPr/>
        <a:lstStyle/>
        <a:p>
          <a:endParaRPr lang="en-US"/>
        </a:p>
      </dgm:t>
    </dgm:pt>
    <dgm:pt modelId="{BF1A5C8D-582D-4790-94F4-7D0C41A695B0}">
      <dgm:prSet/>
      <dgm:spPr/>
      <dgm:t>
        <a:bodyPr/>
        <a:lstStyle/>
        <a:p>
          <a:r>
            <a:rPr lang="fi-FI"/>
            <a:t>Pura paha olo nyrkkeilysäkkiin, juoksulenkille, saunaan…</a:t>
          </a:r>
          <a:endParaRPr lang="en-US"/>
        </a:p>
      </dgm:t>
    </dgm:pt>
    <dgm:pt modelId="{EEA60685-5BA1-48D1-8804-55B891888FFB}" type="parTrans" cxnId="{A46EA8F1-B4BC-49B1-A8E6-13E2CFC049FD}">
      <dgm:prSet/>
      <dgm:spPr/>
      <dgm:t>
        <a:bodyPr/>
        <a:lstStyle/>
        <a:p>
          <a:endParaRPr lang="en-US"/>
        </a:p>
      </dgm:t>
    </dgm:pt>
    <dgm:pt modelId="{5CD101BE-13D3-4B76-B74A-451D73A95608}" type="sibTrans" cxnId="{A46EA8F1-B4BC-49B1-A8E6-13E2CFC049FD}">
      <dgm:prSet/>
      <dgm:spPr/>
      <dgm:t>
        <a:bodyPr/>
        <a:lstStyle/>
        <a:p>
          <a:endParaRPr lang="en-US"/>
        </a:p>
      </dgm:t>
    </dgm:pt>
    <dgm:pt modelId="{EB01E52D-1E92-4663-8D14-7CC17168A92A}">
      <dgm:prSet/>
      <dgm:spPr/>
      <dgm:t>
        <a:bodyPr/>
        <a:lstStyle/>
        <a:p>
          <a:r>
            <a:rPr lang="fi-FI"/>
            <a:t>Ratkaise ongelma. Vaikeissa tilanteissa tunteet kuohuvat, mikä voi vaikeuttaa tilanteen selvittelyä. On siis hyvä rauhoittua ensin ja tarkastella ratkaisumahdollisuuksia vasta sitten.</a:t>
          </a:r>
          <a:endParaRPr lang="en-US"/>
        </a:p>
      </dgm:t>
    </dgm:pt>
    <dgm:pt modelId="{8FD3FE9B-2CE2-4484-8749-3E55CEBFB7A2}" type="parTrans" cxnId="{42F55FFC-85BC-443E-9414-40B53F3EE3DC}">
      <dgm:prSet/>
      <dgm:spPr/>
      <dgm:t>
        <a:bodyPr/>
        <a:lstStyle/>
        <a:p>
          <a:endParaRPr lang="en-US"/>
        </a:p>
      </dgm:t>
    </dgm:pt>
    <dgm:pt modelId="{D4CACC14-220E-4A9A-9ED6-4F13C9B250A1}" type="sibTrans" cxnId="{42F55FFC-85BC-443E-9414-40B53F3EE3DC}">
      <dgm:prSet/>
      <dgm:spPr/>
      <dgm:t>
        <a:bodyPr/>
        <a:lstStyle/>
        <a:p>
          <a:endParaRPr lang="en-US"/>
        </a:p>
      </dgm:t>
    </dgm:pt>
    <dgm:pt modelId="{010E6020-25AF-4E97-90BF-7832359E688D}">
      <dgm:prSet/>
      <dgm:spPr/>
      <dgm:t>
        <a:bodyPr/>
        <a:lstStyle/>
        <a:p>
          <a:r>
            <a:rPr lang="fi-FI"/>
            <a:t>Jossittelu ja syyttely sitovat ihmisen tiukemmin itse ongelmaan, jolloin ratkaisun löytäminen vain vaikeutuu. Ongelmakin tuntuu vain suurenevan ja pahenevan. Kun mieli on rauhallinen, kirjaa ongelmaan liittyvät plussat ja miinukset se auttaa jäsentämään ongelmaa.</a:t>
          </a:r>
          <a:endParaRPr lang="en-US"/>
        </a:p>
      </dgm:t>
    </dgm:pt>
    <dgm:pt modelId="{2E9456FD-42EE-49CE-A992-77F23538F42E}" type="parTrans" cxnId="{CB50D8F2-C445-48F3-BDEC-202138853A46}">
      <dgm:prSet/>
      <dgm:spPr/>
      <dgm:t>
        <a:bodyPr/>
        <a:lstStyle/>
        <a:p>
          <a:endParaRPr lang="en-US"/>
        </a:p>
      </dgm:t>
    </dgm:pt>
    <dgm:pt modelId="{C57DF2F2-C060-40FE-8105-F5511D27CEDD}" type="sibTrans" cxnId="{CB50D8F2-C445-48F3-BDEC-202138853A46}">
      <dgm:prSet/>
      <dgm:spPr/>
      <dgm:t>
        <a:bodyPr/>
        <a:lstStyle/>
        <a:p>
          <a:endParaRPr lang="en-US"/>
        </a:p>
      </dgm:t>
    </dgm:pt>
    <dgm:pt modelId="{0DF4FA06-6EDF-410F-AFC1-A6B429D681D7}">
      <dgm:prSet/>
      <dgm:spPr/>
      <dgm:t>
        <a:bodyPr/>
        <a:lstStyle/>
        <a:p>
          <a:r>
            <a:rPr lang="fi-FI"/>
            <a:t>Sopeudu tilanteeseen. Jos ongelmaan ei ole helppoa ratkaisua, silloin selviytyminen tarkoittaa tilanteen hyväksymistä, sietämistä ja kestämistä. Muiden ihmisten tuella on silloin suuri merkitys.</a:t>
          </a:r>
          <a:endParaRPr lang="en-US"/>
        </a:p>
      </dgm:t>
    </dgm:pt>
    <dgm:pt modelId="{2D4A21DB-C2CF-4EA4-A5EB-64FDA06A382C}" type="parTrans" cxnId="{F4CBD2A6-0C64-4E27-9D6F-437C0A5568FD}">
      <dgm:prSet/>
      <dgm:spPr/>
      <dgm:t>
        <a:bodyPr/>
        <a:lstStyle/>
        <a:p>
          <a:endParaRPr lang="en-US"/>
        </a:p>
      </dgm:t>
    </dgm:pt>
    <dgm:pt modelId="{DB5B5374-C399-42CC-A745-1BD16DB96E14}" type="sibTrans" cxnId="{F4CBD2A6-0C64-4E27-9D6F-437C0A5568FD}">
      <dgm:prSet/>
      <dgm:spPr/>
      <dgm:t>
        <a:bodyPr/>
        <a:lstStyle/>
        <a:p>
          <a:endParaRPr lang="en-US"/>
        </a:p>
      </dgm:t>
    </dgm:pt>
    <dgm:pt modelId="{11764726-36B3-4E9C-926E-8012BA706AA6}" type="pres">
      <dgm:prSet presAssocID="{6226DEA5-C2F5-47F9-9F35-FA4F20651BAF}" presName="diagram" presStyleCnt="0">
        <dgm:presLayoutVars>
          <dgm:dir/>
          <dgm:resizeHandles val="exact"/>
        </dgm:presLayoutVars>
      </dgm:prSet>
      <dgm:spPr/>
    </dgm:pt>
    <dgm:pt modelId="{BE37DC5A-39F7-4ECC-ABB1-50D6931E528E}" type="pres">
      <dgm:prSet presAssocID="{DEED1112-67D6-4027-911E-737B78639EA1}" presName="node" presStyleLbl="node1" presStyleIdx="0" presStyleCnt="6">
        <dgm:presLayoutVars>
          <dgm:bulletEnabled val="1"/>
        </dgm:presLayoutVars>
      </dgm:prSet>
      <dgm:spPr/>
    </dgm:pt>
    <dgm:pt modelId="{A84245EF-3545-4C8C-A703-347D751C22E0}" type="pres">
      <dgm:prSet presAssocID="{81D45B0A-4722-4849-AB95-7CC2DEAE5FD7}" presName="sibTrans" presStyleCnt="0"/>
      <dgm:spPr/>
    </dgm:pt>
    <dgm:pt modelId="{E9628105-A52C-4FC8-B575-56D90B50D52C}" type="pres">
      <dgm:prSet presAssocID="{CF9D5833-2F7D-4A73-ABFC-5FAB4586763C}" presName="node" presStyleLbl="node1" presStyleIdx="1" presStyleCnt="6">
        <dgm:presLayoutVars>
          <dgm:bulletEnabled val="1"/>
        </dgm:presLayoutVars>
      </dgm:prSet>
      <dgm:spPr/>
    </dgm:pt>
    <dgm:pt modelId="{A83C8EED-90BE-4D03-BDDC-2D3FFFC00C11}" type="pres">
      <dgm:prSet presAssocID="{1B74263A-6505-4344-A6A9-44906F1F3B47}" presName="sibTrans" presStyleCnt="0"/>
      <dgm:spPr/>
    </dgm:pt>
    <dgm:pt modelId="{10F7CB60-4FDB-45A3-AF00-048624C7347B}" type="pres">
      <dgm:prSet presAssocID="{BF1A5C8D-582D-4790-94F4-7D0C41A695B0}" presName="node" presStyleLbl="node1" presStyleIdx="2" presStyleCnt="6">
        <dgm:presLayoutVars>
          <dgm:bulletEnabled val="1"/>
        </dgm:presLayoutVars>
      </dgm:prSet>
      <dgm:spPr/>
    </dgm:pt>
    <dgm:pt modelId="{59B4117F-656E-47F0-B808-735B8B91F41C}" type="pres">
      <dgm:prSet presAssocID="{5CD101BE-13D3-4B76-B74A-451D73A95608}" presName="sibTrans" presStyleCnt="0"/>
      <dgm:spPr/>
    </dgm:pt>
    <dgm:pt modelId="{15CE6ACE-95ED-479F-B159-EDCEBD91BDA6}" type="pres">
      <dgm:prSet presAssocID="{EB01E52D-1E92-4663-8D14-7CC17168A92A}" presName="node" presStyleLbl="node1" presStyleIdx="3" presStyleCnt="6">
        <dgm:presLayoutVars>
          <dgm:bulletEnabled val="1"/>
        </dgm:presLayoutVars>
      </dgm:prSet>
      <dgm:spPr/>
    </dgm:pt>
    <dgm:pt modelId="{49B9E181-3EB6-45A1-B9D7-FB7AAABC9848}" type="pres">
      <dgm:prSet presAssocID="{D4CACC14-220E-4A9A-9ED6-4F13C9B250A1}" presName="sibTrans" presStyleCnt="0"/>
      <dgm:spPr/>
    </dgm:pt>
    <dgm:pt modelId="{32BB63FD-7609-4451-9FCC-F918442D7EBE}" type="pres">
      <dgm:prSet presAssocID="{010E6020-25AF-4E97-90BF-7832359E688D}" presName="node" presStyleLbl="node1" presStyleIdx="4" presStyleCnt="6">
        <dgm:presLayoutVars>
          <dgm:bulletEnabled val="1"/>
        </dgm:presLayoutVars>
      </dgm:prSet>
      <dgm:spPr/>
    </dgm:pt>
    <dgm:pt modelId="{26B80A94-1369-4C6E-956D-AFA344E83FB3}" type="pres">
      <dgm:prSet presAssocID="{C57DF2F2-C060-40FE-8105-F5511D27CEDD}" presName="sibTrans" presStyleCnt="0"/>
      <dgm:spPr/>
    </dgm:pt>
    <dgm:pt modelId="{8CA8228C-313A-4324-A08D-22EDE223F9C3}" type="pres">
      <dgm:prSet presAssocID="{0DF4FA06-6EDF-410F-AFC1-A6B429D681D7}" presName="node" presStyleLbl="node1" presStyleIdx="5" presStyleCnt="6">
        <dgm:presLayoutVars>
          <dgm:bulletEnabled val="1"/>
        </dgm:presLayoutVars>
      </dgm:prSet>
      <dgm:spPr/>
    </dgm:pt>
  </dgm:ptLst>
  <dgm:cxnLst>
    <dgm:cxn modelId="{21FAA92E-E39F-4B66-AA96-CD3E85327E9C}" type="presOf" srcId="{010E6020-25AF-4E97-90BF-7832359E688D}" destId="{32BB63FD-7609-4451-9FCC-F918442D7EBE}" srcOrd="0" destOrd="0" presId="urn:microsoft.com/office/officeart/2005/8/layout/default"/>
    <dgm:cxn modelId="{7DA98A32-D2D2-43CE-8911-33F90DDF8A2A}" type="presOf" srcId="{DEED1112-67D6-4027-911E-737B78639EA1}" destId="{BE37DC5A-39F7-4ECC-ABB1-50D6931E528E}" srcOrd="0" destOrd="0" presId="urn:microsoft.com/office/officeart/2005/8/layout/default"/>
    <dgm:cxn modelId="{5FD4C433-3E30-4C6E-810B-147DC6E5C4DC}" type="presOf" srcId="{6226DEA5-C2F5-47F9-9F35-FA4F20651BAF}" destId="{11764726-36B3-4E9C-926E-8012BA706AA6}" srcOrd="0" destOrd="0" presId="urn:microsoft.com/office/officeart/2005/8/layout/default"/>
    <dgm:cxn modelId="{AD8D4038-46BA-4C57-8A31-23ABF12201DC}" type="presOf" srcId="{BF1A5C8D-582D-4790-94F4-7D0C41A695B0}" destId="{10F7CB60-4FDB-45A3-AF00-048624C7347B}" srcOrd="0" destOrd="0" presId="urn:microsoft.com/office/officeart/2005/8/layout/default"/>
    <dgm:cxn modelId="{79C0FE61-25E7-4900-A394-D9DF5A6EC424}" type="presOf" srcId="{0DF4FA06-6EDF-410F-AFC1-A6B429D681D7}" destId="{8CA8228C-313A-4324-A08D-22EDE223F9C3}" srcOrd="0" destOrd="0" presId="urn:microsoft.com/office/officeart/2005/8/layout/default"/>
    <dgm:cxn modelId="{7634069F-CA6E-4AA5-AF67-D1C75070A16E}" srcId="{6226DEA5-C2F5-47F9-9F35-FA4F20651BAF}" destId="{CF9D5833-2F7D-4A73-ABFC-5FAB4586763C}" srcOrd="1" destOrd="0" parTransId="{33908F2C-F089-4C07-B4FA-6B17B93569B5}" sibTransId="{1B74263A-6505-4344-A6A9-44906F1F3B47}"/>
    <dgm:cxn modelId="{F4CBD2A6-0C64-4E27-9D6F-437C0A5568FD}" srcId="{6226DEA5-C2F5-47F9-9F35-FA4F20651BAF}" destId="{0DF4FA06-6EDF-410F-AFC1-A6B429D681D7}" srcOrd="5" destOrd="0" parTransId="{2D4A21DB-C2CF-4EA4-A5EB-64FDA06A382C}" sibTransId="{DB5B5374-C399-42CC-A745-1BD16DB96E14}"/>
    <dgm:cxn modelId="{146A75B7-32A8-4FA8-8D9F-D4139F5A6FAD}" type="presOf" srcId="{EB01E52D-1E92-4663-8D14-7CC17168A92A}" destId="{15CE6ACE-95ED-479F-B159-EDCEBD91BDA6}" srcOrd="0" destOrd="0" presId="urn:microsoft.com/office/officeart/2005/8/layout/default"/>
    <dgm:cxn modelId="{751EB4C8-2A51-4878-8232-84E441932D45}" srcId="{6226DEA5-C2F5-47F9-9F35-FA4F20651BAF}" destId="{DEED1112-67D6-4027-911E-737B78639EA1}" srcOrd="0" destOrd="0" parTransId="{9B94A4A0-B27F-4956-96DD-E5E38CDB3447}" sibTransId="{81D45B0A-4722-4849-AB95-7CC2DEAE5FD7}"/>
    <dgm:cxn modelId="{F9EE6EEE-EF7C-4774-BA9F-6E55E5F59892}" type="presOf" srcId="{CF9D5833-2F7D-4A73-ABFC-5FAB4586763C}" destId="{E9628105-A52C-4FC8-B575-56D90B50D52C}" srcOrd="0" destOrd="0" presId="urn:microsoft.com/office/officeart/2005/8/layout/default"/>
    <dgm:cxn modelId="{A46EA8F1-B4BC-49B1-A8E6-13E2CFC049FD}" srcId="{6226DEA5-C2F5-47F9-9F35-FA4F20651BAF}" destId="{BF1A5C8D-582D-4790-94F4-7D0C41A695B0}" srcOrd="2" destOrd="0" parTransId="{EEA60685-5BA1-48D1-8804-55B891888FFB}" sibTransId="{5CD101BE-13D3-4B76-B74A-451D73A95608}"/>
    <dgm:cxn modelId="{CB50D8F2-C445-48F3-BDEC-202138853A46}" srcId="{6226DEA5-C2F5-47F9-9F35-FA4F20651BAF}" destId="{010E6020-25AF-4E97-90BF-7832359E688D}" srcOrd="4" destOrd="0" parTransId="{2E9456FD-42EE-49CE-A992-77F23538F42E}" sibTransId="{C57DF2F2-C060-40FE-8105-F5511D27CEDD}"/>
    <dgm:cxn modelId="{42F55FFC-85BC-443E-9414-40B53F3EE3DC}" srcId="{6226DEA5-C2F5-47F9-9F35-FA4F20651BAF}" destId="{EB01E52D-1E92-4663-8D14-7CC17168A92A}" srcOrd="3" destOrd="0" parTransId="{8FD3FE9B-2CE2-4484-8749-3E55CEBFB7A2}" sibTransId="{D4CACC14-220E-4A9A-9ED6-4F13C9B250A1}"/>
    <dgm:cxn modelId="{D5C5DE79-144D-4B76-B956-C26614539789}" type="presParOf" srcId="{11764726-36B3-4E9C-926E-8012BA706AA6}" destId="{BE37DC5A-39F7-4ECC-ABB1-50D6931E528E}" srcOrd="0" destOrd="0" presId="urn:microsoft.com/office/officeart/2005/8/layout/default"/>
    <dgm:cxn modelId="{73D1D20D-7154-476A-9F0C-1510FEB9CAFA}" type="presParOf" srcId="{11764726-36B3-4E9C-926E-8012BA706AA6}" destId="{A84245EF-3545-4C8C-A703-347D751C22E0}" srcOrd="1" destOrd="0" presId="urn:microsoft.com/office/officeart/2005/8/layout/default"/>
    <dgm:cxn modelId="{1BBBE838-3F7E-487D-8967-7AF711BBD861}" type="presParOf" srcId="{11764726-36B3-4E9C-926E-8012BA706AA6}" destId="{E9628105-A52C-4FC8-B575-56D90B50D52C}" srcOrd="2" destOrd="0" presId="urn:microsoft.com/office/officeart/2005/8/layout/default"/>
    <dgm:cxn modelId="{547BF720-2877-4E61-AF6B-B139B812A60F}" type="presParOf" srcId="{11764726-36B3-4E9C-926E-8012BA706AA6}" destId="{A83C8EED-90BE-4D03-BDDC-2D3FFFC00C11}" srcOrd="3" destOrd="0" presId="urn:microsoft.com/office/officeart/2005/8/layout/default"/>
    <dgm:cxn modelId="{AD2994F5-E4BE-4744-80D0-6102D7FD05CB}" type="presParOf" srcId="{11764726-36B3-4E9C-926E-8012BA706AA6}" destId="{10F7CB60-4FDB-45A3-AF00-048624C7347B}" srcOrd="4" destOrd="0" presId="urn:microsoft.com/office/officeart/2005/8/layout/default"/>
    <dgm:cxn modelId="{BDF7CAA5-1896-4993-B25C-B61408B06119}" type="presParOf" srcId="{11764726-36B3-4E9C-926E-8012BA706AA6}" destId="{59B4117F-656E-47F0-B808-735B8B91F41C}" srcOrd="5" destOrd="0" presId="urn:microsoft.com/office/officeart/2005/8/layout/default"/>
    <dgm:cxn modelId="{7D041E6E-EBD6-49D2-9C09-A9EC9888A80E}" type="presParOf" srcId="{11764726-36B3-4E9C-926E-8012BA706AA6}" destId="{15CE6ACE-95ED-479F-B159-EDCEBD91BDA6}" srcOrd="6" destOrd="0" presId="urn:microsoft.com/office/officeart/2005/8/layout/default"/>
    <dgm:cxn modelId="{1982532A-B9A0-4EDC-AA59-7FBBF9D40502}" type="presParOf" srcId="{11764726-36B3-4E9C-926E-8012BA706AA6}" destId="{49B9E181-3EB6-45A1-B9D7-FB7AAABC9848}" srcOrd="7" destOrd="0" presId="urn:microsoft.com/office/officeart/2005/8/layout/default"/>
    <dgm:cxn modelId="{84884C5F-DA47-443A-84D4-2F029F329A12}" type="presParOf" srcId="{11764726-36B3-4E9C-926E-8012BA706AA6}" destId="{32BB63FD-7609-4451-9FCC-F918442D7EBE}" srcOrd="8" destOrd="0" presId="urn:microsoft.com/office/officeart/2005/8/layout/default"/>
    <dgm:cxn modelId="{7401EAD1-299D-464B-A349-56424878E0F4}" type="presParOf" srcId="{11764726-36B3-4E9C-926E-8012BA706AA6}" destId="{26B80A94-1369-4C6E-956D-AFA344E83FB3}" srcOrd="9" destOrd="0" presId="urn:microsoft.com/office/officeart/2005/8/layout/default"/>
    <dgm:cxn modelId="{1505E816-AF2F-4F19-9B87-766056C70795}" type="presParOf" srcId="{11764726-36B3-4E9C-926E-8012BA706AA6}" destId="{8CA8228C-313A-4324-A08D-22EDE223F9C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1FEB9-CFF3-4CD6-AD40-0936B8CC2886}"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7FB1694C-B1C8-463C-801D-4C95CD637D70}">
      <dgm:prSet/>
      <dgm:spPr/>
      <dgm:t>
        <a:bodyPr/>
        <a:lstStyle/>
        <a:p>
          <a:r>
            <a:rPr lang="fi-FI"/>
            <a:t>Pohdi mielialojasi ja ajatuksiasi. Mistä ne aiheutuvat? Miksi ajattelet niin kuin ajattelet, miksi tunnet niin kuin tunnet?</a:t>
          </a:r>
          <a:endParaRPr lang="en-US"/>
        </a:p>
      </dgm:t>
    </dgm:pt>
    <dgm:pt modelId="{3BF513EF-2DD9-47F5-AFD5-549CDA7DEE5C}" type="parTrans" cxnId="{DE81B045-D42B-427B-B33E-DC967D8957DE}">
      <dgm:prSet/>
      <dgm:spPr/>
      <dgm:t>
        <a:bodyPr/>
        <a:lstStyle/>
        <a:p>
          <a:endParaRPr lang="en-US"/>
        </a:p>
      </dgm:t>
    </dgm:pt>
    <dgm:pt modelId="{6356E092-9E79-4095-8845-5506C11BD5FA}" type="sibTrans" cxnId="{DE81B045-D42B-427B-B33E-DC967D8957DE}">
      <dgm:prSet/>
      <dgm:spPr/>
      <dgm:t>
        <a:bodyPr/>
        <a:lstStyle/>
        <a:p>
          <a:endParaRPr lang="en-US"/>
        </a:p>
      </dgm:t>
    </dgm:pt>
    <dgm:pt modelId="{E7DA1504-D2DD-45A7-B644-8F6C543E26A1}">
      <dgm:prSet/>
      <dgm:spPr/>
      <dgm:t>
        <a:bodyPr/>
        <a:lstStyle/>
        <a:p>
          <a:r>
            <a:rPr lang="fi-FI"/>
            <a:t>Hae uusia unelmia, tavoitteita ja kiinnostuksen kohteita elämääsi. Aseta saavutettavissa olevia välitavoitteita, sillä liian suuri pala kerralla voi johtaa pettymykseen.</a:t>
          </a:r>
          <a:endParaRPr lang="en-US"/>
        </a:p>
      </dgm:t>
    </dgm:pt>
    <dgm:pt modelId="{8A2E1F5A-CE07-4B8B-A4CC-3EF60967E49E}" type="parTrans" cxnId="{1CAAD23B-2005-42E4-B9CA-851ABF2B35C4}">
      <dgm:prSet/>
      <dgm:spPr/>
      <dgm:t>
        <a:bodyPr/>
        <a:lstStyle/>
        <a:p>
          <a:endParaRPr lang="en-US"/>
        </a:p>
      </dgm:t>
    </dgm:pt>
    <dgm:pt modelId="{A7B1541E-F288-489F-B991-54F6E506ABB7}" type="sibTrans" cxnId="{1CAAD23B-2005-42E4-B9CA-851ABF2B35C4}">
      <dgm:prSet/>
      <dgm:spPr/>
      <dgm:t>
        <a:bodyPr/>
        <a:lstStyle/>
        <a:p>
          <a:endParaRPr lang="en-US"/>
        </a:p>
      </dgm:t>
    </dgm:pt>
    <dgm:pt modelId="{BB2F6037-47E7-477D-B21A-0D6085EAEAD6}">
      <dgm:prSet/>
      <dgm:spPr/>
      <dgm:t>
        <a:bodyPr/>
        <a:lstStyle/>
        <a:p>
          <a:r>
            <a:rPr lang="fi-FI"/>
            <a:t>Tee sellaisia asioita, jotka vievät ajatukset muualle. Hakeudu toisten ihmisten seuraan, nauti mukavasta yhdessäolosta.</a:t>
          </a:r>
          <a:endParaRPr lang="en-US"/>
        </a:p>
      </dgm:t>
    </dgm:pt>
    <dgm:pt modelId="{293748B3-3AAE-497D-A0D9-D49D2B081679}" type="parTrans" cxnId="{B989A1D3-21B7-4EB6-BBBB-B7B94132877A}">
      <dgm:prSet/>
      <dgm:spPr/>
      <dgm:t>
        <a:bodyPr/>
        <a:lstStyle/>
        <a:p>
          <a:endParaRPr lang="en-US"/>
        </a:p>
      </dgm:t>
    </dgm:pt>
    <dgm:pt modelId="{A11717AA-F16D-4757-A893-EA303E0B6752}" type="sibTrans" cxnId="{B989A1D3-21B7-4EB6-BBBB-B7B94132877A}">
      <dgm:prSet/>
      <dgm:spPr/>
      <dgm:t>
        <a:bodyPr/>
        <a:lstStyle/>
        <a:p>
          <a:endParaRPr lang="en-US"/>
        </a:p>
      </dgm:t>
    </dgm:pt>
    <dgm:pt modelId="{79609B4A-EF8B-441C-B251-09F12BB5FA8B}">
      <dgm:prSet/>
      <dgm:spPr/>
      <dgm:t>
        <a:bodyPr/>
        <a:lstStyle/>
        <a:p>
          <a:r>
            <a:rPr lang="fi-FI"/>
            <a:t>Luonnossa kävelyllä on tutkitusti stressitasoa alentava vaikutus. Onko lähelläsi luonnonpaikkoja, joihin voisit lähteä kävelylle?</a:t>
          </a:r>
          <a:endParaRPr lang="en-US"/>
        </a:p>
      </dgm:t>
    </dgm:pt>
    <dgm:pt modelId="{BF1DB333-490E-446A-BE06-17C8C17C1E0C}" type="parTrans" cxnId="{1072D535-5E0C-46CD-AE14-CA76FC37216E}">
      <dgm:prSet/>
      <dgm:spPr/>
      <dgm:t>
        <a:bodyPr/>
        <a:lstStyle/>
        <a:p>
          <a:endParaRPr lang="en-US"/>
        </a:p>
      </dgm:t>
    </dgm:pt>
    <dgm:pt modelId="{44BEF91F-F6F9-4ECC-958E-A36938055713}" type="sibTrans" cxnId="{1072D535-5E0C-46CD-AE14-CA76FC37216E}">
      <dgm:prSet/>
      <dgm:spPr/>
      <dgm:t>
        <a:bodyPr/>
        <a:lstStyle/>
        <a:p>
          <a:endParaRPr lang="en-US"/>
        </a:p>
      </dgm:t>
    </dgm:pt>
    <dgm:pt modelId="{E1AC5969-65F5-4406-B159-DEE2422F33B7}">
      <dgm:prSet/>
      <dgm:spPr/>
      <dgm:t>
        <a:bodyPr/>
        <a:lstStyle/>
        <a:p>
          <a:r>
            <a:rPr lang="fi-FI"/>
            <a:t>Naura. Pystymme naurun ja huumorin avulla käsittelemään myös vaikeita asioita ja saamme voimia erilaisten ongelmien ratkaisuun. Usein pahan olonkin ja ikävät kokemukset voi yrittää kääntää voitoksi avoimella ja huumorintajuisella asenteella.</a:t>
          </a:r>
          <a:endParaRPr lang="en-US"/>
        </a:p>
      </dgm:t>
    </dgm:pt>
    <dgm:pt modelId="{44C9D952-02A8-4FFF-97B7-445F6471CFAE}" type="parTrans" cxnId="{B6CF63AF-3F84-4C8C-95A1-4233C4A865D8}">
      <dgm:prSet/>
      <dgm:spPr/>
      <dgm:t>
        <a:bodyPr/>
        <a:lstStyle/>
        <a:p>
          <a:endParaRPr lang="en-US"/>
        </a:p>
      </dgm:t>
    </dgm:pt>
    <dgm:pt modelId="{B29898DF-6837-4363-A5F0-801B4F8F3FED}" type="sibTrans" cxnId="{B6CF63AF-3F84-4C8C-95A1-4233C4A865D8}">
      <dgm:prSet/>
      <dgm:spPr/>
      <dgm:t>
        <a:bodyPr/>
        <a:lstStyle/>
        <a:p>
          <a:endParaRPr lang="en-US"/>
        </a:p>
      </dgm:t>
    </dgm:pt>
    <dgm:pt modelId="{11239ADF-AFF0-48AE-8453-3F35A84B3DCA}">
      <dgm:prSet/>
      <dgm:spPr/>
      <dgm:t>
        <a:bodyPr/>
        <a:lstStyle/>
        <a:p>
          <a:r>
            <a:rPr lang="fi-FI"/>
            <a:t>Luovat harrastukset, kuten musiikin kuuntelu, päiväkirjan kirjoittaminen, piirtäminen ja maalaaminen ovat osalle hyviä keinoja parantaa mielialaa.</a:t>
          </a:r>
          <a:endParaRPr lang="en-US"/>
        </a:p>
      </dgm:t>
    </dgm:pt>
    <dgm:pt modelId="{3BD493E5-1EA1-44B1-90F6-1B4A60DB6EFE}" type="parTrans" cxnId="{98235064-903D-4FCA-8107-93EB4EC74034}">
      <dgm:prSet/>
      <dgm:spPr/>
      <dgm:t>
        <a:bodyPr/>
        <a:lstStyle/>
        <a:p>
          <a:endParaRPr lang="en-US"/>
        </a:p>
      </dgm:t>
    </dgm:pt>
    <dgm:pt modelId="{E77727A7-3720-4659-AD5A-6AF6EE37A275}" type="sibTrans" cxnId="{98235064-903D-4FCA-8107-93EB4EC74034}">
      <dgm:prSet/>
      <dgm:spPr/>
      <dgm:t>
        <a:bodyPr/>
        <a:lstStyle/>
        <a:p>
          <a:endParaRPr lang="en-US"/>
        </a:p>
      </dgm:t>
    </dgm:pt>
    <dgm:pt modelId="{F0FAAEB6-3186-4665-B446-F0103EBE9937}" type="pres">
      <dgm:prSet presAssocID="{22D1FEB9-CFF3-4CD6-AD40-0936B8CC2886}" presName="diagram" presStyleCnt="0">
        <dgm:presLayoutVars>
          <dgm:dir/>
          <dgm:resizeHandles val="exact"/>
        </dgm:presLayoutVars>
      </dgm:prSet>
      <dgm:spPr/>
    </dgm:pt>
    <dgm:pt modelId="{C94B925A-0162-4A78-B065-61617B6A13D7}" type="pres">
      <dgm:prSet presAssocID="{7FB1694C-B1C8-463C-801D-4C95CD637D70}" presName="node" presStyleLbl="node1" presStyleIdx="0" presStyleCnt="6">
        <dgm:presLayoutVars>
          <dgm:bulletEnabled val="1"/>
        </dgm:presLayoutVars>
      </dgm:prSet>
      <dgm:spPr/>
    </dgm:pt>
    <dgm:pt modelId="{F020562A-F255-45B7-80D1-2E773149F48E}" type="pres">
      <dgm:prSet presAssocID="{6356E092-9E79-4095-8845-5506C11BD5FA}" presName="sibTrans" presStyleCnt="0"/>
      <dgm:spPr/>
    </dgm:pt>
    <dgm:pt modelId="{34669EA0-5471-4151-90E1-01A263CE1C27}" type="pres">
      <dgm:prSet presAssocID="{E7DA1504-D2DD-45A7-B644-8F6C543E26A1}" presName="node" presStyleLbl="node1" presStyleIdx="1" presStyleCnt="6">
        <dgm:presLayoutVars>
          <dgm:bulletEnabled val="1"/>
        </dgm:presLayoutVars>
      </dgm:prSet>
      <dgm:spPr/>
    </dgm:pt>
    <dgm:pt modelId="{012027E2-757F-4448-8E54-7A65ADDB8467}" type="pres">
      <dgm:prSet presAssocID="{A7B1541E-F288-489F-B991-54F6E506ABB7}" presName="sibTrans" presStyleCnt="0"/>
      <dgm:spPr/>
    </dgm:pt>
    <dgm:pt modelId="{75B970CD-40F1-4F44-B127-9CD55DB9C9D3}" type="pres">
      <dgm:prSet presAssocID="{BB2F6037-47E7-477D-B21A-0D6085EAEAD6}" presName="node" presStyleLbl="node1" presStyleIdx="2" presStyleCnt="6">
        <dgm:presLayoutVars>
          <dgm:bulletEnabled val="1"/>
        </dgm:presLayoutVars>
      </dgm:prSet>
      <dgm:spPr/>
    </dgm:pt>
    <dgm:pt modelId="{51683E26-F953-4C3A-B676-EFBDEEA2E857}" type="pres">
      <dgm:prSet presAssocID="{A11717AA-F16D-4757-A893-EA303E0B6752}" presName="sibTrans" presStyleCnt="0"/>
      <dgm:spPr/>
    </dgm:pt>
    <dgm:pt modelId="{AC394F19-4CCE-4B41-B267-A838CE0EAA6E}" type="pres">
      <dgm:prSet presAssocID="{79609B4A-EF8B-441C-B251-09F12BB5FA8B}" presName="node" presStyleLbl="node1" presStyleIdx="3" presStyleCnt="6">
        <dgm:presLayoutVars>
          <dgm:bulletEnabled val="1"/>
        </dgm:presLayoutVars>
      </dgm:prSet>
      <dgm:spPr/>
    </dgm:pt>
    <dgm:pt modelId="{61AFD58C-C765-46E9-BC2E-82C2091D0992}" type="pres">
      <dgm:prSet presAssocID="{44BEF91F-F6F9-4ECC-958E-A36938055713}" presName="sibTrans" presStyleCnt="0"/>
      <dgm:spPr/>
    </dgm:pt>
    <dgm:pt modelId="{3A8653D9-974D-46D1-9878-3FDAE706EDB9}" type="pres">
      <dgm:prSet presAssocID="{E1AC5969-65F5-4406-B159-DEE2422F33B7}" presName="node" presStyleLbl="node1" presStyleIdx="4" presStyleCnt="6">
        <dgm:presLayoutVars>
          <dgm:bulletEnabled val="1"/>
        </dgm:presLayoutVars>
      </dgm:prSet>
      <dgm:spPr/>
    </dgm:pt>
    <dgm:pt modelId="{A95718DD-27BB-45B3-A6FE-A22A4889FF94}" type="pres">
      <dgm:prSet presAssocID="{B29898DF-6837-4363-A5F0-801B4F8F3FED}" presName="sibTrans" presStyleCnt="0"/>
      <dgm:spPr/>
    </dgm:pt>
    <dgm:pt modelId="{4C6CD20C-FBD4-4332-956C-88E5D124A8F8}" type="pres">
      <dgm:prSet presAssocID="{11239ADF-AFF0-48AE-8453-3F35A84B3DCA}" presName="node" presStyleLbl="node1" presStyleIdx="5" presStyleCnt="6">
        <dgm:presLayoutVars>
          <dgm:bulletEnabled val="1"/>
        </dgm:presLayoutVars>
      </dgm:prSet>
      <dgm:spPr/>
    </dgm:pt>
  </dgm:ptLst>
  <dgm:cxnLst>
    <dgm:cxn modelId="{68E95510-732F-49F9-8D12-3B7AF85F24BF}" type="presOf" srcId="{11239ADF-AFF0-48AE-8453-3F35A84B3DCA}" destId="{4C6CD20C-FBD4-4332-956C-88E5D124A8F8}" srcOrd="0" destOrd="0" presId="urn:microsoft.com/office/officeart/2005/8/layout/default"/>
    <dgm:cxn modelId="{C1178614-0A39-4970-B912-68A3A0CCE017}" type="presOf" srcId="{79609B4A-EF8B-441C-B251-09F12BB5FA8B}" destId="{AC394F19-4CCE-4B41-B267-A838CE0EAA6E}" srcOrd="0" destOrd="0" presId="urn:microsoft.com/office/officeart/2005/8/layout/default"/>
    <dgm:cxn modelId="{8A86B42B-8D50-4E7D-AE66-8954FBD22FD0}" type="presOf" srcId="{7FB1694C-B1C8-463C-801D-4C95CD637D70}" destId="{C94B925A-0162-4A78-B065-61617B6A13D7}" srcOrd="0" destOrd="0" presId="urn:microsoft.com/office/officeart/2005/8/layout/default"/>
    <dgm:cxn modelId="{1072D535-5E0C-46CD-AE14-CA76FC37216E}" srcId="{22D1FEB9-CFF3-4CD6-AD40-0936B8CC2886}" destId="{79609B4A-EF8B-441C-B251-09F12BB5FA8B}" srcOrd="3" destOrd="0" parTransId="{BF1DB333-490E-446A-BE06-17C8C17C1E0C}" sibTransId="{44BEF91F-F6F9-4ECC-958E-A36938055713}"/>
    <dgm:cxn modelId="{1CAAD23B-2005-42E4-B9CA-851ABF2B35C4}" srcId="{22D1FEB9-CFF3-4CD6-AD40-0936B8CC2886}" destId="{E7DA1504-D2DD-45A7-B644-8F6C543E26A1}" srcOrd="1" destOrd="0" parTransId="{8A2E1F5A-CE07-4B8B-A4CC-3EF60967E49E}" sibTransId="{A7B1541E-F288-489F-B991-54F6E506ABB7}"/>
    <dgm:cxn modelId="{98235064-903D-4FCA-8107-93EB4EC74034}" srcId="{22D1FEB9-CFF3-4CD6-AD40-0936B8CC2886}" destId="{11239ADF-AFF0-48AE-8453-3F35A84B3DCA}" srcOrd="5" destOrd="0" parTransId="{3BD493E5-1EA1-44B1-90F6-1B4A60DB6EFE}" sibTransId="{E77727A7-3720-4659-AD5A-6AF6EE37A275}"/>
    <dgm:cxn modelId="{DE81B045-D42B-427B-B33E-DC967D8957DE}" srcId="{22D1FEB9-CFF3-4CD6-AD40-0936B8CC2886}" destId="{7FB1694C-B1C8-463C-801D-4C95CD637D70}" srcOrd="0" destOrd="0" parTransId="{3BF513EF-2DD9-47F5-AFD5-549CDA7DEE5C}" sibTransId="{6356E092-9E79-4095-8845-5506C11BD5FA}"/>
    <dgm:cxn modelId="{A2FBB967-1243-4D25-9E13-377D7583D4C2}" type="presOf" srcId="{BB2F6037-47E7-477D-B21A-0D6085EAEAD6}" destId="{75B970CD-40F1-4F44-B127-9CD55DB9C9D3}" srcOrd="0" destOrd="0" presId="urn:microsoft.com/office/officeart/2005/8/layout/default"/>
    <dgm:cxn modelId="{2E15794C-0518-4986-B948-D55F47B9DB1D}" type="presOf" srcId="{E1AC5969-65F5-4406-B159-DEE2422F33B7}" destId="{3A8653D9-974D-46D1-9878-3FDAE706EDB9}" srcOrd="0" destOrd="0" presId="urn:microsoft.com/office/officeart/2005/8/layout/default"/>
    <dgm:cxn modelId="{B6CF63AF-3F84-4C8C-95A1-4233C4A865D8}" srcId="{22D1FEB9-CFF3-4CD6-AD40-0936B8CC2886}" destId="{E1AC5969-65F5-4406-B159-DEE2422F33B7}" srcOrd="4" destOrd="0" parTransId="{44C9D952-02A8-4FFF-97B7-445F6471CFAE}" sibTransId="{B29898DF-6837-4363-A5F0-801B4F8F3FED}"/>
    <dgm:cxn modelId="{B989A1D3-21B7-4EB6-BBBB-B7B94132877A}" srcId="{22D1FEB9-CFF3-4CD6-AD40-0936B8CC2886}" destId="{BB2F6037-47E7-477D-B21A-0D6085EAEAD6}" srcOrd="2" destOrd="0" parTransId="{293748B3-3AAE-497D-A0D9-D49D2B081679}" sibTransId="{A11717AA-F16D-4757-A893-EA303E0B6752}"/>
    <dgm:cxn modelId="{D3CECEEB-6E68-4584-BF33-EB8C91401D2A}" type="presOf" srcId="{22D1FEB9-CFF3-4CD6-AD40-0936B8CC2886}" destId="{F0FAAEB6-3186-4665-B446-F0103EBE9937}" srcOrd="0" destOrd="0" presId="urn:microsoft.com/office/officeart/2005/8/layout/default"/>
    <dgm:cxn modelId="{13F4B6FB-E874-42CC-9079-1B9C75ABB35D}" type="presOf" srcId="{E7DA1504-D2DD-45A7-B644-8F6C543E26A1}" destId="{34669EA0-5471-4151-90E1-01A263CE1C27}" srcOrd="0" destOrd="0" presId="urn:microsoft.com/office/officeart/2005/8/layout/default"/>
    <dgm:cxn modelId="{E253D840-3AC6-4397-B755-74D87474F9DC}" type="presParOf" srcId="{F0FAAEB6-3186-4665-B446-F0103EBE9937}" destId="{C94B925A-0162-4A78-B065-61617B6A13D7}" srcOrd="0" destOrd="0" presId="urn:microsoft.com/office/officeart/2005/8/layout/default"/>
    <dgm:cxn modelId="{6BA1DCA5-4181-4260-8B08-70BAF59E44CC}" type="presParOf" srcId="{F0FAAEB6-3186-4665-B446-F0103EBE9937}" destId="{F020562A-F255-45B7-80D1-2E773149F48E}" srcOrd="1" destOrd="0" presId="urn:microsoft.com/office/officeart/2005/8/layout/default"/>
    <dgm:cxn modelId="{39D61C7D-2EB5-40BE-8F07-D8C6B9C93494}" type="presParOf" srcId="{F0FAAEB6-3186-4665-B446-F0103EBE9937}" destId="{34669EA0-5471-4151-90E1-01A263CE1C27}" srcOrd="2" destOrd="0" presId="urn:microsoft.com/office/officeart/2005/8/layout/default"/>
    <dgm:cxn modelId="{6996D740-DCE7-4E30-B455-DAD74F31BA94}" type="presParOf" srcId="{F0FAAEB6-3186-4665-B446-F0103EBE9937}" destId="{012027E2-757F-4448-8E54-7A65ADDB8467}" srcOrd="3" destOrd="0" presId="urn:microsoft.com/office/officeart/2005/8/layout/default"/>
    <dgm:cxn modelId="{7CCD437F-BC59-4972-921C-4614A70216C7}" type="presParOf" srcId="{F0FAAEB6-3186-4665-B446-F0103EBE9937}" destId="{75B970CD-40F1-4F44-B127-9CD55DB9C9D3}" srcOrd="4" destOrd="0" presId="urn:microsoft.com/office/officeart/2005/8/layout/default"/>
    <dgm:cxn modelId="{2C9A56D9-1868-42DB-B40C-6EB4ECEFFD8A}" type="presParOf" srcId="{F0FAAEB6-3186-4665-B446-F0103EBE9937}" destId="{51683E26-F953-4C3A-B676-EFBDEEA2E857}" srcOrd="5" destOrd="0" presId="urn:microsoft.com/office/officeart/2005/8/layout/default"/>
    <dgm:cxn modelId="{92A9A4DA-28CF-4A53-A575-930D38480D17}" type="presParOf" srcId="{F0FAAEB6-3186-4665-B446-F0103EBE9937}" destId="{AC394F19-4CCE-4B41-B267-A838CE0EAA6E}" srcOrd="6" destOrd="0" presId="urn:microsoft.com/office/officeart/2005/8/layout/default"/>
    <dgm:cxn modelId="{0EBA31DA-2D01-4261-89DD-D0DD5D0C48D8}" type="presParOf" srcId="{F0FAAEB6-3186-4665-B446-F0103EBE9937}" destId="{61AFD58C-C765-46E9-BC2E-82C2091D0992}" srcOrd="7" destOrd="0" presId="urn:microsoft.com/office/officeart/2005/8/layout/default"/>
    <dgm:cxn modelId="{9187CB9D-ED61-4183-9AC9-1153BBE99A83}" type="presParOf" srcId="{F0FAAEB6-3186-4665-B446-F0103EBE9937}" destId="{3A8653D9-974D-46D1-9878-3FDAE706EDB9}" srcOrd="8" destOrd="0" presId="urn:microsoft.com/office/officeart/2005/8/layout/default"/>
    <dgm:cxn modelId="{307477CD-7E16-4AAB-AEA6-CB1D4CABB22A}" type="presParOf" srcId="{F0FAAEB6-3186-4665-B446-F0103EBE9937}" destId="{A95718DD-27BB-45B3-A6FE-A22A4889FF94}" srcOrd="9" destOrd="0" presId="urn:microsoft.com/office/officeart/2005/8/layout/default"/>
    <dgm:cxn modelId="{0430DF03-DF73-4926-BD70-AE77C3FCDCB6}" type="presParOf" srcId="{F0FAAEB6-3186-4665-B446-F0103EBE9937}" destId="{4C6CD20C-FBD4-4332-956C-88E5D124A8F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29E13-23DF-4F0A-9F16-EA1B98027744}">
      <dsp:nvSpPr>
        <dsp:cNvPr id="0" name=""/>
        <dsp:cNvSpPr/>
      </dsp:nvSpPr>
      <dsp:spPr>
        <a:xfrm>
          <a:off x="0" y="223867"/>
          <a:ext cx="5626968" cy="1011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Mielen hyvinvoinnista voi pitää huolta siinä missä muutenkin terveydestä.</a:t>
          </a:r>
          <a:endParaRPr lang="en-US" sz="1700" kern="1200"/>
        </a:p>
      </dsp:txBody>
      <dsp:txXfrm>
        <a:off x="49397" y="273264"/>
        <a:ext cx="5528174" cy="913109"/>
      </dsp:txXfrm>
    </dsp:sp>
    <dsp:sp modelId="{4C1B4513-E241-442F-B643-718A0B709290}">
      <dsp:nvSpPr>
        <dsp:cNvPr id="0" name=""/>
        <dsp:cNvSpPr/>
      </dsp:nvSpPr>
      <dsp:spPr>
        <a:xfrm>
          <a:off x="0" y="1284731"/>
          <a:ext cx="5626968" cy="1011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Mukava tekeminen, yhteinen oleminen, </a:t>
          </a:r>
          <a:r>
            <a:rPr lang="fi-FI" sz="1700" b="1" kern="1200"/>
            <a:t>monipuolinen ruokavalio, liikunta ja riittävä yöuni </a:t>
          </a:r>
          <a:r>
            <a:rPr lang="fi-FI" sz="1700" kern="1200"/>
            <a:t>auttavat kehoamme ja mieltämme voimaan hyvin.</a:t>
          </a:r>
          <a:endParaRPr lang="en-US" sz="1700" kern="1200"/>
        </a:p>
      </dsp:txBody>
      <dsp:txXfrm>
        <a:off x="49397" y="1334128"/>
        <a:ext cx="5528174" cy="913109"/>
      </dsp:txXfrm>
    </dsp:sp>
    <dsp:sp modelId="{9B7D3C63-4A11-45F8-AC37-B51D1839140C}">
      <dsp:nvSpPr>
        <dsp:cNvPr id="0" name=""/>
        <dsp:cNvSpPr/>
      </dsp:nvSpPr>
      <dsp:spPr>
        <a:xfrm>
          <a:off x="0" y="2345595"/>
          <a:ext cx="5626968" cy="1011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Voimme sitä paremmin mitä joustavammin kehomme, mielemme ja elämämme eri osa-alueet toimivat yhdessä.</a:t>
          </a:r>
          <a:endParaRPr lang="en-US" sz="1700" kern="1200"/>
        </a:p>
      </dsp:txBody>
      <dsp:txXfrm>
        <a:off x="49397" y="2394992"/>
        <a:ext cx="5528174" cy="913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B0D3F-8AC3-4580-AAD3-A55CDDFED504}">
      <dsp:nvSpPr>
        <dsp:cNvPr id="0" name=""/>
        <dsp:cNvSpPr/>
      </dsp:nvSpPr>
      <dsp:spPr>
        <a:xfrm>
          <a:off x="1764" y="409211"/>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Itsensä hyväksyminen ja itsensä kanssa toimeen tuleminen</a:t>
          </a:r>
          <a:endParaRPr lang="en-US" sz="1200" kern="1200"/>
        </a:p>
      </dsp:txBody>
      <dsp:txXfrm>
        <a:off x="1764" y="409211"/>
        <a:ext cx="1399789" cy="839873"/>
      </dsp:txXfrm>
    </dsp:sp>
    <dsp:sp modelId="{59A0DF62-1141-47D4-9E9B-15ECA57EB832}">
      <dsp:nvSpPr>
        <dsp:cNvPr id="0" name=""/>
        <dsp:cNvSpPr/>
      </dsp:nvSpPr>
      <dsp:spPr>
        <a:xfrm>
          <a:off x="1541532" y="409211"/>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Itsensä arvostaminen</a:t>
          </a:r>
          <a:endParaRPr lang="en-US" sz="1200" kern="1200"/>
        </a:p>
      </dsp:txBody>
      <dsp:txXfrm>
        <a:off x="1541532" y="409211"/>
        <a:ext cx="1399789" cy="839873"/>
      </dsp:txXfrm>
    </dsp:sp>
    <dsp:sp modelId="{BE3E6FD4-7BDA-4536-A137-A5EA8F247ACD}">
      <dsp:nvSpPr>
        <dsp:cNvPr id="0" name=""/>
        <dsp:cNvSpPr/>
      </dsp:nvSpPr>
      <dsp:spPr>
        <a:xfrm>
          <a:off x="3081300" y="409211"/>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Kyky ja halu oppia uutta</a:t>
          </a:r>
          <a:endParaRPr lang="en-US" sz="1200" kern="1200"/>
        </a:p>
      </dsp:txBody>
      <dsp:txXfrm>
        <a:off x="3081300" y="409211"/>
        <a:ext cx="1399789" cy="839873"/>
      </dsp:txXfrm>
    </dsp:sp>
    <dsp:sp modelId="{2199412E-5731-4458-A175-8A662E024999}">
      <dsp:nvSpPr>
        <dsp:cNvPr id="0" name=""/>
        <dsp:cNvSpPr/>
      </dsp:nvSpPr>
      <dsp:spPr>
        <a:xfrm>
          <a:off x="4621068" y="409211"/>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Itsensä tarpeelliseksi tunteminen</a:t>
          </a:r>
          <a:endParaRPr lang="en-US" sz="1200" kern="1200"/>
        </a:p>
      </dsp:txBody>
      <dsp:txXfrm>
        <a:off x="4621068" y="409211"/>
        <a:ext cx="1399789" cy="839873"/>
      </dsp:txXfrm>
    </dsp:sp>
    <dsp:sp modelId="{4135E3FB-F2E5-45B2-8421-A09D93B087B6}">
      <dsp:nvSpPr>
        <dsp:cNvPr id="0" name=""/>
        <dsp:cNvSpPr/>
      </dsp:nvSpPr>
      <dsp:spPr>
        <a:xfrm>
          <a:off x="1764" y="1389064"/>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Mielekäs tekeminen ja harrastaminen</a:t>
          </a:r>
          <a:endParaRPr lang="en-US" sz="1200" kern="1200"/>
        </a:p>
      </dsp:txBody>
      <dsp:txXfrm>
        <a:off x="1764" y="1389064"/>
        <a:ext cx="1399789" cy="839873"/>
      </dsp:txXfrm>
    </dsp:sp>
    <dsp:sp modelId="{45FACD84-9183-49D9-B9C9-22BE3D722A73}">
      <dsp:nvSpPr>
        <dsp:cNvPr id="0" name=""/>
        <dsp:cNvSpPr/>
      </dsp:nvSpPr>
      <dsp:spPr>
        <a:xfrm>
          <a:off x="1541532" y="1389064"/>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Pettymysten ja vastoinkäymisten kestäminen</a:t>
          </a:r>
          <a:endParaRPr lang="en-US" sz="1200" kern="1200"/>
        </a:p>
      </dsp:txBody>
      <dsp:txXfrm>
        <a:off x="1541532" y="1389064"/>
        <a:ext cx="1399789" cy="839873"/>
      </dsp:txXfrm>
    </dsp:sp>
    <dsp:sp modelId="{EF382497-61A4-4F39-97FE-21C3C9B05D70}">
      <dsp:nvSpPr>
        <dsp:cNvPr id="0" name=""/>
        <dsp:cNvSpPr/>
      </dsp:nvSpPr>
      <dsp:spPr>
        <a:xfrm>
          <a:off x="3081300" y="1389064"/>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Kyky selvittää ristiriitoja ja vaikeita tilanteita</a:t>
          </a:r>
          <a:endParaRPr lang="en-US" sz="1200" kern="1200"/>
        </a:p>
      </dsp:txBody>
      <dsp:txXfrm>
        <a:off x="3081300" y="1389064"/>
        <a:ext cx="1399789" cy="839873"/>
      </dsp:txXfrm>
    </dsp:sp>
    <dsp:sp modelId="{5A42AB84-569A-4DC4-8C55-38584D29BBE8}">
      <dsp:nvSpPr>
        <dsp:cNvPr id="0" name=""/>
        <dsp:cNvSpPr/>
      </dsp:nvSpPr>
      <dsp:spPr>
        <a:xfrm>
          <a:off x="4621068" y="1389064"/>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Joustavuus ja sopeutuminen</a:t>
          </a:r>
          <a:endParaRPr lang="en-US" sz="1200" kern="1200"/>
        </a:p>
      </dsp:txBody>
      <dsp:txXfrm>
        <a:off x="4621068" y="1389064"/>
        <a:ext cx="1399789" cy="839873"/>
      </dsp:txXfrm>
    </dsp:sp>
    <dsp:sp modelId="{1A98B125-4455-4BDE-9DA4-FD76BC8D125A}">
      <dsp:nvSpPr>
        <dsp:cNvPr id="0" name=""/>
        <dsp:cNvSpPr/>
      </dsp:nvSpPr>
      <dsp:spPr>
        <a:xfrm>
          <a:off x="771648" y="2368916"/>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Hyvät ystävät ja läheiset ihmiset</a:t>
          </a:r>
          <a:endParaRPr lang="en-US" sz="1200" kern="1200"/>
        </a:p>
      </dsp:txBody>
      <dsp:txXfrm>
        <a:off x="771648" y="2368916"/>
        <a:ext cx="1399789" cy="839873"/>
      </dsp:txXfrm>
    </dsp:sp>
    <dsp:sp modelId="{2A40BEC1-E88D-4B73-8C92-86AFA4E376EC}">
      <dsp:nvSpPr>
        <dsp:cNvPr id="0" name=""/>
        <dsp:cNvSpPr/>
      </dsp:nvSpPr>
      <dsp:spPr>
        <a:xfrm>
          <a:off x="2311416" y="2368916"/>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Hyvät puhevälit vanhempien ja muun perheen kanssa</a:t>
          </a:r>
          <a:endParaRPr lang="en-US" sz="1200" kern="1200"/>
        </a:p>
      </dsp:txBody>
      <dsp:txXfrm>
        <a:off x="2311416" y="2368916"/>
        <a:ext cx="1399789" cy="839873"/>
      </dsp:txXfrm>
    </dsp:sp>
    <dsp:sp modelId="{2A54BBE7-310D-4F12-A613-87F6F9B04931}">
      <dsp:nvSpPr>
        <dsp:cNvPr id="0" name=""/>
        <dsp:cNvSpPr/>
      </dsp:nvSpPr>
      <dsp:spPr>
        <a:xfrm>
          <a:off x="3851184" y="2368916"/>
          <a:ext cx="1399789" cy="839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Muiden arvostaminen ja auttaminen</a:t>
          </a:r>
          <a:endParaRPr lang="en-US" sz="1200" kern="1200"/>
        </a:p>
      </dsp:txBody>
      <dsp:txXfrm>
        <a:off x="3851184" y="2368916"/>
        <a:ext cx="1399789" cy="839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7DC5A-39F7-4ECC-ABB1-50D6931E528E}">
      <dsp:nvSpPr>
        <dsp:cNvPr id="0" name=""/>
        <dsp:cNvSpPr/>
      </dsp:nvSpPr>
      <dsp:spPr>
        <a:xfrm>
          <a:off x="1043688" y="2063"/>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Puhu huolistasi. Selviytymistaitoihin kuuluu oleellisesti se, että tunnistaa, milloin ei pärjää yksin. Kaverit ja perhe voivat auttaa. </a:t>
          </a:r>
          <a:endParaRPr lang="en-US" sz="1000" kern="1200"/>
        </a:p>
      </dsp:txBody>
      <dsp:txXfrm>
        <a:off x="1043688" y="2063"/>
        <a:ext cx="2334475" cy="1400685"/>
      </dsp:txXfrm>
    </dsp:sp>
    <dsp:sp modelId="{E9628105-A52C-4FC8-B575-56D90B50D52C}">
      <dsp:nvSpPr>
        <dsp:cNvPr id="0" name=""/>
        <dsp:cNvSpPr/>
      </dsp:nvSpPr>
      <dsp:spPr>
        <a:xfrm>
          <a:off x="3611611" y="2063"/>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Itke ja sure. Itku on luonnollinen reaktio suruun ja helpottaa oloa. Surun aiheuttanutta asiaa voi muistella, siitä voi piirtää tai kirjoittaa.</a:t>
          </a:r>
          <a:endParaRPr lang="en-US" sz="1000" kern="1200"/>
        </a:p>
      </dsp:txBody>
      <dsp:txXfrm>
        <a:off x="3611611" y="2063"/>
        <a:ext cx="2334475" cy="1400685"/>
      </dsp:txXfrm>
    </dsp:sp>
    <dsp:sp modelId="{10F7CB60-4FDB-45A3-AF00-048624C7347B}">
      <dsp:nvSpPr>
        <dsp:cNvPr id="0" name=""/>
        <dsp:cNvSpPr/>
      </dsp:nvSpPr>
      <dsp:spPr>
        <a:xfrm>
          <a:off x="1043688" y="1636196"/>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Pura paha olo nyrkkeilysäkkiin, juoksulenkille, saunaan…</a:t>
          </a:r>
          <a:endParaRPr lang="en-US" sz="1000" kern="1200"/>
        </a:p>
      </dsp:txBody>
      <dsp:txXfrm>
        <a:off x="1043688" y="1636196"/>
        <a:ext cx="2334475" cy="1400685"/>
      </dsp:txXfrm>
    </dsp:sp>
    <dsp:sp modelId="{15CE6ACE-95ED-479F-B159-EDCEBD91BDA6}">
      <dsp:nvSpPr>
        <dsp:cNvPr id="0" name=""/>
        <dsp:cNvSpPr/>
      </dsp:nvSpPr>
      <dsp:spPr>
        <a:xfrm>
          <a:off x="3611611" y="1636196"/>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Ratkaise ongelma. Vaikeissa tilanteissa tunteet kuohuvat, mikä voi vaikeuttaa tilanteen selvittelyä. On siis hyvä rauhoittua ensin ja tarkastella ratkaisumahdollisuuksia vasta sitten.</a:t>
          </a:r>
          <a:endParaRPr lang="en-US" sz="1000" kern="1200"/>
        </a:p>
      </dsp:txBody>
      <dsp:txXfrm>
        <a:off x="3611611" y="1636196"/>
        <a:ext cx="2334475" cy="1400685"/>
      </dsp:txXfrm>
    </dsp:sp>
    <dsp:sp modelId="{32BB63FD-7609-4451-9FCC-F918442D7EBE}">
      <dsp:nvSpPr>
        <dsp:cNvPr id="0" name=""/>
        <dsp:cNvSpPr/>
      </dsp:nvSpPr>
      <dsp:spPr>
        <a:xfrm>
          <a:off x="1043688" y="3270329"/>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Jossittelu ja syyttely sitovat ihmisen tiukemmin itse ongelmaan, jolloin ratkaisun löytäminen vain vaikeutuu. Ongelmakin tuntuu vain suurenevan ja pahenevan. Kun mieli on rauhallinen, kirjaa ongelmaan liittyvät plussat ja miinukset se auttaa jäsentämään ongelmaa.</a:t>
          </a:r>
          <a:endParaRPr lang="en-US" sz="1000" kern="1200"/>
        </a:p>
      </dsp:txBody>
      <dsp:txXfrm>
        <a:off x="1043688" y="3270329"/>
        <a:ext cx="2334475" cy="1400685"/>
      </dsp:txXfrm>
    </dsp:sp>
    <dsp:sp modelId="{8CA8228C-313A-4324-A08D-22EDE223F9C3}">
      <dsp:nvSpPr>
        <dsp:cNvPr id="0" name=""/>
        <dsp:cNvSpPr/>
      </dsp:nvSpPr>
      <dsp:spPr>
        <a:xfrm>
          <a:off x="3611611" y="3270329"/>
          <a:ext cx="2334475" cy="140068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Sopeudu tilanteeseen. Jos ongelmaan ei ole helppoa ratkaisua, silloin selviytyminen tarkoittaa tilanteen hyväksymistä, sietämistä ja kestämistä. Muiden ihmisten tuella on silloin suuri merkitys.</a:t>
          </a:r>
          <a:endParaRPr lang="en-US" sz="1000" kern="1200"/>
        </a:p>
      </dsp:txBody>
      <dsp:txXfrm>
        <a:off x="3611611" y="3270329"/>
        <a:ext cx="2334475" cy="1400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925A-0162-4A78-B065-61617B6A13D7}">
      <dsp:nvSpPr>
        <dsp:cNvPr id="0" name=""/>
        <dsp:cNvSpPr/>
      </dsp:nvSpPr>
      <dsp:spPr>
        <a:xfrm>
          <a:off x="1148561" y="935"/>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Pohdi mielialojasi ja ajatuksiasi. Mistä ne aiheutuvat? Miksi ajattelet niin kuin ajattelet, miksi tunnet niin kuin tunnet?</a:t>
          </a:r>
          <a:endParaRPr lang="en-US" sz="1100" kern="1200"/>
        </a:p>
      </dsp:txBody>
      <dsp:txXfrm>
        <a:off x="1148561" y="935"/>
        <a:ext cx="2412535" cy="1447521"/>
      </dsp:txXfrm>
    </dsp:sp>
    <dsp:sp modelId="{34669EA0-5471-4151-90E1-01A263CE1C27}">
      <dsp:nvSpPr>
        <dsp:cNvPr id="0" name=""/>
        <dsp:cNvSpPr/>
      </dsp:nvSpPr>
      <dsp:spPr>
        <a:xfrm>
          <a:off x="3802350" y="935"/>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Hae uusia unelmia, tavoitteita ja kiinnostuksen kohteita elämääsi. Aseta saavutettavissa olevia välitavoitteita, sillä liian suuri pala kerralla voi johtaa pettymykseen.</a:t>
          </a:r>
          <a:endParaRPr lang="en-US" sz="1100" kern="1200"/>
        </a:p>
      </dsp:txBody>
      <dsp:txXfrm>
        <a:off x="3802350" y="935"/>
        <a:ext cx="2412535" cy="1447521"/>
      </dsp:txXfrm>
    </dsp:sp>
    <dsp:sp modelId="{75B970CD-40F1-4F44-B127-9CD55DB9C9D3}">
      <dsp:nvSpPr>
        <dsp:cNvPr id="0" name=""/>
        <dsp:cNvSpPr/>
      </dsp:nvSpPr>
      <dsp:spPr>
        <a:xfrm>
          <a:off x="1148561" y="1689710"/>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Tee sellaisia asioita, jotka vievät ajatukset muualle. Hakeudu toisten ihmisten seuraan, nauti mukavasta yhdessäolosta.</a:t>
          </a:r>
          <a:endParaRPr lang="en-US" sz="1100" kern="1200"/>
        </a:p>
      </dsp:txBody>
      <dsp:txXfrm>
        <a:off x="1148561" y="1689710"/>
        <a:ext cx="2412535" cy="1447521"/>
      </dsp:txXfrm>
    </dsp:sp>
    <dsp:sp modelId="{AC394F19-4CCE-4B41-B267-A838CE0EAA6E}">
      <dsp:nvSpPr>
        <dsp:cNvPr id="0" name=""/>
        <dsp:cNvSpPr/>
      </dsp:nvSpPr>
      <dsp:spPr>
        <a:xfrm>
          <a:off x="3802350" y="1689710"/>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Luonnossa kävelyllä on tutkitusti stressitasoa alentava vaikutus. Onko lähelläsi luonnonpaikkoja, joihin voisit lähteä kävelylle?</a:t>
          </a:r>
          <a:endParaRPr lang="en-US" sz="1100" kern="1200"/>
        </a:p>
      </dsp:txBody>
      <dsp:txXfrm>
        <a:off x="3802350" y="1689710"/>
        <a:ext cx="2412535" cy="1447521"/>
      </dsp:txXfrm>
    </dsp:sp>
    <dsp:sp modelId="{3A8653D9-974D-46D1-9878-3FDAE706EDB9}">
      <dsp:nvSpPr>
        <dsp:cNvPr id="0" name=""/>
        <dsp:cNvSpPr/>
      </dsp:nvSpPr>
      <dsp:spPr>
        <a:xfrm>
          <a:off x="1148561" y="3378485"/>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Naura. Pystymme naurun ja huumorin avulla käsittelemään myös vaikeita asioita ja saamme voimia erilaisten ongelmien ratkaisuun. Usein pahan olonkin ja ikävät kokemukset voi yrittää kääntää voitoksi avoimella ja huumorintajuisella asenteella.</a:t>
          </a:r>
          <a:endParaRPr lang="en-US" sz="1100" kern="1200"/>
        </a:p>
      </dsp:txBody>
      <dsp:txXfrm>
        <a:off x="1148561" y="3378485"/>
        <a:ext cx="2412535" cy="1447521"/>
      </dsp:txXfrm>
    </dsp:sp>
    <dsp:sp modelId="{4C6CD20C-FBD4-4332-956C-88E5D124A8F8}">
      <dsp:nvSpPr>
        <dsp:cNvPr id="0" name=""/>
        <dsp:cNvSpPr/>
      </dsp:nvSpPr>
      <dsp:spPr>
        <a:xfrm>
          <a:off x="3802350" y="3378485"/>
          <a:ext cx="2412535" cy="144752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a:t>Luovat harrastukset, kuten musiikin kuuntelu, päiväkirjan kirjoittaminen, piirtäminen ja maalaaminen ovat osalle hyviä keinoja parantaa mielialaa.</a:t>
          </a:r>
          <a:endParaRPr lang="en-US" sz="1100" kern="1200"/>
        </a:p>
      </dsp:txBody>
      <dsp:txXfrm>
        <a:off x="3802350" y="3378485"/>
        <a:ext cx="2412535" cy="14475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987E1-4979-4572-AC74-6566E8D1EF81}" type="datetimeFigureOut">
              <a:rPr lang="fi-FI" smtClean="0"/>
              <a:t>4.12.2023</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4999-66A2-4BE8-85E1-E5108854D3D1}" type="slidenum">
              <a:rPr lang="fi-FI" smtClean="0"/>
              <a:t>‹#›</a:t>
            </a:fld>
            <a:endParaRPr lang="fi-FI"/>
          </a:p>
        </p:txBody>
      </p:sp>
    </p:spTree>
    <p:extLst>
      <p:ext uri="{BB962C8B-B14F-4D97-AF65-F5344CB8AC3E}">
        <p14:creationId xmlns:p14="http://schemas.microsoft.com/office/powerpoint/2010/main" val="366551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F54999-66A2-4BE8-85E1-E5108854D3D1}" type="slidenum">
              <a:rPr lang="fi-FI" smtClean="0"/>
              <a:t>6</a:t>
            </a:fld>
            <a:endParaRPr lang="fi-FI"/>
          </a:p>
        </p:txBody>
      </p:sp>
    </p:spTree>
    <p:extLst>
      <p:ext uri="{BB962C8B-B14F-4D97-AF65-F5344CB8AC3E}">
        <p14:creationId xmlns:p14="http://schemas.microsoft.com/office/powerpoint/2010/main" val="71714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Liikunta mahdollistaa ja luo hyvät edellytykset oppilaan</a:t>
            </a:r>
            <a:r>
              <a:rPr lang="fi-FI" baseline="0" dirty="0"/>
              <a:t> oppimiselle. Liikunnan jälkeen </a:t>
            </a:r>
            <a:r>
              <a:rPr lang="fi-FI" baseline="0" dirty="0" err="1"/>
              <a:t>päättelyky</a:t>
            </a:r>
            <a:r>
              <a:rPr lang="fi-FI" baseline="0" dirty="0"/>
              <a:t> ja muisti ovat terävimmillään </a:t>
            </a:r>
          </a:p>
          <a:p>
            <a:r>
              <a:rPr lang="fi-FI" b="1" baseline="0" dirty="0"/>
              <a:t>Ero istumisen katkaiseminen ja toiminnallinen opetus</a:t>
            </a:r>
          </a:p>
          <a:p>
            <a:r>
              <a:rPr lang="fi-FI" baseline="0" dirty="0"/>
              <a:t>Esim. jenkeissä 30 min. aamulenkki lisäsi keskittymiskykyä ja Tanskassa koulu/työmatkapyöräilyn vaikutukset samansuuntaisia.</a:t>
            </a:r>
          </a:p>
          <a:p>
            <a:r>
              <a:rPr lang="fi-FI" baseline="0" dirty="0"/>
              <a:t>Kaikista tehokkain vaikutus riittää 20-30 minuutiksi –&gt; 20 min sääntö (”aivot liikkeelle”-jakso)</a:t>
            </a:r>
          </a:p>
          <a:p>
            <a:r>
              <a:rPr lang="fi-FI" baseline="0" dirty="0"/>
              <a:t>Liikuntaa harrastavilla suurempi hippokampus eli aivojen muistialue. Ennen luultiin, että sillä mennään mitä on saatu. Nykytutkimuksen mukaan aivosolujen määrään voidaan vaikuttaa… lisää tarkemmin.</a:t>
            </a:r>
          </a:p>
          <a:p>
            <a:r>
              <a:rPr lang="fi-FI" baseline="0" dirty="0"/>
              <a:t>Huotilainen: lyhyt liikuntahetki (2 min) juuri ennen kognitiivista testiä parantaa testisuoritusta. Kaiken kaikkiaan tutkimukset osoittavat, että liikuntaa harrastavilla nuorilla paremmat akateemiset taidot ja uuden oppimisen testissä parempi tulos (kun vaadittiin tarkkaavaisuutta ja keskittymistä).</a:t>
            </a:r>
          </a:p>
          <a:p>
            <a:endParaRPr lang="fi-FI" baseline="0" dirty="0"/>
          </a:p>
          <a:p>
            <a:r>
              <a:rPr lang="fi-FI" baseline="0" dirty="0"/>
              <a:t>Sussu: 15 min. sääntö</a:t>
            </a:r>
          </a:p>
          <a:p>
            <a:r>
              <a:rPr lang="fi-FI" baseline="0" dirty="0"/>
              <a:t>Uutena:</a:t>
            </a:r>
          </a:p>
          <a:p>
            <a:r>
              <a:rPr lang="fi-FI" baseline="0" dirty="0"/>
              <a:t>Jos tarvitset älyäsi, aktivoi aivosi liikkumalla joitakin minuutteja. Jos sinun täytyy oppia jotakin vaikeaa, ole aktiivinen ja nouse vähintään seisomaan.</a:t>
            </a:r>
          </a:p>
          <a:p>
            <a:r>
              <a:rPr lang="fi-FI" baseline="0" dirty="0"/>
              <a:t>Opittu tieto tallennetaan yöllä. Aivot eivät ”lepää” yöllä, vaan tekevät tärkeää työtä. Aivot siirtävät päivällä opittua tietoa pitkäkestoiseen muistiin yöllä, vaatii pitkää syvää unta. Suurimman osan kannattaa nukkua 7,5 – 8h yössä. Jos nukkumaanmeno siirtyy viikonloppuna, nuori aiheuttaa itselleen jetlagin eli aikaerorasituksen.</a:t>
            </a:r>
          </a:p>
          <a:p>
            <a:r>
              <a:rPr lang="fi-FI" baseline="0" dirty="0"/>
              <a:t>Janalle sen mukaan, kuinka monta tuntia nukuit edellisenä yönä? Juttelemalla: Voiko opettaja vaikuttaa opiskelijoiden unen määrään ja laatuun? Jos voi, miten voi? Unen pikahuolto-opas perään</a:t>
            </a:r>
          </a:p>
          <a:p>
            <a:endParaRPr lang="fi-FI"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E0F54999-66A2-4BE8-85E1-E5108854D3D1}" type="slidenum">
              <a:rPr lang="fi-FI" smtClean="0"/>
              <a:t>7</a:t>
            </a:fld>
            <a:endParaRPr lang="fi-FI"/>
          </a:p>
        </p:txBody>
      </p:sp>
    </p:spTree>
    <p:extLst>
      <p:ext uri="{BB962C8B-B14F-4D97-AF65-F5344CB8AC3E}">
        <p14:creationId xmlns:p14="http://schemas.microsoft.com/office/powerpoint/2010/main" val="7299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348416680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 magen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3"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5"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0"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93622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 vihreä">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2D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55489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 sininen">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43519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 oranssi">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F0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84509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 harma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2D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8281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 vaale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D2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426047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 tumma magent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p:cNvSpPr/>
          <p:nvPr userDrawn="1"/>
        </p:nvSpPr>
        <p:spPr>
          <a:xfrm>
            <a:off x="6372200" y="0"/>
            <a:ext cx="2771800" cy="5143500"/>
          </a:xfrm>
          <a:prstGeom prst="rect">
            <a:avLst/>
          </a:prstGeom>
          <a:solidFill>
            <a:srgbClr val="9B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8" name="Otsikko 1"/>
          <p:cNvSpPr>
            <a:spLocks noGrp="1"/>
          </p:cNvSpPr>
          <p:nvPr>
            <p:ph type="title"/>
          </p:nvPr>
        </p:nvSpPr>
        <p:spPr>
          <a:xfrm>
            <a:off x="457200" y="742582"/>
            <a:ext cx="5616624" cy="857250"/>
          </a:xfrm>
        </p:spPr>
        <p:txBody>
          <a:bodyPr>
            <a:noAutofit/>
          </a:bodyPr>
          <a:lstStyle>
            <a:lvl1pPr algn="l">
              <a:defRPr sz="24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a:t>Nostoteksti, lainaus, tms.</a:t>
            </a:r>
          </a:p>
        </p:txBody>
      </p:sp>
    </p:spTree>
    <p:extLst>
      <p:ext uri="{BB962C8B-B14F-4D97-AF65-F5344CB8AC3E}">
        <p14:creationId xmlns:p14="http://schemas.microsoft.com/office/powerpoint/2010/main" val="383026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251519" y="195486"/>
            <a:ext cx="8696951" cy="857250"/>
          </a:xfrm>
        </p:spPr>
        <p:txBody>
          <a:bodyPr>
            <a:normAutofit/>
          </a:bodyPr>
          <a:lstStyle>
            <a:lvl1pPr algn="l">
              <a:defRPr sz="2600" b="1">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3" name="Sisällön paikkamerkki 2"/>
          <p:cNvSpPr>
            <a:spLocks noGrp="1"/>
          </p:cNvSpPr>
          <p:nvPr>
            <p:ph idx="1"/>
          </p:nvPr>
        </p:nvSpPr>
        <p:spPr>
          <a:xfrm>
            <a:off x="251520" y="1088550"/>
            <a:ext cx="8712968" cy="3859464"/>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 napsauttamalla</a:t>
            </a:r>
          </a:p>
        </p:txBody>
      </p:sp>
    </p:spTree>
    <p:extLst>
      <p:ext uri="{BB962C8B-B14F-4D97-AF65-F5344CB8AC3E}">
        <p14:creationId xmlns:p14="http://schemas.microsoft.com/office/powerpoint/2010/main" val="2506792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0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3233396435"/>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389228784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258844163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
        <p:nvSpPr>
          <p:cNvPr id="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727702871"/>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tsikkodia - Talvi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4"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5"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4.12.2023</a:t>
            </a:fld>
            <a:endParaRPr lang="fi-FI"/>
          </a:p>
        </p:txBody>
      </p:sp>
      <p:sp>
        <p:nvSpPr>
          <p:cNvPr id="16"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511682555"/>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dia - Ilmakuva ilta-aikaa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4.12.2023</a:t>
            </a:fld>
            <a:endParaRPr lang="fi-FI"/>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48920182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tsikkodia - keskustaa mereltä, talv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4.12.2023</a:t>
            </a:fld>
            <a:endParaRPr lang="fi-FI"/>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Lyhyt otsikko tähän</a:t>
            </a:r>
          </a:p>
        </p:txBody>
      </p:sp>
    </p:spTree>
    <p:extLst>
      <p:ext uri="{BB962C8B-B14F-4D97-AF65-F5344CB8AC3E}">
        <p14:creationId xmlns:p14="http://schemas.microsoft.com/office/powerpoint/2010/main" val="252074344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Otsikkodia - taustaväri">
    <p:bg>
      <p:bgPr>
        <a:solidFill>
          <a:schemeClr val="accent1"/>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p:cNvGrpSpPr/>
          <p:nvPr userDrawn="1"/>
        </p:nvGrpSpPr>
        <p:grpSpPr>
          <a:xfrm>
            <a:off x="683568" y="4378851"/>
            <a:ext cx="2141162" cy="342333"/>
            <a:chOff x="6679330" y="4496060"/>
            <a:chExt cx="2102869" cy="336211"/>
          </a:xfrm>
          <a:effectLst/>
        </p:grpSpPr>
        <p:pic>
          <p:nvPicPr>
            <p:cNvPr id="10"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p:nvPr>
        </p:nvSpPr>
        <p:spPr>
          <a:xfrm>
            <a:off x="611560" y="1851670"/>
            <a:ext cx="7992888" cy="1368152"/>
          </a:xfrm>
          <a:effectLst/>
        </p:spPr>
        <p:txBody>
          <a:bodyPr anchor="t">
            <a:noAutofit/>
          </a:bodyPr>
          <a:lstStyle>
            <a:lvl1pPr algn="l">
              <a:lnSpc>
                <a:spcPct val="100000"/>
              </a:lnSpc>
              <a:defRPr sz="3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fi-FI"/>
              <a:t>Muokkaa ots. perustyyl. napsautt.</a:t>
            </a:r>
          </a:p>
        </p:txBody>
      </p:sp>
      <p:sp>
        <p:nvSpPr>
          <p:cNvPr id="3" name="Alaotsikko 2"/>
          <p:cNvSpPr>
            <a:spLocks noGrp="1"/>
          </p:cNvSpPr>
          <p:nvPr>
            <p:ph type="subTitle" idx="1"/>
          </p:nvPr>
        </p:nvSpPr>
        <p:spPr>
          <a:xfrm>
            <a:off x="611560" y="3387694"/>
            <a:ext cx="7992888"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12" name="Päivämäärän paikkamerkki 3"/>
          <p:cNvSpPr>
            <a:spLocks noGrp="1"/>
          </p:cNvSpPr>
          <p:nvPr>
            <p:ph type="dt" sz="half" idx="2"/>
          </p:nvPr>
        </p:nvSpPr>
        <p:spPr>
          <a:xfrm>
            <a:off x="619819" y="4011910"/>
            <a:ext cx="7984629"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4.12.2023</a:t>
            </a:fld>
            <a:endParaRPr lang="fi-FI"/>
          </a:p>
        </p:txBody>
      </p:sp>
    </p:spTree>
    <p:extLst>
      <p:ext uri="{BB962C8B-B14F-4D97-AF65-F5344CB8AC3E}">
        <p14:creationId xmlns:p14="http://schemas.microsoft.com/office/powerpoint/2010/main" val="271533031"/>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292495" y="422399"/>
            <a:ext cx="8527977" cy="781199"/>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292496" y="1203598"/>
            <a:ext cx="8527976" cy="3672408"/>
          </a:xfrm>
          <a:prstGeom prst="rect">
            <a:avLst/>
          </a:prstGeom>
        </p:spPr>
        <p:txBody>
          <a:bodyPr vert="horz" lIns="91440" tIns="45720" rIns="91440" bIns="45720" rtlCol="0">
            <a:normAutofit/>
          </a:bodyPr>
          <a:lstStyle/>
          <a:p>
            <a:pPr lvl="0"/>
            <a:r>
              <a:rPr lang="fi-FI"/>
              <a:t>Muokkaa tekstin perustyylejä napsauttamalla</a:t>
            </a:r>
          </a:p>
        </p:txBody>
      </p:sp>
    </p:spTree>
    <p:extLst>
      <p:ext uri="{BB962C8B-B14F-4D97-AF65-F5344CB8AC3E}">
        <p14:creationId xmlns:p14="http://schemas.microsoft.com/office/powerpoint/2010/main" val="32754150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61" r:id="rId5"/>
    <p:sldLayoutId id="2147483684" r:id="rId6"/>
    <p:sldLayoutId id="2147483685" r:id="rId7"/>
    <p:sldLayoutId id="2147483690" r:id="rId8"/>
    <p:sldLayoutId id="2147483691" r:id="rId9"/>
    <p:sldLayoutId id="2147483672" r:id="rId10"/>
    <p:sldLayoutId id="2147483673" r:id="rId11"/>
    <p:sldLayoutId id="2147483675" r:id="rId12"/>
    <p:sldLayoutId id="2147483676" r:id="rId13"/>
    <p:sldLayoutId id="2147483662" r:id="rId14"/>
    <p:sldLayoutId id="2147483674" r:id="rId15"/>
    <p:sldLayoutId id="2147483677" r:id="rId16"/>
    <p:sldLayoutId id="2147483667" r:id="rId17"/>
    <p:sldLayoutId id="2147483689" r:id="rId18"/>
  </p:sldLayoutIdLst>
  <p:txStyles>
    <p:titleStyle>
      <a:lvl1pPr marL="0" indent="0" algn="l" defTabSz="914400" rtl="0" eaLnBrk="1" latinLnBrk="0" hangingPunct="1">
        <a:spcBef>
          <a:spcPct val="0"/>
        </a:spcBef>
        <a:buFont typeface="Arial" panose="020B0604020202020204" pitchFamily="34" charset="0"/>
        <a:buNone/>
        <a:defRPr sz="3600" b="1"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jpe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jpe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4OiKD9s_xHc" TargetMode="External"/><Relationship Id="rId2" Type="http://schemas.openxmlformats.org/officeDocument/2006/relationships/hyperlink" Target="https://ukkinstituutti.fi/liikkuminen/liikkumisen-suositukset/lasten-ja-nuorten-liikkumissuositus/"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55EA58-8364-4C89-85B2-18437D066C5A}"/>
              </a:ext>
            </a:extLst>
          </p:cNvPr>
          <p:cNvSpPr>
            <a:spLocks noGrp="1"/>
          </p:cNvSpPr>
          <p:nvPr>
            <p:ph type="ctrTitle"/>
          </p:nvPr>
        </p:nvSpPr>
        <p:spPr/>
        <p:txBody>
          <a:bodyPr/>
          <a:lstStyle/>
          <a:p>
            <a:r>
              <a:rPr lang="fi-FI" sz="3600" dirty="0"/>
              <a:t>Opiskelukyvyn ja hyvinvoinnin edistäminen</a:t>
            </a:r>
          </a:p>
        </p:txBody>
      </p:sp>
      <p:sp>
        <p:nvSpPr>
          <p:cNvPr id="3" name="Alaotsikko 2">
            <a:extLst>
              <a:ext uri="{FF2B5EF4-FFF2-40B4-BE49-F238E27FC236}">
                <a16:creationId xmlns:a16="http://schemas.microsoft.com/office/drawing/2014/main" id="{41C5FA02-6D85-4A7D-9DFB-168265AC65FB}"/>
              </a:ext>
            </a:extLst>
          </p:cNvPr>
          <p:cNvSpPr>
            <a:spLocks noGrp="1"/>
          </p:cNvSpPr>
          <p:nvPr>
            <p:ph type="subTitle" idx="1"/>
          </p:nvPr>
        </p:nvSpPr>
        <p:spPr/>
        <p:txBody>
          <a:bodyPr/>
          <a:lstStyle/>
          <a:p>
            <a:endParaRPr lang="fi-FI"/>
          </a:p>
        </p:txBody>
      </p:sp>
      <p:sp>
        <p:nvSpPr>
          <p:cNvPr id="4" name="Päivämäärän paikkamerkki 3">
            <a:extLst>
              <a:ext uri="{FF2B5EF4-FFF2-40B4-BE49-F238E27FC236}">
                <a16:creationId xmlns:a16="http://schemas.microsoft.com/office/drawing/2014/main" id="{D051BD05-04E7-4395-9D18-D2F203F7801B}"/>
              </a:ext>
            </a:extLst>
          </p:cNvPr>
          <p:cNvSpPr>
            <a:spLocks noGrp="1"/>
          </p:cNvSpPr>
          <p:nvPr>
            <p:ph type="dt" sz="half" idx="2"/>
          </p:nvPr>
        </p:nvSpPr>
        <p:spPr/>
        <p:txBody>
          <a:bodyPr/>
          <a:lstStyle/>
          <a:p>
            <a:fld id="{5CE810C6-0B2A-4336-BDD0-D673DABDF44A}" type="datetime1">
              <a:rPr lang="fi-FI" smtClean="0"/>
              <a:t>4.12.2023</a:t>
            </a:fld>
            <a:endParaRPr lang="fi-FI"/>
          </a:p>
        </p:txBody>
      </p:sp>
    </p:spTree>
    <p:extLst>
      <p:ext uri="{BB962C8B-B14F-4D97-AF65-F5344CB8AC3E}">
        <p14:creationId xmlns:p14="http://schemas.microsoft.com/office/powerpoint/2010/main" val="293924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E349F3F9-A22A-43D5-8212-ECB335040C1F}"/>
              </a:ext>
            </a:extLst>
          </p:cNvPr>
          <p:cNvSpPr>
            <a:spLocks noGrp="1"/>
          </p:cNvSpPr>
          <p:nvPr>
            <p:ph type="body" sz="quarter" idx="13"/>
          </p:nvPr>
        </p:nvSpPr>
        <p:spPr/>
        <p:txBody>
          <a:bodyPr/>
          <a:lstStyle/>
          <a:p>
            <a:r>
              <a:rPr lang="fi-FI" b="0" dirty="0"/>
              <a:t>Lautasmallin sektorien koko vähän liikkuvilla ja aktiivisilla lapsilla ja nuorilla</a:t>
            </a:r>
          </a:p>
        </p:txBody>
      </p:sp>
      <p:pic>
        <p:nvPicPr>
          <p:cNvPr id="7" name="Kuva 6">
            <a:extLst>
              <a:ext uri="{FF2B5EF4-FFF2-40B4-BE49-F238E27FC236}">
                <a16:creationId xmlns:a16="http://schemas.microsoft.com/office/drawing/2014/main" id="{37C87BAE-A970-4722-BF81-47C74C4DE9F2}"/>
              </a:ext>
            </a:extLst>
          </p:cNvPr>
          <p:cNvPicPr>
            <a:picLocks noChangeAspect="1"/>
          </p:cNvPicPr>
          <p:nvPr/>
        </p:nvPicPr>
        <p:blipFill>
          <a:blip r:embed="rId2"/>
          <a:stretch>
            <a:fillRect/>
          </a:stretch>
        </p:blipFill>
        <p:spPr>
          <a:xfrm>
            <a:off x="738554" y="123478"/>
            <a:ext cx="4941276" cy="1909156"/>
          </a:xfrm>
          <a:prstGeom prst="rect">
            <a:avLst/>
          </a:prstGeom>
        </p:spPr>
      </p:pic>
      <p:sp>
        <p:nvSpPr>
          <p:cNvPr id="8" name="Sisällön paikkamerkki 2">
            <a:extLst>
              <a:ext uri="{FF2B5EF4-FFF2-40B4-BE49-F238E27FC236}">
                <a16:creationId xmlns:a16="http://schemas.microsoft.com/office/drawing/2014/main" id="{712B3FF1-A5A0-4987-86FC-FCEC4F964D09}"/>
              </a:ext>
            </a:extLst>
          </p:cNvPr>
          <p:cNvSpPr txBox="1">
            <a:spLocks/>
          </p:cNvSpPr>
          <p:nvPr/>
        </p:nvSpPr>
        <p:spPr>
          <a:xfrm>
            <a:off x="237744" y="1995685"/>
            <a:ext cx="5986272" cy="3525883"/>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fi-FI" sz="1200" b="1" dirty="0">
                <a:latin typeface="Segoe UI"/>
                <a:cs typeface="Segoe UI"/>
              </a:rPr>
              <a:t>Kasviksia </a:t>
            </a:r>
            <a:r>
              <a:rPr lang="fi-FI" sz="1200" dirty="0">
                <a:latin typeface="Segoe UI"/>
                <a:cs typeface="Segoe UI"/>
              </a:rPr>
              <a:t>vähän liikkuvalle puolet ja aktiiviliikkujalle kolmasosa lautasesta </a:t>
            </a:r>
            <a:endParaRPr lang="fi-FI">
              <a:latin typeface="Segoe UI"/>
              <a:cs typeface="Segoe UI"/>
            </a:endParaRPr>
          </a:p>
          <a:p>
            <a:r>
              <a:rPr lang="fi-FI" sz="1200" dirty="0">
                <a:latin typeface="Segoe UI"/>
                <a:cs typeface="Segoe UI"/>
              </a:rPr>
              <a:t>        (4-9 annosta/päivä, yksi annos on syöjän nyrkin kokoinen eli n. 100g)</a:t>
            </a:r>
            <a:endParaRPr lang="fi-FI">
              <a:cs typeface="Segoe UI"/>
            </a:endParaRPr>
          </a:p>
          <a:p>
            <a:pPr marL="742950" lvl="1" indent="-285750">
              <a:buFont typeface="Arial" panose="020B0604020202020204" pitchFamily="34" charset="0"/>
              <a:buChar char="•"/>
            </a:pPr>
            <a:r>
              <a:rPr lang="fi-FI" sz="1200" dirty="0"/>
              <a:t>mm. vihannekset, sienet, marjat ja hedelmät</a:t>
            </a:r>
            <a:br>
              <a:rPr lang="fi-FI" sz="1200" dirty="0"/>
            </a:br>
            <a:endParaRPr lang="fi-FI" sz="1200" dirty="0"/>
          </a:p>
          <a:p>
            <a:pPr marL="285750" indent="-285750">
              <a:buFont typeface="Arial" panose="020B0604020202020204" pitchFamily="34" charset="0"/>
              <a:buChar char="•"/>
            </a:pPr>
            <a:r>
              <a:rPr lang="fi-FI" sz="1200" b="1" dirty="0"/>
              <a:t>Proteiinit </a:t>
            </a:r>
            <a:r>
              <a:rPr lang="fi-FI" sz="1200" dirty="0"/>
              <a:t>vähän liikkuvalle neljännes ja aktiiviliikkujalle kolmannes lautasesta</a:t>
            </a:r>
          </a:p>
          <a:p>
            <a:pPr marL="742950" lvl="1" indent="-285750">
              <a:buFont typeface="Arial" panose="020B0604020202020204" pitchFamily="34" charset="0"/>
              <a:buChar char="•"/>
            </a:pPr>
            <a:r>
              <a:rPr lang="fi-FI" sz="1200" dirty="0">
                <a:latin typeface="Segoe UI"/>
                <a:cs typeface="Segoe UI"/>
              </a:rPr>
              <a:t>kala (2-3 krt/vko), liha (mm. nauta, porsas, riista, kana, lammas, kalkkuna), kananmuna, rahka, katkaravut, maitotaloustuotteet. </a:t>
            </a:r>
            <a:endParaRPr lang="fi-FI" sz="1200" dirty="0"/>
          </a:p>
          <a:p>
            <a:pPr marL="742950" lvl="1" indent="-285750">
              <a:buFont typeface="Arial" panose="020B0604020202020204" pitchFamily="34" charset="0"/>
              <a:buChar char="•"/>
            </a:pPr>
            <a:r>
              <a:rPr lang="fi-FI" sz="1200" dirty="0">
                <a:latin typeface="Segoe UI"/>
                <a:cs typeface="Segoe UI"/>
              </a:rPr>
              <a:t>Hyviä kasviproteiinin lähteitä ovat pavut, linssit, herneet, pähkinät, siemenet ja soijavalmisteet (mm. tofu) sekä sieniproteiinituotteet (</a:t>
            </a:r>
            <a:r>
              <a:rPr lang="fi-FI" sz="1200" dirty="0" err="1">
                <a:latin typeface="Segoe UI"/>
                <a:cs typeface="Segoe UI"/>
              </a:rPr>
              <a:t>quorn</a:t>
            </a:r>
            <a:r>
              <a:rPr lang="fi-FI" sz="1200" dirty="0">
                <a:latin typeface="Segoe UI"/>
                <a:cs typeface="Segoe UI"/>
              </a:rPr>
              <a:t>). </a:t>
            </a:r>
            <a:endParaRPr lang="fi-FI" sz="1200"/>
          </a:p>
          <a:p>
            <a:pPr lvl="1"/>
            <a:endParaRPr lang="fi-FI" sz="1200" dirty="0"/>
          </a:p>
          <a:p>
            <a:pPr marL="285750" indent="-285750">
              <a:buFont typeface="Arial" panose="020B0604020202020204" pitchFamily="34" charset="0"/>
              <a:buChar char="•"/>
            </a:pPr>
            <a:r>
              <a:rPr lang="fi-FI" sz="1200" b="1" dirty="0"/>
              <a:t>Hiilihydraatit </a:t>
            </a:r>
            <a:r>
              <a:rPr lang="fi-FI" sz="1200" dirty="0"/>
              <a:t>vähän liikkuvalle neljännes ja aktiiviliikkujalle kolmannes lautasesta</a:t>
            </a:r>
          </a:p>
          <a:p>
            <a:pPr marL="742950" lvl="1" indent="-285750">
              <a:buFont typeface="Arial" panose="020B0604020202020204" pitchFamily="34" charset="0"/>
              <a:buChar char="•"/>
            </a:pPr>
            <a:r>
              <a:rPr lang="fi-FI" sz="1200" dirty="0"/>
              <a:t>täysjyväpasta ja –riisi, peruna, täysjyväiset viljatuotteet sekä hedelmät, marjat ja vihannekset</a:t>
            </a:r>
            <a:br>
              <a:rPr lang="fi-FI" sz="1200" dirty="0"/>
            </a:br>
            <a:endParaRPr lang="fi-FI" sz="1200" dirty="0"/>
          </a:p>
          <a:p>
            <a:pPr marL="285750" indent="-285750">
              <a:buFont typeface="Arial" panose="020B0604020202020204" pitchFamily="34" charset="0"/>
              <a:buChar char="•"/>
            </a:pPr>
            <a:r>
              <a:rPr lang="fi-FI" sz="1200" b="1" dirty="0"/>
              <a:t>Ruokajuoma </a:t>
            </a:r>
            <a:r>
              <a:rPr lang="fi-FI" sz="1200" dirty="0"/>
              <a:t>lasillinen rasvatonta maitoa, piimää tai vettä</a:t>
            </a:r>
            <a:br>
              <a:rPr lang="fi-FI" sz="1200" dirty="0"/>
            </a:br>
            <a:endParaRPr lang="fi-FI" sz="1200" dirty="0"/>
          </a:p>
          <a:p>
            <a:pPr marL="285750" indent="-285750">
              <a:buFont typeface="Arial" panose="020B0604020202020204" pitchFamily="34" charset="0"/>
              <a:buChar char="•"/>
            </a:pPr>
            <a:r>
              <a:rPr lang="fi-FI" sz="1200" b="1" dirty="0"/>
              <a:t>Leipää </a:t>
            </a:r>
            <a:r>
              <a:rPr lang="fi-FI" sz="1200" dirty="0"/>
              <a:t>muutama siivu sekä levitettä. Aktiiviliikkuja voi syödä pari siivua enemmän kuin vähän liikkuva</a:t>
            </a:r>
          </a:p>
          <a:p>
            <a:pPr marL="742950" lvl="1" indent="-285750">
              <a:buFont typeface="Arial" panose="020B0604020202020204" pitchFamily="34" charset="0"/>
              <a:buChar char="•"/>
            </a:pPr>
            <a:r>
              <a:rPr lang="fi-FI" sz="1200" dirty="0"/>
              <a:t>ruisleipä, näkkileipä ja tumma täysjyväleipä</a:t>
            </a:r>
          </a:p>
          <a:p>
            <a:pPr marL="742950" lvl="1" indent="-285750">
              <a:buFont typeface="Arial" panose="020B0604020202020204" pitchFamily="34" charset="0"/>
              <a:buChar char="•"/>
            </a:pPr>
            <a:endParaRPr lang="fi-FI" dirty="0"/>
          </a:p>
          <a:p>
            <a:r>
              <a:rPr lang="fi-FI" dirty="0"/>
              <a:t> </a:t>
            </a:r>
          </a:p>
        </p:txBody>
      </p:sp>
    </p:spTree>
    <p:extLst>
      <p:ext uri="{BB962C8B-B14F-4D97-AF65-F5344CB8AC3E}">
        <p14:creationId xmlns:p14="http://schemas.microsoft.com/office/powerpoint/2010/main" val="51559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251520" y="123478"/>
            <a:ext cx="5832648" cy="504056"/>
          </a:xfrm>
        </p:spPr>
        <p:txBody>
          <a:bodyPr/>
          <a:lstStyle/>
          <a:p>
            <a:r>
              <a:rPr lang="fi-FI"/>
              <a:t>Uudet ravitsemussuositukset 2018</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251520" y="771550"/>
            <a:ext cx="5832648" cy="4248472"/>
          </a:xfrm>
        </p:spPr>
        <p:txBody>
          <a:bodyPr>
            <a:normAutofit/>
          </a:bodyPr>
          <a:lstStyle/>
          <a:p>
            <a:pPr marL="285750" indent="-285750">
              <a:buFont typeface="Arial" panose="020B0604020202020204" pitchFamily="34" charset="0"/>
              <a:buChar char="•"/>
            </a:pPr>
            <a:endParaRPr lang="fi-FI" sz="2000"/>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444208" y="572673"/>
            <a:ext cx="2592288" cy="576062"/>
          </a:xfrm>
        </p:spPr>
        <p:txBody>
          <a:bodyPr/>
          <a:lstStyle/>
          <a:p>
            <a:r>
              <a:rPr lang="fi-FI" sz="1600" dirty="0"/>
              <a:t>Lapsi ja nuori näkyväksi ruokailijana!</a:t>
            </a:r>
          </a:p>
          <a:p>
            <a:endParaRPr lang="fi-FI" dirty="0"/>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444208" y="1275606"/>
            <a:ext cx="2699792" cy="3744415"/>
          </a:xfrm>
        </p:spPr>
        <p:txBody>
          <a:bodyPr/>
          <a:lstStyle/>
          <a:p>
            <a:pPr marL="171450" indent="-171450">
              <a:buFont typeface="Arial" panose="020B0604020202020204" pitchFamily="34" charset="0"/>
              <a:buChar char="•"/>
            </a:pPr>
            <a:r>
              <a:rPr lang="fi-FI" sz="1200" b="0" dirty="0"/>
              <a:t>Ota lapsi/nuori mukaan aterian valmisteluun</a:t>
            </a:r>
            <a:br>
              <a:rPr lang="fi-FI" sz="1200" b="0" dirty="0"/>
            </a:br>
            <a:endParaRPr lang="fi-FI" sz="1200" b="0" dirty="0"/>
          </a:p>
          <a:p>
            <a:pPr marL="171450" indent="-171450">
              <a:buFont typeface="Arial" panose="020B0604020202020204" pitchFamily="34" charset="0"/>
              <a:buChar char="•"/>
            </a:pPr>
            <a:r>
              <a:rPr lang="fi-FI" sz="1200" b="0" dirty="0"/>
              <a:t>Anna positiivista palautetta hyvistä asioista syömisessä</a:t>
            </a:r>
            <a:br>
              <a:rPr lang="fi-FI" sz="1200" b="0" dirty="0"/>
            </a:br>
            <a:endParaRPr lang="fi-FI" sz="1200" b="0" dirty="0"/>
          </a:p>
          <a:p>
            <a:pPr marL="171450" indent="-171450">
              <a:buFont typeface="Arial" panose="020B0604020202020204" pitchFamily="34" charset="0"/>
              <a:buChar char="•"/>
            </a:pPr>
            <a:r>
              <a:rPr lang="fi-FI" sz="1200" b="0" dirty="0"/>
              <a:t>Perheen yhdessäolo ruokailuhetkellä on tärkeää – ole läsnä</a:t>
            </a:r>
            <a:br>
              <a:rPr lang="fi-FI" sz="1200" b="0" dirty="0"/>
            </a:br>
            <a:endParaRPr lang="fi-FI" sz="1200" b="0" dirty="0"/>
          </a:p>
          <a:p>
            <a:pPr marL="171450" indent="-171450">
              <a:buFont typeface="Arial" panose="020B0604020202020204" pitchFamily="34" charset="0"/>
              <a:buChar char="•"/>
            </a:pPr>
            <a:r>
              <a:rPr lang="fi-FI" sz="1200" b="0" dirty="0"/>
              <a:t>Kiinnitä huomiota siihen missä syödään – yhdessä pöydän ääressä vai yksin television edessä</a:t>
            </a:r>
            <a:br>
              <a:rPr lang="fi-FI" sz="1200" b="0" dirty="0"/>
            </a:br>
            <a:endParaRPr lang="fi-FI" sz="1200" b="0" dirty="0"/>
          </a:p>
          <a:p>
            <a:pPr marL="171450" indent="-171450">
              <a:buFont typeface="Arial" panose="020B0604020202020204" pitchFamily="34" charset="0"/>
              <a:buChar char="•"/>
            </a:pPr>
            <a:r>
              <a:rPr lang="fi-FI" sz="1200" b="0" dirty="0"/>
              <a:t>Ruokailuhetki ei ole palkitsemista eikä rankaisemista varten</a:t>
            </a:r>
            <a:br>
              <a:rPr lang="fi-FI" sz="1200" b="0" dirty="0"/>
            </a:br>
            <a:endParaRPr lang="fi-FI" sz="1200" b="0" dirty="0"/>
          </a:p>
          <a:p>
            <a:pPr marL="171450" indent="-171450">
              <a:buFont typeface="Arial" panose="020B0604020202020204" pitchFamily="34" charset="0"/>
              <a:buChar char="•"/>
            </a:pPr>
            <a:r>
              <a:rPr lang="fi-FI" sz="1200" b="0" dirty="0"/>
              <a:t>Tärkeämpää on se miten itse toimit roolimallina kuin se mitä sanot</a:t>
            </a:r>
          </a:p>
        </p:txBody>
      </p:sp>
      <p:pic>
        <p:nvPicPr>
          <p:cNvPr id="6" name="Sisällön paikkamerkki 4">
            <a:extLst>
              <a:ext uri="{FF2B5EF4-FFF2-40B4-BE49-F238E27FC236}">
                <a16:creationId xmlns:a16="http://schemas.microsoft.com/office/drawing/2014/main" id="{63E16A9D-3E23-48C1-8C6D-F4EEE0565912}"/>
              </a:ext>
            </a:extLst>
          </p:cNvPr>
          <p:cNvPicPr>
            <a:picLocks noChangeAspect="1"/>
          </p:cNvPicPr>
          <p:nvPr/>
        </p:nvPicPr>
        <p:blipFill>
          <a:blip r:embed="rId2"/>
          <a:stretch>
            <a:fillRect/>
          </a:stretch>
        </p:blipFill>
        <p:spPr>
          <a:xfrm>
            <a:off x="251520" y="771550"/>
            <a:ext cx="5688632" cy="4141758"/>
          </a:xfrm>
          <a:prstGeom prst="rect">
            <a:avLst/>
          </a:prstGeom>
        </p:spPr>
      </p:pic>
    </p:spTree>
    <p:extLst>
      <p:ext uri="{BB962C8B-B14F-4D97-AF65-F5344CB8AC3E}">
        <p14:creationId xmlns:p14="http://schemas.microsoft.com/office/powerpoint/2010/main" val="13008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07A88-8712-45F9-8DD2-CC0B16E3520E}"/>
              </a:ext>
            </a:extLst>
          </p:cNvPr>
          <p:cNvSpPr>
            <a:spLocks noGrp="1"/>
          </p:cNvSpPr>
          <p:nvPr>
            <p:ph type="title"/>
          </p:nvPr>
        </p:nvSpPr>
        <p:spPr>
          <a:xfrm>
            <a:off x="251519" y="195486"/>
            <a:ext cx="8696951" cy="857250"/>
          </a:xfrm>
        </p:spPr>
        <p:txBody>
          <a:bodyPr anchor="ctr">
            <a:normAutofit/>
          </a:bodyPr>
          <a:lstStyle/>
          <a:p>
            <a:pPr>
              <a:lnSpc>
                <a:spcPct val="90000"/>
              </a:lnSpc>
            </a:pPr>
            <a:r>
              <a:rPr lang="fi-FI"/>
              <a:t>PALAUTUMINEN </a:t>
            </a:r>
            <a:br>
              <a:rPr lang="fi-FI"/>
            </a:br>
            <a:r>
              <a:rPr lang="fi-FI"/>
              <a:t>JA UNI</a:t>
            </a:r>
          </a:p>
        </p:txBody>
      </p:sp>
      <p:pic>
        <p:nvPicPr>
          <p:cNvPr id="6" name="Kuva 6" descr="Kuva, joka sisältää kohteen rock, ulko, vesi, lammas&#10;&#10;Kuvaus luotu automaattisesti">
            <a:extLst>
              <a:ext uri="{FF2B5EF4-FFF2-40B4-BE49-F238E27FC236}">
                <a16:creationId xmlns:a16="http://schemas.microsoft.com/office/drawing/2014/main" id="{B14E3C94-EDE1-4B58-B496-6211988DECB3}"/>
              </a:ext>
            </a:extLst>
          </p:cNvPr>
          <p:cNvPicPr>
            <a:picLocks noGrp="1" noChangeAspect="1"/>
          </p:cNvPicPr>
          <p:nvPr>
            <p:ph idx="1"/>
          </p:nvPr>
        </p:nvPicPr>
        <p:blipFill rotWithShape="1">
          <a:blip r:embed="rId2"/>
          <a:srcRect t="33640" r="-2" b="-2"/>
          <a:stretch/>
        </p:blipFill>
        <p:spPr>
          <a:xfrm>
            <a:off x="251520" y="1088550"/>
            <a:ext cx="8712968" cy="3859464"/>
          </a:xfrm>
          <a:noFill/>
        </p:spPr>
      </p:pic>
    </p:spTree>
    <p:extLst>
      <p:ext uri="{BB962C8B-B14F-4D97-AF65-F5344CB8AC3E}">
        <p14:creationId xmlns:p14="http://schemas.microsoft.com/office/powerpoint/2010/main" val="410103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7077C0-C28C-49C8-AC68-803A86D2C215}"/>
              </a:ext>
            </a:extLst>
          </p:cNvPr>
          <p:cNvSpPr>
            <a:spLocks noGrp="1"/>
          </p:cNvSpPr>
          <p:nvPr>
            <p:ph type="title"/>
          </p:nvPr>
        </p:nvSpPr>
        <p:spPr>
          <a:xfrm>
            <a:off x="252046" y="119794"/>
            <a:ext cx="3828855" cy="578827"/>
          </a:xfrm>
        </p:spPr>
        <p:txBody>
          <a:bodyPr/>
          <a:lstStyle/>
          <a:p>
            <a:r>
              <a:rPr lang="fi-FI" dirty="0">
                <a:latin typeface="Segoe UI"/>
                <a:cs typeface="Segoe UI"/>
              </a:rPr>
              <a:t>Unen määrä ja laatu</a:t>
            </a:r>
            <a:endParaRPr lang="fi-FI" dirty="0"/>
          </a:p>
        </p:txBody>
      </p:sp>
      <p:sp>
        <p:nvSpPr>
          <p:cNvPr id="3" name="Sisällön paikkamerkki 2">
            <a:extLst>
              <a:ext uri="{FF2B5EF4-FFF2-40B4-BE49-F238E27FC236}">
                <a16:creationId xmlns:a16="http://schemas.microsoft.com/office/drawing/2014/main" id="{ECADB57D-40DE-429E-988E-719A285844B4}"/>
              </a:ext>
            </a:extLst>
          </p:cNvPr>
          <p:cNvSpPr>
            <a:spLocks noGrp="1"/>
          </p:cNvSpPr>
          <p:nvPr>
            <p:ph idx="1"/>
          </p:nvPr>
        </p:nvSpPr>
        <p:spPr>
          <a:xfrm>
            <a:off x="170854" y="648905"/>
            <a:ext cx="6111589" cy="4309123"/>
          </a:xfrm>
        </p:spPr>
        <p:txBody>
          <a:bodyPr vert="horz" lIns="91440" tIns="45720" rIns="91440" bIns="45720" rtlCol="0" anchor="t">
            <a:normAutofit fontScale="70000" lnSpcReduction="20000"/>
          </a:bodyPr>
          <a:lstStyle/>
          <a:p>
            <a:r>
              <a:rPr lang="fi-FI">
                <a:latin typeface="Segoe UI"/>
                <a:cs typeface="Segoe UI"/>
              </a:rPr>
              <a:t>Alakouluikäisen tulisi nukkua 9-10 tuntia ja yläkouluikäisen 8-10 tuntia yössä, riippuen unen laadusta. Unentarve ei murrosiässä vähene, mutta hormonien vaikutuksesta nukahtamisajankohta voi siirtyä myöhemmäksi.</a:t>
            </a:r>
            <a:endParaRPr lang="fi-FI" dirty="0">
              <a:latin typeface="Segoe UI"/>
              <a:cs typeface="Segoe UI"/>
            </a:endParaRPr>
          </a:p>
          <a:p>
            <a:endParaRPr lang="fi-FI" dirty="0">
              <a:latin typeface="Segoe UI"/>
              <a:cs typeface="Segoe UI"/>
            </a:endParaRPr>
          </a:p>
          <a:p>
            <a:r>
              <a:rPr lang="fi-FI" dirty="0">
                <a:latin typeface="Segoe UI"/>
                <a:cs typeface="Segoe UI"/>
              </a:rPr>
              <a:t>Unentarve vaihtelee päivittäin sen mukaan, miten aktiivinen olet päivän mittaan ollut. Jos ohjelmassa on ollut rankkaa fyysistä treeniä tai jotain henkisesti kuormittavaa, uni maistuu </a:t>
            </a:r>
            <a:r>
              <a:rPr lang="fi-FI">
                <a:latin typeface="Segoe UI"/>
                <a:cs typeface="Segoe UI"/>
              </a:rPr>
              <a:t>taatusti illalla. Ja sairaana unentarve kasvaa lähes aina. Jos unentarve on 8-10 tuntia, voi hyvin </a:t>
            </a:r>
            <a:r>
              <a:rPr lang="fi-FI" dirty="0">
                <a:latin typeface="Segoe UI"/>
                <a:cs typeface="Segoe UI"/>
              </a:rPr>
              <a:t>ottaa puolen tunnin päiväunet ja laskea ne mukaan vuorokautiseen unimäärään. Päiväunet ovat ongelma vasta, jos ei pysty illalla nukahtamaan.</a:t>
            </a:r>
            <a:endParaRPr lang="fi-FI" dirty="0"/>
          </a:p>
          <a:p>
            <a:endParaRPr lang="fi-FI" dirty="0"/>
          </a:p>
          <a:p>
            <a:r>
              <a:rPr lang="fi-FI" b="1" dirty="0">
                <a:latin typeface="Segoe UI"/>
                <a:cs typeface="Segoe UI"/>
              </a:rPr>
              <a:t>Unisykli</a:t>
            </a:r>
            <a:br>
              <a:rPr lang="fi-FI" dirty="0">
                <a:latin typeface="Segoe UI"/>
                <a:cs typeface="Segoe UI"/>
              </a:rPr>
            </a:br>
            <a:r>
              <a:rPr lang="fi-FI" dirty="0">
                <a:latin typeface="Segoe UI"/>
                <a:cs typeface="Segoe UI"/>
              </a:rPr>
              <a:t>Uni koostuu peräkkäisistä vaiheista, jotka muodostavat unisyklin. Unisykli toistuu yön aikana 4–</a:t>
            </a:r>
            <a:r>
              <a:rPr lang="fi-FI">
                <a:latin typeface="Segoe UI"/>
                <a:cs typeface="Segoe UI"/>
              </a:rPr>
              <a:t>6 kertaa yöunen pituudesta riippuen. Unisyklin vaiheet  2-4 toistuvat yön aikana yhteensä 90–110 </a:t>
            </a:r>
            <a:r>
              <a:rPr lang="fi-FI" dirty="0">
                <a:latin typeface="Segoe UI"/>
                <a:cs typeface="Segoe UI"/>
              </a:rPr>
              <a:t>minuuttin mittaisina jaksoina,  joskin vaiheiden kesto vaihtelee yön mittaan.</a:t>
            </a:r>
          </a:p>
          <a:p>
            <a:endParaRPr lang="fi-FI" dirty="0"/>
          </a:p>
          <a:p>
            <a:r>
              <a:rPr lang="fi-FI">
                <a:latin typeface="Segoe UI"/>
                <a:cs typeface="Segoe UI"/>
              </a:rPr>
              <a:t>1. alun torke - nukahtamisen ja kevyen unen lyhyt välivaihe. </a:t>
            </a:r>
            <a:br>
              <a:rPr lang="fi-FI" dirty="0">
                <a:latin typeface="Segoe UI"/>
                <a:cs typeface="Segoe UI"/>
              </a:rPr>
            </a:br>
            <a:r>
              <a:rPr lang="fi-FI">
                <a:latin typeface="Segoe UI"/>
                <a:cs typeface="Segoe UI"/>
              </a:rPr>
              <a:t>2. kevyt uni - nukkuja ei ole enää valveilla, mutta hänet on vielä helppo herättää                   </a:t>
            </a:r>
            <a:br>
              <a:rPr lang="fi-FI" dirty="0">
                <a:latin typeface="Segoe UI"/>
                <a:cs typeface="Segoe UI"/>
              </a:rPr>
            </a:br>
            <a:r>
              <a:rPr lang="fi-FI">
                <a:latin typeface="Segoe UI"/>
                <a:cs typeface="Segoe UI"/>
              </a:rPr>
              <a:t>3. syvä uni  - keho rentoutuu täysin ja myös aivot nukkuvat. Nukkujaa on vaikea saada hereille.</a:t>
            </a:r>
            <a:endParaRPr lang="fi-FI"/>
          </a:p>
          <a:p>
            <a:r>
              <a:rPr lang="fi-FI">
                <a:latin typeface="Segoe UI"/>
                <a:cs typeface="Segoe UI"/>
              </a:rPr>
              <a:t>4. vilkeuni eli REM-uni- aivojen toiminta vilkastuu ja nähdään unia. Nukkuja voi herätä </a:t>
            </a:r>
            <a:r>
              <a:rPr lang="fi-FI" dirty="0">
                <a:latin typeface="Segoe UI"/>
                <a:cs typeface="Segoe UI"/>
              </a:rPr>
              <a:t>helposti. </a:t>
            </a:r>
            <a:endParaRPr lang="fi-FI" dirty="0"/>
          </a:p>
          <a:p>
            <a:endParaRPr lang="fi-FI" dirty="0">
              <a:latin typeface="Segoe UI"/>
              <a:cs typeface="Segoe UI"/>
            </a:endParaRPr>
          </a:p>
          <a:p>
            <a:r>
              <a:rPr lang="fi-FI">
                <a:latin typeface="Segoe UI"/>
                <a:cs typeface="Segoe UI"/>
              </a:rPr>
              <a:t>Kaikkia kolmea univaihetta tarvitaan kehon ja aivojen palautumiseen. Tärkein syvän unen vaihe koetaan unen ensi tunteina, kun taas REM-uni lisääntyy loppuyöstä. Jos nukkuu suositellut 7–8 tuntia yössä, yhteen yöhön mahtuu 5–6 univaihejaksoa.</a:t>
            </a:r>
            <a:endParaRPr lang="fi-FI"/>
          </a:p>
          <a:p>
            <a:endParaRPr lang="fi-FI" dirty="0">
              <a:latin typeface="Segoe UI"/>
              <a:cs typeface="Segoe UI"/>
            </a:endParaRPr>
          </a:p>
          <a:p>
            <a:r>
              <a:rPr lang="fi-FI"/>
              <a:t>Uni tai unentarpeen täyttyminen eivät vaarannu, vaikka heräisikin useita kertoja yön aikana. Ei siis kannata huolestua. On normaalia herätä useita kertoja yössä. Usein emme ole itse edes tietoisia heräilystä. </a:t>
            </a:r>
          </a:p>
          <a:p>
            <a:endParaRPr lang="fi-FI" dirty="0"/>
          </a:p>
          <a:p>
            <a:endParaRPr lang="fi-FI" dirty="0"/>
          </a:p>
          <a:p>
            <a:endParaRPr lang="fi-FI" dirty="0"/>
          </a:p>
          <a:p>
            <a:endParaRPr lang="fi-FI" dirty="0">
              <a:cs typeface="Segoe UI"/>
            </a:endParaRPr>
          </a:p>
          <a:p>
            <a:endParaRPr lang="fi-FI" dirty="0">
              <a:cs typeface="Segoe UI"/>
            </a:endParaRPr>
          </a:p>
          <a:p>
            <a:endParaRPr lang="fi-FI" dirty="0">
              <a:cs typeface="Segoe UI"/>
            </a:endParaRPr>
          </a:p>
        </p:txBody>
      </p:sp>
      <p:sp>
        <p:nvSpPr>
          <p:cNvPr id="4" name="Tekstin paikkamerkki 3">
            <a:extLst>
              <a:ext uri="{FF2B5EF4-FFF2-40B4-BE49-F238E27FC236}">
                <a16:creationId xmlns:a16="http://schemas.microsoft.com/office/drawing/2014/main" id="{F2F2C9D0-DDB3-4C4A-8973-E894DE720515}"/>
              </a:ext>
            </a:extLst>
          </p:cNvPr>
          <p:cNvSpPr>
            <a:spLocks noGrp="1"/>
          </p:cNvSpPr>
          <p:nvPr>
            <p:ph type="body" sz="quarter" idx="13"/>
          </p:nvPr>
        </p:nvSpPr>
        <p:spPr>
          <a:xfrm>
            <a:off x="6529908" y="1131591"/>
            <a:ext cx="2284653" cy="356743"/>
          </a:xfrm>
        </p:spPr>
        <p:txBody>
          <a:bodyPr vert="horz" lIns="91440" tIns="45720" rIns="91440" bIns="45720" rtlCol="0" anchor="t">
            <a:noAutofit/>
          </a:bodyPr>
          <a:lstStyle/>
          <a:p>
            <a:r>
              <a:rPr lang="fi-FI">
                <a:latin typeface="Segoe UI"/>
                <a:cs typeface="Segoe UI"/>
              </a:rPr>
              <a:t>Unen tarve</a:t>
            </a:r>
            <a:endParaRPr lang="fi-FI"/>
          </a:p>
        </p:txBody>
      </p:sp>
      <p:sp>
        <p:nvSpPr>
          <p:cNvPr id="5" name="Tekstin paikkamerkki 4">
            <a:extLst>
              <a:ext uri="{FF2B5EF4-FFF2-40B4-BE49-F238E27FC236}">
                <a16:creationId xmlns:a16="http://schemas.microsoft.com/office/drawing/2014/main" id="{CA365996-EDBA-4AAF-8D6D-5C2CBE691CAD}"/>
              </a:ext>
            </a:extLst>
          </p:cNvPr>
          <p:cNvSpPr>
            <a:spLocks noGrp="1"/>
          </p:cNvSpPr>
          <p:nvPr>
            <p:ph type="body" sz="quarter" idx="14"/>
          </p:nvPr>
        </p:nvSpPr>
        <p:spPr>
          <a:xfrm>
            <a:off x="6513772" y="1522186"/>
            <a:ext cx="2259724" cy="2074441"/>
          </a:xfrm>
        </p:spPr>
        <p:txBody>
          <a:bodyPr vert="horz" lIns="91440" tIns="45720" rIns="91440" bIns="45720" rtlCol="0" anchor="t">
            <a:noAutofit/>
          </a:bodyPr>
          <a:lstStyle/>
          <a:p>
            <a:r>
              <a:rPr lang="fi-FI" sz="1400" b="0">
                <a:latin typeface="Segoe UI"/>
                <a:cs typeface="Segoe UI"/>
              </a:rPr>
              <a:t>Vaikka nukkuisit yössä vain 6 tuntia, mutta olosi on aamuisin levännyt, saat tarpeeksi unta. </a:t>
            </a:r>
            <a:endParaRPr lang="fi-FI"/>
          </a:p>
          <a:p>
            <a:endParaRPr lang="fi-FI" sz="1400" b="0" dirty="0">
              <a:latin typeface="Segoe UI"/>
              <a:cs typeface="Segoe UI"/>
            </a:endParaRPr>
          </a:p>
          <a:p>
            <a:r>
              <a:rPr lang="fi-FI" sz="1400" b="0">
                <a:latin typeface="Segoe UI"/>
                <a:cs typeface="Segoe UI"/>
              </a:rPr>
              <a:t>Ja toisin päin: jos nukut 8 tuntia yössä mutta olo on aamulla väsynyt, et joko nuku</a:t>
            </a:r>
            <a:r>
              <a:rPr lang="fi-FI" b="0" dirty="0">
                <a:latin typeface="Segoe UI"/>
                <a:cs typeface="Segoe UI"/>
              </a:rPr>
              <a:t> </a:t>
            </a:r>
            <a:r>
              <a:rPr lang="fi-FI" sz="1400" b="0">
                <a:latin typeface="Segoe UI"/>
                <a:cs typeface="Segoe UI"/>
              </a:rPr>
              <a:t>tarpeeksi tai et pääse yön aikana syvään uneen, joka virkistää. </a:t>
            </a:r>
            <a:endParaRPr lang="fi-FI"/>
          </a:p>
          <a:p>
            <a:endParaRPr lang="fi-FI" dirty="0"/>
          </a:p>
        </p:txBody>
      </p:sp>
    </p:spTree>
    <p:extLst>
      <p:ext uri="{BB962C8B-B14F-4D97-AF65-F5344CB8AC3E}">
        <p14:creationId xmlns:p14="http://schemas.microsoft.com/office/powerpoint/2010/main" val="10292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87EDCD-3367-4206-8EEE-9FE43469A8AD}"/>
              </a:ext>
            </a:extLst>
          </p:cNvPr>
          <p:cNvSpPr>
            <a:spLocks noGrp="1"/>
          </p:cNvSpPr>
          <p:nvPr>
            <p:ph type="title"/>
          </p:nvPr>
        </p:nvSpPr>
        <p:spPr>
          <a:xfrm>
            <a:off x="428042" y="124429"/>
            <a:ext cx="5616624" cy="332404"/>
          </a:xfrm>
        </p:spPr>
        <p:txBody>
          <a:bodyPr/>
          <a:lstStyle/>
          <a:p>
            <a:r>
              <a:rPr lang="fi-FI">
                <a:latin typeface="Segoe UI"/>
                <a:cs typeface="Segoe UI"/>
              </a:rPr>
              <a:t>Aivot ja unen 3 vaihetta</a:t>
            </a:r>
            <a:endParaRPr lang="fi-FI"/>
          </a:p>
        </p:txBody>
      </p:sp>
      <p:sp>
        <p:nvSpPr>
          <p:cNvPr id="3" name="Sisällön paikkamerkki 2">
            <a:extLst>
              <a:ext uri="{FF2B5EF4-FFF2-40B4-BE49-F238E27FC236}">
                <a16:creationId xmlns:a16="http://schemas.microsoft.com/office/drawing/2014/main" id="{6D4E76F3-4C1F-4AC2-ABB1-2F9E4890E3DB}"/>
              </a:ext>
            </a:extLst>
          </p:cNvPr>
          <p:cNvSpPr>
            <a:spLocks noGrp="1"/>
          </p:cNvSpPr>
          <p:nvPr>
            <p:ph idx="1"/>
          </p:nvPr>
        </p:nvSpPr>
        <p:spPr>
          <a:xfrm>
            <a:off x="457200" y="399341"/>
            <a:ext cx="5626968" cy="4871352"/>
          </a:xfrm>
        </p:spPr>
        <p:txBody>
          <a:bodyPr vert="horz" lIns="91440" tIns="45720" rIns="91440" bIns="45720" rtlCol="0" anchor="t">
            <a:normAutofit fontScale="62500" lnSpcReduction="20000"/>
          </a:bodyPr>
          <a:lstStyle/>
          <a:p>
            <a:endParaRPr lang="fi-FI" b="1" dirty="0"/>
          </a:p>
          <a:p>
            <a:r>
              <a:rPr lang="fi-FI" b="1">
                <a:latin typeface="Segoe UI"/>
                <a:cs typeface="Segoe UI"/>
              </a:rPr>
              <a:t>Kevyt uni</a:t>
            </a:r>
            <a:r>
              <a:rPr lang="fi-FI" dirty="0">
                <a:latin typeface="Segoe UI"/>
                <a:cs typeface="Segoe UI"/>
              </a:rPr>
              <a:t> </a:t>
            </a:r>
          </a:p>
          <a:p>
            <a:pPr marL="285750" indent="-285750">
              <a:buFont typeface="Arial"/>
              <a:buChar char="•"/>
            </a:pPr>
            <a:r>
              <a:rPr lang="fi-FI">
                <a:latin typeface="Segoe UI"/>
                <a:cs typeface="Segoe UI"/>
              </a:rPr>
              <a:t>Noin puolet aikuisen yöunesta on kevyttä unta. Kevyen unen aikana palauttavat toiminnot alkavat toteutua, mutta eivät niin voimakkaasti kuin syvässä unessa.</a:t>
            </a:r>
            <a:endParaRPr lang="fi-FI" dirty="0">
              <a:latin typeface="Segoe UI"/>
              <a:cs typeface="Segoe UI"/>
            </a:endParaRPr>
          </a:p>
          <a:p>
            <a:pPr marL="285750" indent="-285750">
              <a:buFont typeface="Arial"/>
              <a:buChar char="•"/>
            </a:pPr>
            <a:r>
              <a:rPr lang="fi-FI">
                <a:latin typeface="Segoe UI"/>
                <a:cs typeface="Segoe UI"/>
              </a:rPr>
              <a:t>Aivot käsittelevät kaikkea päivän mittaan opittua ja koettua. Säilyttämisen arvoiset asiat siirtyvät lyhytaikaisesta muistista pitkäkestoiseen muistiin. </a:t>
            </a:r>
          </a:p>
          <a:p>
            <a:pPr marL="285750" indent="-285750">
              <a:buFont typeface="Arial"/>
              <a:buChar char="•"/>
            </a:pPr>
            <a:r>
              <a:rPr lang="fi-FI" dirty="0">
                <a:latin typeface="Segoe UI"/>
                <a:cs typeface="Segoe UI"/>
              </a:rPr>
              <a:t> </a:t>
            </a:r>
            <a:r>
              <a:rPr lang="fi-FI" b="1">
                <a:latin typeface="Segoe UI"/>
                <a:cs typeface="Segoe UI"/>
              </a:rPr>
              <a:t>Hyöty</a:t>
            </a:r>
            <a:r>
              <a:rPr lang="fi-FI">
                <a:latin typeface="Segoe UI"/>
                <a:cs typeface="Segoe UI"/>
              </a:rPr>
              <a:t>: Tärkeää muistille. </a:t>
            </a:r>
          </a:p>
          <a:p>
            <a:pPr marL="285750" indent="-285750">
              <a:buFont typeface="Arial"/>
              <a:buChar char="•"/>
            </a:pPr>
            <a:endParaRPr lang="fi-FI" dirty="0">
              <a:latin typeface="Segoe UI"/>
              <a:cs typeface="Segoe UI"/>
            </a:endParaRPr>
          </a:p>
          <a:p>
            <a:r>
              <a:rPr lang="fi-FI" b="1">
                <a:latin typeface="Segoe UI"/>
                <a:cs typeface="Segoe UI"/>
              </a:rPr>
              <a:t>Syvä uni </a:t>
            </a:r>
          </a:p>
          <a:p>
            <a:pPr marL="285750" indent="-285750">
              <a:buFont typeface="Arial"/>
              <a:buChar char="•"/>
            </a:pPr>
            <a:r>
              <a:rPr lang="fi-FI"/>
              <a:t>Päivän asioiden käsittely jatkuu. Tärkeä tieto tallentuu ja tarpeeton unohtuu. Aivot myös puhdistuvat, ja aivosolujen kuona-aineet poistuvat verenkiertoon. </a:t>
            </a:r>
          </a:p>
          <a:p>
            <a:pPr marL="285750" indent="-285750">
              <a:buFont typeface="Arial"/>
              <a:buChar char="•"/>
            </a:pPr>
            <a:r>
              <a:rPr lang="fi-FI">
                <a:latin typeface="Segoe UI"/>
                <a:cs typeface="Segoe UI"/>
              </a:rPr>
              <a:t>Hermosolujen välisiä yhteyksiä päivitetään: liian heikot tai vahvat liitokset poistetaan ja hyvin toimivia liitoksia vahvistetaan. Myös uusia hermosoluja syntyy. Syvä uni on onkin ensiarvoisen tärkeää elimistön palautumiselle arjen rasituksista.</a:t>
            </a:r>
          </a:p>
          <a:p>
            <a:pPr marL="285750" indent="-285750">
              <a:buFont typeface="Arial"/>
              <a:buChar char="•"/>
            </a:pPr>
            <a:r>
              <a:rPr lang="fi-FI">
                <a:latin typeface="Segoe UI"/>
                <a:cs typeface="Segoe UI"/>
              </a:rPr>
              <a:t>Syvää unta nukutaan eniten yöunien alkuvaiheessa, ja aamua kohti unisyklit alkavat sisältää enemmän kevyttä unta ja vilkeunta, joiden aikana nukkuja myös herää helpommin.</a:t>
            </a:r>
          </a:p>
          <a:p>
            <a:pPr marL="285750" indent="-285750">
              <a:buFont typeface="Arial"/>
              <a:buChar char="•"/>
            </a:pPr>
            <a:r>
              <a:rPr lang="fi-FI">
                <a:latin typeface="Segoe UI"/>
                <a:cs typeface="Segoe UI"/>
              </a:rPr>
              <a:t>Unen aikana aivot järjestelevät päivän aikana saamaansa tietoa, ja syvä uni vaikuttaa myös oppimiseen. Tämän, ja unen virkistävän ja aivoja huoltavan vaikutuksen vuoksi unen puute voi vaikuttaa muistiin, oppimiseen ja keskittymiskykyyn.</a:t>
            </a:r>
            <a:endParaRPr lang="en-US">
              <a:latin typeface="Segoe UI"/>
              <a:cs typeface="Segoe UI"/>
            </a:endParaRPr>
          </a:p>
          <a:p>
            <a:pPr marL="285750" indent="-285750">
              <a:buFont typeface="Arial"/>
              <a:buChar char="•"/>
            </a:pPr>
            <a:r>
              <a:rPr lang="fi-FI">
                <a:latin typeface="Segoe UI"/>
                <a:cs typeface="Segoe UI"/>
              </a:rPr>
              <a:t>Kuten unen tarve yleensä, myös syvän unen tarve vaihtelee yksilöllisesti, ja se vähenee myös usein iän myötä. Lapsilla ja nuorilla unen tarve on ylipäänsä suurempi kuin ikääntyneillä. </a:t>
            </a:r>
            <a:endParaRPr lang="en-US">
              <a:latin typeface="Segoe UI"/>
              <a:cs typeface="Segoe UI"/>
            </a:endParaRPr>
          </a:p>
          <a:p>
            <a:pPr marL="285750" indent="-285750">
              <a:buFont typeface="Arial"/>
              <a:buChar char="•"/>
            </a:pPr>
            <a:r>
              <a:rPr lang="fi-FI" b="1"/>
              <a:t> Hyöty:</a:t>
            </a:r>
            <a:r>
              <a:rPr lang="fi-FI"/>
              <a:t> Tärkeää muistille. Pienentää Alzheimerin taudin ja psyykkisten sairauksien riskiä. </a:t>
            </a:r>
          </a:p>
          <a:p>
            <a:pPr marL="285750" indent="-285750">
              <a:buFont typeface="Arial"/>
              <a:buChar char="•"/>
            </a:pPr>
            <a:endParaRPr lang="fi-FI" dirty="0">
              <a:latin typeface="Segoe UI"/>
              <a:cs typeface="Segoe UI"/>
            </a:endParaRPr>
          </a:p>
          <a:p>
            <a:r>
              <a:rPr lang="fi-FI" b="1">
                <a:latin typeface="Segoe UI"/>
                <a:cs typeface="Segoe UI"/>
              </a:rPr>
              <a:t>Vilkeuni eli REM-uni </a:t>
            </a:r>
          </a:p>
          <a:p>
            <a:pPr marL="285750" indent="-285750">
              <a:buFont typeface="Arial"/>
              <a:buChar char="•"/>
            </a:pPr>
            <a:r>
              <a:rPr lang="fi-FI"/>
              <a:t>REM-unen (Rapid Eye Movement) aikana nähdään unia. Tässä unen vaiheessa aivot huoltavat aivosolujen välisiä yhteyksiä, ja REM-unen aikana myös syntyy uusia yhteyksiä jo olemassa olevien tietojen välille. </a:t>
            </a:r>
          </a:p>
          <a:p>
            <a:pPr marL="285750" indent="-285750">
              <a:buFont typeface="Arial"/>
              <a:buChar char="•"/>
            </a:pPr>
            <a:r>
              <a:rPr lang="fi-FI">
                <a:latin typeface="Segoe UI"/>
                <a:cs typeface="Segoe UI"/>
              </a:rPr>
              <a:t>REM- unessa esiintyy runsaasti mielikuvia ja ajattelua. Ajattelun ja mielikuvien logiikka ovat hyvin erilaisia kuin valveella. Unet ovat REM- unen aikana emotionaalisesti hyvin voimakkaita ja koemme olevamme niissä mukana. Saatamme myös sisällyttää ulkoisia tapahtumia uniimme, joka mahdollisesti ehkäisevät niihin heräämisen.</a:t>
            </a:r>
            <a:endParaRPr lang="fi-FI" dirty="0">
              <a:latin typeface="Segoe UI"/>
              <a:cs typeface="Segoe UI"/>
            </a:endParaRPr>
          </a:p>
          <a:p>
            <a:pPr marL="285750" indent="-285750">
              <a:buFont typeface="Arial"/>
              <a:buChar char="•"/>
            </a:pPr>
            <a:r>
              <a:rPr lang="fi-FI" b="1"/>
              <a:t>Hyöty:</a:t>
            </a:r>
            <a:r>
              <a:rPr lang="fi-FI"/>
              <a:t> Tärkeää luovuudelle, oppimiskyvylle, kyvylle ratkaista ongelmia ja kyvylle keksiä ideoita. </a:t>
            </a:r>
          </a:p>
          <a:p>
            <a:endParaRPr lang="fi-FI" dirty="0"/>
          </a:p>
        </p:txBody>
      </p:sp>
      <p:sp>
        <p:nvSpPr>
          <p:cNvPr id="4" name="Tekstin paikkamerkki 3">
            <a:extLst>
              <a:ext uri="{FF2B5EF4-FFF2-40B4-BE49-F238E27FC236}">
                <a16:creationId xmlns:a16="http://schemas.microsoft.com/office/drawing/2014/main" id="{711460D4-100E-4005-A99D-3FF4E3FD00C7}"/>
              </a:ext>
            </a:extLst>
          </p:cNvPr>
          <p:cNvSpPr>
            <a:spLocks noGrp="1"/>
          </p:cNvSpPr>
          <p:nvPr>
            <p:ph type="body" sz="quarter" idx="13"/>
          </p:nvPr>
        </p:nvSpPr>
        <p:spPr/>
        <p:txBody>
          <a:bodyPr/>
          <a:lstStyle/>
          <a:p>
            <a:endParaRPr lang="fi-FI"/>
          </a:p>
        </p:txBody>
      </p:sp>
      <p:sp>
        <p:nvSpPr>
          <p:cNvPr id="5" name="Tekstin paikkamerkki 4">
            <a:extLst>
              <a:ext uri="{FF2B5EF4-FFF2-40B4-BE49-F238E27FC236}">
                <a16:creationId xmlns:a16="http://schemas.microsoft.com/office/drawing/2014/main" id="{708C8710-B9E4-4A1C-8BD9-0AB30ECD7CB4}"/>
              </a:ext>
            </a:extLst>
          </p:cNvPr>
          <p:cNvSpPr>
            <a:spLocks noGrp="1"/>
          </p:cNvSpPr>
          <p:nvPr>
            <p:ph type="body" sz="quarter" idx="14"/>
          </p:nvPr>
        </p:nvSpPr>
        <p:spPr/>
        <p:txBody>
          <a:bodyPr/>
          <a:lstStyle/>
          <a:p>
            <a:endParaRPr lang="fi-FI"/>
          </a:p>
        </p:txBody>
      </p:sp>
      <p:pic>
        <p:nvPicPr>
          <p:cNvPr id="6" name="Kuva 6" descr="Kuva, joka sisältää kohteen vuode, kissa, sisä, asettaminen&#10;&#10;Kuvaus luotu automaattisesti">
            <a:extLst>
              <a:ext uri="{FF2B5EF4-FFF2-40B4-BE49-F238E27FC236}">
                <a16:creationId xmlns:a16="http://schemas.microsoft.com/office/drawing/2014/main" id="{4ADEC072-28A2-4141-8CE9-2600F8A36637}"/>
              </a:ext>
            </a:extLst>
          </p:cNvPr>
          <p:cNvPicPr>
            <a:picLocks noChangeAspect="1"/>
          </p:cNvPicPr>
          <p:nvPr/>
        </p:nvPicPr>
        <p:blipFill>
          <a:blip r:embed="rId2"/>
          <a:stretch>
            <a:fillRect/>
          </a:stretch>
        </p:blipFill>
        <p:spPr>
          <a:xfrm>
            <a:off x="6534149" y="857599"/>
            <a:ext cx="2464777" cy="1831032"/>
          </a:xfrm>
          <a:prstGeom prst="rect">
            <a:avLst/>
          </a:prstGeom>
        </p:spPr>
      </p:pic>
    </p:spTree>
    <p:extLst>
      <p:ext uri="{BB962C8B-B14F-4D97-AF65-F5344CB8AC3E}">
        <p14:creationId xmlns:p14="http://schemas.microsoft.com/office/powerpoint/2010/main" val="229806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104982" y="123478"/>
            <a:ext cx="6213647" cy="504056"/>
          </a:xfrm>
        </p:spPr>
        <p:txBody>
          <a:bodyPr/>
          <a:lstStyle/>
          <a:p>
            <a:r>
              <a:rPr lang="fi-FI" sz="2800" dirty="0">
                <a:latin typeface="Segoe UI"/>
                <a:cs typeface="Segoe UI"/>
              </a:rPr>
              <a:t>Lapsen/nuoren palautuminen ja uni</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175708" y="771550"/>
            <a:ext cx="6147557" cy="4248472"/>
          </a:xfrm>
        </p:spPr>
        <p:txBody>
          <a:bodyPr vert="horz" lIns="91440" tIns="45720" rIns="91440" bIns="45720" rtlCol="0" anchor="t">
            <a:normAutofit fontScale="77500" lnSpcReduction="20000"/>
          </a:bodyPr>
          <a:lstStyle/>
          <a:p>
            <a:r>
              <a:rPr lang="fi-FI">
                <a:latin typeface="Segoe UI"/>
                <a:cs typeface="Segoe UI"/>
              </a:rPr>
              <a:t>Nuorten unihäiriöistä yleisin on aamuväsymys. Syynä tähän on usein liian myöhäinen </a:t>
            </a:r>
            <a:r>
              <a:rPr lang="fi-FI" dirty="0">
                <a:latin typeface="Segoe UI"/>
                <a:cs typeface="Segoe UI"/>
              </a:rPr>
              <a:t>nukkumaanmeno, jolloin yleensä syvän unen määrä vähenee ja unen palauttava vaikutus heikkenee. </a:t>
            </a:r>
            <a:endParaRPr lang="fi-FI" dirty="0"/>
          </a:p>
          <a:p>
            <a:pPr marL="285750" indent="-285750">
              <a:buFont typeface="Arial" panose="020B0604020202020204" pitchFamily="34" charset="0"/>
              <a:buChar char="•"/>
            </a:pPr>
            <a:endParaRPr lang="fi-FI" dirty="0">
              <a:latin typeface="Segoe UI"/>
              <a:cs typeface="Segoe UI"/>
            </a:endParaRPr>
          </a:p>
          <a:p>
            <a:pPr marL="742950" indent="-285750">
              <a:buFont typeface="Arial" panose="020B0604020202020204" pitchFamily="34" charset="0"/>
              <a:buChar char="•"/>
            </a:pPr>
            <a:r>
              <a:rPr lang="fi-FI">
                <a:latin typeface="Segoe UI"/>
                <a:cs typeface="Segoe UI"/>
              </a:rPr>
              <a:t>Unen yhtenä tärkeimpänä tehtävänä on aivojen palautuminen ja sitä kautta vireyden, kongnitiivisten toimintojen ja fyysisen hyvinvoinnin ylläpito </a:t>
            </a:r>
          </a:p>
          <a:p>
            <a:pPr marL="742950" indent="-285750">
              <a:buFont typeface="Arial" panose="020B0604020202020204" pitchFamily="34" charset="0"/>
              <a:buChar char="•"/>
            </a:pPr>
            <a:r>
              <a:rPr lang="fi-FI">
                <a:latin typeface="Segoe UI"/>
                <a:cs typeface="Segoe UI"/>
              </a:rPr>
              <a:t>Uni edistää oppimista. Unen aikana valveilla opitut asiat ja taidot jalostuvat. Tietojen oppiminen tehostuu alkuyön syvässä unessa ja taitojen oppiminen taas loppuyön vilkeunen aikana. Univaje lisää virheiden muodostumista.</a:t>
            </a:r>
            <a:endParaRPr lang="fi-FI">
              <a:cs typeface="Segoe UI"/>
            </a:endParaRPr>
          </a:p>
          <a:p>
            <a:pPr marL="742950" indent="-285750">
              <a:buFont typeface="Arial" panose="020B0604020202020204" pitchFamily="34" charset="0"/>
              <a:buChar char="•"/>
            </a:pPr>
            <a:r>
              <a:rPr lang="fi-FI">
                <a:latin typeface="Segoe UI"/>
                <a:cs typeface="Segoe UI"/>
              </a:rPr>
              <a:t>Uni auttaa lasta tunne-elämän asioissa, sillä unessa lapsi käsittelee vaikeita asioita ja pelkojaan</a:t>
            </a:r>
            <a:endParaRPr lang="fi-FI">
              <a:cs typeface="Segoe UI"/>
            </a:endParaRPr>
          </a:p>
          <a:p>
            <a:pPr marL="742950" indent="-285750">
              <a:buFont typeface="Arial" panose="020B0604020202020204" pitchFamily="34" charset="0"/>
              <a:buChar char="•"/>
            </a:pPr>
            <a:r>
              <a:rPr lang="fi-FI">
                <a:latin typeface="Segoe UI"/>
                <a:cs typeface="Segoe UI"/>
              </a:rPr>
              <a:t>Uni vaikuttaa lapsen sosiaaliseen elämään ja itsetuntoon. Hyvin nukkunut lapsi on pirteä ja jaksaa leikkiä ja osallistua koulutyöhön</a:t>
            </a:r>
          </a:p>
          <a:p>
            <a:pPr marL="742950" indent="-285750">
              <a:buFont typeface="Arial" panose="020B0604020202020204" pitchFamily="34" charset="0"/>
              <a:buChar char="•"/>
            </a:pPr>
            <a:r>
              <a:rPr lang="fi-FI">
                <a:latin typeface="Segoe UI"/>
                <a:cs typeface="Segoe UI"/>
              </a:rPr>
              <a:t>Uni edistää oppimista. Unen aikana valveilla opitut asiat ja taidot jalostuvat. Tietojen oppiminen tehostuu alkuyön syvässä unessa ja taitojen oppiminen taas loppuyön vilkeunen aikana</a:t>
            </a:r>
            <a:endParaRPr lang="fi-FI">
              <a:cs typeface="Segoe UI"/>
            </a:endParaRPr>
          </a:p>
          <a:p>
            <a:pPr marL="742950" indent="-285750">
              <a:buFont typeface="Arial" panose="020B0604020202020204" pitchFamily="34" charset="0"/>
              <a:buChar char="•"/>
            </a:pPr>
            <a:r>
              <a:rPr lang="fi-FI">
                <a:cs typeface="Segoe UI"/>
              </a:rPr>
              <a:t>Uni vahvistaa lapsen vastustuskykyä ja sairauksista toipumista. Liian vähäinen unimäärä on terveysriski</a:t>
            </a:r>
            <a:endParaRPr lang="fi-FI" dirty="0">
              <a:cs typeface="Segoe UI"/>
            </a:endParaRPr>
          </a:p>
          <a:p>
            <a:pPr marL="742950" indent="-285750">
              <a:buFont typeface="Arial" panose="020B0604020202020204" pitchFamily="34" charset="0"/>
              <a:buChar char="•"/>
            </a:pPr>
            <a:r>
              <a:rPr lang="fi-FI">
                <a:latin typeface="Segoe UI"/>
                <a:cs typeface="Segoe UI"/>
              </a:rPr>
              <a:t>Uni vähentää riskiä joutua onnettomuuksiin tai tapaturmiin, sillä virkeän lapsen havainnointikyky on parempi kuin väsyneen</a:t>
            </a:r>
          </a:p>
          <a:p>
            <a:pPr marL="742950" lvl="1" indent="-285750">
              <a:buFont typeface="Arial" panose="020B0604020202020204" pitchFamily="34" charset="0"/>
              <a:buChar char="•"/>
            </a:pPr>
            <a:r>
              <a:rPr lang="fi-FI">
                <a:latin typeface="Segoe UI"/>
                <a:cs typeface="Segoe UI"/>
              </a:rPr>
              <a:t>Uni edistää lapsen luovuutta ja vaikuttaa keskittymiskykyyn ja mielialaan</a:t>
            </a:r>
          </a:p>
          <a:p>
            <a:pPr marL="742950" lvl="1" indent="-285750">
              <a:buFont typeface="Arial,Sans-Serif" panose="020B0604020202020204" pitchFamily="34" charset="0"/>
              <a:buChar char="•"/>
            </a:pPr>
            <a:endParaRPr lang="fi-FI" dirty="0">
              <a:latin typeface="Segoe UI"/>
              <a:cs typeface="Segoe UI"/>
            </a:endParaRPr>
          </a:p>
          <a:p>
            <a:endParaRPr lang="fi-FI" dirty="0"/>
          </a:p>
          <a:p>
            <a:pPr marL="285750" indent="-285750">
              <a:buChar char="•"/>
            </a:pPr>
            <a:endParaRPr lang="fi-FI" dirty="0"/>
          </a:p>
          <a:p>
            <a:pPr marL="285750" indent="-285750">
              <a:buFont typeface="Arial" panose="020B0604020202020204" pitchFamily="34" charset="0"/>
              <a:buChar char="•"/>
            </a:pPr>
            <a:endParaRPr lang="fi-FI" dirty="0"/>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444208" y="699543"/>
            <a:ext cx="2592288" cy="936104"/>
          </a:xfrm>
        </p:spPr>
        <p:txBody>
          <a:bodyPr/>
          <a:lstStyle/>
          <a:p>
            <a:r>
              <a:rPr lang="fi-FI"/>
              <a:t>Riittävä uni ja palautuminen on oppimisen edellytys</a:t>
            </a:r>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358128" y="1635647"/>
            <a:ext cx="2828544" cy="3456382"/>
          </a:xfrm>
        </p:spPr>
        <p:txBody>
          <a:bodyPr/>
          <a:lstStyle/>
          <a:p>
            <a:r>
              <a:rPr lang="fi-FI" sz="1100" i="1" dirty="0"/>
              <a:t>Usein vaikeuksia nukahtaa tai heräilyä öisin:</a:t>
            </a:r>
          </a:p>
          <a:p>
            <a:r>
              <a:rPr lang="fi-FI" sz="1100" b="0" dirty="0"/>
              <a:t>4. ja 5. luokkalaisista 10 %</a:t>
            </a:r>
          </a:p>
          <a:p>
            <a:endParaRPr lang="fi-FI" sz="1100" i="1" dirty="0"/>
          </a:p>
          <a:p>
            <a:r>
              <a:rPr lang="fi-FI" sz="1100" i="1" dirty="0"/>
              <a:t>Vaikeuksia päästä uneen vähintään kerran viikossa:</a:t>
            </a:r>
          </a:p>
          <a:p>
            <a:r>
              <a:rPr lang="fi-FI" sz="1100" b="0" dirty="0"/>
              <a:t>8. ja 9. lk. tytöistä 35 % ja pojista 19 %</a:t>
            </a:r>
          </a:p>
          <a:p>
            <a:r>
              <a:rPr lang="fi-FI" sz="1100" b="0" dirty="0"/>
              <a:t>lukio 1. ja 2. </a:t>
            </a:r>
            <a:r>
              <a:rPr lang="fi-FI" sz="1100" b="0" dirty="0" err="1"/>
              <a:t>lk</a:t>
            </a:r>
            <a:r>
              <a:rPr lang="fi-FI" sz="1100" b="0" dirty="0"/>
              <a:t> tytöistä 42 % ja pojista 25 %</a:t>
            </a:r>
          </a:p>
          <a:p>
            <a:endParaRPr lang="fi-FI" sz="1100" i="1" dirty="0"/>
          </a:p>
          <a:p>
            <a:r>
              <a:rPr lang="fi-FI" sz="1100" i="1" dirty="0"/>
              <a:t>Nukkuu arkisin alle 8 h:</a:t>
            </a:r>
          </a:p>
          <a:p>
            <a:r>
              <a:rPr lang="fi-FI" sz="1100" b="0" dirty="0"/>
              <a:t>8. ja 9. lk. tytöistä 36 % ja pojista 33 %</a:t>
            </a:r>
          </a:p>
          <a:p>
            <a:r>
              <a:rPr lang="fi-FI" sz="1100" b="0" dirty="0"/>
              <a:t>lukio 1. ja 2. </a:t>
            </a:r>
            <a:r>
              <a:rPr lang="fi-FI" sz="1100" b="0" dirty="0" err="1"/>
              <a:t>lk</a:t>
            </a:r>
            <a:r>
              <a:rPr lang="fi-FI" sz="1100" b="0" dirty="0"/>
              <a:t> tytöistä 45 % ja pojista 45 %</a:t>
            </a:r>
          </a:p>
          <a:p>
            <a:endParaRPr lang="fi-FI" sz="1100" i="1" dirty="0"/>
          </a:p>
          <a:p>
            <a:r>
              <a:rPr lang="fi-FI" sz="1100" dirty="0"/>
              <a:t>Kouluterveyskysely 2019</a:t>
            </a:r>
          </a:p>
        </p:txBody>
      </p:sp>
    </p:spTree>
    <p:extLst>
      <p:ext uri="{BB962C8B-B14F-4D97-AF65-F5344CB8AC3E}">
        <p14:creationId xmlns:p14="http://schemas.microsoft.com/office/powerpoint/2010/main" val="172222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910E50-6DAA-4315-8037-3B9F279A7FD4}"/>
              </a:ext>
            </a:extLst>
          </p:cNvPr>
          <p:cNvSpPr>
            <a:spLocks noGrp="1"/>
          </p:cNvSpPr>
          <p:nvPr>
            <p:ph type="title"/>
          </p:nvPr>
        </p:nvSpPr>
        <p:spPr>
          <a:xfrm>
            <a:off x="305578" y="147755"/>
            <a:ext cx="5616624" cy="641480"/>
          </a:xfrm>
        </p:spPr>
        <p:txBody>
          <a:bodyPr/>
          <a:lstStyle/>
          <a:p>
            <a:r>
              <a:rPr lang="fi-FI"/>
              <a:t>Lapsen/nuoren palautuminen ja uni</a:t>
            </a:r>
            <a:endParaRPr lang="fi-FI" b="0"/>
          </a:p>
          <a:p>
            <a:endParaRPr lang="fi-FI" dirty="0"/>
          </a:p>
        </p:txBody>
      </p:sp>
      <p:sp>
        <p:nvSpPr>
          <p:cNvPr id="3" name="Sisällön paikkamerkki 2">
            <a:extLst>
              <a:ext uri="{FF2B5EF4-FFF2-40B4-BE49-F238E27FC236}">
                <a16:creationId xmlns:a16="http://schemas.microsoft.com/office/drawing/2014/main" id="{AF208E1F-438A-48DD-B246-4C40AFF3FB21}"/>
              </a:ext>
            </a:extLst>
          </p:cNvPr>
          <p:cNvSpPr>
            <a:spLocks noGrp="1"/>
          </p:cNvSpPr>
          <p:nvPr>
            <p:ph idx="1"/>
          </p:nvPr>
        </p:nvSpPr>
        <p:spPr>
          <a:xfrm>
            <a:off x="107303" y="580121"/>
            <a:ext cx="6070171" cy="4387328"/>
          </a:xfrm>
        </p:spPr>
        <p:txBody>
          <a:bodyPr vert="horz" lIns="91440" tIns="45720" rIns="91440" bIns="45720" rtlCol="0" anchor="t">
            <a:normAutofit fontScale="85000" lnSpcReduction="10000"/>
          </a:bodyPr>
          <a:lstStyle/>
          <a:p>
            <a:endParaRPr lang="fi-FI" dirty="0"/>
          </a:p>
          <a:p>
            <a:pPr marL="742950" lvl="1" indent="-285750">
              <a:buFont typeface="Arial,Sans-Serif"/>
              <a:buChar char="•"/>
            </a:pPr>
            <a:r>
              <a:rPr lang="fi-FI"/>
              <a:t>Univaje ei juuri vaikuta rutiininomaisten tehtävien suorittamiseen, mutta vireyteen, tarkkaavaisuuteen, havaitsemiseen, päättelyyn, luovuuteen, toiminnan ohjaamiseen ja oppimiseen se vaikuttaa oleellisesti.</a:t>
            </a:r>
            <a:endParaRPr lang="en-US"/>
          </a:p>
          <a:p>
            <a:pPr marL="742950" lvl="1" indent="-285750">
              <a:buFont typeface="Arial,Sans-Serif"/>
              <a:buChar char="•"/>
            </a:pPr>
            <a:r>
              <a:rPr lang="fi-FI"/>
              <a:t>Univaje vaikuttaa kasvuun, sillä syväunen aikana erittyy kasvuhormonia ja mikäli tuo unen vaihe jää vähaiseksi myös kasvuhormonia ei pääse erittymään</a:t>
            </a:r>
            <a:endParaRPr lang="en-US"/>
          </a:p>
          <a:p>
            <a:pPr marL="742950" lvl="1" indent="-285750">
              <a:buFont typeface="Arial,Sans-Serif"/>
              <a:buChar char="•"/>
            </a:pPr>
            <a:r>
              <a:rPr lang="fi-FI"/>
              <a:t>Univajeen tuoma väsymys voi tuoda mukanaan päänsäryn </a:t>
            </a:r>
            <a:endParaRPr lang="en-US"/>
          </a:p>
          <a:p>
            <a:pPr marL="742950" lvl="1" indent="-285750">
              <a:buFont typeface="Arial,Sans-Serif"/>
              <a:buChar char="•"/>
            </a:pPr>
            <a:r>
              <a:rPr lang="fi-FI"/>
              <a:t>Univaje lisää kortisolin eli stressihormonin määrää</a:t>
            </a:r>
            <a:endParaRPr lang="en-US"/>
          </a:p>
          <a:p>
            <a:pPr marL="742950" lvl="1" indent="-285750">
              <a:buFont typeface="Arial,Sans-Serif"/>
              <a:buChar char="•"/>
            </a:pPr>
            <a:r>
              <a:rPr lang="fi-FI">
                <a:latin typeface="Segoe UI"/>
                <a:cs typeface="Segoe UI"/>
              </a:rPr>
              <a:t>Ihminen on väsyneenä alttiimpi tapaturmille ja väsymys on vaaratekijä liikenteessä</a:t>
            </a:r>
            <a:endParaRPr lang="en-US">
              <a:latin typeface="Segoe UI"/>
              <a:cs typeface="Segoe UI"/>
            </a:endParaRPr>
          </a:p>
          <a:p>
            <a:pPr marL="742950" lvl="1" indent="-285750">
              <a:buFont typeface="Arial,Sans-Serif"/>
              <a:buChar char="•"/>
            </a:pPr>
            <a:r>
              <a:rPr lang="fi-FI">
                <a:latin typeface="Segoe UI"/>
                <a:cs typeface="Segoe UI"/>
              </a:rPr>
              <a:t>Univaje vähentää kilpirauhashormonin eritystä, joka vaikuttaa aineenvaihduntaan</a:t>
            </a:r>
            <a:endParaRPr lang="en-US">
              <a:latin typeface="Segoe UI"/>
              <a:cs typeface="Segoe UI"/>
            </a:endParaRPr>
          </a:p>
          <a:p>
            <a:pPr marL="742950" lvl="1" indent="-285750">
              <a:buFont typeface="Arial,Sans-Serif"/>
              <a:buChar char="•"/>
            </a:pPr>
            <a:r>
              <a:rPr lang="fi-FI">
                <a:latin typeface="Segoe UI"/>
                <a:cs typeface="Segoe UI"/>
              </a:rPr>
              <a:t>Unen puute aiheuttaa sokerinsiedon heikkenemistä ja insuliiniresistenssiä ja voi siten aiheuttaa ylipainoa. Valvominen lisää myös ruokahalua. Valvonut henkilö haluaa syödä sokerisia ja rasvaisia ruokia. </a:t>
            </a:r>
            <a:endParaRPr lang="en-US">
              <a:latin typeface="Segoe UI"/>
              <a:cs typeface="Segoe UI"/>
            </a:endParaRPr>
          </a:p>
          <a:p>
            <a:pPr marL="742950" lvl="1" indent="-285750">
              <a:buFont typeface="Arial,Sans-Serif"/>
              <a:buChar char="•"/>
            </a:pPr>
            <a:r>
              <a:rPr lang="fi-FI">
                <a:latin typeface="Segoe UI"/>
                <a:cs typeface="Segoe UI"/>
              </a:rPr>
              <a:t>Univaje voi edistää tiettyjen sairauksien, kuten flunssien, syövän, sydän- ja verisuonitautien ja diabeteksen syntyä.</a:t>
            </a:r>
          </a:p>
          <a:p>
            <a:endParaRPr lang="fi-FI" dirty="0"/>
          </a:p>
        </p:txBody>
      </p:sp>
      <p:sp>
        <p:nvSpPr>
          <p:cNvPr id="4" name="Tekstin paikkamerkki 3">
            <a:extLst>
              <a:ext uri="{FF2B5EF4-FFF2-40B4-BE49-F238E27FC236}">
                <a16:creationId xmlns:a16="http://schemas.microsoft.com/office/drawing/2014/main" id="{865D1264-1D01-4FEE-8ECA-90B566DB7507}"/>
              </a:ext>
            </a:extLst>
          </p:cNvPr>
          <p:cNvSpPr>
            <a:spLocks noGrp="1"/>
          </p:cNvSpPr>
          <p:nvPr>
            <p:ph type="body" sz="quarter" idx="13"/>
          </p:nvPr>
        </p:nvSpPr>
        <p:spPr/>
        <p:txBody>
          <a:bodyPr vert="horz" lIns="91440" tIns="45720" rIns="91440" bIns="45720" rtlCol="0" anchor="t">
            <a:noAutofit/>
          </a:bodyPr>
          <a:lstStyle/>
          <a:p>
            <a:r>
              <a:rPr lang="fi-FI">
                <a:latin typeface="Segoe UI"/>
                <a:cs typeface="Segoe UI"/>
              </a:rPr>
              <a:t>Univaje</a:t>
            </a:r>
          </a:p>
        </p:txBody>
      </p:sp>
      <p:sp>
        <p:nvSpPr>
          <p:cNvPr id="5" name="Tekstin paikkamerkki 4">
            <a:extLst>
              <a:ext uri="{FF2B5EF4-FFF2-40B4-BE49-F238E27FC236}">
                <a16:creationId xmlns:a16="http://schemas.microsoft.com/office/drawing/2014/main" id="{377B99A6-5570-4808-BD02-B3C104763958}"/>
              </a:ext>
            </a:extLst>
          </p:cNvPr>
          <p:cNvSpPr>
            <a:spLocks noGrp="1"/>
          </p:cNvSpPr>
          <p:nvPr>
            <p:ph type="body" sz="quarter" idx="14"/>
          </p:nvPr>
        </p:nvSpPr>
        <p:spPr/>
        <p:txBody>
          <a:bodyPr/>
          <a:lstStyle/>
          <a:p>
            <a:endParaRPr lang="fi-FI"/>
          </a:p>
        </p:txBody>
      </p:sp>
      <p:pic>
        <p:nvPicPr>
          <p:cNvPr id="6" name="Kuva 6" descr="Kuva, joka sisältää kohteen objekti, kello, rannekello, pinta&#10;&#10;Kuvaus luotu automaattisesti">
            <a:extLst>
              <a:ext uri="{FF2B5EF4-FFF2-40B4-BE49-F238E27FC236}">
                <a16:creationId xmlns:a16="http://schemas.microsoft.com/office/drawing/2014/main" id="{BA913EAB-442B-4E7D-852C-BE37B24DFDD6}"/>
              </a:ext>
            </a:extLst>
          </p:cNvPr>
          <p:cNvPicPr>
            <a:picLocks noChangeAspect="1"/>
          </p:cNvPicPr>
          <p:nvPr/>
        </p:nvPicPr>
        <p:blipFill>
          <a:blip r:embed="rId2"/>
          <a:stretch>
            <a:fillRect/>
          </a:stretch>
        </p:blipFill>
        <p:spPr>
          <a:xfrm>
            <a:off x="6431573" y="2183704"/>
            <a:ext cx="2611316" cy="2087611"/>
          </a:xfrm>
          <a:prstGeom prst="rect">
            <a:avLst/>
          </a:prstGeom>
        </p:spPr>
      </p:pic>
    </p:spTree>
    <p:extLst>
      <p:ext uri="{BB962C8B-B14F-4D97-AF65-F5344CB8AC3E}">
        <p14:creationId xmlns:p14="http://schemas.microsoft.com/office/powerpoint/2010/main" val="171629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175709" y="289656"/>
            <a:ext cx="5832648" cy="504056"/>
          </a:xfrm>
        </p:spPr>
        <p:txBody>
          <a:bodyPr/>
          <a:lstStyle/>
          <a:p>
            <a:r>
              <a:rPr lang="fi-FI" sz="2000" dirty="0"/>
              <a:t>Vanhemmalla on vastuu lapsen palautumisesta ja riittävästä unen määrästä</a:t>
            </a:r>
            <a:br>
              <a:rPr lang="fi-FI" sz="2000" dirty="0"/>
            </a:br>
            <a:endParaRPr lang="fi-FI" sz="2000" dirty="0"/>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152382" y="771550"/>
            <a:ext cx="6147555" cy="4248472"/>
          </a:xfrm>
        </p:spPr>
        <p:txBody>
          <a:bodyPr vert="horz" lIns="91440" tIns="45720" rIns="91440" bIns="45720" rtlCol="0" anchor="t">
            <a:normAutofit fontScale="55000" lnSpcReduction="20000"/>
          </a:bodyPr>
          <a:lstStyle/>
          <a:p>
            <a:pPr marL="342900" indent="-342900">
              <a:buFont typeface="Arial" panose="020B0604020202020204" pitchFamily="34" charset="0"/>
              <a:buChar char="•"/>
            </a:pPr>
            <a:endParaRPr lang="fi-FI" sz="2000" dirty="0"/>
          </a:p>
          <a:p>
            <a:pPr marL="285750" indent="-285750">
              <a:buFont typeface="Arial" panose="020B0604020202020204" pitchFamily="34" charset="0"/>
              <a:buChar char="•"/>
            </a:pPr>
            <a:r>
              <a:rPr lang="fi-FI" sz="2000">
                <a:latin typeface="Segoe UI"/>
                <a:cs typeface="Segoe UI"/>
              </a:rPr>
              <a:t>Tilapäiset univaikeudet lapsen eri kehitysvaiheissa ovat varsin tuttuja lapsiperheissä</a:t>
            </a:r>
            <a:br>
              <a:rPr lang="fi-FI" sz="2000" dirty="0"/>
            </a:br>
            <a:endParaRPr lang="fi-FI" sz="2000" dirty="0"/>
          </a:p>
          <a:p>
            <a:pPr marL="285750" indent="-285750">
              <a:buFont typeface="Arial" panose="020B0604020202020204" pitchFamily="34" charset="0"/>
              <a:buChar char="•"/>
            </a:pPr>
            <a:r>
              <a:rPr lang="fi-FI" sz="2000" dirty="0">
                <a:latin typeface="Segoe UI"/>
                <a:cs typeface="Segoe UI"/>
              </a:rPr>
              <a:t>Nykyisin kiirettä pidetään usein ihmisen tärkeyden mittana, jolloin unen merkitystä herkästi </a:t>
            </a:r>
            <a:r>
              <a:rPr lang="fi-FI" sz="2000">
                <a:latin typeface="Segoe UI"/>
                <a:cs typeface="Segoe UI"/>
              </a:rPr>
              <a:t>aliarvioidaan. Aikuisten kiireisellä elämäntavalla voi olla vaikutusta myös lapsen huonoihin </a:t>
            </a:r>
            <a:r>
              <a:rPr lang="fi-FI" sz="2000" dirty="0">
                <a:latin typeface="Segoe UI"/>
                <a:cs typeface="Segoe UI"/>
              </a:rPr>
              <a:t>unitottumuksiin</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Vinkkejä hyvään yöuneen:</a:t>
            </a:r>
          </a:p>
          <a:p>
            <a:pPr marL="742950" lvl="1" indent="-285750">
              <a:buFont typeface="Arial" panose="020B0604020202020204" pitchFamily="34" charset="0"/>
              <a:buChar char="•"/>
            </a:pPr>
            <a:r>
              <a:rPr lang="fi-FI" sz="2000" dirty="0"/>
              <a:t>rauhoitetaan perheen elämä iltaa kohti ja pidetään yllä samaa iltarutiinia </a:t>
            </a:r>
          </a:p>
          <a:p>
            <a:pPr marL="742950" lvl="1" indent="-285750">
              <a:buFont typeface="Arial" panose="020B0604020202020204" pitchFamily="34" charset="0"/>
              <a:buChar char="•"/>
            </a:pPr>
            <a:r>
              <a:rPr lang="fi-FI" sz="2000" dirty="0">
                <a:latin typeface="Segoe UI"/>
                <a:cs typeface="Segoe UI"/>
              </a:rPr>
              <a:t>lasketaan makuuhuoneen lämpötila n. 18-19 asteeseen, sillä nukahtaminen ja unessa pysyminen edellyttää, että ruumiinlämpö laskee. Jos lämpötila on liian korkea, elimistön on työskenneltävä haihduttaakseen ylimääräistä lämpöä.</a:t>
            </a:r>
          </a:p>
          <a:p>
            <a:pPr marL="742950" lvl="1" indent="-285750">
              <a:buFont typeface="Arial" panose="020B0604020202020204" pitchFamily="34" charset="0"/>
              <a:buChar char="•"/>
            </a:pPr>
            <a:r>
              <a:rPr lang="fi-FI" sz="2000" dirty="0">
                <a:latin typeface="Segoe UI"/>
                <a:cs typeface="Segoe UI"/>
              </a:rPr>
              <a:t>Vältä urheilua 2-3 tuntia ennen nukkumaanmenoa, sillä rasittava treeni nostaa kehon ruumiinlämpöä ja lisää stressihormoninen määrää elimistössä, jolloin uni pysyy loitolla </a:t>
            </a:r>
            <a:endParaRPr lang="fi-FI" sz="2000" dirty="0"/>
          </a:p>
          <a:p>
            <a:pPr marL="742950" lvl="1" indent="-285750">
              <a:buFont typeface="Arial" panose="020B0604020202020204" pitchFamily="34" charset="0"/>
              <a:buChar char="•"/>
            </a:pPr>
            <a:r>
              <a:rPr lang="fi-FI" sz="2000" dirty="0">
                <a:latin typeface="Segoe UI"/>
                <a:cs typeface="Segoe UI"/>
              </a:rPr>
              <a:t>vältetään kahvia ja muita kofeiinipitoisia juomia iltaisin, sillä kofeiinilla on virkistävä vaikutus ja sen puoliintumisaika elimistössä voi olla jopa kuusi tuntia </a:t>
            </a:r>
            <a:endParaRPr lang="fi-FI" sz="2000" dirty="0"/>
          </a:p>
          <a:p>
            <a:pPr marL="742950" lvl="1" indent="-285750">
              <a:buFont typeface="Arial" panose="020B0604020202020204" pitchFamily="34" charset="0"/>
              <a:buChar char="•"/>
            </a:pPr>
            <a:r>
              <a:rPr lang="fi-FI" sz="2000">
                <a:latin typeface="Segoe UI"/>
                <a:cs typeface="Segoe UI"/>
              </a:rPr>
              <a:t>laitetaan tietokoneet ja kännykät pois tuntia ennen nukkumaanmenoa, sillä ruutujen sininen valo vähentää unihormoni </a:t>
            </a:r>
            <a:r>
              <a:rPr lang="fi-FI" sz="2000" dirty="0">
                <a:latin typeface="Segoe UI"/>
                <a:cs typeface="Segoe UI"/>
              </a:rPr>
              <a:t>melatoniinin eritystä ja lisää stressihormoni kortisolin eritystä, mikä on omiaan haittamaan myös syvään uneen pääsyä.</a:t>
            </a:r>
            <a:endParaRPr lang="fi-FI" sz="2000" dirty="0"/>
          </a:p>
          <a:p>
            <a:pPr marL="742950" lvl="1" indent="-285750">
              <a:buFont typeface="Arial" panose="020B0604020202020204" pitchFamily="34" charset="0"/>
              <a:buChar char="•"/>
            </a:pPr>
            <a:r>
              <a:rPr lang="fi-FI" sz="2000"/>
              <a:t>Vältä raskaita aterioita ennen nukkumaanmenoa. Nälkäisenäkään ei uni tule, joten huolehdi riittävästä iltapalasta. Esimerkiksi hedelmät, vihannekset, voileipä, viili ja jugurtti ovat hyviä iltapaloja.</a:t>
            </a:r>
            <a:br>
              <a:rPr lang="fi-FI" sz="2000" dirty="0"/>
            </a:br>
            <a:endParaRPr lang="fi-FI" sz="2000" dirty="0"/>
          </a:p>
        </p:txBody>
      </p:sp>
      <p:sp>
        <p:nvSpPr>
          <p:cNvPr id="4" name="Tekstiruutu 3">
            <a:extLst>
              <a:ext uri="{FF2B5EF4-FFF2-40B4-BE49-F238E27FC236}">
                <a16:creationId xmlns:a16="http://schemas.microsoft.com/office/drawing/2014/main" id="{6B8AEB42-345B-41DD-875F-AFC1B64910B5}"/>
              </a:ext>
            </a:extLst>
          </p:cNvPr>
          <p:cNvSpPr txBox="1"/>
          <p:nvPr/>
        </p:nvSpPr>
        <p:spPr>
          <a:xfrm>
            <a:off x="6512767" y="646145"/>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fi-FI" dirty="0">
              <a:cs typeface="Arial"/>
            </a:endParaRPr>
          </a:p>
          <a:p>
            <a:r>
              <a:rPr lang="fi-FI" b="1">
                <a:solidFill>
                  <a:schemeClr val="bg1"/>
                </a:solidFill>
                <a:cs typeface="Arial"/>
              </a:rPr>
              <a:t>Vanhemmat toimivat lapselleen nukkumisen malleina ja ovat avainasemassa vastatessaan lapsensa riittävästä ja hyvästä unesta</a:t>
            </a:r>
          </a:p>
        </p:txBody>
      </p:sp>
    </p:spTree>
    <p:extLst>
      <p:ext uri="{BB962C8B-B14F-4D97-AF65-F5344CB8AC3E}">
        <p14:creationId xmlns:p14="http://schemas.microsoft.com/office/powerpoint/2010/main" val="309959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AEFCCA-228A-4C3B-9858-A667B05F1079}"/>
              </a:ext>
            </a:extLst>
          </p:cNvPr>
          <p:cNvSpPr>
            <a:spLocks noGrp="1"/>
          </p:cNvSpPr>
          <p:nvPr>
            <p:ph type="title"/>
          </p:nvPr>
        </p:nvSpPr>
        <p:spPr>
          <a:xfrm>
            <a:off x="463032" y="-103005"/>
            <a:ext cx="5616624" cy="857250"/>
          </a:xfrm>
        </p:spPr>
        <p:txBody>
          <a:bodyPr/>
          <a:lstStyle/>
          <a:p>
            <a:r>
              <a:rPr lang="fi-FI" dirty="0">
                <a:latin typeface="Segoe UI"/>
                <a:cs typeface="Segoe UI"/>
              </a:rPr>
              <a:t>Vinkkejä lapselle / nuorelle</a:t>
            </a:r>
            <a:endParaRPr lang="fi-FI" dirty="0"/>
          </a:p>
        </p:txBody>
      </p:sp>
      <p:sp>
        <p:nvSpPr>
          <p:cNvPr id="3" name="Sisällön paikkamerkki 2">
            <a:extLst>
              <a:ext uri="{FF2B5EF4-FFF2-40B4-BE49-F238E27FC236}">
                <a16:creationId xmlns:a16="http://schemas.microsoft.com/office/drawing/2014/main" id="{DA845E74-8DDE-49DC-9BA9-DF2890D4333A}"/>
              </a:ext>
            </a:extLst>
          </p:cNvPr>
          <p:cNvSpPr>
            <a:spLocks noGrp="1"/>
          </p:cNvSpPr>
          <p:nvPr>
            <p:ph idx="1"/>
          </p:nvPr>
        </p:nvSpPr>
        <p:spPr>
          <a:xfrm>
            <a:off x="463031" y="568907"/>
            <a:ext cx="5621137" cy="4404374"/>
          </a:xfrm>
        </p:spPr>
        <p:txBody>
          <a:bodyPr vert="horz" lIns="91440" tIns="45720" rIns="91440" bIns="45720" rtlCol="0" anchor="t">
            <a:normAutofit fontScale="77500" lnSpcReduction="20000"/>
          </a:bodyPr>
          <a:lstStyle/>
          <a:p>
            <a:pPr marL="171450" indent="-171450">
              <a:buFont typeface="Arial,Sans-Serif"/>
              <a:buChar char="•"/>
            </a:pPr>
            <a:r>
              <a:rPr lang="fi-FI">
                <a:latin typeface="Segoe UI"/>
                <a:cs typeface="Segoe UI"/>
              </a:rPr>
              <a:t>Yritä rentoutua ennen nukkumaanmenoa. Mieti mitkä asiat rentouttavat sinua?</a:t>
            </a:r>
            <a:endParaRPr lang="fi-FI"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a:latin typeface="Segoe UI"/>
                <a:cs typeface="Segoe UI"/>
              </a:rPr>
              <a:t>Mene sänkyyn väsyneenä. Käytä sänkyä vain nukkumiseen. Huolehdi siitä, että sänky on miellyttävä ja mukava.</a:t>
            </a:r>
            <a:endParaRPr lang="en-US">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dirty="0">
                <a:latin typeface="Segoe UI"/>
                <a:cs typeface="Segoe UI"/>
              </a:rPr>
              <a:t>Harrasta päivän aikana liikuntaa ja pyri elämään tasapainoista elämää.</a:t>
            </a:r>
            <a:endParaRPr lang="en-US"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dirty="0">
                <a:latin typeface="Segoe UI"/>
                <a:cs typeface="Segoe UI"/>
              </a:rPr>
              <a:t>Jos sinulla on huolia ja stressiä, puhu niistä vanhempiesi tai muun läheisen kanssa. Uni tulee paremmin, kun ongelmat selviävät.</a:t>
            </a:r>
            <a:endParaRPr lang="en-US"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dirty="0">
                <a:latin typeface="Segoe UI"/>
                <a:cs typeface="Segoe UI"/>
              </a:rPr>
              <a:t>Vältä jännittäviä kirjoja, tv-ohjelmia ja pelejä ennen nukkumaanmenoa. Jännittävät asiat voivat jäädä vaivaamaan eikä uni tule niin helposti.</a:t>
            </a:r>
            <a:endParaRPr lang="en-US"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dirty="0">
                <a:latin typeface="Segoe UI"/>
                <a:cs typeface="Segoe UI"/>
              </a:rPr>
              <a:t>Kun menet vuoteeseen, älä tuijota kelloa tai laske, montako tuntia vielä ehdit nukkua. Yritä rentoutua ja miettiä mukavia asioita. Muista, että yksi huonosti nukuttu yö ei ole vaaraksi.</a:t>
            </a:r>
            <a:endParaRPr lang="en-US"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dirty="0">
                <a:latin typeface="Segoe UI"/>
                <a:cs typeface="Segoe UI"/>
              </a:rPr>
              <a:t>Jos et saa unta noin 20 minuutin kuluessa, nouse vuoteesta ja yritä rentoutua. Älä kuitenkaan uppoudu mihinkään tärkeään asiaan. Sitä vastoin lue jotain tuttua kirjaa tai kirjoita paperille, mitä asioita pyörii mielessäsi.</a:t>
            </a:r>
            <a:endParaRPr lang="en-US" dirty="0">
              <a:latin typeface="Segoe UI"/>
              <a:cs typeface="Segoe UI"/>
            </a:endParaRPr>
          </a:p>
          <a:p>
            <a:pPr marL="171450" indent="-171450">
              <a:buFont typeface="Arial,Sans-Serif"/>
              <a:buChar char="•"/>
            </a:pPr>
            <a:endParaRPr lang="fi-FI" dirty="0">
              <a:latin typeface="Segoe UI"/>
              <a:cs typeface="Segoe UI"/>
            </a:endParaRPr>
          </a:p>
          <a:p>
            <a:pPr marL="171450" indent="-171450">
              <a:buFont typeface="Arial,Sans-Serif"/>
              <a:buChar char="•"/>
            </a:pPr>
            <a:r>
              <a:rPr lang="fi-FI"/>
              <a:t>Päiväunien välttäminen voi parantaa yöunta. </a:t>
            </a:r>
            <a:endParaRPr lang="en-US"/>
          </a:p>
          <a:p>
            <a:endParaRPr lang="fi-FI" dirty="0"/>
          </a:p>
          <a:p>
            <a:pPr marL="171450" indent="-171450">
              <a:buFont typeface="Arial,Sans-Serif"/>
              <a:buChar char="•"/>
            </a:pPr>
            <a:endParaRPr lang="fi-FI" dirty="0"/>
          </a:p>
          <a:p>
            <a:pPr marL="171450" indent="-171450">
              <a:buFont typeface="Arial,Sans-Serif"/>
              <a:buChar char="•"/>
            </a:pPr>
            <a:endParaRPr lang="fi-FI" dirty="0"/>
          </a:p>
          <a:p>
            <a:endParaRPr lang="fi-FI" dirty="0"/>
          </a:p>
        </p:txBody>
      </p:sp>
      <p:sp>
        <p:nvSpPr>
          <p:cNvPr id="4" name="Tekstin paikkamerkki 3">
            <a:extLst>
              <a:ext uri="{FF2B5EF4-FFF2-40B4-BE49-F238E27FC236}">
                <a16:creationId xmlns:a16="http://schemas.microsoft.com/office/drawing/2014/main" id="{EB8D5FA0-CE80-44B3-A877-5AD1EAA50790}"/>
              </a:ext>
            </a:extLst>
          </p:cNvPr>
          <p:cNvSpPr>
            <a:spLocks noGrp="1"/>
          </p:cNvSpPr>
          <p:nvPr>
            <p:ph type="body" sz="quarter" idx="13"/>
          </p:nvPr>
        </p:nvSpPr>
        <p:spPr/>
        <p:txBody>
          <a:bodyPr/>
          <a:lstStyle/>
          <a:p>
            <a:endParaRPr lang="fi-FI"/>
          </a:p>
        </p:txBody>
      </p:sp>
      <p:pic>
        <p:nvPicPr>
          <p:cNvPr id="6" name="Kuva 6" descr="Kuva, joka sisältää kohteen sisä, istuminen, vuode, huone&#10;&#10;Kuvaus luotu automaattisesti">
            <a:extLst>
              <a:ext uri="{FF2B5EF4-FFF2-40B4-BE49-F238E27FC236}">
                <a16:creationId xmlns:a16="http://schemas.microsoft.com/office/drawing/2014/main" id="{4D9B481A-41BF-4E68-97C5-B0D1FBA53259}"/>
              </a:ext>
            </a:extLst>
          </p:cNvPr>
          <p:cNvPicPr>
            <a:picLocks noChangeAspect="1"/>
          </p:cNvPicPr>
          <p:nvPr/>
        </p:nvPicPr>
        <p:blipFill>
          <a:blip r:embed="rId2"/>
          <a:stretch>
            <a:fillRect/>
          </a:stretch>
        </p:blipFill>
        <p:spPr>
          <a:xfrm>
            <a:off x="6475535" y="1077407"/>
            <a:ext cx="2560026" cy="2153416"/>
          </a:xfrm>
          <a:prstGeom prst="rect">
            <a:avLst/>
          </a:prstGeom>
        </p:spPr>
      </p:pic>
    </p:spTree>
    <p:extLst>
      <p:ext uri="{BB962C8B-B14F-4D97-AF65-F5344CB8AC3E}">
        <p14:creationId xmlns:p14="http://schemas.microsoft.com/office/powerpoint/2010/main" val="58904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251520" y="123478"/>
            <a:ext cx="5832648" cy="504056"/>
          </a:xfrm>
        </p:spPr>
        <p:txBody>
          <a:bodyPr/>
          <a:lstStyle/>
          <a:p>
            <a:r>
              <a:rPr lang="fi-FI"/>
              <a:t>Miten nuoren saisi nukkumaan ajoissa?</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251520" y="771550"/>
            <a:ext cx="5832648" cy="4248472"/>
          </a:xfrm>
        </p:spPr>
        <p:txBody>
          <a:bodyPr vert="horz" lIns="91440" tIns="45720" rIns="91440" bIns="45720" rtlCol="0" anchor="t">
            <a:normAutofit/>
          </a:bodyPr>
          <a:lstStyle/>
          <a:p>
            <a:r>
              <a:rPr lang="fi-FI" sz="1200" dirty="0"/>
              <a:t>Sopikaa säännöt nukkumisesta. Pohtikaa yhdessä, milloin arkipäivinä pitäisi mennä nukkumaan, milloin viikonloppuina ja loma-aikoina. Yhteisesti sovitut säännöt sitouttavat nuoren paremmin noudattamaan sääntöjä.</a:t>
            </a:r>
          </a:p>
          <a:p>
            <a:pPr marL="800100" lvl="1" indent="-342900">
              <a:buFont typeface="Arial" panose="020B0604020202020204" pitchFamily="34" charset="0"/>
              <a:buChar char="•"/>
            </a:pPr>
            <a:r>
              <a:rPr lang="fi-FI" sz="1200" dirty="0"/>
              <a:t>Välittäminen ja huolenpito ovat nuoren kuuntelemista, tilan antamista ja rajojen pitämistä.</a:t>
            </a:r>
          </a:p>
          <a:p>
            <a:pPr marL="800100" lvl="1" indent="-342900">
              <a:buFont typeface="Arial" panose="020B0604020202020204" pitchFamily="34" charset="0"/>
              <a:buChar char="•"/>
            </a:pPr>
            <a:r>
              <a:rPr lang="fi-FI" sz="1200" dirty="0"/>
              <a:t>Jos nuori ei noudata sovittuja sääntöjä, älä hyväksy hänen käyttäytymistään, mutta hyväksy nuori ja näytä hänelle, että välität hänestä sääntöjen rikkomisesta huolimatta.</a:t>
            </a:r>
          </a:p>
          <a:p>
            <a:pPr marL="800100" lvl="1" indent="-342900">
              <a:buFont typeface="Arial" panose="020B0604020202020204" pitchFamily="34" charset="0"/>
              <a:buChar char="•"/>
            </a:pPr>
            <a:r>
              <a:rPr lang="fi-FI" sz="1200" dirty="0"/>
              <a:t>Voit ymmärtää nuorta paremmin, kun muistelet omaa nuoruuttasi. Joskus nuorelle tarvitsee sanoa tiukasti ei, mutta hyviä puhevälejä kannattaa vaalia.</a:t>
            </a:r>
          </a:p>
          <a:p>
            <a:pPr marL="800100" lvl="1" indent="-342900">
              <a:buFont typeface="Arial" panose="020B0604020202020204" pitchFamily="34" charset="0"/>
              <a:buChar char="•"/>
            </a:pPr>
            <a:r>
              <a:rPr lang="fi-FI" sz="1200" dirty="0"/>
              <a:t>Sovi nuoren kanssa kotiintuloajoista, jotta yöuneen jäisi riittävästi aikaa.</a:t>
            </a:r>
          </a:p>
          <a:p>
            <a:pPr marL="800100" lvl="1" indent="-342900">
              <a:buFont typeface="Arial" panose="020B0604020202020204" pitchFamily="34" charset="0"/>
              <a:buChar char="•"/>
            </a:pPr>
            <a:endParaRPr lang="fi-FI" sz="1200" dirty="0"/>
          </a:p>
          <a:p>
            <a:r>
              <a:rPr lang="fi-FI" sz="1200" dirty="0"/>
              <a:t>Kun nuori noudattaa säännöllistä elämänrytmiä myös viikonloppuisin, herääminen on arkipäivinä helpompaa. Viikonlopun nukkumaanmenon ja heräämisen ajat eivät saisi merkittävästi erota arjen rytmistä. Jo kahden tunnin poikkeama on iso.</a:t>
            </a:r>
          </a:p>
          <a:p>
            <a:pPr marL="742950" lvl="1" indent="-285750">
              <a:buFont typeface="Arial" panose="020B0604020202020204" pitchFamily="34" charset="0"/>
              <a:buChar char="•"/>
            </a:pPr>
            <a:r>
              <a:rPr lang="fi-FI" sz="1200" dirty="0"/>
              <a:t>Loma-ajan lopussa, hyvissä ajoin ennen koulun alkua, nuoren on hyvä totutella uuteen rytmiin.</a:t>
            </a:r>
          </a:p>
          <a:p>
            <a:endParaRPr lang="fi-FI" sz="1200" dirty="0"/>
          </a:p>
          <a:p>
            <a:endParaRPr lang="fi-FI" sz="1200" dirty="0"/>
          </a:p>
        </p:txBody>
      </p:sp>
      <p:sp>
        <p:nvSpPr>
          <p:cNvPr id="9" name="Tekstin paikkamerkki 8">
            <a:extLst>
              <a:ext uri="{FF2B5EF4-FFF2-40B4-BE49-F238E27FC236}">
                <a16:creationId xmlns:a16="http://schemas.microsoft.com/office/drawing/2014/main" id="{FABD6182-4FC7-4DD8-A22A-EB8DE3765B3C}"/>
              </a:ext>
            </a:extLst>
          </p:cNvPr>
          <p:cNvSpPr>
            <a:spLocks noGrp="1"/>
          </p:cNvSpPr>
          <p:nvPr>
            <p:ph type="body" sz="quarter" idx="13"/>
          </p:nvPr>
        </p:nvSpPr>
        <p:spPr/>
        <p:txBody>
          <a:bodyPr/>
          <a:lstStyle/>
          <a:p>
            <a:endParaRPr lang="fi-FI"/>
          </a:p>
        </p:txBody>
      </p:sp>
      <p:pic>
        <p:nvPicPr>
          <p:cNvPr id="10" name="Kuva 10" descr="Kuva, joka sisältää kohteen henkilö, nainen, vaatetus, päällä pitäminen&#10;&#10;Kuvaus luotu automaattisesti">
            <a:extLst>
              <a:ext uri="{FF2B5EF4-FFF2-40B4-BE49-F238E27FC236}">
                <a16:creationId xmlns:a16="http://schemas.microsoft.com/office/drawing/2014/main" id="{97605BC7-C5B0-4498-993A-5BE3ACE60AD8}"/>
              </a:ext>
            </a:extLst>
          </p:cNvPr>
          <p:cNvPicPr>
            <a:picLocks noChangeAspect="1"/>
          </p:cNvPicPr>
          <p:nvPr/>
        </p:nvPicPr>
        <p:blipFill>
          <a:blip r:embed="rId2"/>
          <a:stretch>
            <a:fillRect/>
          </a:stretch>
        </p:blipFill>
        <p:spPr>
          <a:xfrm>
            <a:off x="6585438" y="793306"/>
            <a:ext cx="2384180" cy="1959619"/>
          </a:xfrm>
          <a:prstGeom prst="rect">
            <a:avLst/>
          </a:prstGeom>
        </p:spPr>
      </p:pic>
    </p:spTree>
    <p:extLst>
      <p:ext uri="{BB962C8B-B14F-4D97-AF65-F5344CB8AC3E}">
        <p14:creationId xmlns:p14="http://schemas.microsoft.com/office/powerpoint/2010/main" val="400117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6" descr="Kuva, joka sisältää kohteen ulko, mies, pitäminen, seisominen&#10;&#10;Kuvaus luotu automaattisesti">
            <a:extLst>
              <a:ext uri="{FF2B5EF4-FFF2-40B4-BE49-F238E27FC236}">
                <a16:creationId xmlns:a16="http://schemas.microsoft.com/office/drawing/2014/main" id="{E19CD8DC-46B4-45C3-B8B6-6EA4A493BD3E}"/>
              </a:ext>
            </a:extLst>
          </p:cNvPr>
          <p:cNvPicPr>
            <a:picLocks noChangeAspect="1"/>
          </p:cNvPicPr>
          <p:nvPr/>
        </p:nvPicPr>
        <p:blipFill>
          <a:blip r:embed="rId2"/>
          <a:stretch>
            <a:fillRect/>
          </a:stretch>
        </p:blipFill>
        <p:spPr>
          <a:xfrm>
            <a:off x="107504" y="204216"/>
            <a:ext cx="6189060" cy="4735068"/>
          </a:xfrm>
          <a:prstGeom prst="rect">
            <a:avLst/>
          </a:prstGeom>
        </p:spPr>
      </p:pic>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391733" y="617439"/>
            <a:ext cx="5616624" cy="857250"/>
          </a:xfrm>
        </p:spPr>
        <p:txBody>
          <a:bodyPr/>
          <a:lstStyle/>
          <a:p>
            <a:r>
              <a:rPr lang="fi-FI" dirty="0">
                <a:latin typeface="Segoe UI"/>
                <a:cs typeface="Segoe UI"/>
              </a:rPr>
              <a:t>Elämisen perusasiat muodostavat opiskelukyvylle vankan pohjan</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523142" y="1301623"/>
            <a:ext cx="5626968" cy="3495385"/>
          </a:xfrm>
        </p:spPr>
        <p:txBody>
          <a:bodyPr vert="horz" lIns="91440" tIns="45720" rIns="91440" bIns="45720" rtlCol="0" anchor="t">
            <a:normAutofit/>
          </a:bodyPr>
          <a:lstStyle/>
          <a:p>
            <a:pPr marL="285750" indent="-285750">
              <a:buFont typeface="Arial" panose="020B0604020202020204" pitchFamily="34" charset="0"/>
              <a:buChar char="•"/>
            </a:pPr>
            <a:endParaRPr lang="fi-FI" sz="2000"/>
          </a:p>
          <a:p>
            <a:pPr marL="285750"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400" dirty="0">
                <a:latin typeface="Segoe UI"/>
                <a:cs typeface="Segoe UI"/>
              </a:rPr>
              <a:t>Liikunta</a:t>
            </a:r>
          </a:p>
          <a:p>
            <a:pPr marL="285750" indent="-285750">
              <a:buFont typeface="Arial" panose="020B0604020202020204" pitchFamily="34" charset="0"/>
              <a:buChar char="•"/>
            </a:pPr>
            <a:r>
              <a:rPr lang="fi-FI" sz="2400" dirty="0">
                <a:latin typeface="Segoe UI"/>
                <a:cs typeface="Segoe UI"/>
              </a:rPr>
              <a:t>Ravinto</a:t>
            </a:r>
          </a:p>
          <a:p>
            <a:pPr marL="285750" indent="-285750">
              <a:buFont typeface="Arial" panose="020B0604020202020204" pitchFamily="34" charset="0"/>
              <a:buChar char="•"/>
            </a:pPr>
            <a:r>
              <a:rPr lang="fi-FI" sz="2400" dirty="0">
                <a:latin typeface="Segoe UI"/>
                <a:cs typeface="Segoe UI"/>
              </a:rPr>
              <a:t>Palautuminen ja uni</a:t>
            </a:r>
          </a:p>
          <a:p>
            <a:pPr marL="285750" indent="-285750">
              <a:buFont typeface="Arial" panose="020B0604020202020204" pitchFamily="34" charset="0"/>
              <a:buChar char="•"/>
            </a:pPr>
            <a:r>
              <a:rPr lang="fi-FI" sz="2400" dirty="0">
                <a:latin typeface="Segoe UI"/>
                <a:cs typeface="Segoe UI"/>
              </a:rPr>
              <a:t>Mielen hyvinvointi</a:t>
            </a:r>
          </a:p>
        </p:txBody>
      </p:sp>
      <p:sp>
        <p:nvSpPr>
          <p:cNvPr id="5" name="Tekstin paikkamerkki 3">
            <a:extLst>
              <a:ext uri="{FF2B5EF4-FFF2-40B4-BE49-F238E27FC236}">
                <a16:creationId xmlns:a16="http://schemas.microsoft.com/office/drawing/2014/main" id="{43FAA802-4F38-4FB6-A9D0-6334E754BA92}"/>
              </a:ext>
            </a:extLst>
          </p:cNvPr>
          <p:cNvSpPr>
            <a:spLocks noGrp="1"/>
          </p:cNvSpPr>
          <p:nvPr>
            <p:ph type="body" sz="quarter" idx="13"/>
          </p:nvPr>
        </p:nvSpPr>
        <p:spPr>
          <a:xfrm>
            <a:off x="6444208" y="553752"/>
            <a:ext cx="2592288" cy="576064"/>
          </a:xfrm>
        </p:spPr>
        <p:txBody>
          <a:bodyPr vert="horz" lIns="91440" tIns="45720" rIns="91440" bIns="45720" rtlCol="0" anchor="t">
            <a:noAutofit/>
          </a:bodyPr>
          <a:lstStyle/>
          <a:p>
            <a:pPr algn="ctr"/>
            <a:r>
              <a:rPr lang="fi-FI" dirty="0">
                <a:latin typeface="Segoe UI"/>
                <a:cs typeface="Segoe UI"/>
              </a:rPr>
              <a:t>Luennon aiheet</a:t>
            </a:r>
            <a:endParaRPr lang="fi-FI" dirty="0"/>
          </a:p>
        </p:txBody>
      </p:sp>
    </p:spTree>
    <p:extLst>
      <p:ext uri="{BB962C8B-B14F-4D97-AF65-F5344CB8AC3E}">
        <p14:creationId xmlns:p14="http://schemas.microsoft.com/office/powerpoint/2010/main" val="361184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9F74A9-816A-43C8-94CB-089402E06F7D}"/>
              </a:ext>
            </a:extLst>
          </p:cNvPr>
          <p:cNvSpPr>
            <a:spLocks noGrp="1"/>
          </p:cNvSpPr>
          <p:nvPr>
            <p:ph type="title"/>
          </p:nvPr>
        </p:nvSpPr>
        <p:spPr>
          <a:xfrm>
            <a:off x="251519" y="195486"/>
            <a:ext cx="8696951" cy="857250"/>
          </a:xfrm>
        </p:spPr>
        <p:txBody>
          <a:bodyPr anchor="ctr">
            <a:normAutofit/>
          </a:bodyPr>
          <a:lstStyle/>
          <a:p>
            <a:pPr>
              <a:lnSpc>
                <a:spcPct val="90000"/>
              </a:lnSpc>
            </a:pPr>
            <a:r>
              <a:rPr lang="fi-FI"/>
              <a:t>MIELEN </a:t>
            </a:r>
            <a:br>
              <a:rPr lang="fi-FI"/>
            </a:br>
            <a:r>
              <a:rPr lang="fi-FI"/>
              <a:t>HYVINVOINTI</a:t>
            </a:r>
          </a:p>
        </p:txBody>
      </p:sp>
      <p:pic>
        <p:nvPicPr>
          <p:cNvPr id="6" name="Kuva 6" descr="Kuva, joka sisältää kohteen jalokello, kuljetus, lentokone, ulko&#10;&#10;Kuvaus luotu automaattisesti">
            <a:extLst>
              <a:ext uri="{FF2B5EF4-FFF2-40B4-BE49-F238E27FC236}">
                <a16:creationId xmlns:a16="http://schemas.microsoft.com/office/drawing/2014/main" id="{0BDBA315-0CB9-4A2F-817E-741ED1666F4D}"/>
              </a:ext>
            </a:extLst>
          </p:cNvPr>
          <p:cNvPicPr>
            <a:picLocks noGrp="1" noChangeAspect="1"/>
          </p:cNvPicPr>
          <p:nvPr>
            <p:ph idx="1"/>
          </p:nvPr>
        </p:nvPicPr>
        <p:blipFill rotWithShape="1">
          <a:blip r:embed="rId2"/>
          <a:srcRect t="3831" r="-2" b="30300"/>
          <a:stretch/>
        </p:blipFill>
        <p:spPr>
          <a:xfrm>
            <a:off x="251520" y="1088550"/>
            <a:ext cx="8712968" cy="3859464"/>
          </a:xfrm>
          <a:noFill/>
        </p:spPr>
      </p:pic>
    </p:spTree>
    <p:extLst>
      <p:ext uri="{BB962C8B-B14F-4D97-AF65-F5344CB8AC3E}">
        <p14:creationId xmlns:p14="http://schemas.microsoft.com/office/powerpoint/2010/main" val="365741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251520" y="123478"/>
            <a:ext cx="5832648" cy="504056"/>
          </a:xfrm>
        </p:spPr>
        <p:txBody>
          <a:bodyPr/>
          <a:lstStyle/>
          <a:p>
            <a:r>
              <a:rPr lang="fi-FI"/>
              <a:t>Lapsen ja nuoren mielen hyvinvointi</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251520" y="771550"/>
            <a:ext cx="5832648" cy="4248472"/>
          </a:xfrm>
        </p:spPr>
        <p:txBody>
          <a:bodyPr>
            <a:normAutofit fontScale="62500" lnSpcReduction="20000"/>
          </a:bodyPr>
          <a:lstStyle/>
          <a:p>
            <a:pPr marL="285750" indent="-285750">
              <a:buFont typeface="Arial" panose="020B0604020202020204" pitchFamily="34" charset="0"/>
              <a:buChar char="•"/>
            </a:pPr>
            <a:r>
              <a:rPr lang="fi-FI" sz="2000" dirty="0"/>
              <a:t>Lapsuus ja nuoruus ovat voimakkaan fyysisen ja psyykkisen kehityksen aikaa, johon vaikuttavat yksilöllisten tekijöiden lisäksi ympäristö ja kulttuuri</a:t>
            </a:r>
          </a:p>
          <a:p>
            <a:pPr marL="742950" lvl="1" indent="-285750">
              <a:buFont typeface="Arial" panose="020B0604020202020204" pitchFamily="34" charset="0"/>
              <a:buChar char="•"/>
            </a:pPr>
            <a:r>
              <a:rPr lang="fi-FI" sz="2000" dirty="0"/>
              <a:t>Perheellä on suuri merkitys kasvun ja kehityksen kannalta.</a:t>
            </a:r>
          </a:p>
          <a:p>
            <a:pPr marL="742950" lvl="1" indent="-285750">
              <a:buFont typeface="Arial" panose="020B0604020202020204" pitchFamily="34" charset="0"/>
              <a:buChar char="•"/>
            </a:pPr>
            <a:r>
              <a:rPr lang="fi-FI" sz="2000" dirty="0"/>
              <a:t>Lapsuuden ja nuoruuden kehitys on usein yksilöllistä, mutta eri ikävaiheisiin liittyy tiettyjä tyypillisiä piirteitä.</a:t>
            </a:r>
          </a:p>
          <a:p>
            <a:pPr marL="742950" lvl="1" indent="-285750">
              <a:buFont typeface="Arial" panose="020B0604020202020204" pitchFamily="34" charset="0"/>
              <a:buChar char="•"/>
            </a:pPr>
            <a:r>
              <a:rPr lang="fi-FI" sz="2000" dirty="0"/>
              <a:t>lasten ja nuorten mielenterveyteen liittyy ikävaiheita leimaavat suuret erot yksilöiden ja sukupuolien välillä.</a:t>
            </a:r>
          </a:p>
          <a:p>
            <a:pPr marL="742950" lvl="1"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Koulu ja vapaa-ajan harrastustoiminnot ovat tärkeitä kehitysympäristöjä, joissa voidaan tukea ja edistää hyvää mielenterveyttä. </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Lapsuus ja nuoruus eivät ole irrallisia vaiheita ihmisen elämässä. Lapsuudessa koetut tapahtumat, sosiaaliset suhteet sekä fyysinen ja psyykkinen kehitys luovat pohjan nuoruuden hyvinvoinnille ja näillä ikävaiheilla on tärkeä merkitys aikuisuuden hyvinvoinnin kannalta. </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Laajoissa väestötutkimuksissa on selvinnyt, että noin puolet aikuisiän mielenterveyshäiriöistä on alkanut jo ennen 14 vuoden ikää ja noin kolme neljästä ennen 24 vuoden ikää. </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a:t>Nuorilla on mielenterveyshäiriöitä noin kaksi kertaa useammin kuin lapsilla.</a:t>
            </a:r>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444208" y="642921"/>
            <a:ext cx="2592288" cy="360039"/>
          </a:xfrm>
        </p:spPr>
        <p:txBody>
          <a:bodyPr/>
          <a:lstStyle/>
          <a:p>
            <a:r>
              <a:rPr lang="fi-FI" sz="1400" dirty="0"/>
              <a:t>Mielen haasteet lisääntyvät lapsilla ja nuorilla, erityisesti tytöillä</a:t>
            </a:r>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444208" y="1694688"/>
            <a:ext cx="2699792" cy="3397341"/>
          </a:xfrm>
        </p:spPr>
        <p:txBody>
          <a:bodyPr/>
          <a:lstStyle/>
          <a:p>
            <a:r>
              <a:rPr lang="fi-FI" sz="1050" i="1" dirty="0"/>
              <a:t>Mielialaan liittyviä ongelmia kahden viime viikon aikana:</a:t>
            </a:r>
          </a:p>
          <a:p>
            <a:r>
              <a:rPr lang="fi-FI" sz="1050" i="1" dirty="0"/>
              <a:t> </a:t>
            </a:r>
            <a:r>
              <a:rPr lang="fi-FI" sz="1050" b="0" dirty="0"/>
              <a:t>4. ja 5. </a:t>
            </a:r>
            <a:r>
              <a:rPr lang="fi-FI" sz="1050" b="0" dirty="0" err="1"/>
              <a:t>lk</a:t>
            </a:r>
            <a:r>
              <a:rPr lang="fi-FI" sz="1050" b="0" dirty="0"/>
              <a:t> tytöistä 15 % ja pojista 11 %</a:t>
            </a:r>
          </a:p>
          <a:p>
            <a:pPr marL="171450" indent="-171450">
              <a:buFont typeface="Arial" panose="020B0604020202020204" pitchFamily="34" charset="0"/>
              <a:buChar char="•"/>
            </a:pPr>
            <a:endParaRPr lang="fi-FI" sz="1050" i="1" dirty="0"/>
          </a:p>
          <a:p>
            <a:r>
              <a:rPr lang="fi-FI" sz="1050" i="1" dirty="0"/>
              <a:t>Kokee koulustressiä:</a:t>
            </a:r>
          </a:p>
          <a:p>
            <a:r>
              <a:rPr lang="fi-FI" sz="1050" b="0" dirty="0"/>
              <a:t>4. ja 5. </a:t>
            </a:r>
            <a:r>
              <a:rPr lang="fi-FI" sz="1050" b="0" dirty="0" err="1"/>
              <a:t>lk</a:t>
            </a:r>
            <a:r>
              <a:rPr lang="fi-FI" sz="1050" b="0" dirty="0"/>
              <a:t> tytöistä 27 % ja pojista 34 %</a:t>
            </a:r>
          </a:p>
          <a:p>
            <a:endParaRPr lang="fi-FI" sz="1050" i="1" dirty="0"/>
          </a:p>
          <a:p>
            <a:r>
              <a:rPr lang="fi-FI" sz="1050" i="1" dirty="0"/>
              <a:t>Kohtalainen tai vaikea ahdistuneisuus viim. 2 viikon aikana:</a:t>
            </a:r>
          </a:p>
          <a:p>
            <a:r>
              <a:rPr lang="fi-FI" sz="1050" b="0" dirty="0"/>
              <a:t>8. ja 9. </a:t>
            </a:r>
            <a:r>
              <a:rPr lang="fi-FI" sz="1050" b="0" dirty="0" err="1"/>
              <a:t>lk</a:t>
            </a:r>
            <a:r>
              <a:rPr lang="fi-FI" sz="1050" b="0" dirty="0"/>
              <a:t> tytöistä 18 % ja pojista 4 %</a:t>
            </a:r>
          </a:p>
          <a:p>
            <a:r>
              <a:rPr lang="fi-FI" sz="1050" b="0" dirty="0"/>
              <a:t>lukio 1. ja 2. </a:t>
            </a:r>
            <a:r>
              <a:rPr lang="fi-FI" sz="1050" b="0" dirty="0" err="1"/>
              <a:t>lk</a:t>
            </a:r>
            <a:r>
              <a:rPr lang="fi-FI" sz="1050" b="0" dirty="0"/>
              <a:t>  tytöistä 19 % ja pojista 6 %</a:t>
            </a:r>
          </a:p>
          <a:p>
            <a:pPr marL="171450" indent="-171450">
              <a:buFont typeface="Arial" panose="020B0604020202020204" pitchFamily="34" charset="0"/>
              <a:buChar char="•"/>
            </a:pPr>
            <a:endParaRPr lang="fi-FI" sz="1050" i="1" dirty="0"/>
          </a:p>
          <a:p>
            <a:r>
              <a:rPr lang="fi-FI" sz="1050" i="1" dirty="0"/>
              <a:t>Uupumusasteinen väsymys koulutyössä:</a:t>
            </a:r>
          </a:p>
          <a:p>
            <a:r>
              <a:rPr lang="fi-FI" sz="1050" b="0" dirty="0"/>
              <a:t>8. ja 9. lk. tytöistä 36 % ja pojista 17 %</a:t>
            </a:r>
          </a:p>
          <a:p>
            <a:r>
              <a:rPr lang="fi-FI" sz="1050" b="0" dirty="0"/>
              <a:t>lukio 1. ja 2. </a:t>
            </a:r>
            <a:r>
              <a:rPr lang="fi-FI" sz="1050" b="0" dirty="0" err="1"/>
              <a:t>lk</a:t>
            </a:r>
            <a:r>
              <a:rPr lang="fi-FI" sz="1050" b="0" dirty="0"/>
              <a:t> tytöistä 42 % ja pojista 17 %</a:t>
            </a:r>
          </a:p>
          <a:p>
            <a:endParaRPr lang="fi-FI" sz="900" i="1" dirty="0"/>
          </a:p>
          <a:p>
            <a:endParaRPr lang="fi-FI" sz="900" i="1" dirty="0"/>
          </a:p>
          <a:p>
            <a:r>
              <a:rPr lang="fi-FI" sz="1050" dirty="0"/>
              <a:t>Kouluterveyskysely 2019</a:t>
            </a:r>
          </a:p>
        </p:txBody>
      </p:sp>
    </p:spTree>
    <p:extLst>
      <p:ext uri="{BB962C8B-B14F-4D97-AF65-F5344CB8AC3E}">
        <p14:creationId xmlns:p14="http://schemas.microsoft.com/office/powerpoint/2010/main" val="169569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398585" y="295640"/>
            <a:ext cx="5616624" cy="857250"/>
          </a:xfrm>
        </p:spPr>
        <p:txBody>
          <a:bodyPr anchor="ctr">
            <a:normAutofit/>
          </a:bodyPr>
          <a:lstStyle/>
          <a:p>
            <a:r>
              <a:rPr lang="fi-FI" dirty="0"/>
              <a:t>Lapsen ja nuoren mielen hyvinvointi</a:t>
            </a:r>
          </a:p>
        </p:txBody>
      </p:sp>
      <p:sp>
        <p:nvSpPr>
          <p:cNvPr id="11" name="Text Placeholder 3">
            <a:extLst>
              <a:ext uri="{FF2B5EF4-FFF2-40B4-BE49-F238E27FC236}">
                <a16:creationId xmlns:a16="http://schemas.microsoft.com/office/drawing/2014/main" id="{58CF31C3-6970-4582-94B8-5BF6B9854E57}"/>
              </a:ext>
            </a:extLst>
          </p:cNvPr>
          <p:cNvSpPr>
            <a:spLocks noGrp="1"/>
          </p:cNvSpPr>
          <p:nvPr>
            <p:ph type="body" sz="quarter" idx="13"/>
          </p:nvPr>
        </p:nvSpPr>
        <p:spPr>
          <a:xfrm>
            <a:off x="6588224" y="1131591"/>
            <a:ext cx="2214674" cy="864095"/>
          </a:xfrm>
        </p:spPr>
        <p:txBody>
          <a:bodyPr/>
          <a:lstStyle/>
          <a:p>
            <a:endParaRPr lang="en-US"/>
          </a:p>
        </p:txBody>
      </p:sp>
      <p:graphicFrame>
        <p:nvGraphicFramePr>
          <p:cNvPr id="8" name="Sisällön paikkamerkki 2">
            <a:extLst>
              <a:ext uri="{FF2B5EF4-FFF2-40B4-BE49-F238E27FC236}">
                <a16:creationId xmlns:a16="http://schemas.microsoft.com/office/drawing/2014/main" id="{E73A157B-BA6A-4F99-8F9B-7452068B25C2}"/>
              </a:ext>
            </a:extLst>
          </p:cNvPr>
          <p:cNvGraphicFramePr>
            <a:graphicFrameLocks noGrp="1"/>
          </p:cNvGraphicFramePr>
          <p:nvPr>
            <p:ph idx="1"/>
            <p:extLst>
              <p:ext uri="{D42A27DB-BD31-4B8C-83A1-F6EECF244321}">
                <p14:modId xmlns:p14="http://schemas.microsoft.com/office/powerpoint/2010/main" val="3376430990"/>
              </p:ext>
            </p:extLst>
          </p:nvPr>
        </p:nvGraphicFramePr>
        <p:xfrm>
          <a:off x="457200" y="1012858"/>
          <a:ext cx="5626968" cy="3581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Kuva 18" descr="Kuva, joka sisältää kohteen ulko, auringonlasku, polkupyörä, pysäköity&#10;&#10;Kuvaus luotu automaattisesti">
            <a:extLst>
              <a:ext uri="{FF2B5EF4-FFF2-40B4-BE49-F238E27FC236}">
                <a16:creationId xmlns:a16="http://schemas.microsoft.com/office/drawing/2014/main" id="{19CD63B5-65DD-45C9-8524-124ED758BBD3}"/>
              </a:ext>
            </a:extLst>
          </p:cNvPr>
          <p:cNvPicPr>
            <a:picLocks noChangeAspect="1"/>
          </p:cNvPicPr>
          <p:nvPr/>
        </p:nvPicPr>
        <p:blipFill>
          <a:blip r:embed="rId7"/>
          <a:stretch>
            <a:fillRect/>
          </a:stretch>
        </p:blipFill>
        <p:spPr>
          <a:xfrm>
            <a:off x="6482861" y="800323"/>
            <a:ext cx="2530719" cy="1828353"/>
          </a:xfrm>
          <a:prstGeom prst="rect">
            <a:avLst/>
          </a:prstGeom>
        </p:spPr>
      </p:pic>
    </p:spTree>
    <p:extLst>
      <p:ext uri="{BB962C8B-B14F-4D97-AF65-F5344CB8AC3E}">
        <p14:creationId xmlns:p14="http://schemas.microsoft.com/office/powerpoint/2010/main" val="2075945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FA0DB3-437E-449B-BF51-8A5EF85A3E92}"/>
              </a:ext>
            </a:extLst>
          </p:cNvPr>
          <p:cNvSpPr>
            <a:spLocks noGrp="1"/>
          </p:cNvSpPr>
          <p:nvPr>
            <p:ph type="title"/>
          </p:nvPr>
        </p:nvSpPr>
        <p:spPr>
          <a:xfrm>
            <a:off x="464527" y="163755"/>
            <a:ext cx="5616624" cy="857250"/>
          </a:xfrm>
        </p:spPr>
        <p:txBody>
          <a:bodyPr anchor="ctr">
            <a:normAutofit/>
          </a:bodyPr>
          <a:lstStyle/>
          <a:p>
            <a:r>
              <a:rPr lang="fi-FI"/>
              <a:t>Mielenterveyttä tukevat:</a:t>
            </a:r>
          </a:p>
        </p:txBody>
      </p:sp>
      <p:graphicFrame>
        <p:nvGraphicFramePr>
          <p:cNvPr id="7" name="Sisällön paikkamerkki 2">
            <a:extLst>
              <a:ext uri="{FF2B5EF4-FFF2-40B4-BE49-F238E27FC236}">
                <a16:creationId xmlns:a16="http://schemas.microsoft.com/office/drawing/2014/main" id="{771FBA17-7366-482E-A00C-A5AD86F21AC4}"/>
              </a:ext>
            </a:extLst>
          </p:cNvPr>
          <p:cNvGraphicFramePr>
            <a:graphicFrameLocks noGrp="1"/>
          </p:cNvGraphicFramePr>
          <p:nvPr>
            <p:ph idx="1"/>
            <p:extLst>
              <p:ext uri="{D42A27DB-BD31-4B8C-83A1-F6EECF244321}">
                <p14:modId xmlns:p14="http://schemas.microsoft.com/office/powerpoint/2010/main" val="877453665"/>
              </p:ext>
            </p:extLst>
          </p:nvPr>
        </p:nvGraphicFramePr>
        <p:xfrm>
          <a:off x="230065" y="976223"/>
          <a:ext cx="6022622" cy="361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9" name="Kuva 69" descr="Kuva, joka sisältää kohteen luonto, sade, sivellin&#10;&#10;Kuvaus luotu automaattisesti">
            <a:extLst>
              <a:ext uri="{FF2B5EF4-FFF2-40B4-BE49-F238E27FC236}">
                <a16:creationId xmlns:a16="http://schemas.microsoft.com/office/drawing/2014/main" id="{65FF6B6F-F892-49C7-A293-388EBE87B7D1}"/>
              </a:ext>
            </a:extLst>
          </p:cNvPr>
          <p:cNvPicPr>
            <a:picLocks noChangeAspect="1"/>
          </p:cNvPicPr>
          <p:nvPr/>
        </p:nvPicPr>
        <p:blipFill>
          <a:blip r:embed="rId7"/>
          <a:stretch>
            <a:fillRect/>
          </a:stretch>
        </p:blipFill>
        <p:spPr>
          <a:xfrm>
            <a:off x="6468207" y="1489053"/>
            <a:ext cx="2508738" cy="1828353"/>
          </a:xfrm>
          <a:prstGeom prst="rect">
            <a:avLst/>
          </a:prstGeom>
        </p:spPr>
      </p:pic>
    </p:spTree>
    <p:extLst>
      <p:ext uri="{BB962C8B-B14F-4D97-AF65-F5344CB8AC3E}">
        <p14:creationId xmlns:p14="http://schemas.microsoft.com/office/powerpoint/2010/main" val="2364170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072F88FB-F28D-4A53-9C75-5339EC390A58}"/>
              </a:ext>
            </a:extLst>
          </p:cNvPr>
          <p:cNvSpPr>
            <a:spLocks noGrp="1"/>
          </p:cNvSpPr>
          <p:nvPr>
            <p:ph type="body" sz="quarter" idx="13"/>
          </p:nvPr>
        </p:nvSpPr>
        <p:spPr>
          <a:xfrm>
            <a:off x="6588224" y="1131591"/>
            <a:ext cx="2441808" cy="864095"/>
          </a:xfrm>
        </p:spPr>
        <p:txBody>
          <a:bodyPr vert="horz" lIns="91440" tIns="45720" rIns="91440" bIns="45720" rtlCol="0">
            <a:normAutofit/>
          </a:bodyPr>
          <a:lstStyle/>
          <a:p>
            <a:r>
              <a:rPr lang="fi-FI"/>
              <a:t>Selviytymiskeinoja elämän kolhuihin</a:t>
            </a:r>
          </a:p>
        </p:txBody>
      </p:sp>
      <p:graphicFrame>
        <p:nvGraphicFramePr>
          <p:cNvPr id="7" name="Sisällön paikkamerkki 2">
            <a:extLst>
              <a:ext uri="{FF2B5EF4-FFF2-40B4-BE49-F238E27FC236}">
                <a16:creationId xmlns:a16="http://schemas.microsoft.com/office/drawing/2014/main" id="{835C7BC4-6C09-4D1C-B4C2-3C0CC0C59C3C}"/>
              </a:ext>
            </a:extLst>
          </p:cNvPr>
          <p:cNvGraphicFramePr>
            <a:graphicFrameLocks noGrp="1"/>
          </p:cNvGraphicFramePr>
          <p:nvPr>
            <p:ph idx="1"/>
            <p:extLst>
              <p:ext uri="{D42A27DB-BD31-4B8C-83A1-F6EECF244321}">
                <p14:modId xmlns:p14="http://schemas.microsoft.com/office/powerpoint/2010/main" val="1029021462"/>
              </p:ext>
            </p:extLst>
          </p:nvPr>
        </p:nvGraphicFramePr>
        <p:xfrm>
          <a:off x="-590549" y="280165"/>
          <a:ext cx="6989775" cy="4673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9" name="Kuva 129" descr="Kuva, joka sisältää kohteen nuori, nainen, tyttö, vesi&#10;&#10;Kuvaus luotu automaattisesti">
            <a:extLst>
              <a:ext uri="{FF2B5EF4-FFF2-40B4-BE49-F238E27FC236}">
                <a16:creationId xmlns:a16="http://schemas.microsoft.com/office/drawing/2014/main" id="{BECC5D7B-BE7C-4CD4-9321-1E56ADD4EB2A}"/>
              </a:ext>
            </a:extLst>
          </p:cNvPr>
          <p:cNvPicPr>
            <a:picLocks noChangeAspect="1"/>
          </p:cNvPicPr>
          <p:nvPr/>
        </p:nvPicPr>
        <p:blipFill>
          <a:blip r:embed="rId7"/>
          <a:stretch>
            <a:fillRect/>
          </a:stretch>
        </p:blipFill>
        <p:spPr>
          <a:xfrm>
            <a:off x="6614745" y="1994612"/>
            <a:ext cx="2318238" cy="1828353"/>
          </a:xfrm>
          <a:prstGeom prst="rect">
            <a:avLst/>
          </a:prstGeom>
        </p:spPr>
      </p:pic>
    </p:spTree>
    <p:extLst>
      <p:ext uri="{BB962C8B-B14F-4D97-AF65-F5344CB8AC3E}">
        <p14:creationId xmlns:p14="http://schemas.microsoft.com/office/powerpoint/2010/main" val="145689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B0A08ED2-A82E-486C-9DC4-8F22BFD024DB}"/>
              </a:ext>
            </a:extLst>
          </p:cNvPr>
          <p:cNvSpPr>
            <a:spLocks noGrp="1"/>
          </p:cNvSpPr>
          <p:nvPr>
            <p:ph type="body" sz="quarter" idx="13"/>
          </p:nvPr>
        </p:nvSpPr>
        <p:spPr>
          <a:xfrm>
            <a:off x="6588224" y="1131591"/>
            <a:ext cx="2515077" cy="864095"/>
          </a:xfrm>
        </p:spPr>
        <p:txBody>
          <a:bodyPr vert="horz" lIns="91440" tIns="45720" rIns="91440" bIns="45720" rtlCol="0">
            <a:normAutofit/>
          </a:bodyPr>
          <a:lstStyle/>
          <a:p>
            <a:r>
              <a:rPr lang="fi-FI"/>
              <a:t>Selviytymiskeinoja elämän koulhuihin</a:t>
            </a:r>
          </a:p>
        </p:txBody>
      </p:sp>
      <p:graphicFrame>
        <p:nvGraphicFramePr>
          <p:cNvPr id="7" name="Sisällön paikkamerkki 2">
            <a:extLst>
              <a:ext uri="{FF2B5EF4-FFF2-40B4-BE49-F238E27FC236}">
                <a16:creationId xmlns:a16="http://schemas.microsoft.com/office/drawing/2014/main" id="{5111D5D4-11EF-4EA1-917E-81EDED8AB952}"/>
              </a:ext>
            </a:extLst>
          </p:cNvPr>
          <p:cNvGraphicFramePr>
            <a:graphicFrameLocks noGrp="1"/>
          </p:cNvGraphicFramePr>
          <p:nvPr>
            <p:ph idx="1"/>
            <p:extLst>
              <p:ext uri="{D42A27DB-BD31-4B8C-83A1-F6EECF244321}">
                <p14:modId xmlns:p14="http://schemas.microsoft.com/office/powerpoint/2010/main" val="4094208723"/>
              </p:ext>
            </p:extLst>
          </p:nvPr>
        </p:nvGraphicFramePr>
        <p:xfrm>
          <a:off x="-260838" y="111647"/>
          <a:ext cx="7363447" cy="4826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 name="Kuva 59" descr="Kuva, joka sisältää kohteen istuminen, pieni, ranta, kamera&#10;&#10;Kuvaus luotu automaattisesti">
            <a:extLst>
              <a:ext uri="{FF2B5EF4-FFF2-40B4-BE49-F238E27FC236}">
                <a16:creationId xmlns:a16="http://schemas.microsoft.com/office/drawing/2014/main" id="{5C4CBA95-72B9-465E-8F5C-425A42EE51BE}"/>
              </a:ext>
            </a:extLst>
          </p:cNvPr>
          <p:cNvPicPr>
            <a:picLocks noChangeAspect="1"/>
          </p:cNvPicPr>
          <p:nvPr/>
        </p:nvPicPr>
        <p:blipFill>
          <a:blip r:embed="rId7"/>
          <a:stretch>
            <a:fillRect/>
          </a:stretch>
        </p:blipFill>
        <p:spPr>
          <a:xfrm>
            <a:off x="6490188" y="1994611"/>
            <a:ext cx="2420815" cy="1828353"/>
          </a:xfrm>
          <a:prstGeom prst="rect">
            <a:avLst/>
          </a:prstGeom>
        </p:spPr>
      </p:pic>
    </p:spTree>
    <p:extLst>
      <p:ext uri="{BB962C8B-B14F-4D97-AF65-F5344CB8AC3E}">
        <p14:creationId xmlns:p14="http://schemas.microsoft.com/office/powerpoint/2010/main" val="21725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B1B51E5-8BD2-4111-BAF0-717AF252BEC5}"/>
              </a:ext>
            </a:extLst>
          </p:cNvPr>
          <p:cNvSpPr>
            <a:spLocks noGrp="1"/>
          </p:cNvSpPr>
          <p:nvPr>
            <p:ph idx="1"/>
          </p:nvPr>
        </p:nvSpPr>
        <p:spPr>
          <a:xfrm>
            <a:off x="457200" y="241886"/>
            <a:ext cx="5831075" cy="4743058"/>
          </a:xfrm>
        </p:spPr>
        <p:txBody>
          <a:bodyPr vert="horz" lIns="91440" tIns="45720" rIns="91440" bIns="45720" rtlCol="0" anchor="t">
            <a:normAutofit fontScale="85000" lnSpcReduction="20000"/>
          </a:bodyPr>
          <a:lstStyle/>
          <a:p>
            <a:r>
              <a:rPr lang="fi-FI"/>
              <a:t>Oikeastaan mikä tahansa selviytymiskeino on hyvä, kunhan saat mieltä painavan asian käsiteltyä etkä vahingoita itseäsi tai muita.</a:t>
            </a:r>
            <a:endParaRPr lang="en-US"/>
          </a:p>
          <a:p>
            <a:endParaRPr lang="fi-FI" dirty="0">
              <a:latin typeface="Segoe UI"/>
              <a:cs typeface="Segoe UI"/>
            </a:endParaRPr>
          </a:p>
          <a:p>
            <a:r>
              <a:rPr lang="fi-FI"/>
              <a:t>Muista, että elämän vaikeudet voivat joskus myös vahvistaa, koska:</a:t>
            </a:r>
            <a:endParaRPr lang="en-US"/>
          </a:p>
          <a:p>
            <a:pPr marL="285750" indent="-285750">
              <a:buFont typeface="Arial,Sans-Serif"/>
              <a:buChar char="•"/>
            </a:pPr>
            <a:r>
              <a:rPr lang="fi-FI"/>
              <a:t>Ne pakottavat arvioimaan omia kykyjä ja ominaisuuksia uudelleen.</a:t>
            </a:r>
            <a:endParaRPr lang="en-US"/>
          </a:p>
          <a:p>
            <a:pPr marL="285750" indent="-285750">
              <a:buFont typeface="Arial,Sans-Serif"/>
              <a:buChar char="•"/>
            </a:pPr>
            <a:r>
              <a:rPr lang="fi-FI"/>
              <a:t>Niiden kautta voi herätä arvostamaan toisten ihmisten tukea.</a:t>
            </a:r>
            <a:endParaRPr lang="en-US"/>
          </a:p>
          <a:p>
            <a:pPr marL="285750" indent="-285750">
              <a:buFont typeface="Arial,Sans-Serif"/>
              <a:buChar char="•"/>
            </a:pPr>
            <a:r>
              <a:rPr lang="fi-FI"/>
              <a:t>Ne kehittävät kestävyyttä, sisukkuutta ja itseluottamusta.</a:t>
            </a:r>
            <a:endParaRPr lang="en-US"/>
          </a:p>
          <a:p>
            <a:pPr marL="285750" indent="-285750">
              <a:buFont typeface="Arial,Sans-Serif"/>
              <a:buChar char="•"/>
            </a:pPr>
            <a:r>
              <a:rPr lang="fi-FI"/>
              <a:t>Niistä selviytyneenä voi tuntea helpommin myötätuntoa toisia vaikeuksia kokeneita kohtaan.</a:t>
            </a:r>
            <a:endParaRPr lang="en-US"/>
          </a:p>
          <a:p>
            <a:pPr marL="285750" indent="-285750">
              <a:buFont typeface="Arial,Sans-Serif"/>
              <a:buChar char="•"/>
            </a:pPr>
            <a:r>
              <a:rPr lang="fi-FI"/>
              <a:t>Ne pakottavat näkemään asiat, tilanteet ja ihmiset uudessa valossa.</a:t>
            </a:r>
            <a:endParaRPr lang="en-US"/>
          </a:p>
          <a:p>
            <a:endParaRPr lang="fi-FI" dirty="0"/>
          </a:p>
          <a:p>
            <a:r>
              <a:rPr lang="fi-FI"/>
              <a:t>Oman mielenterveyden parantamiseen voi tarvita tukea, jos paha olo rajoittaa toimintakykyä jollain tavalla. Esimerkiksi, jos pahan olon vuoksi on vaikea jaksaa käydä koulua, iloita muiden ihmisten näkemisestä, olo on jatkuvasti ahdistunut, tai kun jokin asia, esimerkiksi syömiseen liittyvät ajatukset alkavat haitata jokapäiväistä elämää.</a:t>
            </a:r>
          </a:p>
          <a:p>
            <a:endParaRPr lang="fi-FI" dirty="0">
              <a:latin typeface="Segoe UI"/>
              <a:cs typeface="Segoe UI"/>
            </a:endParaRPr>
          </a:p>
          <a:p>
            <a:r>
              <a:rPr lang="fi-FI"/>
              <a:t>Jos läheiset ihmiset ovat osa ongelmaa, on ehkä helpompi puhua ulkopuoliselle, esimerkiksi terveydenhoitajalle, kuraattorille tai kaukaisemmalle sukulaiselle. Puhuminen itsessään helpottaa. Ääneen lausuttuna huoli ei ehkä edes tunnu enää niin pahalta kuin oman pään sisällä.</a:t>
            </a:r>
            <a:endParaRPr lang="fi-FI" dirty="0"/>
          </a:p>
          <a:p>
            <a:pPr marL="285750" indent="-285750">
              <a:buFont typeface="Arial,Sans-Serif"/>
              <a:buChar char="•"/>
            </a:pPr>
            <a:endParaRPr lang="fi-FI" dirty="0"/>
          </a:p>
          <a:p>
            <a:endParaRPr lang="fi-FI" dirty="0"/>
          </a:p>
        </p:txBody>
      </p:sp>
      <p:sp>
        <p:nvSpPr>
          <p:cNvPr id="4" name="Tekstin paikkamerkki 3">
            <a:extLst>
              <a:ext uri="{FF2B5EF4-FFF2-40B4-BE49-F238E27FC236}">
                <a16:creationId xmlns:a16="http://schemas.microsoft.com/office/drawing/2014/main" id="{87A96CB0-3E87-4687-886C-0CDF4FD1075C}"/>
              </a:ext>
            </a:extLst>
          </p:cNvPr>
          <p:cNvSpPr>
            <a:spLocks noGrp="1"/>
          </p:cNvSpPr>
          <p:nvPr>
            <p:ph type="body" sz="quarter" idx="13"/>
          </p:nvPr>
        </p:nvSpPr>
        <p:spPr>
          <a:xfrm>
            <a:off x="6594320" y="704871"/>
            <a:ext cx="2214674" cy="864095"/>
          </a:xfrm>
        </p:spPr>
        <p:txBody>
          <a:bodyPr vert="horz" lIns="91440" tIns="45720" rIns="91440" bIns="45720" rtlCol="0" anchor="t">
            <a:noAutofit/>
          </a:bodyPr>
          <a:lstStyle/>
          <a:p>
            <a:r>
              <a:rPr lang="fi-FI" dirty="0">
                <a:latin typeface="Segoe UI"/>
                <a:cs typeface="Segoe UI"/>
              </a:rPr>
              <a:t>Vaikeudet vahvistavat, mutta milloin tarvitaan ulkopuolisen apua?</a:t>
            </a:r>
            <a:endParaRPr lang="fi-FI" dirty="0"/>
          </a:p>
        </p:txBody>
      </p:sp>
    </p:spTree>
    <p:extLst>
      <p:ext uri="{BB962C8B-B14F-4D97-AF65-F5344CB8AC3E}">
        <p14:creationId xmlns:p14="http://schemas.microsoft.com/office/powerpoint/2010/main" val="55591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DB6BC4-3747-4707-9EA0-6DF950512205}"/>
              </a:ext>
            </a:extLst>
          </p:cNvPr>
          <p:cNvSpPr>
            <a:spLocks noGrp="1"/>
          </p:cNvSpPr>
          <p:nvPr>
            <p:ph type="ctrTitle"/>
          </p:nvPr>
        </p:nvSpPr>
        <p:spPr>
          <a:xfrm>
            <a:off x="611560" y="2427729"/>
            <a:ext cx="8280920" cy="1080120"/>
          </a:xfrm>
        </p:spPr>
        <p:txBody>
          <a:bodyPr anchor="t">
            <a:normAutofit/>
          </a:bodyPr>
          <a:lstStyle/>
          <a:p>
            <a:r>
              <a:rPr lang="fi-FI"/>
              <a:t>Kiitoksia!</a:t>
            </a:r>
          </a:p>
        </p:txBody>
      </p:sp>
      <p:sp>
        <p:nvSpPr>
          <p:cNvPr id="3" name="Alaotsikko 2">
            <a:extLst>
              <a:ext uri="{FF2B5EF4-FFF2-40B4-BE49-F238E27FC236}">
                <a16:creationId xmlns:a16="http://schemas.microsoft.com/office/drawing/2014/main" id="{7D8C20CE-F08B-45C5-9B3F-D2A6584A0280}"/>
              </a:ext>
            </a:extLst>
          </p:cNvPr>
          <p:cNvSpPr>
            <a:spLocks noGrp="1"/>
          </p:cNvSpPr>
          <p:nvPr>
            <p:ph type="subTitle" idx="1"/>
          </p:nvPr>
        </p:nvSpPr>
        <p:spPr>
          <a:xfrm>
            <a:off x="611560" y="3219817"/>
            <a:ext cx="8280920" cy="624216"/>
          </a:xfrm>
        </p:spPr>
        <p:txBody>
          <a:bodyPr vert="horz" lIns="91440" tIns="45720" rIns="91440" bIns="45720" rtlCol="0">
            <a:normAutofit/>
          </a:bodyPr>
          <a:lstStyle/>
          <a:p>
            <a:r>
              <a:rPr lang="fi-FI"/>
              <a:t>Kati Grekula</a:t>
            </a:r>
            <a:br>
              <a:rPr lang="fi-FI"/>
            </a:br>
            <a:r>
              <a:rPr lang="fi-FI"/>
              <a:t>Ismo Miettinen</a:t>
            </a:r>
          </a:p>
        </p:txBody>
      </p:sp>
      <p:sp>
        <p:nvSpPr>
          <p:cNvPr id="4" name="Päivämäärän paikkamerkki 3">
            <a:extLst>
              <a:ext uri="{FF2B5EF4-FFF2-40B4-BE49-F238E27FC236}">
                <a16:creationId xmlns:a16="http://schemas.microsoft.com/office/drawing/2014/main" id="{C1611C7F-54D5-48B8-B566-DCE50B8C93B9}"/>
              </a:ext>
            </a:extLst>
          </p:cNvPr>
          <p:cNvSpPr>
            <a:spLocks noGrp="1"/>
          </p:cNvSpPr>
          <p:nvPr>
            <p:ph type="dt" sz="half" idx="2"/>
          </p:nvPr>
        </p:nvSpPr>
        <p:spPr>
          <a:xfrm>
            <a:off x="6228184" y="3939902"/>
            <a:ext cx="2656036" cy="274637"/>
          </a:xfrm>
        </p:spPr>
        <p:txBody>
          <a:bodyPr anchor="ctr">
            <a:normAutofit/>
          </a:bodyPr>
          <a:lstStyle/>
          <a:p>
            <a:pPr>
              <a:spcAft>
                <a:spcPts val="600"/>
              </a:spcAft>
            </a:pPr>
            <a:fld id="{BFF512C1-0ADA-44FF-8EFA-2E0BD29C1CCF}" type="datetime1">
              <a:rPr lang="fi-FI" smtClean="0"/>
              <a:pPr>
                <a:spcAft>
                  <a:spcPts val="600"/>
                </a:spcAft>
              </a:pPr>
              <a:t>4.12.2023</a:t>
            </a:fld>
            <a:endParaRPr lang="fi-FI"/>
          </a:p>
        </p:txBody>
      </p:sp>
    </p:spTree>
    <p:extLst>
      <p:ext uri="{BB962C8B-B14F-4D97-AF65-F5344CB8AC3E}">
        <p14:creationId xmlns:p14="http://schemas.microsoft.com/office/powerpoint/2010/main" val="269952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CE618A0D-1361-49CF-8271-892CEF49BFFF}"/>
              </a:ext>
            </a:extLst>
          </p:cNvPr>
          <p:cNvSpPr>
            <a:spLocks noGrp="1"/>
          </p:cNvSpPr>
          <p:nvPr>
            <p:ph type="body" sz="quarter" idx="13"/>
          </p:nvPr>
        </p:nvSpPr>
        <p:spPr>
          <a:xfrm>
            <a:off x="6444208" y="553752"/>
            <a:ext cx="2592288" cy="576064"/>
          </a:xfrm>
        </p:spPr>
        <p:txBody>
          <a:bodyPr/>
          <a:lstStyle/>
          <a:p>
            <a:pPr algn="ctr"/>
            <a:r>
              <a:rPr lang="fi-FI"/>
              <a:t>Opiskelukykymalli</a:t>
            </a:r>
          </a:p>
        </p:txBody>
      </p:sp>
      <p:sp>
        <p:nvSpPr>
          <p:cNvPr id="5" name="Tekstin paikkamerkki 4">
            <a:extLst>
              <a:ext uri="{FF2B5EF4-FFF2-40B4-BE49-F238E27FC236}">
                <a16:creationId xmlns:a16="http://schemas.microsoft.com/office/drawing/2014/main" id="{91BFDC0A-EF52-461A-B9E0-FDBCD761F28E}"/>
              </a:ext>
            </a:extLst>
          </p:cNvPr>
          <p:cNvSpPr>
            <a:spLocks noGrp="1"/>
          </p:cNvSpPr>
          <p:nvPr>
            <p:ph type="body" sz="quarter" idx="14"/>
          </p:nvPr>
        </p:nvSpPr>
        <p:spPr>
          <a:xfrm>
            <a:off x="6446237" y="1151113"/>
            <a:ext cx="2687367" cy="3744416"/>
          </a:xfrm>
        </p:spPr>
        <p:txBody>
          <a:bodyPr vert="horz" lIns="91440" tIns="45720" rIns="91440" bIns="45720" rtlCol="0" anchor="t">
            <a:noAutofit/>
          </a:bodyPr>
          <a:lstStyle/>
          <a:p>
            <a:pPr marL="285750" indent="-285750">
              <a:buFont typeface="Arial" panose="020B0604020202020204" pitchFamily="34" charset="0"/>
              <a:buChar char="•"/>
            </a:pPr>
            <a:r>
              <a:rPr lang="fi-FI" sz="1400" b="0" dirty="0">
                <a:latin typeface="Segoe UI"/>
                <a:cs typeface="Segoe UI"/>
              </a:rPr>
              <a:t>Johdettu työkykymallista</a:t>
            </a:r>
          </a:p>
          <a:p>
            <a:pPr marL="285750" indent="-285750">
              <a:buFont typeface="Arial" panose="020B0604020202020204" pitchFamily="34" charset="0"/>
              <a:buChar char="•"/>
            </a:pPr>
            <a:endParaRPr lang="fi-FI" sz="1400" b="0" dirty="0">
              <a:latin typeface="Segoe UI"/>
              <a:cs typeface="Segoe UI"/>
            </a:endParaRPr>
          </a:p>
          <a:p>
            <a:pPr marL="285750" indent="-285750">
              <a:buFont typeface="Arial" panose="020B0604020202020204" pitchFamily="34" charset="0"/>
              <a:buChar char="•"/>
            </a:pPr>
            <a:r>
              <a:rPr lang="fi-FI" sz="1400" b="0" dirty="0">
                <a:latin typeface="Segoe UI"/>
                <a:cs typeface="Segoe UI"/>
              </a:rPr>
              <a:t>Opiskelukyky on opiskelijan ja koululaisen työkyky</a:t>
            </a:r>
          </a:p>
          <a:p>
            <a:pPr marL="285750" indent="-285750">
              <a:buFont typeface="Arial" panose="020B0604020202020204" pitchFamily="34" charset="0"/>
              <a:buChar char="•"/>
            </a:pPr>
            <a:endParaRPr lang="fi-FI" sz="1400" b="0" dirty="0">
              <a:latin typeface="Segoe UI"/>
              <a:cs typeface="Segoe UI"/>
            </a:endParaRPr>
          </a:p>
          <a:p>
            <a:pPr marL="285750" indent="-285750">
              <a:buFont typeface="Arial" panose="020B0604020202020204" pitchFamily="34" charset="0"/>
              <a:buChar char="•"/>
            </a:pPr>
            <a:r>
              <a:rPr lang="fi-FI" sz="1400" b="0" dirty="0">
                <a:latin typeface="Segoe UI"/>
                <a:cs typeface="Segoe UI"/>
              </a:rPr>
              <a:t>Eri osa-alueet linkittyvät toisiinsa</a:t>
            </a:r>
          </a:p>
          <a:p>
            <a:pPr marL="285750" indent="-285750">
              <a:buFont typeface="Arial" panose="020B0604020202020204" pitchFamily="34" charset="0"/>
              <a:buChar char="•"/>
            </a:pPr>
            <a:endParaRPr lang="fi-FI" sz="1400" b="0" dirty="0">
              <a:latin typeface="Segoe UI"/>
              <a:cs typeface="Segoe UI"/>
            </a:endParaRPr>
          </a:p>
          <a:p>
            <a:pPr marL="285750" indent="-285750">
              <a:buFont typeface="Arial" panose="020B0604020202020204" pitchFamily="34" charset="0"/>
              <a:buChar char="•"/>
            </a:pPr>
            <a:r>
              <a:rPr lang="fi-FI" sz="1400" b="0" dirty="0">
                <a:latin typeface="Segoe UI"/>
                <a:cs typeface="Segoe UI"/>
              </a:rPr>
              <a:t>Opiskelukyvyn edistäminen on kaikkien vastuulla</a:t>
            </a:r>
          </a:p>
          <a:p>
            <a:pPr marL="285750" indent="-285750">
              <a:buFont typeface="Arial" panose="020B0604020202020204" pitchFamily="34" charset="0"/>
              <a:buChar char="•"/>
            </a:pPr>
            <a:endParaRPr lang="fi-FI" sz="1400" b="0" dirty="0">
              <a:latin typeface="Segoe UI"/>
              <a:cs typeface="Segoe UI"/>
            </a:endParaRPr>
          </a:p>
          <a:p>
            <a:pPr marL="285750" indent="-285750">
              <a:buFont typeface="Arial" panose="020B0604020202020204" pitchFamily="34" charset="0"/>
              <a:buChar char="•"/>
            </a:pPr>
            <a:r>
              <a:rPr lang="fi-FI" sz="1400" b="0" dirty="0">
                <a:latin typeface="Segoe UI"/>
                <a:cs typeface="Segoe UI"/>
              </a:rPr>
              <a:t>Vanhempien, henkilökunnan ja opiskelijan sekä oppilaan hyvä olla tietoisia mitkä asiat vaikuttavat</a:t>
            </a:r>
          </a:p>
        </p:txBody>
      </p:sp>
      <p:pic>
        <p:nvPicPr>
          <p:cNvPr id="6" name="Kuva 5">
            <a:extLst>
              <a:ext uri="{FF2B5EF4-FFF2-40B4-BE49-F238E27FC236}">
                <a16:creationId xmlns:a16="http://schemas.microsoft.com/office/drawing/2014/main" id="{C350B8A8-4F69-4981-A41A-94443099E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312058"/>
            <a:ext cx="5406572" cy="4397828"/>
          </a:xfrm>
          <a:prstGeom prst="rect">
            <a:avLst/>
          </a:prstGeom>
        </p:spPr>
      </p:pic>
    </p:spTree>
    <p:extLst>
      <p:ext uri="{BB962C8B-B14F-4D97-AF65-F5344CB8AC3E}">
        <p14:creationId xmlns:p14="http://schemas.microsoft.com/office/powerpoint/2010/main" val="245992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59C06C-BE21-48F0-A9CA-E080186948CC}"/>
              </a:ext>
            </a:extLst>
          </p:cNvPr>
          <p:cNvSpPr>
            <a:spLocks noGrp="1"/>
          </p:cNvSpPr>
          <p:nvPr>
            <p:ph type="title"/>
          </p:nvPr>
        </p:nvSpPr>
        <p:spPr>
          <a:xfrm>
            <a:off x="251519" y="195486"/>
            <a:ext cx="8696951" cy="857250"/>
          </a:xfrm>
        </p:spPr>
        <p:txBody>
          <a:bodyPr anchor="ctr">
            <a:normAutofit/>
          </a:bodyPr>
          <a:lstStyle/>
          <a:p>
            <a:r>
              <a:rPr lang="fi-FI"/>
              <a:t>LIIKUNTA</a:t>
            </a:r>
          </a:p>
        </p:txBody>
      </p:sp>
      <p:pic>
        <p:nvPicPr>
          <p:cNvPr id="6" name="Kuva 6" descr="Kuva, joka sisältää kohteen henkilö, ulko, ruoho, nainen&#10;&#10;Kuvaus luotu automaattisesti">
            <a:extLst>
              <a:ext uri="{FF2B5EF4-FFF2-40B4-BE49-F238E27FC236}">
                <a16:creationId xmlns:a16="http://schemas.microsoft.com/office/drawing/2014/main" id="{710D1D49-88D5-4C9D-8448-20C49BB67869}"/>
              </a:ext>
            </a:extLst>
          </p:cNvPr>
          <p:cNvPicPr>
            <a:picLocks noGrp="1" noChangeAspect="1"/>
          </p:cNvPicPr>
          <p:nvPr>
            <p:ph idx="1"/>
          </p:nvPr>
        </p:nvPicPr>
        <p:blipFill rotWithShape="1">
          <a:blip r:embed="rId2"/>
          <a:srcRect t="6196" r="-2" b="27442"/>
          <a:stretch/>
        </p:blipFill>
        <p:spPr>
          <a:xfrm>
            <a:off x="251520" y="1088550"/>
            <a:ext cx="8712968" cy="3859464"/>
          </a:xfrm>
          <a:noFill/>
        </p:spPr>
      </p:pic>
    </p:spTree>
    <p:extLst>
      <p:ext uri="{BB962C8B-B14F-4D97-AF65-F5344CB8AC3E}">
        <p14:creationId xmlns:p14="http://schemas.microsoft.com/office/powerpoint/2010/main" val="184110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251520" y="123478"/>
            <a:ext cx="5832648" cy="504056"/>
          </a:xfrm>
        </p:spPr>
        <p:txBody>
          <a:bodyPr/>
          <a:lstStyle/>
          <a:p>
            <a:r>
              <a:rPr lang="fi-FI" sz="2800"/>
              <a:t>Lasten ja nuorten liikunta</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251520" y="771550"/>
            <a:ext cx="5832648" cy="4248472"/>
          </a:xfrm>
        </p:spPr>
        <p:txBody>
          <a:bodyPr vert="horz" lIns="91440" tIns="45720" rIns="91440" bIns="45720" rtlCol="0" anchor="t">
            <a:normAutofit fontScale="77500" lnSpcReduction="20000"/>
          </a:bodyPr>
          <a:lstStyle/>
          <a:p>
            <a:pPr marL="285750" indent="-285750">
              <a:buFont typeface="Arial" panose="020B0604020202020204" pitchFamily="34" charset="0"/>
              <a:buChar char="•"/>
            </a:pPr>
            <a:r>
              <a:rPr lang="fi-FI" sz="2000" dirty="0"/>
              <a:t>Liikkumisen suositukset: </a:t>
            </a:r>
          </a:p>
          <a:p>
            <a:pPr marL="742950" lvl="1" indent="-285750">
              <a:buFont typeface="Arial" panose="020B0604020202020204" pitchFamily="34" charset="0"/>
              <a:buChar char="•"/>
            </a:pPr>
            <a:r>
              <a:rPr lang="fi-FI" sz="2000" dirty="0">
                <a:latin typeface="+mj-lt"/>
              </a:rPr>
              <a:t>7-17 vuotiaille suositellaan </a:t>
            </a:r>
            <a:r>
              <a:rPr lang="fi-FI" sz="2000" b="0" i="0" dirty="0">
                <a:solidFill>
                  <a:srgbClr val="253848"/>
                </a:solidFill>
                <a:effectLst/>
                <a:latin typeface="+mj-lt"/>
              </a:rPr>
              <a:t>monipuolista, reipasta ja rasittavaa liikkumista vähintään 60 minuuttia päivässä yksilölle sopivalla tavalla, ikä huomioiden. Runsasta ja pitkäkestoista paikallaanoloa tulisi välttää.</a:t>
            </a:r>
            <a:r>
              <a:rPr lang="fi-FI" sz="2000" dirty="0">
                <a:latin typeface="+mj-lt"/>
              </a:rPr>
              <a:t> </a:t>
            </a:r>
          </a:p>
          <a:p>
            <a:pPr marL="742950" lvl="1" indent="-285750">
              <a:buFont typeface="Arial" panose="020B0604020202020204" pitchFamily="34" charset="0"/>
              <a:buChar char="•"/>
            </a:pPr>
            <a:r>
              <a:rPr lang="fi-FI" sz="2100" u="sng" dirty="0">
                <a:solidFill>
                  <a:srgbClr val="0563C1"/>
                </a:solidFill>
                <a:effectLst/>
                <a:latin typeface="+mn-lt"/>
                <a:ea typeface="Calibri" panose="020F0502020204030204" pitchFamily="34" charset="0"/>
                <a:cs typeface="Times New Roman" panose="02020603050405020304" pitchFamily="18" charset="0"/>
                <a:hlinkClick r:id="rId2"/>
              </a:rPr>
              <a:t>Liikuntasuositus</a:t>
            </a:r>
            <a:endParaRPr lang="fi-FI" sz="2100" dirty="0">
              <a:effectLst/>
              <a:latin typeface="+mn-lt"/>
              <a:ea typeface="Calibri" panose="020F0502020204030204" pitchFamily="34" charset="0"/>
              <a:cs typeface="Times New Roman" panose="02020603050405020304" pitchFamily="18" charset="0"/>
            </a:endParaRPr>
          </a:p>
          <a:p>
            <a:pPr marL="1257300" lvl="2" indent="-342900">
              <a:buFont typeface="Calibri" panose="020F0502020204030204" pitchFamily="34" charset="0"/>
              <a:buChar char="-"/>
            </a:pPr>
            <a:r>
              <a:rPr lang="fi-FI" sz="2100" u="sng" dirty="0">
                <a:solidFill>
                  <a:srgbClr val="0563C1"/>
                </a:solidFill>
                <a:effectLst/>
                <a:latin typeface="+mn-lt"/>
                <a:ea typeface="Calibri" panose="020F0502020204030204" pitchFamily="34" charset="0"/>
                <a:cs typeface="Times New Roman" panose="02020603050405020304" pitchFamily="18" charset="0"/>
                <a:hlinkClick r:id="rId3"/>
              </a:rPr>
              <a:t>video suosituksen saavuttamisesta</a:t>
            </a:r>
            <a:endParaRPr lang="fi-FI" sz="2100" dirty="0">
              <a:effectLst/>
              <a:latin typeface="+mn-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000" dirty="0"/>
              <a:t>Riittävän monipuolinen arkiaktiivisuus ja harrastustoiminta tukevat nuoren kasvua ja kehitystä ja ovat perusliikkumistataitojen oppimisen ehto</a:t>
            </a:r>
          </a:p>
          <a:p>
            <a:pPr marL="285750"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000" dirty="0"/>
              <a:t>Yli kahden tunnin paikallaanoloa tulee välttää</a:t>
            </a:r>
          </a:p>
          <a:p>
            <a:pPr marL="285750"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000" dirty="0"/>
              <a:t>Taukoja istumiseen mahdollisimman usein (vähintään 20 min välein)</a:t>
            </a:r>
          </a:p>
          <a:p>
            <a:pPr marL="285750"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000" dirty="0"/>
              <a:t>Ruutuaikaa tulee tarvittaessa rajoittaa</a:t>
            </a:r>
          </a:p>
          <a:p>
            <a:pPr marL="285750" indent="-285750">
              <a:buFont typeface="Arial" panose="020B0604020202020204" pitchFamily="34" charset="0"/>
              <a:buChar char="•"/>
            </a:pPr>
            <a:endParaRPr lang="fi-FI" sz="2000" dirty="0"/>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444207" y="843559"/>
            <a:ext cx="2592287" cy="936103"/>
          </a:xfrm>
        </p:spPr>
        <p:txBody>
          <a:bodyPr/>
          <a:lstStyle/>
          <a:p>
            <a:r>
              <a:rPr lang="fi-FI" sz="1600" dirty="0"/>
              <a:t>Liikkuminen tukee oppimista sekä koulussa että vapaa-ajalla</a:t>
            </a:r>
          </a:p>
          <a:p>
            <a:endParaRPr lang="fi-FI" dirty="0"/>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444208" y="1938528"/>
            <a:ext cx="2592288" cy="3081494"/>
          </a:xfrm>
        </p:spPr>
        <p:txBody>
          <a:bodyPr/>
          <a:lstStyle/>
          <a:p>
            <a:r>
              <a:rPr lang="fi-FI" sz="1200" i="1" dirty="0"/>
              <a:t>”Paras aivoterveys saavutetaan yhdistämällä liikuntaa ja oppimista. Liikunta auttaa parantamaan unta ja muistissa pysymistä.”</a:t>
            </a:r>
          </a:p>
          <a:p>
            <a:endParaRPr lang="fi-FI" sz="1100" dirty="0"/>
          </a:p>
          <a:p>
            <a:r>
              <a:rPr lang="fi-FI" sz="1100" dirty="0"/>
              <a:t>Minna Huotilainen, aivotutkija Helsingin yliopisto</a:t>
            </a:r>
          </a:p>
        </p:txBody>
      </p:sp>
    </p:spTree>
    <p:extLst>
      <p:ext uri="{BB962C8B-B14F-4D97-AF65-F5344CB8AC3E}">
        <p14:creationId xmlns:p14="http://schemas.microsoft.com/office/powerpoint/2010/main" val="386247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503760" y="236614"/>
            <a:ext cx="5616624" cy="470522"/>
          </a:xfrm>
        </p:spPr>
        <p:txBody>
          <a:bodyPr/>
          <a:lstStyle/>
          <a:p>
            <a:r>
              <a:rPr lang="fi-FI" dirty="0"/>
              <a:t>Liikunta vaikuttaa kokonaisvaltaisesti</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457200" y="822960"/>
            <a:ext cx="5663184" cy="3771265"/>
          </a:xfrm>
        </p:spPr>
        <p:txBody>
          <a:bodyPr>
            <a:normAutofit lnSpcReduction="10000"/>
          </a:bodyPr>
          <a:lstStyle/>
          <a:p>
            <a:pPr marL="285750" indent="-285750">
              <a:buFont typeface="Arial" panose="020B0604020202020204" pitchFamily="34" charset="0"/>
              <a:buChar char="•"/>
            </a:pPr>
            <a:r>
              <a:rPr lang="fi-FI" dirty="0"/>
              <a:t>Fyysisen aktiivisuuden hyviä vaikutuksia ei voi varastoida</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Monipuolinen liikunta tukee hermostollista kehitystä ja vahvistaa edellytyksiä uusien asioiden, myös muiden kuin liikuntataitojen, oppimiseen.</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Hyvin suunniteltu liikunta voi vahvistaa lapsen myönteistä minäkuvaa tai ainakin liikuntaan liittyvää minäkuvaa. Tämä edellyttää kuitenkin hyvien kokemusten ja palautteen saamista liikunnasta – muuten liikunta saattaa olla jo pienelle lapselle ikävä kokemus ja se voi estää lasta innostumasta ponnisteluja vaativista peleistä ja leikeistä.</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Perheliikunnan avulla lapset ja vanhemmat voivat monipuolistaa ja syventää keskinäistä vuorovaikutustaan</a:t>
            </a:r>
          </a:p>
          <a:p>
            <a:endParaRPr lang="fi-FI" dirty="0"/>
          </a:p>
          <a:p>
            <a:endParaRPr lang="fi-FI" dirty="0"/>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588224" y="769384"/>
            <a:ext cx="2214674" cy="864095"/>
          </a:xfrm>
        </p:spPr>
        <p:txBody>
          <a:bodyPr/>
          <a:lstStyle/>
          <a:p>
            <a:r>
              <a:rPr lang="fi-FI" sz="1400" dirty="0"/>
              <a:t>Liikkuminen tukee oppimista sekä koulussa että vapaa-ajalla</a:t>
            </a:r>
          </a:p>
          <a:p>
            <a:endParaRPr lang="fi-FI" dirty="0"/>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486144" y="1715270"/>
            <a:ext cx="2542032" cy="2016125"/>
          </a:xfrm>
        </p:spPr>
        <p:txBody>
          <a:bodyPr/>
          <a:lstStyle/>
          <a:p>
            <a:r>
              <a:rPr lang="fi-FI" sz="1200" b="0" dirty="0"/>
              <a:t>Liikunta parantaa </a:t>
            </a:r>
          </a:p>
          <a:p>
            <a:pPr marL="171450" indent="-171450">
              <a:buFontTx/>
              <a:buChar char="-"/>
            </a:pPr>
            <a:r>
              <a:rPr lang="fi-FI" sz="1200" b="0" dirty="0"/>
              <a:t>tarkkaavaisuutta</a:t>
            </a:r>
          </a:p>
          <a:p>
            <a:pPr marL="171450" indent="-171450">
              <a:buFontTx/>
              <a:buChar char="-"/>
            </a:pPr>
            <a:r>
              <a:rPr lang="fi-FI" sz="1200" b="0" dirty="0"/>
              <a:t>keskittymiskykyä</a:t>
            </a:r>
          </a:p>
          <a:p>
            <a:pPr marL="171450" indent="-171450">
              <a:buFontTx/>
              <a:buChar char="-"/>
            </a:pPr>
            <a:r>
              <a:rPr lang="fi-FI" sz="1200" b="0" dirty="0"/>
              <a:t>muistia</a:t>
            </a:r>
          </a:p>
          <a:p>
            <a:pPr marL="171450" indent="-171450">
              <a:buFontTx/>
              <a:buChar char="-"/>
            </a:pPr>
            <a:r>
              <a:rPr lang="fi-FI" sz="1200" b="0" dirty="0"/>
              <a:t>aistitoimintoja ja</a:t>
            </a:r>
            <a:br>
              <a:rPr lang="fi-FI" sz="1200" b="0" dirty="0"/>
            </a:br>
            <a:r>
              <a:rPr lang="fi-FI" sz="1200" b="0" dirty="0"/>
              <a:t>kykyä yhdistellä eri aistien</a:t>
            </a:r>
            <a:br>
              <a:rPr lang="fi-FI" sz="1200" b="0" dirty="0"/>
            </a:br>
            <a:r>
              <a:rPr lang="fi-FI" sz="1200" b="0" dirty="0"/>
              <a:t>kautta tulevaa informaatiota</a:t>
            </a:r>
          </a:p>
          <a:p>
            <a:pPr marL="171450" indent="-171450">
              <a:buFontTx/>
              <a:buChar char="-"/>
            </a:pPr>
            <a:r>
              <a:rPr lang="fi-FI" sz="1200" b="0" dirty="0"/>
              <a:t>hahmottamiskykyä</a:t>
            </a:r>
          </a:p>
          <a:p>
            <a:pPr marL="171450" indent="-171450">
              <a:buFontTx/>
              <a:buChar char="-"/>
            </a:pPr>
            <a:r>
              <a:rPr lang="fi-FI" sz="1200" b="0" dirty="0"/>
              <a:t>kielellisiä ja</a:t>
            </a:r>
          </a:p>
          <a:p>
            <a:r>
              <a:rPr lang="fi-FI" sz="1200" b="0" dirty="0"/>
              <a:t>    matemaattisia valmiuksia</a:t>
            </a:r>
          </a:p>
          <a:p>
            <a:endParaRPr lang="fi-FI" sz="1200" b="0" dirty="0"/>
          </a:p>
          <a:p>
            <a:r>
              <a:rPr lang="fi-FI" sz="1200" dirty="0"/>
              <a:t>UKK-instituutti / Terve koululainen</a:t>
            </a:r>
          </a:p>
        </p:txBody>
      </p:sp>
    </p:spTree>
    <p:extLst>
      <p:ext uri="{BB962C8B-B14F-4D97-AF65-F5344CB8AC3E}">
        <p14:creationId xmlns:p14="http://schemas.microsoft.com/office/powerpoint/2010/main" val="8222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498033-7E89-4B9C-9103-27350438B48A}"/>
              </a:ext>
            </a:extLst>
          </p:cNvPr>
          <p:cNvSpPr>
            <a:spLocks noGrp="1"/>
          </p:cNvSpPr>
          <p:nvPr>
            <p:ph type="title"/>
          </p:nvPr>
        </p:nvSpPr>
        <p:spPr>
          <a:xfrm>
            <a:off x="530352" y="310917"/>
            <a:ext cx="5616624" cy="864095"/>
          </a:xfrm>
        </p:spPr>
        <p:txBody>
          <a:bodyPr>
            <a:normAutofit fontScale="90000"/>
          </a:bodyPr>
          <a:lstStyle/>
          <a:p>
            <a:r>
              <a:rPr lang="fi-FI" sz="1600" dirty="0"/>
              <a:t>Liikunta mahdollistaa ja luo hyvät edellytykset oppilaan oppimiselle. Liikunnan jälkeen päättelykyky ja muisti ovat terävimmillään </a:t>
            </a:r>
            <a:br>
              <a:rPr lang="fi-FI" dirty="0"/>
            </a:br>
            <a:endParaRPr lang="fi-FI" dirty="0"/>
          </a:p>
        </p:txBody>
      </p:sp>
      <p:sp>
        <p:nvSpPr>
          <p:cNvPr id="4" name="Tekstin paikkamerkki 3">
            <a:extLst>
              <a:ext uri="{FF2B5EF4-FFF2-40B4-BE49-F238E27FC236}">
                <a16:creationId xmlns:a16="http://schemas.microsoft.com/office/drawing/2014/main" id="{FD9A2C69-32E9-4B08-BF09-B6BA09409447}"/>
              </a:ext>
            </a:extLst>
          </p:cNvPr>
          <p:cNvSpPr>
            <a:spLocks noGrp="1"/>
          </p:cNvSpPr>
          <p:nvPr>
            <p:ph type="body" sz="quarter" idx="13"/>
          </p:nvPr>
        </p:nvSpPr>
        <p:spPr>
          <a:xfrm>
            <a:off x="6588224" y="1131591"/>
            <a:ext cx="2476528" cy="864095"/>
          </a:xfrm>
        </p:spPr>
        <p:txBody>
          <a:bodyPr/>
          <a:lstStyle/>
          <a:p>
            <a:r>
              <a:rPr lang="fi-FI" dirty="0"/>
              <a:t>Liikkuminen</a:t>
            </a:r>
          </a:p>
          <a:p>
            <a:endParaRPr lang="fi-FI" dirty="0"/>
          </a:p>
          <a:p>
            <a:pPr marL="342900" indent="-342900">
              <a:buFontTx/>
              <a:buChar char="-"/>
            </a:pPr>
            <a:r>
              <a:rPr lang="fi-FI" sz="1400" dirty="0"/>
              <a:t>lisää aivojen verenkiertoa</a:t>
            </a:r>
          </a:p>
          <a:p>
            <a:pPr marL="342900" indent="-342900">
              <a:buFontTx/>
              <a:buChar char="-"/>
            </a:pPr>
            <a:r>
              <a:rPr lang="fi-FI" sz="1400" dirty="0"/>
              <a:t>parantaa hapensaantia</a:t>
            </a:r>
          </a:p>
          <a:p>
            <a:pPr marL="342900" indent="-342900">
              <a:buFontTx/>
              <a:buChar char="-"/>
            </a:pPr>
            <a:r>
              <a:rPr lang="fi-FI" sz="1400" dirty="0"/>
              <a:t>lisää välittäjäaineiden ja aivoperäisen hermokasvutekijän määrää</a:t>
            </a:r>
          </a:p>
          <a:p>
            <a:pPr marL="342900" indent="-342900">
              <a:buFontTx/>
              <a:buChar char="-"/>
            </a:pPr>
            <a:r>
              <a:rPr lang="fi-FI" sz="1400" dirty="0"/>
              <a:t>lisää aivojen sähköistää aktiivisuutta</a:t>
            </a:r>
          </a:p>
          <a:p>
            <a:pPr marL="342900" indent="-342900">
              <a:buFontTx/>
              <a:buChar char="-"/>
            </a:pPr>
            <a:endParaRPr lang="fi-FI" dirty="0"/>
          </a:p>
        </p:txBody>
      </p:sp>
      <p:pic>
        <p:nvPicPr>
          <p:cNvPr id="6" name="Picture 1">
            <a:extLst>
              <a:ext uri="{FF2B5EF4-FFF2-40B4-BE49-F238E27FC236}">
                <a16:creationId xmlns:a16="http://schemas.microsoft.com/office/drawing/2014/main" id="{6D77E364-83E5-4E90-ABD7-A786B3E4B000}"/>
              </a:ext>
            </a:extLst>
          </p:cNvPr>
          <p:cNvPicPr>
            <a:picLocks noGrp="1" noChangeAspect="1"/>
          </p:cNvPicPr>
          <p:nvPr>
            <p:ph idx="1"/>
          </p:nvPr>
        </p:nvPicPr>
        <p:blipFill rotWithShape="1">
          <a:blip r:embed="rId3"/>
          <a:srcRect l="40741" r="919" b="2423"/>
          <a:stretch/>
        </p:blipFill>
        <p:spPr>
          <a:xfrm>
            <a:off x="530352" y="935388"/>
            <a:ext cx="4165534" cy="3722083"/>
          </a:xfrm>
          <a:prstGeom prst="rect">
            <a:avLst/>
          </a:prstGeom>
        </p:spPr>
      </p:pic>
    </p:spTree>
    <p:extLst>
      <p:ext uri="{BB962C8B-B14F-4D97-AF65-F5344CB8AC3E}">
        <p14:creationId xmlns:p14="http://schemas.microsoft.com/office/powerpoint/2010/main" val="77895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C407E9-AE6C-41AD-A401-B9D5171C2A32}"/>
              </a:ext>
            </a:extLst>
          </p:cNvPr>
          <p:cNvSpPr>
            <a:spLocks noGrp="1"/>
          </p:cNvSpPr>
          <p:nvPr>
            <p:ph type="title"/>
          </p:nvPr>
        </p:nvSpPr>
        <p:spPr>
          <a:xfrm>
            <a:off x="251519" y="195486"/>
            <a:ext cx="8696951" cy="857250"/>
          </a:xfrm>
        </p:spPr>
        <p:txBody>
          <a:bodyPr anchor="ctr">
            <a:normAutofit/>
          </a:bodyPr>
          <a:lstStyle/>
          <a:p>
            <a:r>
              <a:rPr lang="fi-FI"/>
              <a:t>RAVINTO</a:t>
            </a:r>
          </a:p>
        </p:txBody>
      </p:sp>
      <p:pic>
        <p:nvPicPr>
          <p:cNvPr id="6" name="Kuva 6" descr="Kuva, joka sisältää kohteen ruoka, lautanen, hedelmä, istuminen&#10;&#10;Kuvaus luotu automaattisesti">
            <a:extLst>
              <a:ext uri="{FF2B5EF4-FFF2-40B4-BE49-F238E27FC236}">
                <a16:creationId xmlns:a16="http://schemas.microsoft.com/office/drawing/2014/main" id="{EA86139C-B415-4832-A4B3-4A92B68D92C4}"/>
              </a:ext>
            </a:extLst>
          </p:cNvPr>
          <p:cNvPicPr>
            <a:picLocks noGrp="1" noChangeAspect="1"/>
          </p:cNvPicPr>
          <p:nvPr>
            <p:ph idx="1"/>
          </p:nvPr>
        </p:nvPicPr>
        <p:blipFill rotWithShape="1">
          <a:blip r:embed="rId2"/>
          <a:srcRect t="24867" r="-2" b="8771"/>
          <a:stretch/>
        </p:blipFill>
        <p:spPr>
          <a:xfrm>
            <a:off x="251520" y="1088550"/>
            <a:ext cx="8712968" cy="3859464"/>
          </a:xfrm>
          <a:noFill/>
        </p:spPr>
      </p:pic>
    </p:spTree>
    <p:extLst>
      <p:ext uri="{BB962C8B-B14F-4D97-AF65-F5344CB8AC3E}">
        <p14:creationId xmlns:p14="http://schemas.microsoft.com/office/powerpoint/2010/main" val="256416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132F0-7BC9-41D5-8807-1EC342908229}"/>
              </a:ext>
            </a:extLst>
          </p:cNvPr>
          <p:cNvSpPr>
            <a:spLocks noGrp="1"/>
          </p:cNvSpPr>
          <p:nvPr>
            <p:ph type="title"/>
          </p:nvPr>
        </p:nvSpPr>
        <p:spPr>
          <a:xfrm>
            <a:off x="251520" y="123478"/>
            <a:ext cx="5832648" cy="364202"/>
          </a:xfrm>
        </p:spPr>
        <p:txBody>
          <a:bodyPr/>
          <a:lstStyle/>
          <a:p>
            <a:r>
              <a:rPr lang="fi-FI" dirty="0"/>
              <a:t>Ravinto</a:t>
            </a:r>
          </a:p>
        </p:txBody>
      </p:sp>
      <p:sp>
        <p:nvSpPr>
          <p:cNvPr id="3" name="Sisällön paikkamerkki 2">
            <a:extLst>
              <a:ext uri="{FF2B5EF4-FFF2-40B4-BE49-F238E27FC236}">
                <a16:creationId xmlns:a16="http://schemas.microsoft.com/office/drawing/2014/main" id="{0067E21F-0274-4051-911C-C95F1DFC7A3B}"/>
              </a:ext>
            </a:extLst>
          </p:cNvPr>
          <p:cNvSpPr>
            <a:spLocks noGrp="1"/>
          </p:cNvSpPr>
          <p:nvPr>
            <p:ph idx="1"/>
          </p:nvPr>
        </p:nvSpPr>
        <p:spPr>
          <a:xfrm>
            <a:off x="107504" y="627534"/>
            <a:ext cx="6092128" cy="4392488"/>
          </a:xfrm>
        </p:spPr>
        <p:txBody>
          <a:bodyPr vert="horz" lIns="91440" tIns="45720" rIns="91440" bIns="45720" rtlCol="0" anchor="t">
            <a:normAutofit fontScale="70000" lnSpcReduction="20000"/>
          </a:bodyPr>
          <a:lstStyle/>
          <a:p>
            <a:pPr marL="285750" indent="-285750">
              <a:buFont typeface="Arial" panose="020B0604020202020204" pitchFamily="34" charset="0"/>
              <a:buChar char="•"/>
            </a:pPr>
            <a:r>
              <a:rPr lang="fi-FI" sz="2000" dirty="0">
                <a:latin typeface="Segoe UI"/>
                <a:cs typeface="Segoe UI"/>
              </a:rPr>
              <a:t>Monipuolinen ruoka turvaa lapsen ja nuoren jaksamisen, kasvun ja kehityksen</a:t>
            </a:r>
          </a:p>
          <a:p>
            <a:pPr marL="285750" indent="-285750">
              <a:buFont typeface="Arial" panose="020B0604020202020204" pitchFamily="34" charset="0"/>
              <a:buChar char="•"/>
            </a:pPr>
            <a:endParaRPr lang="fi-FI" sz="2000" dirty="0">
              <a:latin typeface="Segoe UI"/>
              <a:cs typeface="Segoe UI"/>
            </a:endParaRPr>
          </a:p>
          <a:p>
            <a:pPr marL="342900" indent="-342900">
              <a:buFont typeface="Arial" panose="020B0604020202020204" pitchFamily="34" charset="0"/>
              <a:buChar char="•"/>
            </a:pPr>
            <a:r>
              <a:rPr lang="fi-FI" sz="2000" dirty="0">
                <a:latin typeface="Segoe UI"/>
                <a:cs typeface="Segoe UI"/>
              </a:rPr>
              <a:t>Huomio kunnollisiin aterioihin ja säännölliseen ruokailurytmiin. Tämä on tärkeää jaksamisen ja tasaisen verensokerin hallinnan kannalta. </a:t>
            </a:r>
            <a:br>
              <a:rPr lang="fi-FI" sz="2000" dirty="0">
                <a:latin typeface="Segoe UI"/>
                <a:cs typeface="Segoe UI"/>
              </a:rPr>
            </a:br>
            <a:r>
              <a:rPr lang="fi-FI" sz="2000" dirty="0">
                <a:latin typeface="Segoe UI"/>
                <a:cs typeface="Segoe UI"/>
              </a:rPr>
              <a:t>   1. aamupala</a:t>
            </a:r>
            <a:br>
              <a:rPr lang="fi-FI" sz="2000" dirty="0">
                <a:latin typeface="Segoe UI"/>
                <a:cs typeface="Segoe UI"/>
              </a:rPr>
            </a:br>
            <a:r>
              <a:rPr lang="fi-FI" sz="2000" dirty="0">
                <a:latin typeface="Segoe UI"/>
                <a:cs typeface="Segoe UI"/>
              </a:rPr>
              <a:t>   2. lounas</a:t>
            </a:r>
            <a:br>
              <a:rPr lang="fi-FI" sz="2000" dirty="0">
                <a:latin typeface="Segoe UI"/>
                <a:cs typeface="Segoe UI"/>
              </a:rPr>
            </a:br>
            <a:r>
              <a:rPr lang="fi-FI" sz="2000" dirty="0">
                <a:latin typeface="Segoe UI"/>
                <a:cs typeface="Segoe UI"/>
              </a:rPr>
              <a:t>   3. välipala</a:t>
            </a:r>
            <a:br>
              <a:rPr lang="fi-FI" sz="2000" dirty="0">
                <a:latin typeface="Segoe UI"/>
                <a:cs typeface="Segoe UI"/>
              </a:rPr>
            </a:br>
            <a:r>
              <a:rPr lang="fi-FI" sz="2000" dirty="0">
                <a:latin typeface="Segoe UI"/>
                <a:cs typeface="Segoe UI"/>
              </a:rPr>
              <a:t>   4. päivällinen</a:t>
            </a:r>
            <a:br>
              <a:rPr lang="fi-FI" sz="2000" dirty="0">
                <a:latin typeface="Segoe UI"/>
                <a:cs typeface="Segoe UI"/>
              </a:rPr>
            </a:br>
            <a:r>
              <a:rPr lang="fi-FI" sz="2000" dirty="0">
                <a:latin typeface="Segoe UI"/>
                <a:cs typeface="Segoe UI"/>
              </a:rPr>
              <a:t>   5. iltapala </a:t>
            </a:r>
            <a:br>
              <a:rPr lang="fi-FI" sz="2000" dirty="0">
                <a:latin typeface="Segoe UI"/>
                <a:cs typeface="Segoe UI"/>
              </a:rPr>
            </a:br>
            <a:endParaRPr lang="fi-FI" sz="2000" dirty="0">
              <a:latin typeface="Segoe UI"/>
              <a:cs typeface="Segoe UI"/>
            </a:endParaRPr>
          </a:p>
          <a:p>
            <a:pPr marL="285750" indent="-285750">
              <a:buFont typeface="Arial" panose="020B0604020202020204" pitchFamily="34" charset="0"/>
              <a:buChar char="•"/>
            </a:pPr>
            <a:r>
              <a:rPr lang="fi-FI" sz="2000" dirty="0">
                <a:latin typeface="Segoe UI"/>
                <a:cs typeface="Segoe UI"/>
              </a:rPr>
              <a:t>Jokaisella aterialla tulisi olla:</a:t>
            </a:r>
          </a:p>
          <a:p>
            <a:pPr marL="800100" lvl="1" indent="-342900">
              <a:buFont typeface="Wingdings" panose="05000000000000000000" pitchFamily="2" charset="2"/>
              <a:buChar char="Ø"/>
            </a:pPr>
            <a:r>
              <a:rPr lang="fi-FI" sz="2000" dirty="0">
                <a:latin typeface="Segoe UI"/>
                <a:cs typeface="Segoe UI"/>
              </a:rPr>
              <a:t>proteiinia ( palautuminen, korjaa ja uudistaa) </a:t>
            </a:r>
          </a:p>
          <a:p>
            <a:pPr marL="800100" lvl="1" indent="-342900">
              <a:buFont typeface="Wingdings" panose="05000000000000000000" pitchFamily="2" charset="2"/>
              <a:buChar char="Ø"/>
            </a:pPr>
            <a:r>
              <a:rPr lang="fi-FI" sz="2000" dirty="0">
                <a:latin typeface="Segoe UI"/>
                <a:cs typeface="Segoe UI"/>
              </a:rPr>
              <a:t>jotain värikästä: kasvikset, hedelmät ja marjat (suojaa elimistöä)</a:t>
            </a:r>
          </a:p>
          <a:p>
            <a:pPr marL="800100" lvl="1" indent="-342900">
              <a:buFont typeface="Wingdings" panose="05000000000000000000" pitchFamily="2" charset="2"/>
              <a:buChar char="Ø"/>
            </a:pPr>
            <a:r>
              <a:rPr lang="fi-FI" sz="2000" dirty="0">
                <a:latin typeface="Segoe UI"/>
                <a:cs typeface="Segoe UI"/>
              </a:rPr>
              <a:t>hiilihydraatteja (pääasiallinen energian lähde)</a:t>
            </a:r>
          </a:p>
          <a:p>
            <a:pPr marL="742950" lvl="1" indent="-285750">
              <a:buFont typeface="Arial" panose="020B0604020202020204" pitchFamily="34" charset="0"/>
              <a:buChar char="•"/>
            </a:pPr>
            <a:endParaRPr lang="fi-FI" sz="2000" dirty="0">
              <a:latin typeface="Segoe UI"/>
              <a:cs typeface="Segoe UI"/>
            </a:endParaRPr>
          </a:p>
          <a:p>
            <a:pPr marL="285750" indent="-285750">
              <a:buFont typeface="Arial" panose="020B0604020202020204" pitchFamily="34" charset="0"/>
              <a:buChar char="•"/>
            </a:pPr>
            <a:r>
              <a:rPr lang="fi-FI" sz="2000" dirty="0">
                <a:latin typeface="Segoe UI"/>
                <a:cs typeface="Segoe UI"/>
              </a:rPr>
              <a:t>Aikuisten vastuu on tehdä valinnat helpoiksi, jolloin terveellisiä ruokia löytyy kodin kaapeista</a:t>
            </a:r>
            <a:br>
              <a:rPr lang="fi-FI" sz="2000" dirty="0">
                <a:latin typeface="Segoe UI"/>
                <a:cs typeface="Segoe UI"/>
              </a:rPr>
            </a:br>
            <a:endParaRPr lang="fi-FI" sz="2000" dirty="0">
              <a:latin typeface="Segoe UI"/>
              <a:cs typeface="Segoe UI"/>
            </a:endParaRPr>
          </a:p>
          <a:p>
            <a:pPr marL="285750" indent="-285750">
              <a:buFont typeface="Arial" panose="020B0604020202020204" pitchFamily="34" charset="0"/>
              <a:buChar char="•"/>
            </a:pPr>
            <a:r>
              <a:rPr lang="fi-FI" sz="2000" dirty="0">
                <a:latin typeface="Segoe UI"/>
                <a:cs typeface="Segoe UI"/>
              </a:rPr>
              <a:t>Yksittäiset herkut tai epäterveelliset valinnat eivät pilaa terveellistä syömistä.</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endParaRPr lang="fi-FI" sz="2000" dirty="0"/>
          </a:p>
        </p:txBody>
      </p:sp>
      <p:sp>
        <p:nvSpPr>
          <p:cNvPr id="4" name="Tekstin paikkamerkki 3">
            <a:extLst>
              <a:ext uri="{FF2B5EF4-FFF2-40B4-BE49-F238E27FC236}">
                <a16:creationId xmlns:a16="http://schemas.microsoft.com/office/drawing/2014/main" id="{319342E1-EEF8-471F-AD4F-A7F447CB176B}"/>
              </a:ext>
            </a:extLst>
          </p:cNvPr>
          <p:cNvSpPr>
            <a:spLocks noGrp="1"/>
          </p:cNvSpPr>
          <p:nvPr>
            <p:ph type="body" sz="quarter" idx="13"/>
          </p:nvPr>
        </p:nvSpPr>
        <p:spPr>
          <a:xfrm>
            <a:off x="6444208" y="699543"/>
            <a:ext cx="2592288" cy="936104"/>
          </a:xfrm>
        </p:spPr>
        <p:txBody>
          <a:bodyPr vert="horz" lIns="91440" tIns="45720" rIns="91440" bIns="45720" rtlCol="0" anchor="t">
            <a:noAutofit/>
          </a:bodyPr>
          <a:lstStyle/>
          <a:p>
            <a:r>
              <a:rPr lang="fi-FI" dirty="0">
                <a:latin typeface="Segoe UI"/>
                <a:cs typeface="Segoe UI"/>
              </a:rPr>
              <a:t>Kannustetaan  </a:t>
            </a:r>
          </a:p>
          <a:p>
            <a:r>
              <a:rPr lang="fi-FI" dirty="0">
                <a:latin typeface="Segoe UI"/>
                <a:cs typeface="Segoe UI"/>
              </a:rPr>
              <a:t>aamupalaan ja kouluruokailuun</a:t>
            </a:r>
          </a:p>
        </p:txBody>
      </p:sp>
      <p:sp>
        <p:nvSpPr>
          <p:cNvPr id="5" name="Tekstin paikkamerkki 4">
            <a:extLst>
              <a:ext uri="{FF2B5EF4-FFF2-40B4-BE49-F238E27FC236}">
                <a16:creationId xmlns:a16="http://schemas.microsoft.com/office/drawing/2014/main" id="{9062D910-94DF-4B70-9F01-68262B7E85E0}"/>
              </a:ext>
            </a:extLst>
          </p:cNvPr>
          <p:cNvSpPr>
            <a:spLocks noGrp="1"/>
          </p:cNvSpPr>
          <p:nvPr>
            <p:ph type="body" sz="quarter" idx="14"/>
          </p:nvPr>
        </p:nvSpPr>
        <p:spPr>
          <a:xfrm>
            <a:off x="6561438" y="1779885"/>
            <a:ext cx="2475058" cy="3168129"/>
          </a:xfrm>
        </p:spPr>
        <p:txBody>
          <a:bodyPr vert="horz" lIns="91440" tIns="45720" rIns="91440" bIns="45720" rtlCol="0" anchor="t">
            <a:noAutofit/>
          </a:bodyPr>
          <a:lstStyle/>
          <a:p>
            <a:r>
              <a:rPr lang="fi-FI" sz="1200" dirty="0"/>
              <a:t>Ei syö aamupalaa joka arkiaamu</a:t>
            </a:r>
          </a:p>
          <a:p>
            <a:r>
              <a:rPr lang="fi-FI" sz="1200" b="0" dirty="0"/>
              <a:t>4. ja 5. luokkalaista  22 %</a:t>
            </a:r>
          </a:p>
          <a:p>
            <a:r>
              <a:rPr lang="fi-FI" sz="1200" b="0" dirty="0"/>
              <a:t>8. ja 9. luokkalaisista 40 %</a:t>
            </a:r>
          </a:p>
          <a:p>
            <a:r>
              <a:rPr lang="fi-FI" sz="1200" b="0" dirty="0"/>
              <a:t>lukion 1. ja 2. </a:t>
            </a:r>
            <a:r>
              <a:rPr lang="fi-FI" sz="1200" b="0" dirty="0" err="1"/>
              <a:t>luokkalaisita</a:t>
            </a:r>
            <a:r>
              <a:rPr lang="fi-FI" sz="1200" b="0" dirty="0"/>
              <a:t> 32 %</a:t>
            </a:r>
          </a:p>
          <a:p>
            <a:endParaRPr lang="fi-FI" sz="1200" i="1" dirty="0"/>
          </a:p>
          <a:p>
            <a:endParaRPr lang="fi-FI" sz="1200" i="1" dirty="0"/>
          </a:p>
          <a:p>
            <a:endParaRPr lang="fi-FI" sz="1200" i="1" dirty="0">
              <a:latin typeface="Segoe UI"/>
              <a:cs typeface="Segoe UI"/>
            </a:endParaRPr>
          </a:p>
          <a:p>
            <a:r>
              <a:rPr lang="fi-FI" sz="1200" dirty="0"/>
              <a:t>Ei syö koululounasta päivittäin</a:t>
            </a:r>
          </a:p>
          <a:p>
            <a:r>
              <a:rPr lang="fi-FI" sz="1200" b="0" dirty="0"/>
              <a:t>8. ja 9. luokkalaisista 34 %</a:t>
            </a:r>
          </a:p>
          <a:p>
            <a:r>
              <a:rPr lang="fi-FI" sz="1200" b="0" dirty="0"/>
              <a:t>lukion 1. ja 2. </a:t>
            </a:r>
            <a:r>
              <a:rPr lang="fi-FI" sz="1200" b="0" dirty="0" err="1"/>
              <a:t>luokkalaisita</a:t>
            </a:r>
            <a:r>
              <a:rPr lang="fi-FI" sz="1200" b="0" dirty="0"/>
              <a:t> 32 %</a:t>
            </a:r>
          </a:p>
          <a:p>
            <a:endParaRPr lang="fi-FI" sz="1200" i="1" dirty="0"/>
          </a:p>
          <a:p>
            <a:endParaRPr lang="fi-FI" sz="1200" i="1" dirty="0"/>
          </a:p>
          <a:p>
            <a:r>
              <a:rPr lang="fi-FI" sz="1400" dirty="0"/>
              <a:t>Kouluterveyskysely Oulu 2019</a:t>
            </a:r>
          </a:p>
        </p:txBody>
      </p:sp>
      <p:sp>
        <p:nvSpPr>
          <p:cNvPr id="6" name="Kehys 5">
            <a:extLst>
              <a:ext uri="{FF2B5EF4-FFF2-40B4-BE49-F238E27FC236}">
                <a16:creationId xmlns:a16="http://schemas.microsoft.com/office/drawing/2014/main" id="{990978FE-CD9C-4692-B124-6EF67DECD556}"/>
              </a:ext>
            </a:extLst>
          </p:cNvPr>
          <p:cNvSpPr/>
          <p:nvPr/>
        </p:nvSpPr>
        <p:spPr>
          <a:xfrm>
            <a:off x="6386145" y="1638298"/>
            <a:ext cx="2754923" cy="1318846"/>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Kehys 6">
            <a:extLst>
              <a:ext uri="{FF2B5EF4-FFF2-40B4-BE49-F238E27FC236}">
                <a16:creationId xmlns:a16="http://schemas.microsoft.com/office/drawing/2014/main" id="{5E935537-9F90-40BE-9380-DA2CAB8DF407}"/>
              </a:ext>
            </a:extLst>
          </p:cNvPr>
          <p:cNvSpPr/>
          <p:nvPr/>
        </p:nvSpPr>
        <p:spPr>
          <a:xfrm>
            <a:off x="6382482" y="3136655"/>
            <a:ext cx="2754922" cy="1186961"/>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531056248"/>
      </p:ext>
    </p:extLst>
  </p:cSld>
  <p:clrMapOvr>
    <a:masterClrMapping/>
  </p:clrMapOvr>
</p:sld>
</file>

<file path=ppt/theme/theme1.xml><?xml version="1.0" encoding="utf-8"?>
<a:theme xmlns:a="http://schemas.openxmlformats.org/drawingml/2006/main" name="oulu_powerpointpohja2018">
  <a:themeElements>
    <a:clrScheme name="Oulu2018">
      <a:dk1>
        <a:sysClr val="windowText" lastClr="000000"/>
      </a:dk1>
      <a:lt1>
        <a:sysClr val="window" lastClr="FFFFFF"/>
      </a:lt1>
      <a:dk2>
        <a:srgbClr val="2D414B"/>
      </a:dk2>
      <a:lt2>
        <a:srgbClr val="D2DCE1"/>
      </a:lt2>
      <a:accent1>
        <a:srgbClr val="E10069"/>
      </a:accent1>
      <a:accent2>
        <a:srgbClr val="F08C00"/>
      </a:accent2>
      <a:accent3>
        <a:srgbClr val="00AFD7"/>
      </a:accent3>
      <a:accent4>
        <a:srgbClr val="2DAA37"/>
      </a:accent4>
      <a:accent5>
        <a:srgbClr val="007896"/>
      </a:accent5>
      <a:accent6>
        <a:srgbClr val="9B004B"/>
      </a:accent6>
      <a:hlink>
        <a:srgbClr val="E10069"/>
      </a:hlink>
      <a:folHlink>
        <a:srgbClr val="0083A1"/>
      </a:folHlink>
    </a:clrScheme>
    <a:fontScheme name="Ouka2017">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EF957437C321348BCB0B1C8A42EF28D" ma:contentTypeVersion="2" ma:contentTypeDescription="Luo uusi asiakirja." ma:contentTypeScope="" ma:versionID="0d61fc9024f905eb2f12cbc99ebf12ad">
  <xsd:schema xmlns:xsd="http://www.w3.org/2001/XMLSchema" xmlns:xs="http://www.w3.org/2001/XMLSchema" xmlns:p="http://schemas.microsoft.com/office/2006/metadata/properties" xmlns:ns2="6f5054a2-7c4b-4f67-a04d-9c06c8949a26" targetNamespace="http://schemas.microsoft.com/office/2006/metadata/properties" ma:root="true" ma:fieldsID="29ea12a714510a8704fbf86da4ffa644" ns2:_="">
    <xsd:import namespace="6f5054a2-7c4b-4f67-a04d-9c06c8949a2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054a2-7c4b-4f67-a04d-9c06c8949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543BA-E4BE-425B-ADD1-8FCE306C8327}">
  <ds:schemaRefs>
    <ds:schemaRef ds:uri="http://purl.org/dc/elements/1.1/"/>
    <ds:schemaRef ds:uri="6f5054a2-7c4b-4f67-a04d-9c06c8949a26"/>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50536C5-9E51-456B-8161-66AB3081E6BC}">
  <ds:schemaRefs>
    <ds:schemaRef ds:uri="http://schemas.microsoft.com/sharepoint/v3/contenttype/forms"/>
  </ds:schemaRefs>
</ds:datastoreItem>
</file>

<file path=customXml/itemProps3.xml><?xml version="1.0" encoding="utf-8"?>
<ds:datastoreItem xmlns:ds="http://schemas.openxmlformats.org/officeDocument/2006/customXml" ds:itemID="{1511EE7D-6FA8-4E95-9479-2E873F5B2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054a2-7c4b-4f67-a04d-9c06c8949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oulu_powerpointpohja2018</Template>
  <TotalTime>0</TotalTime>
  <Words>3370</Words>
  <Application>Microsoft Office PowerPoint</Application>
  <PresentationFormat>Näytössä katseltava esitys (16:9)</PresentationFormat>
  <Paragraphs>325</Paragraphs>
  <Slides>27</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27</vt:i4>
      </vt:variant>
    </vt:vector>
  </HeadingPairs>
  <TitlesOfParts>
    <vt:vector size="33" baseType="lpstr">
      <vt:lpstr>Arial</vt:lpstr>
      <vt:lpstr>Arial,Sans-Serif</vt:lpstr>
      <vt:lpstr>Calibri</vt:lpstr>
      <vt:lpstr>Segoe UI</vt:lpstr>
      <vt:lpstr>Wingdings</vt:lpstr>
      <vt:lpstr>oulu_powerpointpohja2018</vt:lpstr>
      <vt:lpstr>Opiskelukyvyn ja hyvinvoinnin edistäminen</vt:lpstr>
      <vt:lpstr>Elämisen perusasiat muodostavat opiskelukyvylle vankan pohjan</vt:lpstr>
      <vt:lpstr>PowerPoint-esitys</vt:lpstr>
      <vt:lpstr>LIIKUNTA</vt:lpstr>
      <vt:lpstr>Lasten ja nuorten liikunta</vt:lpstr>
      <vt:lpstr>Liikunta vaikuttaa kokonaisvaltaisesti</vt:lpstr>
      <vt:lpstr>Liikunta mahdollistaa ja luo hyvät edellytykset oppilaan oppimiselle. Liikunnan jälkeen päättelykyky ja muisti ovat terävimmillään  </vt:lpstr>
      <vt:lpstr>RAVINTO</vt:lpstr>
      <vt:lpstr>Ravinto</vt:lpstr>
      <vt:lpstr>PowerPoint-esitys</vt:lpstr>
      <vt:lpstr>Uudet ravitsemussuositukset 2018</vt:lpstr>
      <vt:lpstr>PALAUTUMINEN  JA UNI</vt:lpstr>
      <vt:lpstr>Unen määrä ja laatu</vt:lpstr>
      <vt:lpstr>Aivot ja unen 3 vaihetta</vt:lpstr>
      <vt:lpstr>Lapsen/nuoren palautuminen ja uni</vt:lpstr>
      <vt:lpstr>Lapsen/nuoren palautuminen ja uni </vt:lpstr>
      <vt:lpstr>Vanhemmalla on vastuu lapsen palautumisesta ja riittävästä unen määrästä </vt:lpstr>
      <vt:lpstr>Vinkkejä lapselle / nuorelle</vt:lpstr>
      <vt:lpstr>Miten nuoren saisi nukkumaan ajoissa?</vt:lpstr>
      <vt:lpstr>MIELEN  HYVINVOINTI</vt:lpstr>
      <vt:lpstr>Lapsen ja nuoren mielen hyvinvointi</vt:lpstr>
      <vt:lpstr>Lapsen ja nuoren mielen hyvinvointi</vt:lpstr>
      <vt:lpstr>Mielenterveyttä tukevat:</vt:lpstr>
      <vt:lpstr>PowerPoint-esitys</vt:lpstr>
      <vt:lpstr>PowerPoint-esitys</vt:lpstr>
      <vt:lpstr>PowerPoint-esitys</vt:lpstr>
      <vt:lpstr>Kiitoksia!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Opiskelukyvyn ja hyvinvoinnin edistäminen</dc:title>
  <dc:creator/>
  <cp:keywords>Diasarjamalli; Powerpoint-malli</cp:keywords>
  <dc:description/>
  <cp:lastModifiedBy/>
  <cp:revision>1098</cp:revision>
  <dcterms:created xsi:type="dcterms:W3CDTF">2020-03-19T05:37:43Z</dcterms:created>
  <dcterms:modified xsi:type="dcterms:W3CDTF">2023-12-04T14:02:15Z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0x0101009EF957437C321348BCB0B1C8A42EF28D</vt:lpwstr>
  </property>
  <property fmtid="{D5CDD505-2E9C-101B-9397-08002B2CF9AE}" pid="3" name="_dlc_DocIdItemGuid">
    <vt:lpwstr>40a23297-4f52-437e-8986-66ab9a6e7618</vt:lpwstr>
  </property>
  <property fmtid="{D5CDD505-2E9C-101B-9397-08002B2CF9AE}" pid="4" name="TaxKeyword">
    <vt:lpwstr>1684;#Diasarjamalli|f3916894-795c-4fd0-9cee-71b587c73c83;#714;#Powerpoint-malli|1ccbe119-f389-43c1-a73f-d036117d62ba</vt:lpwstr>
  </property>
  <property fmtid="{D5CDD505-2E9C-101B-9397-08002B2CF9AE}" pid="5" name="Grafiikan tunnisteet">
    <vt:lpwstr>561;#Diasarjamalli|f3916894-795c-4fd0-9cee-71b587c73c83</vt:lpwstr>
  </property>
  <property fmtid="{D5CDD505-2E9C-101B-9397-08002B2CF9AE}" pid="6" name="Mediatyyppi0">
    <vt:lpwstr>195;#Grafiikka|cd1437ec-b62f-4021-871d-9c681e72c1d9</vt:lpwstr>
  </property>
  <property fmtid="{D5CDD505-2E9C-101B-9397-08002B2CF9AE}" pid="7" name="Toimialat">
    <vt:lpwstr>4;#Kaupungin yhteiset|8e4423f0-cae4-4641-90be-aef8d2912dcd</vt:lpwstr>
  </property>
  <property fmtid="{D5CDD505-2E9C-101B-9397-08002B2CF9AE}" pid="8" name="MSIP_Label_cb8ef749-f464-4495-9b41-5047bcb17145_Enabled">
    <vt:lpwstr>True</vt:lpwstr>
  </property>
  <property fmtid="{D5CDD505-2E9C-101B-9397-08002B2CF9AE}" pid="9" name="MSIP_Label_cb8ef749-f464-4495-9b41-5047bcb17145_SiteId">
    <vt:lpwstr>5cc89a67-fa29-4356-af5d-f436abc7c21b</vt:lpwstr>
  </property>
  <property fmtid="{D5CDD505-2E9C-101B-9397-08002B2CF9AE}" pid="10" name="MSIP_Label_cb8ef749-f464-4495-9b41-5047bcb17145_Owner">
    <vt:lpwstr>kati.grekula@ouka.fi</vt:lpwstr>
  </property>
  <property fmtid="{D5CDD505-2E9C-101B-9397-08002B2CF9AE}" pid="11" name="MSIP_Label_cb8ef749-f464-4495-9b41-5047bcb17145_SetDate">
    <vt:lpwstr>2020-03-19T12:16:06.0925470Z</vt:lpwstr>
  </property>
  <property fmtid="{D5CDD505-2E9C-101B-9397-08002B2CF9AE}" pid="12" name="MSIP_Label_cb8ef749-f464-4495-9b41-5047bcb17145_Name">
    <vt:lpwstr>Other document</vt:lpwstr>
  </property>
  <property fmtid="{D5CDD505-2E9C-101B-9397-08002B2CF9AE}" pid="13" name="MSIP_Label_cb8ef749-f464-4495-9b41-5047bcb17145_Application">
    <vt:lpwstr>Microsoft Azure Information Protection</vt:lpwstr>
  </property>
  <property fmtid="{D5CDD505-2E9C-101B-9397-08002B2CF9AE}" pid="14" name="MSIP_Label_cb8ef749-f464-4495-9b41-5047bcb17145_ActionId">
    <vt:lpwstr>d1c1cb85-5744-4590-b6f0-e7a53817daa7</vt:lpwstr>
  </property>
  <property fmtid="{D5CDD505-2E9C-101B-9397-08002B2CF9AE}" pid="15" name="MSIP_Label_cb8ef749-f464-4495-9b41-5047bcb17145_Extended_MSFT_Method">
    <vt:lpwstr>Manual</vt:lpwstr>
  </property>
  <property fmtid="{D5CDD505-2E9C-101B-9397-08002B2CF9AE}" pid="16" name="MSIP_Label_a2493f3f-6595-4847-8f46-3790596519d0_Enabled">
    <vt:lpwstr>True</vt:lpwstr>
  </property>
  <property fmtid="{D5CDD505-2E9C-101B-9397-08002B2CF9AE}" pid="17" name="MSIP_Label_a2493f3f-6595-4847-8f46-3790596519d0_SiteId">
    <vt:lpwstr>5cc89a67-fa29-4356-af5d-f436abc7c21b</vt:lpwstr>
  </property>
  <property fmtid="{D5CDD505-2E9C-101B-9397-08002B2CF9AE}" pid="18" name="MSIP_Label_a2493f3f-6595-4847-8f46-3790596519d0_Owner">
    <vt:lpwstr>kati.grekula@ouka.fi</vt:lpwstr>
  </property>
  <property fmtid="{D5CDD505-2E9C-101B-9397-08002B2CF9AE}" pid="19" name="MSIP_Label_a2493f3f-6595-4847-8f46-3790596519d0_SetDate">
    <vt:lpwstr>2020-03-19T12:16:06.0925470Z</vt:lpwstr>
  </property>
  <property fmtid="{D5CDD505-2E9C-101B-9397-08002B2CF9AE}" pid="20" name="MSIP_Label_a2493f3f-6595-4847-8f46-3790596519d0_Name">
    <vt:lpwstr>General</vt:lpwstr>
  </property>
  <property fmtid="{D5CDD505-2E9C-101B-9397-08002B2CF9AE}" pid="21" name="MSIP_Label_a2493f3f-6595-4847-8f46-3790596519d0_Application">
    <vt:lpwstr>Microsoft Azure Information Protection</vt:lpwstr>
  </property>
  <property fmtid="{D5CDD505-2E9C-101B-9397-08002B2CF9AE}" pid="22" name="MSIP_Label_a2493f3f-6595-4847-8f46-3790596519d0_ActionId">
    <vt:lpwstr>d1c1cb85-5744-4590-b6f0-e7a53817daa7</vt:lpwstr>
  </property>
  <property fmtid="{D5CDD505-2E9C-101B-9397-08002B2CF9AE}" pid="23" name="MSIP_Label_a2493f3f-6595-4847-8f46-3790596519d0_Parent">
    <vt:lpwstr>cb8ef749-f464-4495-9b41-5047bcb17145</vt:lpwstr>
  </property>
  <property fmtid="{D5CDD505-2E9C-101B-9397-08002B2CF9AE}" pid="24" name="MSIP_Label_a2493f3f-6595-4847-8f46-3790596519d0_Extended_MSFT_Method">
    <vt:lpwstr>Manual</vt:lpwstr>
  </property>
  <property fmtid="{D5CDD505-2E9C-101B-9397-08002B2CF9AE}" pid="25" name="Sensitivity">
    <vt:lpwstr>Other document General</vt:lpwstr>
  </property>
</Properties>
</file>