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7" r:id="rId4"/>
    <p:sldId id="266" r:id="rId5"/>
    <p:sldId id="263" r:id="rId6"/>
    <p:sldId id="264" r:id="rId7"/>
    <p:sldId id="260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EDE9425B-5B77-4D47-9787-46824CB918B7}">
          <p14:sldIdLst>
            <p14:sldId id="256"/>
            <p14:sldId id="257"/>
            <p14:sldId id="267"/>
            <p14:sldId id="266"/>
            <p14:sldId id="263"/>
            <p14:sldId id="264"/>
            <p14:sldId id="260"/>
          </p14:sldIdLst>
        </p14:section>
        <p14:section name="Nimetön osa" id="{A9FE6C20-6BDA-42EE-8A20-23BAA875920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C42F"/>
    <a:srgbClr val="4A4A4A"/>
    <a:srgbClr val="7C7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8" d="100"/>
          <a:sy n="48" d="100"/>
        </p:scale>
        <p:origin x="691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7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4A53F-0ABC-41B8-A4B1-D796DE7E9CE2}" type="datetimeFigureOut">
              <a:rPr lang="fi-FI" smtClean="0"/>
              <a:t>23.8.2019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27625-57C3-46BF-B8C9-1F6E8FD575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3978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791BB-C0D4-48E1-8BED-497C0E4C6056}" type="datetimeFigureOut">
              <a:rPr lang="fi-FI" smtClean="0"/>
              <a:t>23.8.2019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6E6A1-6BE3-4288-93F4-FBB9033061E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34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vidsp.uk.ovid.com/sp-3.20.0b/ovidweb.cgi?WebLinkFrameset=1&amp;S=MGELPDCEELHFPIDBFNIKKAPFIOLLAA00&amp;returnUrl=ovidweb.cgi?%26Full%2bText%3dL|S.sh.22.23|0|00003677-201207000-00007%26S%3dMGELPDCEELHFPIDBFNIKKAPFIOLLAA00&amp;directlink=http://ovidsp.uk.ovid.com/ovftpdfs/PDHFFNPFKADBEL00/fs046/ovft/live/gv023/00003677/00003677-201207000-00007.pdf&amp;filename=Cerebrovascular+Reserve:++The+Link+Between+Fitness+and+Cognitive+Function?.&amp;pdf_key=PDHFFNPFKADBEL00&amp;pdf_index=/fs046/ovft/live/gv023/00003677/00003677-201207000-00007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bp.ucla.edu/research/GomezPinilla/publications/Exc2580.pdf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Liikkumisen on huomattu vaikuttavan samalla tavalla aivojen terveyteen ja toimintakykyyn kuin koko muun kropan terveyteen ja toimintakykyyn. </a:t>
            </a:r>
          </a:p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Liikunta lisää aivojen verenkiertoa, parantaa hapensaantia sekä lisää välittäjäaineiden tasoa. Säännöllisen liikunnan on todettu lisäävän aivoissa olevien hiussuonten määrää sekä aivoperäisen hermokasvutekijän (BDNF) määrää, joka tukee hermosolujen toimintaa (</a:t>
            </a:r>
            <a:r>
              <a:rPr lang="fi-FI" sz="12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Davenport</a:t>
            </a:r>
            <a:r>
              <a:rPr lang="fi-FI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ym. 2010</a:t>
            </a: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i-FI" sz="12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Vaynman</a:t>
            </a:r>
            <a:r>
              <a:rPr lang="fi-FI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ym. 2004</a:t>
            </a:r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endParaRPr lang="fi-FI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12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Tarkemmat selostukset </a:t>
            </a:r>
            <a:r>
              <a:rPr lang="fi-FI" sz="120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Drolletten</a:t>
            </a:r>
            <a:r>
              <a:rPr lang="fi-FI" sz="12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kuviosta ja tutkimuksesta!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9722E-76A4-455A-8D71-ADF57800971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1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Otsikko?</a:t>
            </a:r>
          </a:p>
          <a:p>
            <a:r>
              <a:rPr lang="fi-FI" dirty="0"/>
              <a:t>Tarkemmat tiedot ko. tutkimuksesta tähän</a:t>
            </a:r>
          </a:p>
          <a:p>
            <a:r>
              <a:rPr lang="fi-FI" dirty="0"/>
              <a:t>Infografiikan</a:t>
            </a:r>
            <a:r>
              <a:rPr lang="fi-FI" baseline="0" dirty="0"/>
              <a:t> voisi piirrättää uusiksi, uuden ilmeen mukaiseksi?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9722E-76A4-455A-8D71-ADF57800971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59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2285999"/>
            <a:ext cx="9144000" cy="1223963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4A4A4A"/>
                </a:solidFill>
                <a:latin typeface="+mn-lt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72231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A4A4A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Nimi ja titteli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0" y="942055"/>
            <a:ext cx="1495426" cy="1085874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4" y="5132414"/>
            <a:ext cx="5200652" cy="142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1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36384" y="1012199"/>
            <a:ext cx="9355390" cy="951861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08409" y="1967566"/>
            <a:ext cx="9383365" cy="324326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8200" y="6209268"/>
            <a:ext cx="10544577" cy="1080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185" y="5446536"/>
            <a:ext cx="1183591" cy="90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7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778889"/>
            <a:ext cx="10515600" cy="10308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956710"/>
            <a:ext cx="5181600" cy="374332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56710"/>
            <a:ext cx="5181600" cy="3743323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0" y="5779168"/>
            <a:ext cx="1058364" cy="7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6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>
          <a:xfrm>
            <a:off x="0" y="0"/>
            <a:ext cx="12199344" cy="5860973"/>
          </a:xfrm>
          <a:prstGeom prst="rect">
            <a:avLst/>
          </a:prstGeom>
          <a:solidFill>
            <a:srgbClr val="9AC42F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Suorakulmio 1"/>
          <p:cNvSpPr/>
          <p:nvPr userDrawn="1"/>
        </p:nvSpPr>
        <p:spPr>
          <a:xfrm>
            <a:off x="0" y="5860973"/>
            <a:ext cx="12192000" cy="997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2" t="18794" b="10727"/>
          <a:stretch/>
        </p:blipFill>
        <p:spPr>
          <a:xfrm>
            <a:off x="3783564" y="5946353"/>
            <a:ext cx="4267545" cy="8262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2902226" y="2087217"/>
            <a:ext cx="6380921" cy="2495686"/>
          </a:xfrm>
        </p:spPr>
        <p:txBody>
          <a:bodyPr>
            <a:normAutofit/>
          </a:bodyPr>
          <a:lstStyle>
            <a:lvl1pPr marL="0" indent="0" algn="ctr">
              <a:buNone/>
              <a:defRPr sz="5400" b="1" i="1">
                <a:solidFill>
                  <a:schemeClr val="bg1"/>
                </a:solidFill>
                <a:latin typeface="Tilt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0"/>
              </a:spcBef>
            </a:pPr>
            <a:r>
              <a:rPr lang="fi-FI" sz="5400" dirty="0"/>
              <a:t>Lisätietoja ja ideoita</a:t>
            </a:r>
          </a:p>
          <a:p>
            <a:pPr>
              <a:spcBef>
                <a:spcPts val="0"/>
              </a:spcBef>
            </a:pPr>
            <a:r>
              <a:rPr lang="fi-FI" dirty="0"/>
              <a:t>liikkuvakoulu.fi</a:t>
            </a:r>
          </a:p>
        </p:txBody>
      </p:sp>
    </p:spTree>
    <p:extLst>
      <p:ext uri="{BB962C8B-B14F-4D97-AF65-F5344CB8AC3E}">
        <p14:creationId xmlns:p14="http://schemas.microsoft.com/office/powerpoint/2010/main" val="13906874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2" t="18794" b="10727"/>
          <a:stretch/>
        </p:blipFill>
        <p:spPr>
          <a:xfrm>
            <a:off x="3783564" y="5946353"/>
            <a:ext cx="4267545" cy="8262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933645" y="4415687"/>
            <a:ext cx="4347714" cy="786042"/>
          </a:xfrm>
        </p:spPr>
        <p:txBody>
          <a:bodyPr>
            <a:normAutofit/>
          </a:bodyPr>
          <a:lstStyle>
            <a:lvl1pPr marL="0" indent="0" algn="ctr">
              <a:buNone/>
              <a:defRPr lang="fi-FI" b="1" i="1" dirty="0">
                <a:latin typeface="Tiltium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liikkuvakoulu.fi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95" y="1909315"/>
            <a:ext cx="2426213" cy="176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1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BAC3D-0511-488E-81F7-328DE2E6B8D6}" type="datetimeFigureOut">
              <a:rPr lang="fi-FI" smtClean="0"/>
              <a:t>23.8.2019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B97CB-51BE-4F0E-A3F3-AE3C376EE7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714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A4A4A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4A4A4A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A4A4A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A4A4A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A4A4A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A4A4A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Toiminnallinen vanhempainilta</a:t>
            </a:r>
          </a:p>
        </p:txBody>
      </p:sp>
      <p:sp>
        <p:nvSpPr>
          <p:cNvPr id="11" name="Alaotsikko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Huoltajien ideat käyttöön</a:t>
            </a:r>
          </a:p>
        </p:txBody>
      </p:sp>
    </p:spTree>
    <p:extLst>
      <p:ext uri="{BB962C8B-B14F-4D97-AF65-F5344CB8AC3E}">
        <p14:creationId xmlns:p14="http://schemas.microsoft.com/office/powerpoint/2010/main" val="316393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Tutustuminen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1171555" y="2110152"/>
            <a:ext cx="6112383" cy="2978683"/>
          </a:xfrm>
        </p:spPr>
        <p:txBody>
          <a:bodyPr>
            <a:normAutofit fontScale="92500"/>
          </a:bodyPr>
          <a:lstStyle/>
          <a:p>
            <a:r>
              <a:rPr lang="fi-FI" sz="2800" dirty="0"/>
              <a:t>Jakaudutaan tasaisesti neljään eri pienryhmään silmien värin perusteella</a:t>
            </a:r>
          </a:p>
          <a:p>
            <a:r>
              <a:rPr lang="fi-FI" sz="2800" dirty="0"/>
              <a:t>Lyhyt esittelykierros omissa pienryhmissä</a:t>
            </a:r>
          </a:p>
          <a:p>
            <a:r>
              <a:rPr lang="fi-FI" sz="2800" dirty="0"/>
              <a:t>Lisäksi kerro pienryhmällesi jokin asia, mistä olet ylpeä oman huollettavasi osalta</a:t>
            </a:r>
          </a:p>
          <a:p>
            <a:endParaRPr lang="fi-FI" sz="2800" dirty="0"/>
          </a:p>
        </p:txBody>
      </p:sp>
      <p:pic>
        <p:nvPicPr>
          <p:cNvPr id="6" name="Sisällön paikkamerkki 4">
            <a:extLst>
              <a:ext uri="{FF2B5EF4-FFF2-40B4-BE49-F238E27FC236}">
                <a16:creationId xmlns:a16="http://schemas.microsoft.com/office/drawing/2014/main" id="{A86B8D82-E4FE-46F4-8E16-3292FB5B4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52" y="2101007"/>
            <a:ext cx="4183610" cy="33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25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Miksi lisätä liikuntaa koulupäivään ja arkeen?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Liikkuminen</a:t>
            </a:r>
          </a:p>
          <a:p>
            <a:r>
              <a:rPr lang="fi-FI" b="1" dirty="0"/>
              <a:t>lisää</a:t>
            </a:r>
            <a:r>
              <a:rPr lang="fi-FI" dirty="0"/>
              <a:t> aivojen verenkiertoa</a:t>
            </a:r>
          </a:p>
          <a:p>
            <a:r>
              <a:rPr lang="fi-FI" b="1" dirty="0"/>
              <a:t>parantaa</a:t>
            </a:r>
            <a:r>
              <a:rPr lang="fi-FI" dirty="0"/>
              <a:t> aivojen hapensaantia</a:t>
            </a:r>
          </a:p>
          <a:p>
            <a:r>
              <a:rPr lang="fi-FI" b="1" dirty="0"/>
              <a:t>lisää</a:t>
            </a:r>
            <a:r>
              <a:rPr lang="fi-FI" dirty="0"/>
              <a:t> välittäjäaineiden ja aivoperäisen hermokasvutekijän määrää</a:t>
            </a:r>
          </a:p>
          <a:p>
            <a:r>
              <a:rPr lang="fi-FI" b="1" dirty="0"/>
              <a:t>lisää</a:t>
            </a:r>
            <a:r>
              <a:rPr lang="fi-FI" dirty="0"/>
              <a:t> aivojen sähköistä aktiivisuutta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86" y="2504661"/>
            <a:ext cx="4859323" cy="41744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232" y="6550223"/>
            <a:ext cx="4502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>
                <a:solidFill>
                  <a:prstClr val="black"/>
                </a:solidFill>
              </a:rPr>
              <a:t>Drollette</a:t>
            </a:r>
            <a:r>
              <a:rPr lang="fi-FI" sz="1400" dirty="0">
                <a:solidFill>
                  <a:prstClr val="black"/>
                </a:solidFill>
              </a:rPr>
              <a:t> ym. 2014. </a:t>
            </a:r>
            <a:r>
              <a:rPr lang="fi-FI" sz="1400" i="1" dirty="0" err="1">
                <a:solidFill>
                  <a:prstClr val="black"/>
                </a:solidFill>
              </a:rPr>
              <a:t>Developmental</a:t>
            </a:r>
            <a:r>
              <a:rPr lang="fi-FI" sz="1400" i="1" dirty="0">
                <a:solidFill>
                  <a:prstClr val="black"/>
                </a:solidFill>
              </a:rPr>
              <a:t> </a:t>
            </a:r>
            <a:r>
              <a:rPr lang="fi-FI" sz="1400" i="1" dirty="0" err="1">
                <a:solidFill>
                  <a:prstClr val="black"/>
                </a:solidFill>
              </a:rPr>
              <a:t>Cognitive</a:t>
            </a:r>
            <a:r>
              <a:rPr lang="fi-FI" sz="1400" i="1" dirty="0">
                <a:solidFill>
                  <a:prstClr val="black"/>
                </a:solidFill>
              </a:rPr>
              <a:t> Neuroscience</a:t>
            </a:r>
            <a:r>
              <a:rPr lang="fi-FI" sz="1400" dirty="0">
                <a:solidFill>
                  <a:prstClr val="black"/>
                </a:solidFill>
              </a:rPr>
              <a:t>.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239896"/>
            <a:ext cx="12815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Istumisen jälkeen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1636" y="5322956"/>
            <a:ext cx="12522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Kävelyn jälkeen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66232" y="2344520"/>
            <a:ext cx="20735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Hyvin suoriutuvat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370917" y="2344520"/>
            <a:ext cx="21980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Heikosti suoriutuvat</a:t>
            </a:r>
            <a:endParaRPr lang="en-GB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E7812F8-7827-4439-AA12-9163F61CAD78}"/>
              </a:ext>
            </a:extLst>
          </p:cNvPr>
          <p:cNvSpPr txBox="1"/>
          <p:nvPr/>
        </p:nvSpPr>
        <p:spPr>
          <a:xfrm>
            <a:off x="1367521" y="1756655"/>
            <a:ext cx="3544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Liikunta ja aivoaktivaatio (ERP)</a:t>
            </a:r>
          </a:p>
        </p:txBody>
      </p:sp>
    </p:spTree>
    <p:extLst>
      <p:ext uri="{BB962C8B-B14F-4D97-AF65-F5344CB8AC3E}">
        <p14:creationId xmlns:p14="http://schemas.microsoft.com/office/powerpoint/2010/main" val="211812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Oppilaiden terveys ja hyvinvointi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5075583" y="1956710"/>
            <a:ext cx="6530263" cy="4444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Koulupäivän aikaisella liikunnalla suurin merkitys </a:t>
            </a:r>
            <a:r>
              <a:rPr lang="fi-FI" b="1" dirty="0">
                <a:solidFill>
                  <a:schemeClr val="tx1"/>
                </a:solidFill>
              </a:rPr>
              <a:t>vähiten liikkuville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/>
              <a:t>oppilaille.</a:t>
            </a:r>
          </a:p>
          <a:p>
            <a:r>
              <a:rPr lang="fi-FI" sz="1800" dirty="0"/>
              <a:t>Keskimäärin kolmasosa päivän reippaasta liikunnasta kertyy </a:t>
            </a:r>
            <a:r>
              <a:rPr lang="fi-FI" sz="1800" b="1" dirty="0"/>
              <a:t>koulussa</a:t>
            </a:r>
            <a:r>
              <a:rPr lang="fi-FI" sz="1800" dirty="0"/>
              <a:t>, mutta </a:t>
            </a:r>
            <a:r>
              <a:rPr lang="fi-FI" sz="1800" b="1" dirty="0"/>
              <a:t>vähän liikkuvilla </a:t>
            </a:r>
            <a:r>
              <a:rPr lang="fi-FI" sz="1800" dirty="0"/>
              <a:t>jopa </a:t>
            </a:r>
            <a:r>
              <a:rPr lang="fi-FI" sz="1800" b="1" dirty="0"/>
              <a:t>42 %: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55" y="2074984"/>
            <a:ext cx="4073941" cy="2695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88" b="8835"/>
          <a:stretch/>
        </p:blipFill>
        <p:spPr>
          <a:xfrm>
            <a:off x="5314122" y="3429001"/>
            <a:ext cx="5752464" cy="253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64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493138"/>
            <a:ext cx="10515600" cy="1030862"/>
          </a:xfrm>
        </p:spPr>
        <p:txBody>
          <a:bodyPr/>
          <a:lstStyle/>
          <a:p>
            <a:r>
              <a:rPr lang="fi-FI" dirty="0"/>
              <a:t>Yhteistä ideointia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61474" y="1391478"/>
            <a:ext cx="6705599" cy="51857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Kirjoittakaa pienryhmissä paperille ajatuksia seuraavista aiheista viiden minuutin ajan:</a:t>
            </a:r>
          </a:p>
          <a:p>
            <a:pPr marL="457200" lvl="1" indent="0">
              <a:buNone/>
            </a:pPr>
            <a:r>
              <a:rPr lang="fi-FI" sz="2600" dirty="0" smtClean="0"/>
              <a:t/>
            </a:r>
            <a:br>
              <a:rPr lang="fi-FI" sz="2600" dirty="0" smtClean="0"/>
            </a:br>
            <a:r>
              <a:rPr lang="fi-FI" sz="2600" dirty="0" smtClean="0"/>
              <a:t>RYHMÄ </a:t>
            </a:r>
            <a:r>
              <a:rPr lang="fi-FI" sz="2600" dirty="0"/>
              <a:t>a) Miten lisätä koulupäivän aikaista liikuntaa?</a:t>
            </a:r>
          </a:p>
          <a:p>
            <a:pPr marL="457200" lvl="1" indent="0">
              <a:buNone/>
            </a:pPr>
            <a:r>
              <a:rPr lang="fi-FI" sz="2600" dirty="0"/>
              <a:t>RYHMÄ b) Miten liikuntaa voisi lisätä kotona?</a:t>
            </a:r>
          </a:p>
          <a:p>
            <a:pPr marL="457200" lvl="1" indent="0">
              <a:buNone/>
            </a:pPr>
            <a:r>
              <a:rPr lang="fi-FI" sz="2600" dirty="0"/>
              <a:t>RYHMÄ c) Miksi monet lapset liikkuvat liian vähän?</a:t>
            </a:r>
          </a:p>
          <a:p>
            <a:pPr marL="457200" lvl="1" indent="0">
              <a:buNone/>
            </a:pPr>
            <a:r>
              <a:rPr lang="fi-FI" sz="2600" dirty="0"/>
              <a:t>RYHMÄ d) Miten liian vähän liikkuvaa lasta voisi motivoida liikkumaan enemmän</a:t>
            </a:r>
            <a:r>
              <a:rPr lang="fi-FI" sz="2600" dirty="0" smtClean="0"/>
              <a:t>?</a:t>
            </a:r>
          </a:p>
          <a:p>
            <a:pPr marL="457200" lvl="1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Viiden minuutin jälkeen </a:t>
            </a:r>
            <a:r>
              <a:rPr lang="fi-FI" b="1" dirty="0"/>
              <a:t>jättäkää</a:t>
            </a:r>
            <a:r>
              <a:rPr lang="fi-FI" dirty="0"/>
              <a:t> ryhmänne </a:t>
            </a:r>
            <a:r>
              <a:rPr lang="fi-FI" b="1" dirty="0"/>
              <a:t>paperi paikalleen </a:t>
            </a:r>
            <a:r>
              <a:rPr lang="fi-FI" dirty="0"/>
              <a:t>ja </a:t>
            </a:r>
            <a:r>
              <a:rPr lang="fi-FI" b="1" dirty="0"/>
              <a:t>siirtykää seuraavan paperin luokse </a:t>
            </a:r>
            <a:r>
              <a:rPr lang="fi-FI" dirty="0"/>
              <a:t>täydentämään edellisen ryhmän ideoita. Kaikki ryhmät käyvät kaikilla pisteillä.</a:t>
            </a:r>
          </a:p>
          <a:p>
            <a:pPr marL="0" indent="0">
              <a:buNone/>
            </a:pPr>
            <a:r>
              <a:rPr lang="fi-FI" dirty="0"/>
              <a:t>(</a:t>
            </a:r>
            <a:r>
              <a:rPr lang="fi-FI" dirty="0" err="1"/>
              <a:t>a</a:t>
            </a:r>
            <a:r>
              <a:rPr lang="fi-FI" dirty="0" err="1">
                <a:sym typeface="Wingdings" panose="05000000000000000000" pitchFamily="2" charset="2"/>
              </a:rPr>
              <a:t>bcda</a:t>
            </a:r>
            <a:r>
              <a:rPr lang="fi-FI" dirty="0">
                <a:sym typeface="Wingdings" panose="05000000000000000000" pitchFamily="2" charset="2"/>
              </a:rPr>
              <a:t>)</a:t>
            </a:r>
            <a:endParaRPr lang="fi-FI" dirty="0"/>
          </a:p>
          <a:p>
            <a:pPr marL="0" indent="0">
              <a:buNone/>
            </a:pPr>
            <a:endParaRPr lang="fi-FI" b="1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F87DF05-BCF9-4815-8102-32053DADE341}"/>
              </a:ext>
            </a:extLst>
          </p:cNvPr>
          <p:cNvPicPr/>
          <p:nvPr/>
        </p:nvPicPr>
        <p:blipFill rotWithShape="1">
          <a:blip r:embed="rId2"/>
          <a:srcRect l="20543" t="16055" r="20160" b="6717"/>
          <a:stretch/>
        </p:blipFill>
        <p:spPr bwMode="auto">
          <a:xfrm>
            <a:off x="7716252" y="1391478"/>
            <a:ext cx="4310647" cy="4191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97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Ideoiden esittely</a:t>
            </a: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9" y="2018580"/>
            <a:ext cx="5421915" cy="3616374"/>
          </a:xfrm>
        </p:spPr>
      </p:pic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/>
              <a:t>Tehkää jokaisesta paperista lyhyt esittely koko porukalle sekä nostakaa esille muutamia helmiä</a:t>
            </a:r>
          </a:p>
          <a:p>
            <a:r>
              <a:rPr lang="fi-FI" dirty="0"/>
              <a:t>Ajatuksia?</a:t>
            </a:r>
          </a:p>
          <a:p>
            <a:r>
              <a:rPr lang="fi-FI" dirty="0"/>
              <a:t>Kommentteja?</a:t>
            </a:r>
          </a:p>
          <a:p>
            <a:r>
              <a:rPr lang="fi-FI" dirty="0"/>
              <a:t>Kysymyksiä?</a:t>
            </a:r>
          </a:p>
        </p:txBody>
      </p:sp>
    </p:spTree>
    <p:extLst>
      <p:ext uri="{BB962C8B-B14F-4D97-AF65-F5344CB8AC3E}">
        <p14:creationId xmlns:p14="http://schemas.microsoft.com/office/powerpoint/2010/main" val="375134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2905539" y="1610139"/>
            <a:ext cx="6380921" cy="249568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fi-FI" sz="3600" dirty="0"/>
              <a:t>Materiaalit: Jere Lehto</a:t>
            </a:r>
            <a:br>
              <a:rPr lang="fi-FI" sz="3600" dirty="0"/>
            </a:br>
            <a:r>
              <a:rPr lang="fi-FI" sz="3600" dirty="0"/>
              <a:t>Kuvat: Liikkuva koulu –materiaalit ja </a:t>
            </a:r>
            <a:br>
              <a:rPr lang="fi-FI" sz="3600" dirty="0"/>
            </a:br>
            <a:r>
              <a:rPr lang="fi-FI" sz="3600" dirty="0"/>
              <a:t>Jere Lehto</a:t>
            </a:r>
          </a:p>
          <a:p>
            <a:pPr>
              <a:spcBef>
                <a:spcPts val="0"/>
              </a:spcBef>
            </a:pPr>
            <a:endParaRPr lang="fi-FI" sz="3600" dirty="0"/>
          </a:p>
          <a:p>
            <a:pPr>
              <a:spcBef>
                <a:spcPts val="0"/>
              </a:spcBef>
            </a:pPr>
            <a:r>
              <a:rPr lang="fi-FI" sz="3600" dirty="0"/>
              <a:t>Lisätietoja ja ideoita</a:t>
            </a:r>
          </a:p>
          <a:p>
            <a:pPr>
              <a:spcBef>
                <a:spcPts val="0"/>
              </a:spcBef>
            </a:pPr>
            <a:r>
              <a:rPr lang="fi-FI" sz="3600" dirty="0"/>
              <a:t>liikkuvakoulu.fi ja</a:t>
            </a:r>
            <a:br>
              <a:rPr lang="fi-FI" sz="3600" dirty="0"/>
            </a:br>
            <a:r>
              <a:rPr lang="fi-FI" sz="3600" dirty="0"/>
              <a:t>sporttipankki.com</a:t>
            </a:r>
          </a:p>
        </p:txBody>
      </p:sp>
    </p:spTree>
    <p:extLst>
      <p:ext uri="{BB962C8B-B14F-4D97-AF65-F5344CB8AC3E}">
        <p14:creationId xmlns:p14="http://schemas.microsoft.com/office/powerpoint/2010/main" val="1710181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eema">
  <a:themeElements>
    <a:clrScheme name="Harmaasävy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tile tx="0" ty="0" sx="100000" sy="100000" flip="none" algn="tl"/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228</Words>
  <Application>Microsoft Office PowerPoint</Application>
  <PresentationFormat>Laajakuva</PresentationFormat>
  <Paragraphs>48</Paragraphs>
  <Slides>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</vt:lpstr>
      <vt:lpstr>Tiltium</vt:lpstr>
      <vt:lpstr>Times New Roman</vt:lpstr>
      <vt:lpstr>Wingdings</vt:lpstr>
      <vt:lpstr>Office-teema</vt:lpstr>
      <vt:lpstr>Toiminnallinen vanhempainilta</vt:lpstr>
      <vt:lpstr>Tutustuminen</vt:lpstr>
      <vt:lpstr>Miksi lisätä liikuntaa koulupäivään ja arkeen?</vt:lpstr>
      <vt:lpstr>Oppilaiden terveys ja hyvinvointi</vt:lpstr>
      <vt:lpstr>Yhteistä ideointia</vt:lpstr>
      <vt:lpstr>Ideoiden esittely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Joonas</dc:creator>
  <cp:lastModifiedBy>Grekula Kati</cp:lastModifiedBy>
  <cp:revision>42</cp:revision>
  <dcterms:created xsi:type="dcterms:W3CDTF">2017-02-16T14:30:42Z</dcterms:created>
  <dcterms:modified xsi:type="dcterms:W3CDTF">2019-08-23T12:12:56Z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MSIP_Label_cb8ef749-f464-4495-9b41-5047bcb17145_Enabled">
    <vt:lpwstr>True</vt:lpwstr>
  </property>
  <property fmtid="{D5CDD505-2E9C-101B-9397-08002B2CF9AE}" pid="3" name="MSIP_Label_cb8ef749-f464-4495-9b41-5047bcb17145_SiteId">
    <vt:lpwstr>5cc89a67-fa29-4356-af5d-f436abc7c21b</vt:lpwstr>
  </property>
  <property fmtid="{D5CDD505-2E9C-101B-9397-08002B2CF9AE}" pid="4" name="MSIP_Label_cb8ef749-f464-4495-9b41-5047bcb17145_Owner">
    <vt:lpwstr>svc-aip-scanner@oulunkaupunki.fi</vt:lpwstr>
  </property>
  <property fmtid="{D5CDD505-2E9C-101B-9397-08002B2CF9AE}" pid="5" name="MSIP_Label_cb8ef749-f464-4495-9b41-5047bcb17145_SetDate">
    <vt:lpwstr>2020-02-24T10:30:11.6849719Z</vt:lpwstr>
  </property>
  <property fmtid="{D5CDD505-2E9C-101B-9397-08002B2CF9AE}" pid="6" name="MSIP_Label_cb8ef749-f464-4495-9b41-5047bcb17145_Name">
    <vt:lpwstr>Other document</vt:lpwstr>
  </property>
  <property fmtid="{D5CDD505-2E9C-101B-9397-08002B2CF9AE}" pid="7" name="MSIP_Label_cb8ef749-f464-4495-9b41-5047bcb17145_Application">
    <vt:lpwstr>Microsoft Azure Information Protection</vt:lpwstr>
  </property>
  <property fmtid="{D5CDD505-2E9C-101B-9397-08002B2CF9AE}" pid="8" name="MSIP_Label_cb8ef749-f464-4495-9b41-5047bcb17145_ActionId">
    <vt:lpwstr>41dae1c0-8940-4907-899e-d43ea95a1039</vt:lpwstr>
  </property>
  <property fmtid="{D5CDD505-2E9C-101B-9397-08002B2CF9AE}" pid="9" name="MSIP_Label_cb8ef749-f464-4495-9b41-5047bcb17145_Extended_MSFT_Method">
    <vt:lpwstr>Automatic</vt:lpwstr>
  </property>
  <property fmtid="{D5CDD505-2E9C-101B-9397-08002B2CF9AE}" pid="10" name="MSIP_Label_e7f2b28d-54cf-44b6-aad9-6a2b7fb652a6_Enabled">
    <vt:lpwstr>True</vt:lpwstr>
  </property>
  <property fmtid="{D5CDD505-2E9C-101B-9397-08002B2CF9AE}" pid="11" name="MSIP_Label_e7f2b28d-54cf-44b6-aad9-6a2b7fb652a6_SiteId">
    <vt:lpwstr>5cc89a67-fa29-4356-af5d-f436abc7c21b</vt:lpwstr>
  </property>
  <property fmtid="{D5CDD505-2E9C-101B-9397-08002B2CF9AE}" pid="12" name="MSIP_Label_e7f2b28d-54cf-44b6-aad9-6a2b7fb652a6_Owner">
    <vt:lpwstr>svc-aip-scanner@oulunkaupunki.fi</vt:lpwstr>
  </property>
  <property fmtid="{D5CDD505-2E9C-101B-9397-08002B2CF9AE}" pid="13" name="MSIP_Label_e7f2b28d-54cf-44b6-aad9-6a2b7fb652a6_SetDate">
    <vt:lpwstr>2020-02-24T10:30:11.6849719Z</vt:lpwstr>
  </property>
  <property fmtid="{D5CDD505-2E9C-101B-9397-08002B2CF9AE}" pid="14" name="MSIP_Label_e7f2b28d-54cf-44b6-aad9-6a2b7fb652a6_Name">
    <vt:lpwstr>Internal</vt:lpwstr>
  </property>
  <property fmtid="{D5CDD505-2E9C-101B-9397-08002B2CF9AE}" pid="15" name="MSIP_Label_e7f2b28d-54cf-44b6-aad9-6a2b7fb652a6_Application">
    <vt:lpwstr>Microsoft Azure Information Protection</vt:lpwstr>
  </property>
  <property fmtid="{D5CDD505-2E9C-101B-9397-08002B2CF9AE}" pid="16" name="MSIP_Label_e7f2b28d-54cf-44b6-aad9-6a2b7fb652a6_ActionId">
    <vt:lpwstr>41dae1c0-8940-4907-899e-d43ea95a1039</vt:lpwstr>
  </property>
  <property fmtid="{D5CDD505-2E9C-101B-9397-08002B2CF9AE}" pid="17" name="MSIP_Label_e7f2b28d-54cf-44b6-aad9-6a2b7fb652a6_Parent">
    <vt:lpwstr>cb8ef749-f464-4495-9b41-5047bcb17145</vt:lpwstr>
  </property>
  <property fmtid="{D5CDD505-2E9C-101B-9397-08002B2CF9AE}" pid="18" name="MSIP_Label_e7f2b28d-54cf-44b6-aad9-6a2b7fb652a6_Extended_MSFT_Method">
    <vt:lpwstr>Automatic</vt:lpwstr>
  </property>
  <property fmtid="{D5CDD505-2E9C-101B-9397-08002B2CF9AE}" pid="19" name="Sensitivity">
    <vt:lpwstr>Other document Internal</vt:lpwstr>
  </property>
</Properties>
</file>