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304" r:id="rId6"/>
    <p:sldId id="321" r:id="rId7"/>
    <p:sldId id="306" r:id="rId8"/>
    <p:sldId id="324" r:id="rId9"/>
    <p:sldId id="322" r:id="rId10"/>
    <p:sldId id="311" r:id="rId11"/>
    <p:sldId id="313" r:id="rId12"/>
    <p:sldId id="32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88E69-92ED-4A79-BEF1-3EBBD1531CA5}" v="298" dt="2023-09-14T07:08:35.207"/>
    <p1510:client id="{3895AC4E-74CF-491E-97A6-D13DE6ACCDA3}" v="77" dt="2022-12-09T13:40:33.567"/>
    <p1510:client id="{85DDC63A-34C2-42F7-BD4E-8124AE7AFB10}" v="564" dt="2023-09-14T06:59:27.946"/>
    <p1510:client id="{96C6A353-A215-7E38-5FB6-1B9919AF4DF1}" v="1" dt="2023-03-01T09:46:13.296"/>
    <p1510:client id="{A9E9A7E1-A0DE-B939-E2BB-55D880FA6363}" v="331" dt="2023-01-16T08:57:40.839"/>
    <p1510:client id="{D8EB8DB7-67C2-D18B-FDF5-76BF2B1FF7E9}" v="6" dt="2023-03-01T15:50:29.701"/>
    <p1510:client id="{F3FC534E-EA1B-356C-F092-5750BE853338}" v="58" dt="2023-01-17T08:07:30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A65FCE-704F-AB46-B1CC-26149EDD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702" y="517149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50F1FA-A526-AD47-B913-1582A2F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85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82E2F2E-422B-8C4C-95AE-E6809763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5F6A20-8671-AD40-8457-2CE8C1B8BA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6AC51E6-218F-644F-B6CA-3A8B67254A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4560530-3C97-3648-B802-FA6ADBDCC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35CF5E1-EF66-7246-9319-270AEC519C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5BE33DF-E468-604B-A3A9-F10DB2CB9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DBBD776-2310-424F-B591-B6F4AAF9D8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18A5ED0-761D-244A-8BBE-74685562C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A4D973E-C65F-0145-BECD-6839D3693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6030B3-D797-064F-94DF-9C20B759EF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42C8A4A-1E37-7F44-B520-0B9B2FB3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7F4EAD-9B67-8546-9AE0-38D055283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1027A-87BF-1747-9F3A-4BE1456C6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84E62F0-D362-F34C-910C-36AADA6D8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AFD1671-4F7D-B844-ACCE-D1DCA8C42E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27.9.2023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3047" y="5208868"/>
            <a:ext cx="2290987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E8C5CCC-9D39-4442-8DE6-B5FACAA6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95F51E2-F3FE-0342-BE9F-F5E1058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8760C89-6817-3A49-8E64-DA29B5A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621261-E8DF-144D-B79D-0C92CCD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B1B380D-DC23-B745-B3E8-6110D503E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0CE01D4-2497-5E46-86C3-6E1358742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52028-CCF9-0A44-82AB-381B5C0D8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>
                <a:latin typeface="Segoe UI"/>
                <a:cs typeface="Segoe UI"/>
              </a:rPr>
              <a:t>A1-kielivalinnat keväällä 2024</a:t>
            </a:r>
            <a:br>
              <a:rPr lang="fi-FI">
                <a:latin typeface="Segoe UI"/>
                <a:cs typeface="Segoe UI"/>
              </a:rPr>
            </a:br>
            <a:r>
              <a:rPr lang="fi-FI" sz="2800">
                <a:latin typeface="Segoe UI"/>
                <a:cs typeface="Segoe UI"/>
              </a:rPr>
              <a:t>Tiedote eskareiden huoltajille</a:t>
            </a:r>
            <a:endParaRPr lang="en-US" sz="28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D2B47B0-186E-724E-8713-D5575A23A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072" y="4213077"/>
            <a:ext cx="7424928" cy="963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Segoe UI"/>
                <a:cs typeface="Segoe UI"/>
              </a:rPr>
              <a:t>Oulun sivistys- ja kulttuuripalvelut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1DE5F6-F4FF-478A-B8CF-CF09576C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71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A1-kieli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Segoe UI"/>
                <a:cs typeface="Segoe UI"/>
              </a:rPr>
              <a:t>A1-kieli on ensimmäinen vieras kieli.</a:t>
            </a:r>
          </a:p>
          <a:p>
            <a:r>
              <a:rPr lang="fi-FI">
                <a:latin typeface="Segoe UI"/>
                <a:cs typeface="Segoe UI"/>
              </a:rPr>
              <a:t>Oulun kaupungissa tarjotaan A1-kielinä englantia, espanjaa, ranskaa, ruotsia, saksaa ja venäjää.</a:t>
            </a:r>
          </a:p>
          <a:p>
            <a:r>
              <a:rPr lang="fi-FI">
                <a:latin typeface="Segoe UI"/>
                <a:cs typeface="Segoe UI"/>
              </a:rPr>
              <a:t>Jokainen koulu tarjoaa ainakin kahta A1-kieltä.</a:t>
            </a:r>
          </a:p>
          <a:p>
            <a:r>
              <a:rPr lang="fi-FI">
                <a:latin typeface="Segoe UI"/>
                <a:cs typeface="Segoe UI"/>
              </a:rPr>
              <a:t>Oppilas valitsee A1-kielen tulevan lähikoulunsa kielistä.</a:t>
            </a:r>
          </a:p>
          <a:p>
            <a:pPr lvl="1"/>
            <a:r>
              <a:rPr lang="fi-FI">
                <a:latin typeface="Segoe UI"/>
                <a:cs typeface="Segoe UI"/>
              </a:rPr>
              <a:t>Koulun kielivalikoima on nähtävillä koulun nettisivuilla.</a:t>
            </a:r>
          </a:p>
          <a:p>
            <a:r>
              <a:rPr lang="fi-FI">
                <a:latin typeface="Segoe UI"/>
                <a:cs typeface="Segoe UI"/>
              </a:rPr>
              <a:t>A1-kieli on pakollinen kieli.</a:t>
            </a:r>
          </a:p>
          <a:p>
            <a:r>
              <a:rPr lang="fi-FI">
                <a:latin typeface="Segoe UI"/>
                <a:cs typeface="Segoe UI"/>
              </a:rPr>
              <a:t>A1-kielen opiskelu alkaa 1. luokan oppilailla elokuussa 2024.</a:t>
            </a:r>
            <a:endParaRPr lang="fi-FI"/>
          </a:p>
          <a:p>
            <a:pPr lvl="1"/>
            <a:r>
              <a:rPr lang="fi-FI">
                <a:latin typeface="Segoe UI"/>
                <a:cs typeface="Segoe UI"/>
              </a:rPr>
              <a:t>Vuosiluokilla 1-2 oppilas opiskelee kieltä 1 h/vko.</a:t>
            </a:r>
          </a:p>
          <a:p>
            <a:pPr lvl="1"/>
            <a:r>
              <a:rPr lang="fi-FI">
                <a:latin typeface="Segoe UI"/>
                <a:cs typeface="Segoe UI"/>
              </a:rPr>
              <a:t>Vuosiluokilla 3-4 oppilas opiskelee kieltä 2 h/vko.</a:t>
            </a:r>
          </a:p>
          <a:p>
            <a:pPr lvl="1"/>
            <a:r>
              <a:rPr lang="fi-FI">
                <a:latin typeface="Segoe UI"/>
                <a:cs typeface="Segoe UI"/>
              </a:rPr>
              <a:t>Vuosiluokalla 5 oppilas opiskelee kieltä 3 h/vko.</a:t>
            </a:r>
          </a:p>
          <a:p>
            <a:pPr lvl="1"/>
            <a:r>
              <a:rPr lang="fi-FI">
                <a:latin typeface="Segoe UI"/>
                <a:cs typeface="Segoe UI"/>
              </a:rPr>
              <a:t>Vuosiluokalla 6 oppilas opiskelee kieltä 2 h/vko.</a:t>
            </a:r>
          </a:p>
          <a:p>
            <a:endParaRPr lang="fi-FI">
              <a:latin typeface="Segoe UI"/>
              <a:cs typeface="Segoe UI"/>
            </a:endParaRPr>
          </a:p>
          <a:p>
            <a:endParaRPr lang="fi-FI">
              <a:latin typeface="Segoe UI"/>
              <a:cs typeface="Segoe UI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6ADD43-78DB-E2E5-51B6-5AA4D229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40" y="3844047"/>
            <a:ext cx="3810000" cy="23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2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A13D8F-8A4D-4763-954C-4A204061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egoe UI"/>
                <a:cs typeface="Segoe UI"/>
              </a:rPr>
              <a:t>A1-kielen valinta tehdään Wilmassa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4AACDA-B5F3-443E-8EB6-B55E9E899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>
                <a:latin typeface="Segoe UI"/>
                <a:cs typeface="Segoe UI"/>
              </a:rPr>
              <a:t>Valinta tehdään viikoilla </a:t>
            </a:r>
            <a:r>
              <a:rPr lang="fi-FI" sz="1800" b="1">
                <a:solidFill>
                  <a:srgbClr val="000000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11-12 eli </a:t>
            </a:r>
            <a:r>
              <a:rPr lang="fi-FI" b="1">
                <a:solidFill>
                  <a:srgbClr val="000000"/>
                </a:solidFill>
                <a:latin typeface="Segoe UI"/>
                <a:ea typeface="Times New Roman" panose="02020603050405020304" pitchFamily="18" charset="0"/>
                <a:cs typeface="Segoe UI"/>
              </a:rPr>
              <a:t>11.-24.3</a:t>
            </a:r>
            <a:r>
              <a:rPr lang="fi-FI" b="1">
                <a:solidFill>
                  <a:srgbClr val="000000"/>
                </a:solidFill>
                <a:latin typeface="Segoe UI"/>
                <a:cs typeface="Segoe UI"/>
              </a:rPr>
              <a:t>.2024</a:t>
            </a:r>
            <a:r>
              <a:rPr lang="fi-FI">
                <a:solidFill>
                  <a:srgbClr val="000000"/>
                </a:solidFill>
                <a:latin typeface="Segoe UI"/>
                <a:cs typeface="Segoe UI"/>
              </a:rPr>
              <a:t>.</a:t>
            </a:r>
            <a:endParaRPr lang="fi-FI" sz="1800">
              <a:solidFill>
                <a:srgbClr val="000000"/>
              </a:solidFill>
              <a:effectLst/>
              <a:latin typeface="Segoe UI"/>
              <a:ea typeface="Times New Roman" panose="02020603050405020304" pitchFamily="18" charset="0"/>
              <a:cs typeface="Segoe UI"/>
            </a:endParaRPr>
          </a:p>
          <a:p>
            <a:r>
              <a:rPr lang="fi-FI">
                <a:solidFill>
                  <a:srgbClr val="000000"/>
                </a:solidFill>
                <a:latin typeface="Segoe UI"/>
                <a:cs typeface="Segoe UI"/>
              </a:rPr>
              <a:t>Oulun kaupunki järjestää helmi-maaliskuussa 2024 yhteisen </a:t>
            </a:r>
            <a:r>
              <a:rPr lang="fi-FI" err="1">
                <a:solidFill>
                  <a:srgbClr val="000000"/>
                </a:solidFill>
                <a:latin typeface="Segoe UI"/>
                <a:cs typeface="Segoe UI"/>
              </a:rPr>
              <a:t>Teams</a:t>
            </a:r>
            <a:r>
              <a:rPr lang="fi-FI">
                <a:solidFill>
                  <a:srgbClr val="000000"/>
                </a:solidFill>
                <a:latin typeface="Segoe UI"/>
                <a:cs typeface="Segoe UI"/>
              </a:rPr>
              <a:t>-infon A1-kielivalintoihin. Tarkempi ajankohta ilmoitetaan vuoden 2024 alussa.</a:t>
            </a:r>
            <a:endParaRPr lang="fi-FI">
              <a:solidFill>
                <a:srgbClr val="000000"/>
              </a:solidFill>
            </a:endParaRPr>
          </a:p>
          <a:p>
            <a:r>
              <a:rPr lang="fi-FI">
                <a:solidFill>
                  <a:srgbClr val="000000"/>
                </a:solidFill>
                <a:latin typeface="Segoe UI"/>
                <a:cs typeface="Segoe UI"/>
              </a:rPr>
              <a:t>Oppilaan</a:t>
            </a:r>
            <a:r>
              <a:rPr lang="fi-FI">
                <a:latin typeface="Segoe UI"/>
                <a:cs typeface="Segoe UI"/>
              </a:rPr>
              <a:t> lähikoulun tarjoamat A1-kielet näkyvät Wilman Lomakkeet-valikossa valinta-ajankohtana.</a:t>
            </a:r>
            <a:endParaRPr lang="fi-FI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D080C27-17BB-07A8-9F83-5FBCB45D0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564" y="3136117"/>
            <a:ext cx="3484880" cy="33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Kielivalinnoissa huomioitavaa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Segoe UI"/>
                <a:cs typeface="Segoe UI"/>
              </a:rPr>
              <a:t>A1-kieltä opiskellaan 9. luokan loppuun saakka.</a:t>
            </a:r>
          </a:p>
          <a:p>
            <a:r>
              <a:rPr lang="fi-FI">
                <a:latin typeface="Segoe UI"/>
                <a:cs typeface="Segoe UI"/>
              </a:rPr>
              <a:t>Ryhmän perustamisraja on 12 oppilasta.</a:t>
            </a:r>
          </a:p>
          <a:p>
            <a:r>
              <a:rPr lang="fi-FI">
                <a:latin typeface="Segoe UI"/>
                <a:cs typeface="Segoe UI"/>
              </a:rPr>
              <a:t>A1-kieli voidaan valita vain oman lähikoulun kielistä.</a:t>
            </a:r>
          </a:p>
          <a:p>
            <a:r>
              <a:rPr lang="fi-FI">
                <a:latin typeface="Segoe UI"/>
                <a:cs typeface="Segoe UI"/>
              </a:rPr>
              <a:t>Jos A1-kieli on joku muu kuin englanti, suositellaan vahvasti englannin valintaa A2-kielenä. A2-kielen opiskelu aloitetaan 4. luokalla.</a:t>
            </a:r>
            <a:endParaRPr lang="fi-FI"/>
          </a:p>
          <a:p>
            <a:pPr marL="0" indent="0">
              <a:buNone/>
            </a:pPr>
            <a:endParaRPr lang="fi-FI">
              <a:cs typeface="Segoe U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753FA4-7D7A-8B88-629E-D5396994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20" y="3400659"/>
            <a:ext cx="3271520" cy="27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6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18-4F71-D2F8-18CA-8B13D912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egoe UI"/>
                <a:cs typeface="Segoe UI"/>
              </a:rPr>
              <a:t>Miksi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valita</a:t>
            </a:r>
            <a:r>
              <a:rPr lang="en-US">
                <a:latin typeface="Segoe UI"/>
                <a:cs typeface="Segoe UI"/>
              </a:rPr>
              <a:t> A1-kieleksi </a:t>
            </a:r>
            <a:r>
              <a:rPr lang="en-US" err="1">
                <a:latin typeface="Segoe UI"/>
                <a:cs typeface="Segoe UI"/>
              </a:rPr>
              <a:t>joku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muu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kieli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kuin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englanti</a:t>
            </a:r>
            <a:r>
              <a:rPr lang="en-US">
                <a:latin typeface="Segoe UI"/>
                <a:cs typeface="Segoe UI"/>
              </a:rPr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95721-E723-371B-C189-462A9AE61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Segoe UI"/>
                <a:cs typeface="Segoe UI"/>
              </a:rPr>
              <a:t>Herkkyyskausi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äänteiden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oppimiseen</a:t>
            </a:r>
            <a:r>
              <a:rPr lang="en-US">
                <a:latin typeface="Segoe UI"/>
                <a:cs typeface="Segoe UI"/>
              </a:rPr>
              <a:t> 9-vuotiaaksi </a:t>
            </a:r>
            <a:r>
              <a:rPr lang="en-US" err="1">
                <a:latin typeface="Segoe UI"/>
                <a:cs typeface="Segoe UI"/>
              </a:rPr>
              <a:t>asti</a:t>
            </a:r>
            <a:r>
              <a:rPr lang="en-US">
                <a:latin typeface="Segoe UI"/>
                <a:cs typeface="Segoe UI"/>
              </a:rPr>
              <a:t>.</a:t>
            </a:r>
          </a:p>
          <a:p>
            <a:r>
              <a:rPr lang="en-US" err="1">
                <a:latin typeface="Segoe UI"/>
                <a:cs typeface="Segoe UI"/>
              </a:rPr>
              <a:t>Englannin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ehtii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oppia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myöhemminkin</a:t>
            </a:r>
            <a:r>
              <a:rPr lang="en-US">
                <a:latin typeface="Segoe UI"/>
                <a:cs typeface="Segoe UI"/>
              </a:rPr>
              <a:t>.</a:t>
            </a:r>
          </a:p>
          <a:p>
            <a:r>
              <a:rPr lang="en-US" err="1">
                <a:latin typeface="Segoe UI"/>
                <a:cs typeface="Segoe UI"/>
              </a:rPr>
              <a:t>Oppilas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oppii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ainakin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kaksi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vahvaa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kieltä</a:t>
            </a:r>
            <a:r>
              <a:rPr lang="en-US">
                <a:latin typeface="Segoe UI"/>
                <a:cs typeface="Segoe UI"/>
              </a:rPr>
              <a:t> </a:t>
            </a:r>
            <a:r>
              <a:rPr lang="en-US" err="1">
                <a:latin typeface="Segoe UI"/>
                <a:cs typeface="Segoe UI"/>
              </a:rPr>
              <a:t>perusopetuksen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aikana</a:t>
            </a:r>
            <a:r>
              <a:rPr lang="en-US">
                <a:latin typeface="Segoe UI"/>
                <a:cs typeface="Segoe UI"/>
              </a:rPr>
              <a:t>.</a:t>
            </a:r>
            <a:endParaRPr lang="en-US"/>
          </a:p>
          <a:p>
            <a:r>
              <a:rPr lang="en-US" err="1">
                <a:latin typeface="Segoe UI"/>
                <a:cs typeface="Segoe UI"/>
              </a:rPr>
              <a:t>Oppilas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omaksuu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paremmat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kielenopiskelutaidot</a:t>
            </a:r>
            <a:r>
              <a:rPr lang="en-US">
                <a:latin typeface="Segoe UI"/>
                <a:cs typeface="Segoe UI"/>
              </a:rPr>
              <a:t>.</a:t>
            </a:r>
            <a:endParaRPr lang="en-US"/>
          </a:p>
          <a:p>
            <a:r>
              <a:rPr lang="en-US" err="1">
                <a:latin typeface="Segoe UI"/>
                <a:cs typeface="Segoe UI"/>
              </a:rPr>
              <a:t>Opiskelu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tapahtuu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todennäköisesti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pienemmässä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ryhmässä</a:t>
            </a:r>
            <a:r>
              <a:rPr lang="en-US">
                <a:latin typeface="Segoe UI"/>
                <a:cs typeface="Segoe UI"/>
              </a:rPr>
              <a:t>.</a:t>
            </a:r>
            <a:endParaRPr lang="en-US"/>
          </a:p>
          <a:p>
            <a:r>
              <a:rPr lang="en-US" err="1">
                <a:latin typeface="Segoe UI"/>
                <a:cs typeface="Segoe UI"/>
              </a:rPr>
              <a:t>Muiden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kielten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osaajat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erottuvat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joukosta</a:t>
            </a:r>
            <a:r>
              <a:rPr lang="en-US">
                <a:latin typeface="Segoe UI"/>
                <a:cs typeface="Segoe UI"/>
              </a:rPr>
              <a:t>.</a:t>
            </a:r>
          </a:p>
          <a:p>
            <a:r>
              <a:rPr lang="en-US">
                <a:latin typeface="Segoe UI"/>
                <a:cs typeface="Segoe UI"/>
              </a:rPr>
              <a:t>"</a:t>
            </a:r>
            <a:r>
              <a:rPr lang="en-US" err="1">
                <a:latin typeface="Segoe UI"/>
                <a:cs typeface="Segoe UI"/>
              </a:rPr>
              <a:t>Englannilla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voi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ostaa</a:t>
            </a:r>
            <a:r>
              <a:rPr lang="en-US">
                <a:latin typeface="Segoe UI"/>
                <a:cs typeface="Segoe UI"/>
              </a:rPr>
              <a:t>, </a:t>
            </a:r>
            <a:r>
              <a:rPr lang="en-US" err="1">
                <a:latin typeface="Segoe UI"/>
                <a:cs typeface="Segoe UI"/>
              </a:rPr>
              <a:t>ei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myydä</a:t>
            </a:r>
            <a:r>
              <a:rPr lang="en-US">
                <a:latin typeface="Segoe UI"/>
                <a:cs typeface="Segoe UI"/>
              </a:rPr>
              <a:t>."</a:t>
            </a:r>
          </a:p>
          <a:p>
            <a:r>
              <a:rPr lang="en-US" err="1">
                <a:latin typeface="Segoe UI"/>
                <a:cs typeface="Segoe UI"/>
              </a:rPr>
              <a:t>Kannattaa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tarttua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 err="1">
                <a:latin typeface="Segoe UI"/>
                <a:cs typeface="Segoe UI"/>
              </a:rPr>
              <a:t>mahdollisuuteen</a:t>
            </a:r>
            <a:r>
              <a:rPr lang="en-US">
                <a:latin typeface="Segoe UI"/>
                <a:cs typeface="Segoe UI"/>
              </a:rPr>
              <a:t>!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029F1-0637-1A80-E567-0FE523B9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F0F71105-0748-D879-217E-9D791E3A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27" y="1317822"/>
            <a:ext cx="3554361" cy="50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6E40AAC-137C-4CEF-9D4B-52FA482F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11" y="2928135"/>
            <a:ext cx="4822974" cy="1225452"/>
          </a:xfrm>
        </p:spPr>
        <p:txBody>
          <a:bodyPr>
            <a:normAutofit fontScale="90000"/>
          </a:bodyPr>
          <a:lstStyle/>
          <a:p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r>
              <a:rPr lang="en-US" sz="3600" err="1">
                <a:latin typeface="Segoe UI"/>
                <a:cs typeface="Segoe UI"/>
              </a:rPr>
              <a:t>Oulun</a:t>
            </a:r>
            <a:r>
              <a:rPr lang="en-US" sz="3600">
                <a:latin typeface="Segoe UI"/>
                <a:cs typeface="Segoe UI"/>
              </a:rPr>
              <a:t> </a:t>
            </a:r>
            <a:r>
              <a:rPr lang="en-US" sz="3600" err="1">
                <a:latin typeface="Segoe UI"/>
                <a:cs typeface="Segoe UI"/>
              </a:rPr>
              <a:t>kaupungin</a:t>
            </a:r>
            <a:r>
              <a:rPr lang="en-US" sz="3600">
                <a:latin typeface="Segoe UI"/>
                <a:cs typeface="Segoe UI"/>
              </a:rPr>
              <a:t> </a:t>
            </a:r>
            <a:r>
              <a:rPr lang="en-US" sz="3600" err="1">
                <a:latin typeface="Segoe UI"/>
                <a:cs typeface="Segoe UI"/>
              </a:rPr>
              <a:t>kielipolku</a:t>
            </a:r>
            <a:endParaRPr lang="en-US" sz="3600" err="1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B23C8629-976E-43A6-8947-7C6EAFD80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9806" y="273051"/>
            <a:ext cx="4822974" cy="6310313"/>
          </a:xfrm>
          <a:noFill/>
        </p:spPr>
      </p:pic>
    </p:spTree>
    <p:extLst>
      <p:ext uri="{BB962C8B-B14F-4D97-AF65-F5344CB8AC3E}">
        <p14:creationId xmlns:p14="http://schemas.microsoft.com/office/powerpoint/2010/main" val="133403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A2-kieli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Segoe UI"/>
                <a:cs typeface="Segoe UI"/>
              </a:rPr>
              <a:t>A2-kieli on </a:t>
            </a:r>
            <a:r>
              <a:rPr lang="fi-FI" b="1">
                <a:latin typeface="Segoe UI"/>
                <a:cs typeface="Segoe UI"/>
              </a:rPr>
              <a:t>vapaaehtoinen</a:t>
            </a:r>
            <a:r>
              <a:rPr lang="fi-FI">
                <a:latin typeface="Segoe UI"/>
                <a:cs typeface="Segoe UI"/>
              </a:rPr>
              <a:t> </a:t>
            </a:r>
            <a:r>
              <a:rPr lang="fi-FI" b="1">
                <a:latin typeface="Segoe UI"/>
                <a:cs typeface="Segoe UI"/>
              </a:rPr>
              <a:t>vieras kieli.</a:t>
            </a:r>
            <a:endParaRPr lang="fi-FI">
              <a:latin typeface="Segoe UI"/>
              <a:cs typeface="Segoe UI"/>
            </a:endParaRPr>
          </a:p>
          <a:p>
            <a:r>
              <a:rPr lang="fi-FI">
                <a:latin typeface="Segoe UI"/>
                <a:cs typeface="Segoe UI"/>
              </a:rPr>
              <a:t>A2-kielen valinta tehdään 3. luokan keväällä.</a:t>
            </a:r>
          </a:p>
          <a:p>
            <a:r>
              <a:rPr lang="fi-FI">
                <a:latin typeface="Segoe UI"/>
                <a:cs typeface="Segoe UI"/>
              </a:rPr>
              <a:t>A2-kieltä opiskellaan 4.-9.-luokilla 2 </a:t>
            </a:r>
            <a:r>
              <a:rPr lang="fi-FI" err="1">
                <a:latin typeface="Segoe UI"/>
                <a:cs typeface="Segoe UI"/>
              </a:rPr>
              <a:t>vvh</a:t>
            </a:r>
            <a:r>
              <a:rPr lang="fi-FI">
                <a:latin typeface="Segoe UI"/>
                <a:cs typeface="Segoe UI"/>
              </a:rPr>
              <a:t>/vuosiluokka.</a:t>
            </a:r>
          </a:p>
          <a:p>
            <a:r>
              <a:rPr lang="fi-FI">
                <a:latin typeface="Segoe UI"/>
                <a:cs typeface="Segoe UI"/>
              </a:rPr>
              <a:t>A2-kielinä tarjotaan Oulussa englantia, espanjaa, ranskaa, ruotsia, saksaa ja venäjää.</a:t>
            </a:r>
          </a:p>
          <a:p>
            <a:r>
              <a:rPr lang="fi-FI">
                <a:latin typeface="Segoe UI"/>
                <a:cs typeface="Segoe UI"/>
              </a:rPr>
              <a:t>A2-kielten valikoima vaihtelee koulun mukaan.</a:t>
            </a:r>
          </a:p>
          <a:p>
            <a:r>
              <a:rPr lang="fi-FI">
                <a:latin typeface="Segoe UI"/>
                <a:cs typeface="Segoe UI"/>
              </a:rPr>
              <a:t>Ryhmän perustamisraja on 12 oppilasta.</a:t>
            </a:r>
          </a:p>
          <a:p>
            <a:r>
              <a:rPr lang="fi-FI">
                <a:latin typeface="Segoe UI"/>
                <a:cs typeface="Segoe UI"/>
              </a:rPr>
              <a:t>Ryhmien perustamisessa tehdään yhteistyötä alueellisesti koulujen välillä.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441F3CB-4CA7-A674-AEDC-5963C5F03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07" y="3889907"/>
            <a:ext cx="3474720" cy="25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B-kielet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Segoe UI"/>
                <a:cs typeface="Segoe UI"/>
              </a:rPr>
              <a:t>B1-kieli on </a:t>
            </a:r>
            <a:r>
              <a:rPr lang="fi-FI" b="1">
                <a:latin typeface="Segoe UI"/>
                <a:cs typeface="Segoe UI"/>
              </a:rPr>
              <a:t>toinen vieras kieli</a:t>
            </a:r>
            <a:r>
              <a:rPr lang="fi-FI">
                <a:latin typeface="Segoe UI"/>
                <a:cs typeface="Segoe UI"/>
              </a:rPr>
              <a:t>.</a:t>
            </a:r>
          </a:p>
          <a:p>
            <a:pPr lvl="1"/>
            <a:r>
              <a:rPr lang="fi-FI">
                <a:latin typeface="Segoe UI"/>
                <a:cs typeface="Segoe UI"/>
              </a:rPr>
              <a:t>Kieltä opiskellaan vuosiluokilla 6-9.</a:t>
            </a:r>
          </a:p>
          <a:p>
            <a:pPr lvl="1"/>
            <a:r>
              <a:rPr lang="fi-FI">
                <a:latin typeface="Segoe UI"/>
                <a:cs typeface="Segoe UI"/>
              </a:rPr>
              <a:t>Kieli on useimmiten ruotsi (jos ruotsia ei ole valittu A1- tai A2-kieleksi).</a:t>
            </a:r>
            <a:endParaRPr lang="fi-FI"/>
          </a:p>
          <a:p>
            <a:pPr marL="457200" lvl="1" indent="0">
              <a:buNone/>
            </a:pPr>
            <a:endParaRPr lang="fi-FI">
              <a:cs typeface="Segoe UI"/>
            </a:endParaRPr>
          </a:p>
          <a:p>
            <a:r>
              <a:rPr lang="fi-FI">
                <a:latin typeface="Segoe UI"/>
                <a:cs typeface="Segoe UI"/>
              </a:rPr>
              <a:t>B2-kieli on </a:t>
            </a:r>
            <a:r>
              <a:rPr lang="fi-FI" b="1">
                <a:latin typeface="Segoe UI"/>
                <a:cs typeface="Segoe UI"/>
              </a:rPr>
              <a:t>vapaaehtoinen vieras kieli</a:t>
            </a:r>
            <a:r>
              <a:rPr lang="fi-FI">
                <a:latin typeface="Segoe UI"/>
                <a:cs typeface="Segoe UI"/>
              </a:rPr>
              <a:t>.</a:t>
            </a:r>
          </a:p>
          <a:p>
            <a:pPr lvl="1"/>
            <a:r>
              <a:rPr lang="fi-FI">
                <a:latin typeface="Segoe UI"/>
                <a:cs typeface="Segoe UI"/>
              </a:rPr>
              <a:t>Kieltä opiskellaan vuosiluokilla 8-9.</a:t>
            </a:r>
          </a:p>
          <a:p>
            <a:pPr lvl="1"/>
            <a:r>
              <a:rPr lang="fi-FI">
                <a:latin typeface="Segoe UI"/>
                <a:cs typeface="Segoe UI"/>
              </a:rPr>
              <a:t>B2-kielinä tarjotaan yläkoulusta riippuen espanjaa, italiaa, japania, kiinaa, ranskaa, saksaa ja venäjää tai jotain muuta kieltä (jatkumo lukioon taattava).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39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D4364-0C59-4826-9D29-8C2264FEA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749599"/>
            <a:ext cx="7371140" cy="806823"/>
          </a:xfrm>
        </p:spPr>
        <p:txBody>
          <a:bodyPr>
            <a:normAutofit fontScale="90000"/>
          </a:bodyPr>
          <a:lstStyle/>
          <a:p>
            <a:r>
              <a:rPr lang="fi-FI">
                <a:latin typeface="Segoe UI"/>
                <a:cs typeface="Segoe UI"/>
              </a:rPr>
              <a:t>Lisätietoja:</a:t>
            </a:r>
            <a:br>
              <a:rPr lang="fi-FI">
                <a:latin typeface="Segoe UI"/>
                <a:cs typeface="Segoe UI"/>
              </a:rPr>
            </a:br>
            <a:r>
              <a:rPr lang="fi-FI">
                <a:latin typeface="Segoe UI"/>
                <a:cs typeface="Segoe UI"/>
              </a:rPr>
              <a:t>pauliina.kanervo@ouka.fi</a:t>
            </a:r>
            <a:br>
              <a:rPr lang="fi-FI">
                <a:latin typeface="Segoe UI"/>
                <a:cs typeface="Segoe UI"/>
              </a:rPr>
            </a:br>
            <a:r>
              <a:rPr lang="fi-FI">
                <a:latin typeface="Segoe UI"/>
                <a:cs typeface="Segoe UI"/>
              </a:rPr>
              <a:t>paivi.packalen@ouka.fi</a:t>
            </a:r>
            <a:br>
              <a:rPr lang="fi-FI"/>
            </a:b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FCDA2F-FD07-41D1-AFF6-1E970D9E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86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pohja2021.potx" id="{ACDF1969-C6DC-4F3E-B30E-7F0C23070DD9}" vid="{D3D5464A-4AB4-4E04-A592-CFCB901F2B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25F39584EFE048B7FB3AB7CA072301" ma:contentTypeVersion="3" ma:contentTypeDescription="Luo uusi asiakirja." ma:contentTypeScope="" ma:versionID="245b4830cec6f50eaaf04e1d2b3a9584">
  <xsd:schema xmlns:xsd="http://www.w3.org/2001/XMLSchema" xmlns:xs="http://www.w3.org/2001/XMLSchema" xmlns:p="http://schemas.microsoft.com/office/2006/metadata/properties" xmlns:ns2="b1e72d22-82b3-4bf7-b340-83344a6e485b" targetNamespace="http://schemas.microsoft.com/office/2006/metadata/properties" ma:root="true" ma:fieldsID="979eed420b638f0b058c9a6317b043ef" ns2:_="">
    <xsd:import namespace="b1e72d22-82b3-4bf7-b340-83344a6e48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2d22-82b3-4bf7-b340-83344a6e4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D5A7D-9B24-4043-B2D4-8B10641E0569}">
  <ds:schemaRefs>
    <ds:schemaRef ds:uri="b1e72d22-82b3-4bf7-b340-83344a6e48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1E74C0-67D2-4965-A615-CBC0216D19E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1e72d22-82b3-4bf7-b340-83344a6e485b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0F64D2-1BE2-4005-8C79-8529DEA02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Oulu-Powerpointpohja2021</Template>
  <TotalTime>0</TotalTime>
  <Words>407</Words>
  <Application>Microsoft Office PowerPoint</Application>
  <PresentationFormat>Laajakuva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</vt:lpstr>
      <vt:lpstr>Office-teema</vt:lpstr>
      <vt:lpstr>A1-kielivalinnat keväällä 2024 Tiedote eskareiden huoltajille</vt:lpstr>
      <vt:lpstr>A1-kieli</vt:lpstr>
      <vt:lpstr>A1-kielen valinta tehdään Wilmassa</vt:lpstr>
      <vt:lpstr>Kielivalinnoissa huomioitavaa</vt:lpstr>
      <vt:lpstr>Miksi valita A1-kieleksi joku muu kieli kuin englanti?</vt:lpstr>
      <vt:lpstr>      Oulun kaupungin kielipolku</vt:lpstr>
      <vt:lpstr>A2-kieli</vt:lpstr>
      <vt:lpstr>B-kielet</vt:lpstr>
      <vt:lpstr>Lisätietoja: pauliina.kanervo@ouka.fi paivi.packalen@ouka.fi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A1-kielivalinnat keväällä 2022</dc:title>
  <dc:creator>Kanervo Pauliina</dc:creator>
  <cp:lastModifiedBy>Pauliina</cp:lastModifiedBy>
  <cp:revision>2</cp:revision>
  <dcterms:created xsi:type="dcterms:W3CDTF">2022-01-11T14:29:36Z</dcterms:created>
  <dcterms:modified xsi:type="dcterms:W3CDTF">2023-09-27T10:18:17Z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0x010100C325F39584EFE048B7FB3AB7CA072301</vt:lpwstr>
  </property>
  <property fmtid="{D5CDD505-2E9C-101B-9397-08002B2CF9AE}" pid="3" name="MSIP_Label_526a5ccf-75e0-4723-97e5-a738116b253f_Enabled">
    <vt:lpwstr>true</vt:lpwstr>
  </property>
  <property fmtid="{D5CDD505-2E9C-101B-9397-08002B2CF9AE}" pid="4" name="MSIP_Label_526a5ccf-75e0-4723-97e5-a738116b253f_SetDate">
    <vt:lpwstr>2022-01-11T14:33:04Z</vt:lpwstr>
  </property>
  <property fmtid="{D5CDD505-2E9C-101B-9397-08002B2CF9AE}" pid="5" name="MSIP_Label_526a5ccf-75e0-4723-97e5-a738116b253f_Method">
    <vt:lpwstr>Privileged</vt:lpwstr>
  </property>
  <property fmtid="{D5CDD505-2E9C-101B-9397-08002B2CF9AE}" pid="6" name="MSIP_Label_526a5ccf-75e0-4723-97e5-a738116b253f_Name">
    <vt:lpwstr>526a5ccf-75e0-4723-97e5-a738116b253f</vt:lpwstr>
  </property>
  <property fmtid="{D5CDD505-2E9C-101B-9397-08002B2CF9AE}" pid="7" name="MSIP_Label_526a5ccf-75e0-4723-97e5-a738116b253f_SiteId">
    <vt:lpwstr>5cc89a67-fa29-4356-af5d-f436abc7c21b</vt:lpwstr>
  </property>
  <property fmtid="{D5CDD505-2E9C-101B-9397-08002B2CF9AE}" pid="8" name="MSIP_Label_526a5ccf-75e0-4723-97e5-a738116b253f_ActionId">
    <vt:lpwstr>ce913bd9-6f9d-4bb0-9527-b0171d70d6ee</vt:lpwstr>
  </property>
  <property fmtid="{D5CDD505-2E9C-101B-9397-08002B2CF9AE}" pid="9" name="MSIP_Label_526a5ccf-75e0-4723-97e5-a738116b253f_ContentBits">
    <vt:lpwstr>0</vt:lpwstr>
  </property>
  <property fmtid="{D5CDD505-2E9C-101B-9397-08002B2CF9AE}" pid="10" name="MediaServiceImageTags">
    <vt:lpwstr/>
  </property>
</Properties>
</file>