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8288000" cy="10287000"/>
  <p:notesSz cx="6858000" cy="9144000"/>
  <p:embeddedFontLst>
    <p:embeddedFont>
      <p:font typeface="Darumadrop One" panose="020B0604020202020204" charset="-128"/>
      <p:regular r:id="rId15"/>
    </p:embeddedFont>
    <p:embeddedFont>
      <p:font typeface="Kollektif" panose="020B0604020202020204" charset="0"/>
      <p:regular r:id="rId16"/>
    </p:embeddedFont>
    <p:embeddedFont>
      <p:font typeface="Kollektif Bold" panose="020B0604020202020204" charset="0"/>
      <p:regular r:id="rId17"/>
    </p:embeddedFont>
    <p:embeddedFont>
      <p:font typeface="Londrina Solid" panose="020B0604020202020204" charset="0"/>
      <p:regular r:id="rId18"/>
    </p:embeddedFont>
    <p:embeddedFont>
      <p:font typeface="Open Sans" panose="020B0606030504020204" pitchFamily="34" charset="0"/>
      <p:regular r:id="rId19"/>
    </p:embeddedFont>
    <p:embeddedFont>
      <p:font typeface="Open Sans Bold" panose="020B0806030504020204" charset="0"/>
      <p:regular r:id="rId20"/>
    </p:embeddedFont>
    <p:embeddedFont>
      <p:font typeface="Overpass" panose="020B0604020202020204" charset="0"/>
      <p:regular r:id="rId21"/>
    </p:embeddedFont>
    <p:embeddedFont>
      <p:font typeface="Playfair Display Bold Italics" panose="020B0604020202020204" charset="0"/>
      <p:regular r:id="rId22"/>
    </p:embeddedFont>
    <p:embeddedFont>
      <p:font typeface="Playfair Display Heavy Italics" panose="020B0604020202020204" charset="0"/>
      <p:regular r:id="rId23"/>
    </p:embeddedFont>
    <p:embeddedFont>
      <p:font typeface="Playfair Display Ultra-Bold Italics" panose="020B0604020202020204" charset="0"/>
      <p:regular r:id="rId24"/>
    </p:embeddedFont>
    <p:embeddedFont>
      <p:font typeface="Poppins" panose="00000500000000000000" pitchFamily="2" charset="0"/>
      <p:regular r:id="rId25"/>
    </p:embeddedFont>
    <p:embeddedFont>
      <p:font typeface="Poppins Bold" panose="00000800000000000000" charset="0"/>
      <p:regular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 autoAdjust="0"/>
    <p:restoredTop sz="93557" autoAdjust="0"/>
  </p:normalViewPr>
  <p:slideViewPr>
    <p:cSldViewPr>
      <p:cViewPr varScale="1">
        <p:scale>
          <a:sx n="40" d="100"/>
          <a:sy n="40" d="100"/>
        </p:scale>
        <p:origin x="900" y="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20.12.2024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- Puhutaanko ryhmäyttämisestä vai esim. luokkatunneista?</a:t>
            </a:r>
          </a:p>
          <a:p>
            <a:r>
              <a:rPr lang="en-US"/>
              <a:t>- Puhutaanko leikeistä vai harjoituksista?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7" Type="http://schemas.openxmlformats.org/officeDocument/2006/relationships/hyperlink" Target="https://youtu.be/UPJz1Sh-9WI?si=HKPp5PC9vzAfD4Tr" TargetMode="Externa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opinkirjo.fi/wp-content/uploads/2019/06/Kuulun-V%C3%A4lineit%C3%A4-ryhm%C3%A4n-toiminnan-tukemiseen.pdf" TargetMode="External"/><Relationship Id="rId5" Type="http://schemas.openxmlformats.org/officeDocument/2006/relationships/image" Target="../media/image44.svg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29.sv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D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7578531" flipH="1" flipV="1">
            <a:off x="4243741" y="695895"/>
            <a:ext cx="13179572" cy="13262462"/>
          </a:xfrm>
          <a:custGeom>
            <a:avLst/>
            <a:gdLst/>
            <a:ahLst/>
            <a:cxnLst/>
            <a:rect l="l" t="t" r="r" b="b"/>
            <a:pathLst>
              <a:path w="13179572" h="13262462">
                <a:moveTo>
                  <a:pt x="13179571" y="13262462"/>
                </a:moveTo>
                <a:lnTo>
                  <a:pt x="0" y="13262462"/>
                </a:lnTo>
                <a:lnTo>
                  <a:pt x="0" y="0"/>
                </a:lnTo>
                <a:lnTo>
                  <a:pt x="13179571" y="0"/>
                </a:lnTo>
                <a:lnTo>
                  <a:pt x="13179571" y="13262462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3" name="TextBox 3"/>
          <p:cNvSpPr txBox="1">
            <a:spLocks noGrp="1"/>
          </p:cNvSpPr>
          <p:nvPr>
            <p:ph type="title" idx="4294967295"/>
          </p:nvPr>
        </p:nvSpPr>
        <p:spPr>
          <a:xfrm>
            <a:off x="1028700" y="3194497"/>
            <a:ext cx="10206077" cy="305320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1206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400" b="1" i="1" u="none" strike="noStrike" kern="1200" cap="none" spc="0" normalizeH="0" baseline="0" noProof="0" dirty="0" err="1">
                <a:ln>
                  <a:noFill/>
                </a:ln>
                <a:solidFill>
                  <a:srgbClr val="302F2F"/>
                </a:solidFill>
                <a:effectLst/>
                <a:uLnTx/>
                <a:uFillTx/>
                <a:latin typeface="Playfair Display Bold Italics"/>
                <a:ea typeface="Playfair Display Bold Italics"/>
                <a:cs typeface="Playfair Display Bold Italics"/>
                <a:sym typeface="Playfair Display Bold Italics"/>
              </a:rPr>
              <a:t>Ryhmäyttämisen</a:t>
            </a:r>
            <a:r>
              <a:rPr kumimoji="0" lang="en-US" sz="10400" b="1" i="1" u="none" strike="noStrike" kern="1200" cap="none" spc="0" normalizeH="0" baseline="0" noProof="0" dirty="0">
                <a:ln>
                  <a:noFill/>
                </a:ln>
                <a:solidFill>
                  <a:srgbClr val="302F2F"/>
                </a:solidFill>
                <a:effectLst/>
                <a:uLnTx/>
                <a:uFillTx/>
                <a:latin typeface="Playfair Display Bold Italics"/>
                <a:ea typeface="Playfair Display Bold Italics"/>
                <a:cs typeface="Playfair Display Bold Italics"/>
                <a:sym typeface="Playfair Display Bold Italics"/>
              </a:rPr>
              <a:t> </a:t>
            </a:r>
            <a:r>
              <a:rPr kumimoji="0" lang="en-US" sz="10400" b="1" i="1" u="none" strike="noStrike" kern="1200" cap="none" spc="0" normalizeH="0" baseline="0" noProof="0" dirty="0" err="1">
                <a:ln>
                  <a:noFill/>
                </a:ln>
                <a:solidFill>
                  <a:srgbClr val="302F2F"/>
                </a:solidFill>
                <a:effectLst/>
                <a:uLnTx/>
                <a:uFillTx/>
                <a:latin typeface="Playfair Display Bold Italics"/>
                <a:ea typeface="Playfair Display Bold Italics"/>
                <a:cs typeface="Playfair Display Bold Italics"/>
                <a:sym typeface="Playfair Display Bold Italics"/>
              </a:rPr>
              <a:t>pikakurssi</a:t>
            </a:r>
            <a:endParaRPr kumimoji="0" lang="en-US" sz="10400" b="1" i="1" u="none" strike="noStrike" kern="1200" cap="none" spc="0" normalizeH="0" baseline="0" noProof="0" dirty="0">
              <a:ln>
                <a:noFill/>
              </a:ln>
              <a:solidFill>
                <a:srgbClr val="302F2F"/>
              </a:solidFill>
              <a:effectLst/>
              <a:uLnTx/>
              <a:uFillTx/>
              <a:latin typeface="Playfair Display Bold Italics"/>
              <a:ea typeface="Playfair Display Bold Italics"/>
              <a:cs typeface="Playfair Display Bold Italics"/>
              <a:sym typeface="Playfair Display Bold Italics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429452" y="407669"/>
            <a:ext cx="6837933" cy="11658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60"/>
              </a:lnSpc>
            </a:pPr>
            <a:r>
              <a:rPr lang="en-US" sz="3328">
                <a:solidFill>
                  <a:srgbClr val="302F2F"/>
                </a:solidFill>
                <a:latin typeface="Kollektif"/>
                <a:ea typeface="Kollektif"/>
                <a:cs typeface="Kollektif"/>
                <a:sym typeface="Kollektif"/>
              </a:rPr>
              <a:t>Emilia Heiskari &amp; Susanna Meriläinen</a:t>
            </a:r>
          </a:p>
          <a:p>
            <a:pPr algn="l">
              <a:lnSpc>
                <a:spcPts val="4660"/>
              </a:lnSpc>
            </a:pPr>
            <a:r>
              <a:rPr lang="en-US" sz="3328">
                <a:solidFill>
                  <a:srgbClr val="302F2F"/>
                </a:solidFill>
                <a:latin typeface="Kollektif"/>
                <a:ea typeface="Kollektif"/>
                <a:cs typeface="Kollektif"/>
                <a:sym typeface="Kollektif"/>
              </a:rPr>
              <a:t>JERRY-hanke 2024</a:t>
            </a:r>
          </a:p>
        </p:txBody>
      </p:sp>
      <p:sp>
        <p:nvSpPr>
          <p:cNvPr id="5" name="Freeform 5" descr="Logo, Oulun kaupunki"/>
          <p:cNvSpPr/>
          <p:nvPr/>
        </p:nvSpPr>
        <p:spPr>
          <a:xfrm>
            <a:off x="246446" y="8054038"/>
            <a:ext cx="5587294" cy="1859212"/>
          </a:xfrm>
          <a:custGeom>
            <a:avLst/>
            <a:gdLst/>
            <a:ahLst/>
            <a:cxnLst/>
            <a:rect l="l" t="t" r="r" b="b"/>
            <a:pathLst>
              <a:path w="5587294" h="1859212">
                <a:moveTo>
                  <a:pt x="0" y="0"/>
                </a:moveTo>
                <a:lnTo>
                  <a:pt x="5587294" y="0"/>
                </a:lnTo>
                <a:lnTo>
                  <a:pt x="5587294" y="1859212"/>
                </a:lnTo>
                <a:lnTo>
                  <a:pt x="0" y="185921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D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143244" y="5810451"/>
            <a:ext cx="1437736" cy="5004776"/>
          </a:xfrm>
          <a:custGeom>
            <a:avLst/>
            <a:gdLst/>
            <a:ahLst/>
            <a:cxnLst/>
            <a:rect l="l" t="t" r="r" b="b"/>
            <a:pathLst>
              <a:path w="1437736" h="5004776">
                <a:moveTo>
                  <a:pt x="1437736" y="0"/>
                </a:moveTo>
                <a:lnTo>
                  <a:pt x="0" y="0"/>
                </a:lnTo>
                <a:lnTo>
                  <a:pt x="0" y="5004776"/>
                </a:lnTo>
                <a:lnTo>
                  <a:pt x="1437736" y="5004776"/>
                </a:lnTo>
                <a:lnTo>
                  <a:pt x="1437736" y="0"/>
                </a:lnTo>
                <a:close/>
              </a:path>
            </a:pathLst>
          </a:custGeom>
          <a:blipFill>
            <a:blip r:embed="rId3">
              <a:alphaModFix amt="56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grpSp>
        <p:nvGrpSpPr>
          <p:cNvPr id="3" name="Group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43244" y="2778005"/>
            <a:ext cx="5943624" cy="3142549"/>
            <a:chOff x="0" y="0"/>
            <a:chExt cx="1406270" cy="74353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406270" cy="743531"/>
            </a:xfrm>
            <a:custGeom>
              <a:avLst/>
              <a:gdLst/>
              <a:ahLst/>
              <a:cxnLst/>
              <a:rect l="l" t="t" r="r" b="b"/>
              <a:pathLst>
                <a:path w="1406270" h="743531">
                  <a:moveTo>
                    <a:pt x="66431" y="0"/>
                  </a:moveTo>
                  <a:lnTo>
                    <a:pt x="1339839" y="0"/>
                  </a:lnTo>
                  <a:cubicBezTo>
                    <a:pt x="1376528" y="0"/>
                    <a:pt x="1406270" y="29742"/>
                    <a:pt x="1406270" y="66431"/>
                  </a:cubicBezTo>
                  <a:lnTo>
                    <a:pt x="1406270" y="677101"/>
                  </a:lnTo>
                  <a:cubicBezTo>
                    <a:pt x="1406270" y="694719"/>
                    <a:pt x="1399271" y="711616"/>
                    <a:pt x="1386813" y="724074"/>
                  </a:cubicBezTo>
                  <a:cubicBezTo>
                    <a:pt x="1374355" y="736533"/>
                    <a:pt x="1357458" y="743531"/>
                    <a:pt x="1339839" y="743531"/>
                  </a:cubicBezTo>
                  <a:lnTo>
                    <a:pt x="66431" y="743531"/>
                  </a:lnTo>
                  <a:cubicBezTo>
                    <a:pt x="48812" y="743531"/>
                    <a:pt x="31915" y="736533"/>
                    <a:pt x="19457" y="724074"/>
                  </a:cubicBezTo>
                  <a:cubicBezTo>
                    <a:pt x="6999" y="711616"/>
                    <a:pt x="0" y="694719"/>
                    <a:pt x="0" y="677101"/>
                  </a:cubicBezTo>
                  <a:lnTo>
                    <a:pt x="0" y="66431"/>
                  </a:lnTo>
                  <a:cubicBezTo>
                    <a:pt x="0" y="48812"/>
                    <a:pt x="6999" y="31915"/>
                    <a:pt x="19457" y="19457"/>
                  </a:cubicBezTo>
                  <a:cubicBezTo>
                    <a:pt x="31915" y="6999"/>
                    <a:pt x="48812" y="0"/>
                    <a:pt x="66431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33350" cap="rnd">
              <a:solidFill>
                <a:srgbClr val="A1DFDF"/>
              </a:solidFill>
              <a:prstDash val="solid"/>
              <a:rou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76200"/>
              <a:ext cx="1406270" cy="81973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07"/>
                </a:lnSpc>
              </a:pPr>
              <a:endParaRPr/>
            </a:p>
          </p:txBody>
        </p:sp>
      </p:grpSp>
      <p:grpSp>
        <p:nvGrpSpPr>
          <p:cNvPr id="6" name="Group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-5400000">
            <a:off x="7572320" y="1377467"/>
            <a:ext cx="3142549" cy="5943624"/>
            <a:chOff x="0" y="0"/>
            <a:chExt cx="743531" cy="140627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743531" cy="1406270"/>
            </a:xfrm>
            <a:custGeom>
              <a:avLst/>
              <a:gdLst/>
              <a:ahLst/>
              <a:cxnLst/>
              <a:rect l="l" t="t" r="r" b="b"/>
              <a:pathLst>
                <a:path w="743531" h="1406270">
                  <a:moveTo>
                    <a:pt x="125643" y="0"/>
                  </a:moveTo>
                  <a:lnTo>
                    <a:pt x="617889" y="0"/>
                  </a:lnTo>
                  <a:cubicBezTo>
                    <a:pt x="651211" y="0"/>
                    <a:pt x="683169" y="13237"/>
                    <a:pt x="706732" y="36800"/>
                  </a:cubicBezTo>
                  <a:cubicBezTo>
                    <a:pt x="730294" y="60362"/>
                    <a:pt x="743531" y="92320"/>
                    <a:pt x="743531" y="125643"/>
                  </a:cubicBezTo>
                  <a:lnTo>
                    <a:pt x="743531" y="1280627"/>
                  </a:lnTo>
                  <a:cubicBezTo>
                    <a:pt x="743531" y="1313950"/>
                    <a:pt x="730294" y="1345907"/>
                    <a:pt x="706732" y="1369470"/>
                  </a:cubicBezTo>
                  <a:cubicBezTo>
                    <a:pt x="683169" y="1393033"/>
                    <a:pt x="651211" y="1406270"/>
                    <a:pt x="617889" y="1406270"/>
                  </a:cubicBezTo>
                  <a:lnTo>
                    <a:pt x="125643" y="1406270"/>
                  </a:lnTo>
                  <a:cubicBezTo>
                    <a:pt x="92320" y="1406270"/>
                    <a:pt x="60362" y="1393033"/>
                    <a:pt x="36800" y="1369470"/>
                  </a:cubicBezTo>
                  <a:cubicBezTo>
                    <a:pt x="13237" y="1345907"/>
                    <a:pt x="0" y="1313950"/>
                    <a:pt x="0" y="1280627"/>
                  </a:cubicBezTo>
                  <a:lnTo>
                    <a:pt x="0" y="125643"/>
                  </a:lnTo>
                  <a:cubicBezTo>
                    <a:pt x="0" y="92320"/>
                    <a:pt x="13237" y="60362"/>
                    <a:pt x="36800" y="36800"/>
                  </a:cubicBezTo>
                  <a:cubicBezTo>
                    <a:pt x="60362" y="13237"/>
                    <a:pt x="92320" y="0"/>
                    <a:pt x="12564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33350" cap="rnd">
              <a:solidFill>
                <a:srgbClr val="98D4B5"/>
              </a:solidFill>
              <a:prstDash val="solid"/>
              <a:rou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76200"/>
              <a:ext cx="743531" cy="14824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07"/>
                </a:lnSpc>
              </a:pPr>
              <a:endParaRPr/>
            </a:p>
          </p:txBody>
        </p:sp>
      </p:grpSp>
      <p:sp>
        <p:nvSpPr>
          <p:cNvPr id="9" name="TextBox 9"/>
          <p:cNvSpPr txBox="1">
            <a:spLocks noGrp="1"/>
          </p:cNvSpPr>
          <p:nvPr>
            <p:ph type="title" idx="4294967295"/>
          </p:nvPr>
        </p:nvSpPr>
        <p:spPr>
          <a:xfrm>
            <a:off x="2152309" y="114300"/>
            <a:ext cx="13981070" cy="241223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941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799" b="1" i="1" u="none" strike="noStrike" kern="1200" cap="none" spc="0" normalizeH="0" baseline="0" noProof="0" dirty="0">
                <a:ln>
                  <a:noFill/>
                </a:ln>
                <a:solidFill>
                  <a:srgbClr val="302F2F"/>
                </a:solidFill>
                <a:effectLst/>
                <a:uLnTx/>
                <a:uFillTx/>
                <a:latin typeface="Playfair Display Ultra-Bold Italics"/>
                <a:ea typeface="Playfair Display Ultra-Bold Italics"/>
                <a:cs typeface="Playfair Display Ultra-Bold Italics"/>
                <a:sym typeface="Playfair Display Ultra-Bold Italics"/>
              </a:rPr>
              <a:t>10 </a:t>
            </a:r>
            <a:r>
              <a:rPr kumimoji="0" lang="en-US" sz="8799" b="1" i="1" u="none" strike="noStrike" kern="1200" cap="none" spc="0" normalizeH="0" baseline="0" noProof="0" dirty="0" err="1">
                <a:ln>
                  <a:noFill/>
                </a:ln>
                <a:solidFill>
                  <a:srgbClr val="302F2F"/>
                </a:solidFill>
                <a:effectLst/>
                <a:uLnTx/>
                <a:uFillTx/>
                <a:latin typeface="Playfair Display Ultra-Bold Italics"/>
                <a:ea typeface="Playfair Display Ultra-Bold Italics"/>
                <a:cs typeface="Playfair Display Ultra-Bold Italics"/>
                <a:sym typeface="Playfair Display Ultra-Bold Italics"/>
              </a:rPr>
              <a:t>vinkkiä</a:t>
            </a:r>
            <a:r>
              <a:rPr kumimoji="0" lang="en-US" sz="8799" b="1" i="1" u="none" strike="noStrike" kern="1200" cap="none" spc="0" normalizeH="0" baseline="0" noProof="0" dirty="0">
                <a:ln>
                  <a:noFill/>
                </a:ln>
                <a:solidFill>
                  <a:srgbClr val="302F2F"/>
                </a:solidFill>
                <a:effectLst/>
                <a:uLnTx/>
                <a:uFillTx/>
                <a:latin typeface="Playfair Display Ultra-Bold Italics"/>
                <a:ea typeface="Playfair Display Ultra-Bold Italics"/>
                <a:cs typeface="Playfair Display Ultra-Bold Italics"/>
                <a:sym typeface="Playfair Display Ultra-Bold Italics"/>
              </a:rPr>
              <a:t> </a:t>
            </a:r>
            <a:r>
              <a:rPr kumimoji="0" lang="en-US" sz="8799" b="1" i="1" u="none" strike="noStrike" kern="1200" cap="none" spc="0" normalizeH="0" baseline="0" noProof="0" dirty="0" err="1">
                <a:ln>
                  <a:noFill/>
                </a:ln>
                <a:solidFill>
                  <a:srgbClr val="302F2F"/>
                </a:solidFill>
                <a:effectLst/>
                <a:uLnTx/>
                <a:uFillTx/>
                <a:latin typeface="Playfair Display Ultra-Bold Italics"/>
                <a:ea typeface="Playfair Display Ultra-Bold Italics"/>
                <a:cs typeface="Playfair Display Ultra-Bold Italics"/>
                <a:sym typeface="Playfair Display Ultra-Bold Italics"/>
              </a:rPr>
              <a:t>ryhmäyttämiseen</a:t>
            </a:r>
            <a:endParaRPr kumimoji="0" lang="en-US" sz="8799" b="1" i="1" u="none" strike="noStrike" kern="1200" cap="none" spc="0" normalizeH="0" baseline="0" noProof="0" dirty="0">
              <a:ln>
                <a:noFill/>
              </a:ln>
              <a:solidFill>
                <a:srgbClr val="302F2F"/>
              </a:solidFill>
              <a:effectLst/>
              <a:uLnTx/>
              <a:uFillTx/>
              <a:latin typeface="Playfair Display Ultra-Bold Italics"/>
              <a:ea typeface="Playfair Display Ultra-Bold Italics"/>
              <a:cs typeface="Playfair Display Ultra-Bold Italics"/>
              <a:sym typeface="Playfair Display Ultra-Bold Italics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354477" y="2853941"/>
            <a:ext cx="5522031" cy="2956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2"/>
              </a:lnSpc>
            </a:pPr>
            <a:r>
              <a:rPr lang="en-US" sz="2101" b="1">
                <a:solidFill>
                  <a:srgbClr val="302F2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Valmistele</a:t>
            </a:r>
          </a:p>
          <a:p>
            <a:pPr marL="453816" lvl="1" indent="-226908" algn="l">
              <a:lnSpc>
                <a:spcPts val="2942"/>
              </a:lnSpc>
              <a:buFont typeface="Arial"/>
              <a:buChar char="•"/>
            </a:pPr>
            <a:r>
              <a:rPr lang="en-US" sz="2101">
                <a:solidFill>
                  <a:srgbClr val="302F2F"/>
                </a:solidFill>
                <a:latin typeface="Open Sans"/>
                <a:ea typeface="Open Sans"/>
                <a:cs typeface="Open Sans"/>
                <a:sym typeface="Open Sans"/>
              </a:rPr>
              <a:t>Suunnittele ryhmäytyskerta ryhmän tarpeiden mukaan</a:t>
            </a:r>
          </a:p>
          <a:p>
            <a:pPr marL="453816" lvl="1" indent="-226908" algn="l">
              <a:lnSpc>
                <a:spcPts val="2942"/>
              </a:lnSpc>
              <a:buFont typeface="Arial"/>
              <a:buChar char="•"/>
            </a:pPr>
            <a:r>
              <a:rPr lang="en-US" sz="2101">
                <a:solidFill>
                  <a:srgbClr val="302F2F"/>
                </a:solidFill>
                <a:latin typeface="Open Sans"/>
                <a:ea typeface="Open Sans"/>
                <a:cs typeface="Open Sans"/>
                <a:sym typeface="Open Sans"/>
              </a:rPr>
              <a:t>Valitse sellaisia harjoituksia, joista pidät myös itse</a:t>
            </a:r>
          </a:p>
          <a:p>
            <a:pPr marL="453816" lvl="1" indent="-226908" algn="l">
              <a:lnSpc>
                <a:spcPts val="2942"/>
              </a:lnSpc>
              <a:buFont typeface="Arial"/>
              <a:buChar char="•"/>
            </a:pPr>
            <a:r>
              <a:rPr lang="en-US" sz="2101">
                <a:solidFill>
                  <a:srgbClr val="302F2F"/>
                </a:solidFill>
                <a:latin typeface="Open Sans"/>
                <a:ea typeface="Open Sans"/>
                <a:cs typeface="Open Sans"/>
                <a:sym typeface="Open Sans"/>
              </a:rPr>
              <a:t>Varaa mukaan ylimääräinen harjoitus siltä varalta, että aikaa jää tai alkuperäiset harjoitukset eivät toimi</a:t>
            </a:r>
          </a:p>
        </p:txBody>
      </p:sp>
      <p:grpSp>
        <p:nvGrpSpPr>
          <p:cNvPr id="11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-5400000">
            <a:off x="13601669" y="1377467"/>
            <a:ext cx="3142549" cy="5943624"/>
            <a:chOff x="0" y="0"/>
            <a:chExt cx="743531" cy="140627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743531" cy="1406270"/>
            </a:xfrm>
            <a:custGeom>
              <a:avLst/>
              <a:gdLst/>
              <a:ahLst/>
              <a:cxnLst/>
              <a:rect l="l" t="t" r="r" b="b"/>
              <a:pathLst>
                <a:path w="743531" h="1406270">
                  <a:moveTo>
                    <a:pt x="125643" y="0"/>
                  </a:moveTo>
                  <a:lnTo>
                    <a:pt x="617889" y="0"/>
                  </a:lnTo>
                  <a:cubicBezTo>
                    <a:pt x="651211" y="0"/>
                    <a:pt x="683169" y="13237"/>
                    <a:pt x="706732" y="36800"/>
                  </a:cubicBezTo>
                  <a:cubicBezTo>
                    <a:pt x="730294" y="60362"/>
                    <a:pt x="743531" y="92320"/>
                    <a:pt x="743531" y="125643"/>
                  </a:cubicBezTo>
                  <a:lnTo>
                    <a:pt x="743531" y="1280627"/>
                  </a:lnTo>
                  <a:cubicBezTo>
                    <a:pt x="743531" y="1313950"/>
                    <a:pt x="730294" y="1345907"/>
                    <a:pt x="706732" y="1369470"/>
                  </a:cubicBezTo>
                  <a:cubicBezTo>
                    <a:pt x="683169" y="1393033"/>
                    <a:pt x="651211" y="1406270"/>
                    <a:pt x="617889" y="1406270"/>
                  </a:cubicBezTo>
                  <a:lnTo>
                    <a:pt x="125643" y="1406270"/>
                  </a:lnTo>
                  <a:cubicBezTo>
                    <a:pt x="92320" y="1406270"/>
                    <a:pt x="60362" y="1393033"/>
                    <a:pt x="36800" y="1369470"/>
                  </a:cubicBezTo>
                  <a:cubicBezTo>
                    <a:pt x="13237" y="1345907"/>
                    <a:pt x="0" y="1313950"/>
                    <a:pt x="0" y="1280627"/>
                  </a:cubicBezTo>
                  <a:lnTo>
                    <a:pt x="0" y="125643"/>
                  </a:lnTo>
                  <a:cubicBezTo>
                    <a:pt x="0" y="92320"/>
                    <a:pt x="13237" y="60362"/>
                    <a:pt x="36800" y="36800"/>
                  </a:cubicBezTo>
                  <a:cubicBezTo>
                    <a:pt x="60362" y="13237"/>
                    <a:pt x="92320" y="0"/>
                    <a:pt x="12564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33350" cap="rnd">
              <a:solidFill>
                <a:srgbClr val="F4E58F"/>
              </a:solidFill>
              <a:prstDash val="solid"/>
              <a:rou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76200"/>
              <a:ext cx="743531" cy="14824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07"/>
                </a:lnSpc>
              </a:pPr>
              <a:endParaRPr/>
            </a:p>
          </p:txBody>
        </p:sp>
      </p:grpSp>
      <p:grpSp>
        <p:nvGrpSpPr>
          <p:cNvPr id="14" name="Group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-5400000">
            <a:off x="4599757" y="4715214"/>
            <a:ext cx="3142549" cy="5943624"/>
            <a:chOff x="0" y="0"/>
            <a:chExt cx="743531" cy="140627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743531" cy="1406270"/>
            </a:xfrm>
            <a:custGeom>
              <a:avLst/>
              <a:gdLst/>
              <a:ahLst/>
              <a:cxnLst/>
              <a:rect l="l" t="t" r="r" b="b"/>
              <a:pathLst>
                <a:path w="743531" h="1406270">
                  <a:moveTo>
                    <a:pt x="125643" y="0"/>
                  </a:moveTo>
                  <a:lnTo>
                    <a:pt x="617889" y="0"/>
                  </a:lnTo>
                  <a:cubicBezTo>
                    <a:pt x="651211" y="0"/>
                    <a:pt x="683169" y="13237"/>
                    <a:pt x="706732" y="36800"/>
                  </a:cubicBezTo>
                  <a:cubicBezTo>
                    <a:pt x="730294" y="60362"/>
                    <a:pt x="743531" y="92320"/>
                    <a:pt x="743531" y="125643"/>
                  </a:cubicBezTo>
                  <a:lnTo>
                    <a:pt x="743531" y="1280627"/>
                  </a:lnTo>
                  <a:cubicBezTo>
                    <a:pt x="743531" y="1313950"/>
                    <a:pt x="730294" y="1345907"/>
                    <a:pt x="706732" y="1369470"/>
                  </a:cubicBezTo>
                  <a:cubicBezTo>
                    <a:pt x="683169" y="1393033"/>
                    <a:pt x="651211" y="1406270"/>
                    <a:pt x="617889" y="1406270"/>
                  </a:cubicBezTo>
                  <a:lnTo>
                    <a:pt x="125643" y="1406270"/>
                  </a:lnTo>
                  <a:cubicBezTo>
                    <a:pt x="92320" y="1406270"/>
                    <a:pt x="60362" y="1393033"/>
                    <a:pt x="36800" y="1369470"/>
                  </a:cubicBezTo>
                  <a:cubicBezTo>
                    <a:pt x="13237" y="1345907"/>
                    <a:pt x="0" y="1313950"/>
                    <a:pt x="0" y="1280627"/>
                  </a:cubicBezTo>
                  <a:lnTo>
                    <a:pt x="0" y="125643"/>
                  </a:lnTo>
                  <a:cubicBezTo>
                    <a:pt x="0" y="92320"/>
                    <a:pt x="13237" y="60362"/>
                    <a:pt x="36800" y="36800"/>
                  </a:cubicBezTo>
                  <a:cubicBezTo>
                    <a:pt x="60362" y="13237"/>
                    <a:pt x="92320" y="0"/>
                    <a:pt x="12564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33350" cap="rnd">
              <a:solidFill>
                <a:srgbClr val="FFA719"/>
              </a:solidFill>
              <a:prstDash val="solid"/>
              <a:rou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76200"/>
              <a:ext cx="743531" cy="14824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07"/>
                </a:lnSpc>
              </a:pPr>
              <a:endParaRPr/>
            </a:p>
          </p:txBody>
        </p:sp>
      </p:grpSp>
      <p:grpSp>
        <p:nvGrpSpPr>
          <p:cNvPr id="17" name="Group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-5400000">
            <a:off x="10629857" y="4715214"/>
            <a:ext cx="3142549" cy="5943624"/>
            <a:chOff x="0" y="0"/>
            <a:chExt cx="743531" cy="140627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743531" cy="1406270"/>
            </a:xfrm>
            <a:custGeom>
              <a:avLst/>
              <a:gdLst/>
              <a:ahLst/>
              <a:cxnLst/>
              <a:rect l="l" t="t" r="r" b="b"/>
              <a:pathLst>
                <a:path w="743531" h="1406270">
                  <a:moveTo>
                    <a:pt x="125643" y="0"/>
                  </a:moveTo>
                  <a:lnTo>
                    <a:pt x="617889" y="0"/>
                  </a:lnTo>
                  <a:cubicBezTo>
                    <a:pt x="651211" y="0"/>
                    <a:pt x="683169" y="13237"/>
                    <a:pt x="706732" y="36800"/>
                  </a:cubicBezTo>
                  <a:cubicBezTo>
                    <a:pt x="730294" y="60362"/>
                    <a:pt x="743531" y="92320"/>
                    <a:pt x="743531" y="125643"/>
                  </a:cubicBezTo>
                  <a:lnTo>
                    <a:pt x="743531" y="1280627"/>
                  </a:lnTo>
                  <a:cubicBezTo>
                    <a:pt x="743531" y="1313950"/>
                    <a:pt x="730294" y="1345907"/>
                    <a:pt x="706732" y="1369470"/>
                  </a:cubicBezTo>
                  <a:cubicBezTo>
                    <a:pt x="683169" y="1393033"/>
                    <a:pt x="651211" y="1406270"/>
                    <a:pt x="617889" y="1406270"/>
                  </a:cubicBezTo>
                  <a:lnTo>
                    <a:pt x="125643" y="1406270"/>
                  </a:lnTo>
                  <a:cubicBezTo>
                    <a:pt x="92320" y="1406270"/>
                    <a:pt x="60362" y="1393033"/>
                    <a:pt x="36800" y="1369470"/>
                  </a:cubicBezTo>
                  <a:cubicBezTo>
                    <a:pt x="13237" y="1345907"/>
                    <a:pt x="0" y="1313950"/>
                    <a:pt x="0" y="1280627"/>
                  </a:cubicBezTo>
                  <a:lnTo>
                    <a:pt x="0" y="125643"/>
                  </a:lnTo>
                  <a:cubicBezTo>
                    <a:pt x="0" y="92320"/>
                    <a:pt x="13237" y="60362"/>
                    <a:pt x="36800" y="36800"/>
                  </a:cubicBezTo>
                  <a:cubicBezTo>
                    <a:pt x="60362" y="13237"/>
                    <a:pt x="92320" y="0"/>
                    <a:pt x="12564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33350" cap="rnd">
              <a:solidFill>
                <a:srgbClr val="FFC3E8"/>
              </a:solidFill>
              <a:prstDash val="solid"/>
              <a:round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76200"/>
              <a:ext cx="743531" cy="14824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07"/>
                </a:lnSpc>
              </a:pPr>
              <a:endParaRPr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6296884" y="2911425"/>
            <a:ext cx="5966783" cy="2232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04"/>
              </a:lnSpc>
            </a:pPr>
            <a:r>
              <a:rPr lang="en-US" sz="2146" b="1">
                <a:solidFill>
                  <a:srgbClr val="302F2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Kokeile</a:t>
            </a:r>
          </a:p>
          <a:p>
            <a:pPr marL="453390" lvl="1" indent="-226695" algn="l">
              <a:lnSpc>
                <a:spcPts val="2940"/>
              </a:lnSpc>
              <a:buFont typeface="Arial"/>
              <a:buChar char="•"/>
            </a:pPr>
            <a:r>
              <a:rPr lang="en-US" sz="2100">
                <a:solidFill>
                  <a:srgbClr val="302F2F"/>
                </a:solidFill>
                <a:latin typeface="Open Sans"/>
                <a:ea typeface="Open Sans"/>
                <a:cs typeface="Open Sans"/>
                <a:sym typeface="Open Sans"/>
              </a:rPr>
              <a:t>Kokeile erilaisia tapoja ryhmäyttää</a:t>
            </a:r>
          </a:p>
          <a:p>
            <a:pPr marL="453390" lvl="1" indent="-226695" algn="l">
              <a:lnSpc>
                <a:spcPts val="2940"/>
              </a:lnSpc>
              <a:buFont typeface="Arial"/>
              <a:buChar char="•"/>
            </a:pPr>
            <a:r>
              <a:rPr lang="en-US" sz="2100">
                <a:solidFill>
                  <a:srgbClr val="302F2F"/>
                </a:solidFill>
                <a:latin typeface="Open Sans"/>
                <a:ea typeface="Open Sans"/>
                <a:cs typeface="Open Sans"/>
                <a:sym typeface="Open Sans"/>
              </a:rPr>
              <a:t>Kokoeile ryhmäyttämistä koulualueen ulkopuolella esim. nuokkarilla tai ulkona</a:t>
            </a:r>
          </a:p>
          <a:p>
            <a:pPr marL="453390" lvl="1" indent="-226695" algn="l">
              <a:lnSpc>
                <a:spcPts val="2940"/>
              </a:lnSpc>
              <a:buFont typeface="Arial"/>
              <a:buChar char="•"/>
            </a:pPr>
            <a:r>
              <a:rPr lang="en-US" sz="2100">
                <a:solidFill>
                  <a:srgbClr val="302F2F"/>
                </a:solidFill>
                <a:latin typeface="Open Sans"/>
                <a:ea typeface="Open Sans"/>
                <a:cs typeface="Open Sans"/>
                <a:sym typeface="Open Sans"/>
              </a:rPr>
              <a:t>Etsi itsellesi ja ryhmällesi sopivimmat toimintatavat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2349392" y="2929830"/>
            <a:ext cx="5719535" cy="2213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36"/>
              </a:lnSpc>
            </a:pPr>
            <a:r>
              <a:rPr lang="en-US" sz="2097" b="1">
                <a:solidFill>
                  <a:srgbClr val="302F2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Aloita tarpeeksi helposta</a:t>
            </a:r>
          </a:p>
          <a:p>
            <a:pPr marL="452883" lvl="1" indent="-226442" algn="l">
              <a:lnSpc>
                <a:spcPts val="2936"/>
              </a:lnSpc>
              <a:buFont typeface="Arial"/>
              <a:buChar char="•"/>
            </a:pPr>
            <a:r>
              <a:rPr lang="en-US" sz="2097">
                <a:solidFill>
                  <a:srgbClr val="302F2F"/>
                </a:solidFill>
                <a:latin typeface="Open Sans"/>
                <a:ea typeface="Open Sans"/>
                <a:cs typeface="Open Sans"/>
                <a:sym typeface="Open Sans"/>
              </a:rPr>
              <a:t>Aseta rima itsellesi tarpeeksi alas</a:t>
            </a:r>
          </a:p>
          <a:p>
            <a:pPr marL="452883" lvl="1" indent="-226442" algn="l">
              <a:lnSpc>
                <a:spcPts val="2936"/>
              </a:lnSpc>
              <a:buFont typeface="Arial"/>
              <a:buChar char="•"/>
            </a:pPr>
            <a:r>
              <a:rPr lang="en-US" sz="2097">
                <a:solidFill>
                  <a:srgbClr val="302F2F"/>
                </a:solidFill>
                <a:latin typeface="Open Sans"/>
                <a:ea typeface="Open Sans"/>
                <a:cs typeface="Open Sans"/>
                <a:sym typeface="Open Sans"/>
              </a:rPr>
              <a:t>Käytä aluksi niitä harjoituksia, jotka ovat luontevimpia itsellesi</a:t>
            </a:r>
          </a:p>
          <a:p>
            <a:pPr marL="452883" lvl="1" indent="-226442" algn="l">
              <a:lnSpc>
                <a:spcPts val="2936"/>
              </a:lnSpc>
              <a:buFont typeface="Arial"/>
              <a:buChar char="•"/>
            </a:pPr>
            <a:r>
              <a:rPr lang="en-US" sz="2097">
                <a:solidFill>
                  <a:srgbClr val="302F2F"/>
                </a:solidFill>
                <a:latin typeface="Open Sans"/>
                <a:ea typeface="Open Sans"/>
                <a:cs typeface="Open Sans"/>
                <a:sym typeface="Open Sans"/>
              </a:rPr>
              <a:t>Ole myös valmis kokeilemaan haastavampia juttuja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3199220" y="6375660"/>
            <a:ext cx="5816991" cy="22132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57"/>
              </a:lnSpc>
            </a:pPr>
            <a:r>
              <a:rPr lang="en-US" sz="2112" b="1">
                <a:solidFill>
                  <a:srgbClr val="302F2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Laske rimaa myös ryhmälle</a:t>
            </a:r>
          </a:p>
          <a:p>
            <a:pPr marL="456055" lvl="1" indent="-228028" algn="l">
              <a:lnSpc>
                <a:spcPts val="2957"/>
              </a:lnSpc>
              <a:buFont typeface="Arial"/>
              <a:buChar char="•"/>
            </a:pPr>
            <a:r>
              <a:rPr lang="en-US" sz="2112">
                <a:solidFill>
                  <a:srgbClr val="302F2F"/>
                </a:solidFill>
                <a:latin typeface="Open Sans"/>
                <a:ea typeface="Open Sans"/>
                <a:cs typeface="Open Sans"/>
                <a:sym typeface="Open Sans"/>
              </a:rPr>
              <a:t>Valitse aluksi helppoja harjoituksia, joihin voi osallistua hyvin matalalla kynnyksellä</a:t>
            </a:r>
          </a:p>
          <a:p>
            <a:pPr marL="456055" lvl="1" indent="-228028" algn="l">
              <a:lnSpc>
                <a:spcPts val="2957"/>
              </a:lnSpc>
              <a:buFont typeface="Arial"/>
              <a:buChar char="•"/>
            </a:pPr>
            <a:r>
              <a:rPr lang="en-US" sz="2112">
                <a:solidFill>
                  <a:srgbClr val="302F2F"/>
                </a:solidFill>
                <a:latin typeface="Open Sans"/>
                <a:ea typeface="Open Sans"/>
                <a:cs typeface="Open Sans"/>
                <a:sym typeface="Open Sans"/>
              </a:rPr>
              <a:t>Etene tarpeeksi hitaasti</a:t>
            </a:r>
          </a:p>
          <a:p>
            <a:pPr marL="456055" lvl="1" indent="-228028" algn="l">
              <a:lnSpc>
                <a:spcPts val="2957"/>
              </a:lnSpc>
              <a:buFont typeface="Arial"/>
              <a:buChar char="•"/>
            </a:pPr>
            <a:r>
              <a:rPr lang="en-US" sz="2112">
                <a:solidFill>
                  <a:srgbClr val="302F2F"/>
                </a:solidFill>
                <a:latin typeface="Open Sans"/>
                <a:ea typeface="Open Sans"/>
                <a:cs typeface="Open Sans"/>
                <a:sym typeface="Open Sans"/>
              </a:rPr>
              <a:t>Suosi lyhyitä harjoituksia</a:t>
            </a:r>
          </a:p>
          <a:p>
            <a:pPr marL="456055" lvl="1" indent="-228028" algn="l">
              <a:lnSpc>
                <a:spcPts val="2957"/>
              </a:lnSpc>
              <a:buFont typeface="Arial"/>
              <a:buChar char="•"/>
            </a:pPr>
            <a:r>
              <a:rPr lang="en-US" sz="2112">
                <a:solidFill>
                  <a:srgbClr val="302F2F"/>
                </a:solidFill>
                <a:latin typeface="Open Sans"/>
                <a:ea typeface="Open Sans"/>
                <a:cs typeface="Open Sans"/>
                <a:sym typeface="Open Sans"/>
              </a:rPr>
              <a:t>Muodosta pienryhmät opettajajohtoisesti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9229320" y="6320604"/>
            <a:ext cx="5818552" cy="25846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90"/>
              </a:lnSpc>
            </a:pPr>
            <a:r>
              <a:rPr lang="en-US" sz="2135" b="1">
                <a:solidFill>
                  <a:srgbClr val="302F2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Ole lempeä</a:t>
            </a:r>
          </a:p>
          <a:p>
            <a:pPr marL="453390" lvl="1" indent="-226695" algn="l">
              <a:lnSpc>
                <a:spcPts val="2940"/>
              </a:lnSpc>
              <a:buFont typeface="Arial"/>
              <a:buChar char="•"/>
            </a:pPr>
            <a:r>
              <a:rPr lang="en-US" sz="2100">
                <a:solidFill>
                  <a:srgbClr val="302F2F"/>
                </a:solidFill>
                <a:latin typeface="Open Sans"/>
                <a:ea typeface="Open Sans"/>
                <a:cs typeface="Open Sans"/>
                <a:sym typeface="Open Sans"/>
              </a:rPr>
              <a:t>Älä vaadi itseltäsi tai ryhmältäsi aluksi liikaa</a:t>
            </a:r>
          </a:p>
          <a:p>
            <a:pPr marL="453390" lvl="1" indent="-226695" algn="l">
              <a:lnSpc>
                <a:spcPts val="2940"/>
              </a:lnSpc>
              <a:buFont typeface="Arial"/>
              <a:buChar char="•"/>
            </a:pPr>
            <a:r>
              <a:rPr lang="en-US" sz="2100">
                <a:solidFill>
                  <a:srgbClr val="302F2F"/>
                </a:solidFill>
                <a:latin typeface="Open Sans"/>
                <a:ea typeface="Open Sans"/>
                <a:cs typeface="Open Sans"/>
                <a:sym typeface="Open Sans"/>
              </a:rPr>
              <a:t>Kaiken ei aina tarvitse onnistua</a:t>
            </a:r>
          </a:p>
          <a:p>
            <a:pPr marL="453390" lvl="1" indent="-226695" algn="l">
              <a:lnSpc>
                <a:spcPts val="2940"/>
              </a:lnSpc>
              <a:buFont typeface="Arial"/>
              <a:buChar char="•"/>
            </a:pPr>
            <a:r>
              <a:rPr lang="en-US" sz="2100">
                <a:solidFill>
                  <a:srgbClr val="302F2F"/>
                </a:solidFill>
                <a:latin typeface="Open Sans"/>
                <a:ea typeface="Open Sans"/>
                <a:cs typeface="Open Sans"/>
                <a:sym typeface="Open Sans"/>
              </a:rPr>
              <a:t>Muista, että mokaaminen on ok</a:t>
            </a:r>
          </a:p>
          <a:p>
            <a:pPr marL="453390" lvl="1" indent="-226695" algn="l">
              <a:lnSpc>
                <a:spcPts val="2940"/>
              </a:lnSpc>
              <a:buFont typeface="Arial"/>
              <a:buChar char="•"/>
            </a:pPr>
            <a:r>
              <a:rPr lang="en-US" sz="2100">
                <a:solidFill>
                  <a:srgbClr val="302F2F"/>
                </a:solidFill>
                <a:latin typeface="Open Sans"/>
                <a:ea typeface="Open Sans"/>
                <a:cs typeface="Open Sans"/>
                <a:sym typeface="Open Sans"/>
              </a:rPr>
              <a:t>Oikeanlaiset toimintatavat löytyvät vain kokeilemalla</a:t>
            </a:r>
          </a:p>
        </p:txBody>
      </p:sp>
      <p:sp>
        <p:nvSpPr>
          <p:cNvPr id="24" name="Freeform 2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354477" y="-2226771"/>
            <a:ext cx="1437736" cy="5004776"/>
          </a:xfrm>
          <a:custGeom>
            <a:avLst/>
            <a:gdLst/>
            <a:ahLst/>
            <a:cxnLst/>
            <a:rect l="l" t="t" r="r" b="b"/>
            <a:pathLst>
              <a:path w="1437736" h="5004776">
                <a:moveTo>
                  <a:pt x="1437735" y="0"/>
                </a:moveTo>
                <a:lnTo>
                  <a:pt x="0" y="0"/>
                </a:lnTo>
                <a:lnTo>
                  <a:pt x="0" y="5004776"/>
                </a:lnTo>
                <a:lnTo>
                  <a:pt x="1437735" y="5004776"/>
                </a:lnTo>
                <a:lnTo>
                  <a:pt x="1437735" y="0"/>
                </a:lnTo>
                <a:close/>
              </a:path>
            </a:pathLst>
          </a:custGeom>
          <a:blipFill>
            <a:blip r:embed="rId3">
              <a:alphaModFix amt="56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D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43244" y="2778005"/>
            <a:ext cx="5943624" cy="3142549"/>
            <a:chOff x="0" y="0"/>
            <a:chExt cx="1406270" cy="74353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06270" cy="743531"/>
            </a:xfrm>
            <a:custGeom>
              <a:avLst/>
              <a:gdLst/>
              <a:ahLst/>
              <a:cxnLst/>
              <a:rect l="l" t="t" r="r" b="b"/>
              <a:pathLst>
                <a:path w="1406270" h="743531">
                  <a:moveTo>
                    <a:pt x="66431" y="0"/>
                  </a:moveTo>
                  <a:lnTo>
                    <a:pt x="1339839" y="0"/>
                  </a:lnTo>
                  <a:cubicBezTo>
                    <a:pt x="1376528" y="0"/>
                    <a:pt x="1406270" y="29742"/>
                    <a:pt x="1406270" y="66431"/>
                  </a:cubicBezTo>
                  <a:lnTo>
                    <a:pt x="1406270" y="677101"/>
                  </a:lnTo>
                  <a:cubicBezTo>
                    <a:pt x="1406270" y="694719"/>
                    <a:pt x="1399271" y="711616"/>
                    <a:pt x="1386813" y="724074"/>
                  </a:cubicBezTo>
                  <a:cubicBezTo>
                    <a:pt x="1374355" y="736533"/>
                    <a:pt x="1357458" y="743531"/>
                    <a:pt x="1339839" y="743531"/>
                  </a:cubicBezTo>
                  <a:lnTo>
                    <a:pt x="66431" y="743531"/>
                  </a:lnTo>
                  <a:cubicBezTo>
                    <a:pt x="48812" y="743531"/>
                    <a:pt x="31915" y="736533"/>
                    <a:pt x="19457" y="724074"/>
                  </a:cubicBezTo>
                  <a:cubicBezTo>
                    <a:pt x="6999" y="711616"/>
                    <a:pt x="0" y="694719"/>
                    <a:pt x="0" y="677101"/>
                  </a:cubicBezTo>
                  <a:lnTo>
                    <a:pt x="0" y="66431"/>
                  </a:lnTo>
                  <a:cubicBezTo>
                    <a:pt x="0" y="48812"/>
                    <a:pt x="6999" y="31915"/>
                    <a:pt x="19457" y="19457"/>
                  </a:cubicBezTo>
                  <a:cubicBezTo>
                    <a:pt x="31915" y="6999"/>
                    <a:pt x="48812" y="0"/>
                    <a:pt x="66431" y="0"/>
                  </a:cubicBezTo>
                  <a:close/>
                </a:path>
              </a:pathLst>
            </a:custGeom>
            <a:solidFill>
              <a:srgbClr val="A1DFDF"/>
            </a:solidFill>
          </p:spPr>
          <p:txBody>
            <a:bodyPr/>
            <a:lstStyle/>
            <a:p>
              <a:endParaRPr lang="fi-FI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1406270" cy="81973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07"/>
                </a:lnSpc>
              </a:pPr>
              <a:endParaRPr/>
            </a:p>
          </p:txBody>
        </p:sp>
      </p:grpSp>
      <p:grpSp>
        <p:nvGrpSpPr>
          <p:cNvPr id="5" name="Group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-5400000">
            <a:off x="7572320" y="1377467"/>
            <a:ext cx="3142549" cy="5943624"/>
            <a:chOff x="0" y="0"/>
            <a:chExt cx="743531" cy="140627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743531" cy="1406270"/>
            </a:xfrm>
            <a:custGeom>
              <a:avLst/>
              <a:gdLst/>
              <a:ahLst/>
              <a:cxnLst/>
              <a:rect l="l" t="t" r="r" b="b"/>
              <a:pathLst>
                <a:path w="743531" h="1406270">
                  <a:moveTo>
                    <a:pt x="125643" y="0"/>
                  </a:moveTo>
                  <a:lnTo>
                    <a:pt x="617889" y="0"/>
                  </a:lnTo>
                  <a:cubicBezTo>
                    <a:pt x="651211" y="0"/>
                    <a:pt x="683169" y="13237"/>
                    <a:pt x="706732" y="36800"/>
                  </a:cubicBezTo>
                  <a:cubicBezTo>
                    <a:pt x="730294" y="60362"/>
                    <a:pt x="743531" y="92320"/>
                    <a:pt x="743531" y="125643"/>
                  </a:cubicBezTo>
                  <a:lnTo>
                    <a:pt x="743531" y="1280627"/>
                  </a:lnTo>
                  <a:cubicBezTo>
                    <a:pt x="743531" y="1313950"/>
                    <a:pt x="730294" y="1345907"/>
                    <a:pt x="706732" y="1369470"/>
                  </a:cubicBezTo>
                  <a:cubicBezTo>
                    <a:pt x="683169" y="1393033"/>
                    <a:pt x="651211" y="1406270"/>
                    <a:pt x="617889" y="1406270"/>
                  </a:cubicBezTo>
                  <a:lnTo>
                    <a:pt x="125643" y="1406270"/>
                  </a:lnTo>
                  <a:cubicBezTo>
                    <a:pt x="92320" y="1406270"/>
                    <a:pt x="60362" y="1393033"/>
                    <a:pt x="36800" y="1369470"/>
                  </a:cubicBezTo>
                  <a:cubicBezTo>
                    <a:pt x="13237" y="1345907"/>
                    <a:pt x="0" y="1313950"/>
                    <a:pt x="0" y="1280627"/>
                  </a:cubicBezTo>
                  <a:lnTo>
                    <a:pt x="0" y="125643"/>
                  </a:lnTo>
                  <a:cubicBezTo>
                    <a:pt x="0" y="92320"/>
                    <a:pt x="13237" y="60362"/>
                    <a:pt x="36800" y="36800"/>
                  </a:cubicBezTo>
                  <a:cubicBezTo>
                    <a:pt x="60362" y="13237"/>
                    <a:pt x="92320" y="0"/>
                    <a:pt x="125643" y="0"/>
                  </a:cubicBezTo>
                  <a:close/>
                </a:path>
              </a:pathLst>
            </a:custGeom>
            <a:solidFill>
              <a:srgbClr val="98D4B5"/>
            </a:solidFill>
          </p:spPr>
          <p:txBody>
            <a:bodyPr/>
            <a:lstStyle/>
            <a:p>
              <a:endParaRPr lang="fi-FI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76200"/>
              <a:ext cx="743531" cy="14824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07"/>
                </a:lnSpc>
              </a:pPr>
              <a:endParaRPr/>
            </a:p>
          </p:txBody>
        </p:sp>
      </p:grpSp>
      <p:sp>
        <p:nvSpPr>
          <p:cNvPr id="8" name="Freeform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706344" y="-852882"/>
            <a:ext cx="3331446" cy="11596807"/>
          </a:xfrm>
          <a:custGeom>
            <a:avLst/>
            <a:gdLst/>
            <a:ahLst/>
            <a:cxnLst/>
            <a:rect l="l" t="t" r="r" b="b"/>
            <a:pathLst>
              <a:path w="3331446" h="11596807">
                <a:moveTo>
                  <a:pt x="0" y="0"/>
                </a:moveTo>
                <a:lnTo>
                  <a:pt x="3331446" y="0"/>
                </a:lnTo>
                <a:lnTo>
                  <a:pt x="3331446" y="11596807"/>
                </a:lnTo>
                <a:lnTo>
                  <a:pt x="0" y="115968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grpSp>
        <p:nvGrpSpPr>
          <p:cNvPr id="9" name="Group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-5400000">
            <a:off x="13601669" y="1377467"/>
            <a:ext cx="3142549" cy="5943624"/>
            <a:chOff x="0" y="0"/>
            <a:chExt cx="743531" cy="140627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743531" cy="1406270"/>
            </a:xfrm>
            <a:custGeom>
              <a:avLst/>
              <a:gdLst/>
              <a:ahLst/>
              <a:cxnLst/>
              <a:rect l="l" t="t" r="r" b="b"/>
              <a:pathLst>
                <a:path w="743531" h="1406270">
                  <a:moveTo>
                    <a:pt x="125643" y="0"/>
                  </a:moveTo>
                  <a:lnTo>
                    <a:pt x="617889" y="0"/>
                  </a:lnTo>
                  <a:cubicBezTo>
                    <a:pt x="651211" y="0"/>
                    <a:pt x="683169" y="13237"/>
                    <a:pt x="706732" y="36800"/>
                  </a:cubicBezTo>
                  <a:cubicBezTo>
                    <a:pt x="730294" y="60362"/>
                    <a:pt x="743531" y="92320"/>
                    <a:pt x="743531" y="125643"/>
                  </a:cubicBezTo>
                  <a:lnTo>
                    <a:pt x="743531" y="1280627"/>
                  </a:lnTo>
                  <a:cubicBezTo>
                    <a:pt x="743531" y="1313950"/>
                    <a:pt x="730294" y="1345907"/>
                    <a:pt x="706732" y="1369470"/>
                  </a:cubicBezTo>
                  <a:cubicBezTo>
                    <a:pt x="683169" y="1393033"/>
                    <a:pt x="651211" y="1406270"/>
                    <a:pt x="617889" y="1406270"/>
                  </a:cubicBezTo>
                  <a:lnTo>
                    <a:pt x="125643" y="1406270"/>
                  </a:lnTo>
                  <a:cubicBezTo>
                    <a:pt x="92320" y="1406270"/>
                    <a:pt x="60362" y="1393033"/>
                    <a:pt x="36800" y="1369470"/>
                  </a:cubicBezTo>
                  <a:cubicBezTo>
                    <a:pt x="13237" y="1345907"/>
                    <a:pt x="0" y="1313950"/>
                    <a:pt x="0" y="1280627"/>
                  </a:cubicBezTo>
                  <a:lnTo>
                    <a:pt x="0" y="125643"/>
                  </a:lnTo>
                  <a:cubicBezTo>
                    <a:pt x="0" y="92320"/>
                    <a:pt x="13237" y="60362"/>
                    <a:pt x="36800" y="36800"/>
                  </a:cubicBezTo>
                  <a:cubicBezTo>
                    <a:pt x="60362" y="13237"/>
                    <a:pt x="92320" y="0"/>
                    <a:pt x="125643" y="0"/>
                  </a:cubicBezTo>
                  <a:close/>
                </a:path>
              </a:pathLst>
            </a:custGeom>
            <a:solidFill>
              <a:srgbClr val="F4E58F"/>
            </a:solidFill>
          </p:spPr>
          <p:txBody>
            <a:bodyPr/>
            <a:lstStyle/>
            <a:p>
              <a:endParaRPr lang="fi-FI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76200"/>
              <a:ext cx="743531" cy="14824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07"/>
                </a:lnSpc>
              </a:pPr>
              <a:endParaRPr/>
            </a:p>
          </p:txBody>
        </p:sp>
      </p:grpSp>
      <p:grpSp>
        <p:nvGrpSpPr>
          <p:cNvPr id="12" name="Group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-5400000">
            <a:off x="3552846" y="4715214"/>
            <a:ext cx="3142549" cy="5943624"/>
            <a:chOff x="0" y="0"/>
            <a:chExt cx="743531" cy="140627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743531" cy="1406270"/>
            </a:xfrm>
            <a:custGeom>
              <a:avLst/>
              <a:gdLst/>
              <a:ahLst/>
              <a:cxnLst/>
              <a:rect l="l" t="t" r="r" b="b"/>
              <a:pathLst>
                <a:path w="743531" h="1406270">
                  <a:moveTo>
                    <a:pt x="125643" y="0"/>
                  </a:moveTo>
                  <a:lnTo>
                    <a:pt x="617889" y="0"/>
                  </a:lnTo>
                  <a:cubicBezTo>
                    <a:pt x="651211" y="0"/>
                    <a:pt x="683169" y="13237"/>
                    <a:pt x="706732" y="36800"/>
                  </a:cubicBezTo>
                  <a:cubicBezTo>
                    <a:pt x="730294" y="60362"/>
                    <a:pt x="743531" y="92320"/>
                    <a:pt x="743531" y="125643"/>
                  </a:cubicBezTo>
                  <a:lnTo>
                    <a:pt x="743531" y="1280627"/>
                  </a:lnTo>
                  <a:cubicBezTo>
                    <a:pt x="743531" y="1313950"/>
                    <a:pt x="730294" y="1345907"/>
                    <a:pt x="706732" y="1369470"/>
                  </a:cubicBezTo>
                  <a:cubicBezTo>
                    <a:pt x="683169" y="1393033"/>
                    <a:pt x="651211" y="1406270"/>
                    <a:pt x="617889" y="1406270"/>
                  </a:cubicBezTo>
                  <a:lnTo>
                    <a:pt x="125643" y="1406270"/>
                  </a:lnTo>
                  <a:cubicBezTo>
                    <a:pt x="92320" y="1406270"/>
                    <a:pt x="60362" y="1393033"/>
                    <a:pt x="36800" y="1369470"/>
                  </a:cubicBezTo>
                  <a:cubicBezTo>
                    <a:pt x="13237" y="1345907"/>
                    <a:pt x="0" y="1313950"/>
                    <a:pt x="0" y="1280627"/>
                  </a:cubicBezTo>
                  <a:lnTo>
                    <a:pt x="0" y="125643"/>
                  </a:lnTo>
                  <a:cubicBezTo>
                    <a:pt x="0" y="92320"/>
                    <a:pt x="13237" y="60362"/>
                    <a:pt x="36800" y="36800"/>
                  </a:cubicBezTo>
                  <a:cubicBezTo>
                    <a:pt x="60362" y="13237"/>
                    <a:pt x="92320" y="0"/>
                    <a:pt x="125643" y="0"/>
                  </a:cubicBezTo>
                  <a:close/>
                </a:path>
              </a:pathLst>
            </a:custGeom>
            <a:solidFill>
              <a:srgbClr val="FFBD59"/>
            </a:solidFill>
          </p:spPr>
          <p:txBody>
            <a:bodyPr/>
            <a:lstStyle/>
            <a:p>
              <a:endParaRPr lang="fi-FI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76200"/>
              <a:ext cx="743531" cy="14824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07"/>
                </a:lnSpc>
              </a:pPr>
              <a:endParaRPr/>
            </a:p>
          </p:txBody>
        </p:sp>
      </p:grpSp>
      <p:grpSp>
        <p:nvGrpSpPr>
          <p:cNvPr id="15" name="Group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-5400000">
            <a:off x="9582946" y="4715214"/>
            <a:ext cx="3142549" cy="5943624"/>
            <a:chOff x="0" y="0"/>
            <a:chExt cx="743531" cy="140627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743531" cy="1406270"/>
            </a:xfrm>
            <a:custGeom>
              <a:avLst/>
              <a:gdLst/>
              <a:ahLst/>
              <a:cxnLst/>
              <a:rect l="l" t="t" r="r" b="b"/>
              <a:pathLst>
                <a:path w="743531" h="1406270">
                  <a:moveTo>
                    <a:pt x="125643" y="0"/>
                  </a:moveTo>
                  <a:lnTo>
                    <a:pt x="617889" y="0"/>
                  </a:lnTo>
                  <a:cubicBezTo>
                    <a:pt x="651211" y="0"/>
                    <a:pt x="683169" y="13237"/>
                    <a:pt x="706732" y="36800"/>
                  </a:cubicBezTo>
                  <a:cubicBezTo>
                    <a:pt x="730294" y="60362"/>
                    <a:pt x="743531" y="92320"/>
                    <a:pt x="743531" y="125643"/>
                  </a:cubicBezTo>
                  <a:lnTo>
                    <a:pt x="743531" y="1280627"/>
                  </a:lnTo>
                  <a:cubicBezTo>
                    <a:pt x="743531" y="1313950"/>
                    <a:pt x="730294" y="1345907"/>
                    <a:pt x="706732" y="1369470"/>
                  </a:cubicBezTo>
                  <a:cubicBezTo>
                    <a:pt x="683169" y="1393033"/>
                    <a:pt x="651211" y="1406270"/>
                    <a:pt x="617889" y="1406270"/>
                  </a:cubicBezTo>
                  <a:lnTo>
                    <a:pt x="125643" y="1406270"/>
                  </a:lnTo>
                  <a:cubicBezTo>
                    <a:pt x="92320" y="1406270"/>
                    <a:pt x="60362" y="1393033"/>
                    <a:pt x="36800" y="1369470"/>
                  </a:cubicBezTo>
                  <a:cubicBezTo>
                    <a:pt x="13237" y="1345907"/>
                    <a:pt x="0" y="1313950"/>
                    <a:pt x="0" y="1280627"/>
                  </a:cubicBezTo>
                  <a:lnTo>
                    <a:pt x="0" y="125643"/>
                  </a:lnTo>
                  <a:cubicBezTo>
                    <a:pt x="0" y="92320"/>
                    <a:pt x="13237" y="60362"/>
                    <a:pt x="36800" y="36800"/>
                  </a:cubicBezTo>
                  <a:cubicBezTo>
                    <a:pt x="60362" y="13237"/>
                    <a:pt x="92320" y="0"/>
                    <a:pt x="125643" y="0"/>
                  </a:cubicBezTo>
                  <a:close/>
                </a:path>
              </a:pathLst>
            </a:custGeom>
            <a:solidFill>
              <a:srgbClr val="FFC3E8"/>
            </a:solidFill>
          </p:spPr>
          <p:txBody>
            <a:bodyPr/>
            <a:lstStyle/>
            <a:p>
              <a:endParaRPr lang="fi-FI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76200"/>
              <a:ext cx="743531" cy="14824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07"/>
                </a:lnSpc>
              </a:pPr>
              <a:endParaRPr/>
            </a:p>
          </p:txBody>
        </p:sp>
      </p:grpSp>
      <p:grpSp>
        <p:nvGrpSpPr>
          <p:cNvPr id="18" name="Group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360036">
            <a:off x="14634900" y="6976729"/>
            <a:ext cx="2996958" cy="2996958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lnTo>
                    <a:pt x="463617" y="45143"/>
                  </a:lnTo>
                  <a:lnTo>
                    <a:pt x="531984" y="19891"/>
                  </a:lnTo>
                  <a:lnTo>
                    <a:pt x="572451" y="80505"/>
                  </a:lnTo>
                  <a:lnTo>
                    <a:pt x="645276" y="77616"/>
                  </a:lnTo>
                  <a:lnTo>
                    <a:pt x="665032" y="147768"/>
                  </a:lnTo>
                  <a:lnTo>
                    <a:pt x="735184" y="167524"/>
                  </a:lnTo>
                  <a:lnTo>
                    <a:pt x="732295" y="240349"/>
                  </a:lnTo>
                  <a:lnTo>
                    <a:pt x="792909" y="280816"/>
                  </a:lnTo>
                  <a:lnTo>
                    <a:pt x="767657" y="349183"/>
                  </a:lnTo>
                  <a:lnTo>
                    <a:pt x="812800" y="406400"/>
                  </a:lnTo>
                  <a:lnTo>
                    <a:pt x="767657" y="463617"/>
                  </a:lnTo>
                  <a:lnTo>
                    <a:pt x="792909" y="531984"/>
                  </a:lnTo>
                  <a:lnTo>
                    <a:pt x="732295" y="572451"/>
                  </a:lnTo>
                  <a:lnTo>
                    <a:pt x="735184" y="645276"/>
                  </a:lnTo>
                  <a:lnTo>
                    <a:pt x="665032" y="665032"/>
                  </a:lnTo>
                  <a:lnTo>
                    <a:pt x="645276" y="735184"/>
                  </a:lnTo>
                  <a:lnTo>
                    <a:pt x="572451" y="732295"/>
                  </a:lnTo>
                  <a:lnTo>
                    <a:pt x="531984" y="792909"/>
                  </a:lnTo>
                  <a:lnTo>
                    <a:pt x="463617" y="767657"/>
                  </a:lnTo>
                  <a:lnTo>
                    <a:pt x="406400" y="812800"/>
                  </a:lnTo>
                  <a:lnTo>
                    <a:pt x="349183" y="767657"/>
                  </a:lnTo>
                  <a:lnTo>
                    <a:pt x="280816" y="792909"/>
                  </a:lnTo>
                  <a:lnTo>
                    <a:pt x="240349" y="732295"/>
                  </a:lnTo>
                  <a:lnTo>
                    <a:pt x="167524" y="735184"/>
                  </a:lnTo>
                  <a:lnTo>
                    <a:pt x="147768" y="665032"/>
                  </a:lnTo>
                  <a:lnTo>
                    <a:pt x="77616" y="645276"/>
                  </a:lnTo>
                  <a:lnTo>
                    <a:pt x="80505" y="572451"/>
                  </a:lnTo>
                  <a:lnTo>
                    <a:pt x="19891" y="531984"/>
                  </a:lnTo>
                  <a:lnTo>
                    <a:pt x="45143" y="463617"/>
                  </a:lnTo>
                  <a:lnTo>
                    <a:pt x="0" y="406400"/>
                  </a:lnTo>
                  <a:lnTo>
                    <a:pt x="45143" y="349183"/>
                  </a:lnTo>
                  <a:lnTo>
                    <a:pt x="19891" y="280816"/>
                  </a:lnTo>
                  <a:lnTo>
                    <a:pt x="80505" y="240349"/>
                  </a:lnTo>
                  <a:lnTo>
                    <a:pt x="77616" y="167524"/>
                  </a:lnTo>
                  <a:lnTo>
                    <a:pt x="147768" y="147768"/>
                  </a:lnTo>
                  <a:lnTo>
                    <a:pt x="167524" y="77616"/>
                  </a:lnTo>
                  <a:lnTo>
                    <a:pt x="240349" y="80505"/>
                  </a:lnTo>
                  <a:lnTo>
                    <a:pt x="280816" y="19891"/>
                  </a:lnTo>
                  <a:lnTo>
                    <a:pt x="349183" y="45143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F4E58F"/>
            </a:solidFill>
            <a:ln w="76200" cap="sq">
              <a:solidFill>
                <a:srgbClr val="C41717"/>
              </a:solidFill>
              <a:prstDash val="solid"/>
              <a:miter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88900" y="31750"/>
              <a:ext cx="635000" cy="6921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199"/>
                </a:lnSpc>
              </a:pPr>
              <a:r>
                <a:rPr lang="en-US" sz="2999">
                  <a:solidFill>
                    <a:srgbClr val="000000"/>
                  </a:solidFill>
                  <a:latin typeface="Londrina Solid"/>
                  <a:ea typeface="Londrina Solid"/>
                  <a:cs typeface="Londrina Solid"/>
                  <a:sym typeface="Londrina Solid"/>
                </a:rPr>
                <a:t>BONUS:</a:t>
              </a:r>
            </a:p>
            <a:p>
              <a:pPr algn="ctr">
                <a:lnSpc>
                  <a:spcPts val="4199"/>
                </a:lnSpc>
              </a:pPr>
              <a:r>
                <a:rPr lang="en-US" sz="2999">
                  <a:solidFill>
                    <a:srgbClr val="000000"/>
                  </a:solidFill>
                  <a:latin typeface="Londrina Solid"/>
                  <a:ea typeface="Londrina Solid"/>
                  <a:cs typeface="Londrina Solid"/>
                  <a:sym typeface="Londrina Solid"/>
                </a:rPr>
                <a:t>Älä luovuta liian aikaisin.</a:t>
              </a:r>
            </a:p>
          </p:txBody>
        </p:sp>
      </p:grpSp>
      <p:sp>
        <p:nvSpPr>
          <p:cNvPr id="21" name="TextBox 21"/>
          <p:cNvSpPr txBox="1">
            <a:spLocks noGrp="1"/>
          </p:cNvSpPr>
          <p:nvPr>
            <p:ph type="title" idx="4294967295"/>
          </p:nvPr>
        </p:nvSpPr>
        <p:spPr>
          <a:xfrm>
            <a:off x="2152309" y="175268"/>
            <a:ext cx="13981070" cy="241223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941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799" b="1" i="1" u="none" strike="noStrike" kern="1200" cap="none" spc="0" normalizeH="0" baseline="0" noProof="0" dirty="0">
                <a:ln>
                  <a:noFill/>
                </a:ln>
                <a:solidFill>
                  <a:srgbClr val="302F2F"/>
                </a:solidFill>
                <a:effectLst/>
                <a:uLnTx/>
                <a:uFillTx/>
                <a:latin typeface="Playfair Display Ultra-Bold Italics"/>
                <a:ea typeface="Playfair Display Ultra-Bold Italics"/>
                <a:cs typeface="Playfair Display Ultra-Bold Italics"/>
                <a:sym typeface="Playfair Display Ultra-Bold Italics"/>
              </a:rPr>
              <a:t>10 </a:t>
            </a:r>
            <a:r>
              <a:rPr kumimoji="0" lang="en-US" sz="8799" b="1" i="1" u="none" strike="noStrike" kern="1200" cap="none" spc="0" normalizeH="0" baseline="0" noProof="0" dirty="0" err="1">
                <a:ln>
                  <a:noFill/>
                </a:ln>
                <a:solidFill>
                  <a:srgbClr val="302F2F"/>
                </a:solidFill>
                <a:effectLst/>
                <a:uLnTx/>
                <a:uFillTx/>
                <a:latin typeface="Playfair Display Ultra-Bold Italics"/>
                <a:ea typeface="Playfair Display Ultra-Bold Italics"/>
                <a:cs typeface="Playfair Display Ultra-Bold Italics"/>
                <a:sym typeface="Playfair Display Ultra-Bold Italics"/>
              </a:rPr>
              <a:t>vinkkiä</a:t>
            </a:r>
            <a:r>
              <a:rPr kumimoji="0" lang="en-US" sz="8799" b="1" i="1" u="none" strike="noStrike" kern="1200" cap="none" spc="0" normalizeH="0" baseline="0" noProof="0" dirty="0">
                <a:ln>
                  <a:noFill/>
                </a:ln>
                <a:solidFill>
                  <a:srgbClr val="302F2F"/>
                </a:solidFill>
                <a:effectLst/>
                <a:uLnTx/>
                <a:uFillTx/>
                <a:latin typeface="Playfair Display Ultra-Bold Italics"/>
                <a:ea typeface="Playfair Display Ultra-Bold Italics"/>
                <a:cs typeface="Playfair Display Ultra-Bold Italics"/>
                <a:sym typeface="Playfair Display Ultra-Bold Italics"/>
              </a:rPr>
              <a:t> </a:t>
            </a:r>
            <a:r>
              <a:rPr kumimoji="0" lang="en-US" sz="8799" b="1" i="1" u="none" strike="noStrike" kern="1200" cap="none" spc="0" normalizeH="0" baseline="0" noProof="0" dirty="0" err="1">
                <a:ln>
                  <a:noFill/>
                </a:ln>
                <a:solidFill>
                  <a:srgbClr val="302F2F"/>
                </a:solidFill>
                <a:effectLst/>
                <a:uLnTx/>
                <a:uFillTx/>
                <a:latin typeface="Playfair Display Ultra-Bold Italics"/>
                <a:ea typeface="Playfair Display Ultra-Bold Italics"/>
                <a:cs typeface="Playfair Display Ultra-Bold Italics"/>
                <a:sym typeface="Playfair Display Ultra-Bold Italics"/>
              </a:rPr>
              <a:t>ryhmäyttämiseen</a:t>
            </a:r>
            <a:endParaRPr kumimoji="0" lang="en-US" sz="8799" b="1" i="1" u="none" strike="noStrike" kern="1200" cap="none" spc="0" normalizeH="0" baseline="0" noProof="0" dirty="0">
              <a:ln>
                <a:noFill/>
              </a:ln>
              <a:solidFill>
                <a:srgbClr val="302F2F"/>
              </a:solidFill>
              <a:effectLst/>
              <a:uLnTx/>
              <a:uFillTx/>
              <a:latin typeface="Playfair Display Ultra-Bold Italics"/>
              <a:ea typeface="Playfair Display Ultra-Bold Italics"/>
              <a:cs typeface="Playfair Display Ultra-Bold Italics"/>
              <a:sym typeface="Playfair Display Ultra-Bold Italics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253706" y="3099233"/>
            <a:ext cx="5722701" cy="2260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</a:pPr>
            <a:r>
              <a:rPr lang="en-US" sz="2100" b="1">
                <a:solidFill>
                  <a:srgbClr val="302F2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Selkeytä ryhmälle harjoitusten tarkoitus</a:t>
            </a:r>
          </a:p>
          <a:p>
            <a:pPr marL="470308" lvl="1" indent="-235154" algn="l">
              <a:lnSpc>
                <a:spcPts val="3049"/>
              </a:lnSpc>
              <a:buFont typeface="Arial"/>
              <a:buChar char="•"/>
            </a:pPr>
            <a:r>
              <a:rPr lang="en-US" sz="2178">
                <a:solidFill>
                  <a:srgbClr val="302F2F"/>
                </a:solidFill>
                <a:latin typeface="Open Sans"/>
                <a:ea typeface="Open Sans"/>
                <a:cs typeface="Open Sans"/>
                <a:sym typeface="Open Sans"/>
              </a:rPr>
              <a:t>Selkeytä harjoitteiden tavoitteet</a:t>
            </a:r>
          </a:p>
          <a:p>
            <a:pPr marL="470308" lvl="1" indent="-235154" algn="l">
              <a:lnSpc>
                <a:spcPts val="3049"/>
              </a:lnSpc>
              <a:buFont typeface="Arial"/>
              <a:buChar char="•"/>
            </a:pPr>
            <a:r>
              <a:rPr lang="en-US" sz="2178">
                <a:solidFill>
                  <a:srgbClr val="302F2F"/>
                </a:solidFill>
                <a:latin typeface="Open Sans"/>
                <a:ea typeface="Open Sans"/>
                <a:cs typeface="Open Sans"/>
                <a:sym typeface="Open Sans"/>
              </a:rPr>
              <a:t>Mieti valmiiksi, mitä hyötyä harjoituksista on ryhmälle</a:t>
            </a:r>
          </a:p>
          <a:p>
            <a:pPr marL="470308" lvl="1" indent="-235154" algn="l">
              <a:lnSpc>
                <a:spcPts val="3049"/>
              </a:lnSpc>
              <a:buFont typeface="Arial"/>
              <a:buChar char="•"/>
            </a:pPr>
            <a:r>
              <a:rPr lang="en-US" sz="2178">
                <a:solidFill>
                  <a:srgbClr val="302F2F"/>
                </a:solidFill>
                <a:latin typeface="Open Sans"/>
                <a:ea typeface="Open Sans"/>
                <a:cs typeface="Open Sans"/>
                <a:sym typeface="Open Sans"/>
              </a:rPr>
              <a:t>Keskustele ryhmäyttämisestä ryhmän kanssa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6333347" y="3099233"/>
            <a:ext cx="6042088" cy="18700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05"/>
              </a:lnSpc>
            </a:pPr>
            <a:r>
              <a:rPr lang="en-US" sz="2075" b="1">
                <a:solidFill>
                  <a:srgbClr val="302F2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Vahvista taitojasi</a:t>
            </a:r>
          </a:p>
          <a:p>
            <a:pPr marL="470663" lvl="1" indent="-235331" algn="l">
              <a:lnSpc>
                <a:spcPts val="3052"/>
              </a:lnSpc>
              <a:buFont typeface="Arial"/>
              <a:buChar char="•"/>
            </a:pPr>
            <a:r>
              <a:rPr lang="en-US" sz="2180">
                <a:solidFill>
                  <a:srgbClr val="302F2F"/>
                </a:solidFill>
                <a:latin typeface="Open Sans"/>
                <a:ea typeface="Open Sans"/>
                <a:cs typeface="Open Sans"/>
                <a:sym typeface="Open Sans"/>
              </a:rPr>
              <a:t>Kysy vinkkejä ryhmäyttämiseen</a:t>
            </a:r>
          </a:p>
          <a:p>
            <a:pPr marL="470663" lvl="1" indent="-235331" algn="l">
              <a:lnSpc>
                <a:spcPts val="3052"/>
              </a:lnSpc>
              <a:buFont typeface="Arial"/>
              <a:buChar char="•"/>
            </a:pPr>
            <a:r>
              <a:rPr lang="en-US" sz="2180">
                <a:solidFill>
                  <a:srgbClr val="302F2F"/>
                </a:solidFill>
                <a:latin typeface="Open Sans"/>
                <a:ea typeface="Open Sans"/>
                <a:cs typeface="Open Sans"/>
                <a:sym typeface="Open Sans"/>
              </a:rPr>
              <a:t>Osallistu ryhmäytyskoulutuksiin, jos sellaisia järjestetään</a:t>
            </a:r>
          </a:p>
          <a:p>
            <a:pPr marL="470663" lvl="1" indent="-235331" algn="l">
              <a:lnSpc>
                <a:spcPts val="3052"/>
              </a:lnSpc>
              <a:buFont typeface="Arial"/>
              <a:buChar char="•"/>
            </a:pPr>
            <a:r>
              <a:rPr lang="en-US" sz="2180">
                <a:solidFill>
                  <a:srgbClr val="302F2F"/>
                </a:solidFill>
                <a:latin typeface="Open Sans"/>
                <a:ea typeface="Open Sans"/>
                <a:cs typeface="Open Sans"/>
                <a:sym typeface="Open Sans"/>
              </a:rPr>
              <a:t>Seuraa, miten muut toimivat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2461160" y="3099188"/>
            <a:ext cx="5544815" cy="2260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32"/>
              </a:lnSpc>
            </a:pPr>
            <a:r>
              <a:rPr lang="en-US" sz="2094" b="1">
                <a:solidFill>
                  <a:srgbClr val="302F2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Hyväksy tunteet</a:t>
            </a:r>
          </a:p>
          <a:p>
            <a:pPr marL="470663" lvl="1" indent="-235331" algn="l">
              <a:lnSpc>
                <a:spcPts val="3052"/>
              </a:lnSpc>
              <a:buFont typeface="Arial"/>
              <a:buChar char="•"/>
            </a:pPr>
            <a:r>
              <a:rPr lang="en-US" sz="2180">
                <a:solidFill>
                  <a:srgbClr val="302F2F"/>
                </a:solidFill>
                <a:latin typeface="Open Sans"/>
                <a:ea typeface="Open Sans"/>
                <a:cs typeface="Open Sans"/>
                <a:sym typeface="Open Sans"/>
              </a:rPr>
              <a:t>Kuulostele omia tunteitasi</a:t>
            </a:r>
          </a:p>
          <a:p>
            <a:pPr marL="470663" lvl="1" indent="-235331" algn="l">
              <a:lnSpc>
                <a:spcPts val="3052"/>
              </a:lnSpc>
              <a:buFont typeface="Arial"/>
              <a:buChar char="•"/>
            </a:pPr>
            <a:r>
              <a:rPr lang="en-US" sz="2180">
                <a:solidFill>
                  <a:srgbClr val="302F2F"/>
                </a:solidFill>
                <a:latin typeface="Open Sans"/>
                <a:ea typeface="Open Sans"/>
                <a:cs typeface="Open Sans"/>
                <a:sym typeface="Open Sans"/>
              </a:rPr>
              <a:t>Ota vastaan ryhmäläisten tunteet (myös ne negatiiviset)</a:t>
            </a:r>
          </a:p>
          <a:p>
            <a:pPr marL="470663" lvl="1" indent="-235331" algn="l">
              <a:lnSpc>
                <a:spcPts val="3052"/>
              </a:lnSpc>
              <a:buFont typeface="Arial"/>
              <a:buChar char="•"/>
            </a:pPr>
            <a:r>
              <a:rPr lang="en-US" sz="2180">
                <a:solidFill>
                  <a:srgbClr val="302F2F"/>
                </a:solidFill>
                <a:latin typeface="Open Sans"/>
                <a:ea typeface="Open Sans"/>
                <a:cs typeface="Open Sans"/>
                <a:sym typeface="Open Sans"/>
              </a:rPr>
              <a:t>Muista tärkeä kysymys: Miltä harjoitus tuntui?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2278942" y="6243234"/>
            <a:ext cx="5816991" cy="2659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3"/>
              </a:lnSpc>
            </a:pPr>
            <a:r>
              <a:rPr lang="en-US" sz="2152" b="1">
                <a:solidFill>
                  <a:srgbClr val="302F2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Kehu ja kiitä</a:t>
            </a:r>
          </a:p>
          <a:p>
            <a:pPr marL="470663" lvl="1" indent="-235331" algn="l">
              <a:lnSpc>
                <a:spcPts val="3052"/>
              </a:lnSpc>
              <a:buFont typeface="Arial"/>
              <a:buChar char="•"/>
            </a:pPr>
            <a:r>
              <a:rPr lang="en-US" sz="2180">
                <a:solidFill>
                  <a:srgbClr val="302F2F"/>
                </a:solidFill>
                <a:latin typeface="Open Sans"/>
                <a:ea typeface="Open Sans"/>
                <a:cs typeface="Open Sans"/>
                <a:sym typeface="Open Sans"/>
              </a:rPr>
              <a:t>Kehu koko ryhmää</a:t>
            </a:r>
          </a:p>
          <a:p>
            <a:pPr marL="470663" lvl="1" indent="-235331" algn="l">
              <a:lnSpc>
                <a:spcPts val="3052"/>
              </a:lnSpc>
              <a:buFont typeface="Arial"/>
              <a:buChar char="•"/>
            </a:pPr>
            <a:r>
              <a:rPr lang="en-US" sz="2180">
                <a:solidFill>
                  <a:srgbClr val="302F2F"/>
                </a:solidFill>
                <a:latin typeface="Open Sans"/>
                <a:ea typeface="Open Sans"/>
                <a:cs typeface="Open Sans"/>
                <a:sym typeface="Open Sans"/>
              </a:rPr>
              <a:t>Kehu yksittäisiä ryhmän jäseniä muiden kuullen</a:t>
            </a:r>
          </a:p>
          <a:p>
            <a:pPr marL="470663" lvl="1" indent="-235331" algn="l">
              <a:lnSpc>
                <a:spcPts val="3052"/>
              </a:lnSpc>
              <a:buFont typeface="Arial"/>
              <a:buChar char="•"/>
            </a:pPr>
            <a:r>
              <a:rPr lang="en-US" sz="2180">
                <a:solidFill>
                  <a:srgbClr val="302F2F"/>
                </a:solidFill>
                <a:latin typeface="Open Sans"/>
                <a:ea typeface="Open Sans"/>
                <a:cs typeface="Open Sans"/>
                <a:sym typeface="Open Sans"/>
              </a:rPr>
              <a:t>“Kiitos!”</a:t>
            </a:r>
          </a:p>
          <a:p>
            <a:pPr marL="470663" lvl="1" indent="-235331" algn="l">
              <a:lnSpc>
                <a:spcPts val="3052"/>
              </a:lnSpc>
              <a:buFont typeface="Arial"/>
              <a:buChar char="•"/>
            </a:pPr>
            <a:r>
              <a:rPr lang="en-US" sz="2180">
                <a:solidFill>
                  <a:srgbClr val="302F2F"/>
                </a:solidFill>
                <a:latin typeface="Open Sans"/>
                <a:ea typeface="Open Sans"/>
                <a:cs typeface="Open Sans"/>
                <a:sym typeface="Open Sans"/>
              </a:rPr>
              <a:t>“Upeaa osallistumista!”</a:t>
            </a:r>
          </a:p>
          <a:p>
            <a:pPr marL="470663" lvl="1" indent="-235331" algn="l">
              <a:lnSpc>
                <a:spcPts val="3052"/>
              </a:lnSpc>
              <a:buFont typeface="Arial"/>
              <a:buChar char="•"/>
            </a:pPr>
            <a:r>
              <a:rPr lang="en-US" sz="2180">
                <a:solidFill>
                  <a:srgbClr val="302F2F"/>
                </a:solidFill>
                <a:latin typeface="Open Sans"/>
                <a:ea typeface="Open Sans"/>
                <a:cs typeface="Open Sans"/>
                <a:sym typeface="Open Sans"/>
              </a:rPr>
              <a:t>“Paransitte lopputunnista!”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8307480" y="6252759"/>
            <a:ext cx="5818552" cy="2640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90"/>
              </a:lnSpc>
            </a:pPr>
            <a:r>
              <a:rPr lang="en-US" sz="2135" b="1">
                <a:solidFill>
                  <a:srgbClr val="302F2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Toimi esimerkkinä</a:t>
            </a:r>
          </a:p>
          <a:p>
            <a:pPr marL="470663" lvl="1" indent="-235331" algn="l">
              <a:lnSpc>
                <a:spcPts val="3052"/>
              </a:lnSpc>
              <a:buFont typeface="Arial"/>
              <a:buChar char="•"/>
            </a:pPr>
            <a:r>
              <a:rPr lang="en-US" sz="2180">
                <a:solidFill>
                  <a:srgbClr val="302F2F"/>
                </a:solidFill>
                <a:latin typeface="Open Sans"/>
                <a:ea typeface="Open Sans"/>
                <a:cs typeface="Open Sans"/>
                <a:sym typeface="Open Sans"/>
              </a:rPr>
              <a:t>Heittäydy ja kokeile hassuttelua</a:t>
            </a:r>
          </a:p>
          <a:p>
            <a:pPr marL="470663" lvl="1" indent="-235331" algn="l">
              <a:lnSpc>
                <a:spcPts val="3052"/>
              </a:lnSpc>
              <a:buFont typeface="Arial"/>
              <a:buChar char="•"/>
            </a:pPr>
            <a:r>
              <a:rPr lang="en-US" sz="2180">
                <a:solidFill>
                  <a:srgbClr val="302F2F"/>
                </a:solidFill>
                <a:latin typeface="Open Sans"/>
                <a:ea typeface="Open Sans"/>
                <a:cs typeface="Open Sans"/>
                <a:sym typeface="Open Sans"/>
              </a:rPr>
              <a:t>Puutu huonoon käytökseen</a:t>
            </a:r>
          </a:p>
          <a:p>
            <a:pPr marL="470663" lvl="1" indent="-235331" algn="l">
              <a:lnSpc>
                <a:spcPts val="3052"/>
              </a:lnSpc>
              <a:buFont typeface="Arial"/>
              <a:buChar char="•"/>
            </a:pPr>
            <a:r>
              <a:rPr lang="en-US" sz="2180">
                <a:solidFill>
                  <a:srgbClr val="302F2F"/>
                </a:solidFill>
                <a:latin typeface="Open Sans"/>
                <a:ea typeface="Open Sans"/>
                <a:cs typeface="Open Sans"/>
                <a:sym typeface="Open Sans"/>
              </a:rPr>
              <a:t>Mieti, paljonko kannattaa käyttää aikaa “taistelemiseen”</a:t>
            </a:r>
          </a:p>
          <a:p>
            <a:pPr marL="470663" lvl="1" indent="-235331" algn="l">
              <a:lnSpc>
                <a:spcPts val="3052"/>
              </a:lnSpc>
              <a:buFont typeface="Arial"/>
              <a:buChar char="•"/>
            </a:pPr>
            <a:r>
              <a:rPr lang="en-US" sz="2180">
                <a:solidFill>
                  <a:srgbClr val="302F2F"/>
                </a:solidFill>
                <a:latin typeface="Open Sans"/>
                <a:ea typeface="Open Sans"/>
                <a:cs typeface="Open Sans"/>
                <a:sym typeface="Open Sans"/>
              </a:rPr>
              <a:t>Mokaile</a:t>
            </a:r>
          </a:p>
          <a:p>
            <a:pPr marL="470663" lvl="1" indent="-235331" algn="l">
              <a:lnSpc>
                <a:spcPts val="3052"/>
              </a:lnSpc>
              <a:buFont typeface="Arial"/>
              <a:buChar char="•"/>
            </a:pPr>
            <a:r>
              <a:rPr lang="en-US" sz="2180">
                <a:solidFill>
                  <a:srgbClr val="302F2F"/>
                </a:solidFill>
                <a:latin typeface="Open Sans"/>
                <a:ea typeface="Open Sans"/>
                <a:cs typeface="Open Sans"/>
                <a:sym typeface="Open Sans"/>
              </a:rPr>
              <a:t>Ole kiinnostunut ryhmän jäsenistä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D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3053223">
            <a:off x="6828234" y="-1955349"/>
            <a:ext cx="12221281" cy="12154620"/>
          </a:xfrm>
          <a:custGeom>
            <a:avLst/>
            <a:gdLst/>
            <a:ahLst/>
            <a:cxnLst/>
            <a:rect l="l" t="t" r="r" b="b"/>
            <a:pathLst>
              <a:path w="12221281" h="12154620">
                <a:moveTo>
                  <a:pt x="0" y="0"/>
                </a:moveTo>
                <a:lnTo>
                  <a:pt x="12221281" y="0"/>
                </a:lnTo>
                <a:lnTo>
                  <a:pt x="12221281" y="12154620"/>
                </a:lnTo>
                <a:lnTo>
                  <a:pt x="0" y="121546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3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3" name="Freeform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462595" y="6863797"/>
            <a:ext cx="5825405" cy="2870336"/>
          </a:xfrm>
          <a:custGeom>
            <a:avLst/>
            <a:gdLst/>
            <a:ahLst/>
            <a:cxnLst/>
            <a:rect l="l" t="t" r="r" b="b"/>
            <a:pathLst>
              <a:path w="5825405" h="2870336">
                <a:moveTo>
                  <a:pt x="0" y="0"/>
                </a:moveTo>
                <a:lnTo>
                  <a:pt x="5825405" y="0"/>
                </a:lnTo>
                <a:lnTo>
                  <a:pt x="5825405" y="2870336"/>
                </a:lnTo>
                <a:lnTo>
                  <a:pt x="0" y="287033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4" name="TextBox 4"/>
          <p:cNvSpPr txBox="1">
            <a:spLocks noGrp="1"/>
          </p:cNvSpPr>
          <p:nvPr>
            <p:ph type="title" idx="4294967295"/>
          </p:nvPr>
        </p:nvSpPr>
        <p:spPr>
          <a:xfrm>
            <a:off x="1021970" y="572738"/>
            <a:ext cx="3346592" cy="98812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750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10" b="1" i="1" u="none" strike="noStrike" kern="1200" cap="none" spc="0" normalizeH="0" baseline="0" noProof="0" dirty="0" err="1">
                <a:ln>
                  <a:noFill/>
                </a:ln>
                <a:solidFill>
                  <a:srgbClr val="302F2F"/>
                </a:solidFill>
                <a:effectLst/>
                <a:uLnTx/>
                <a:uFillTx/>
                <a:latin typeface="Playfair Display Ultra-Bold Italics"/>
                <a:ea typeface="Playfair Display Ultra-Bold Italics"/>
                <a:cs typeface="Playfair Display Ultra-Bold Italics"/>
                <a:sym typeface="Playfair Display Ultra-Bold Italics"/>
              </a:rPr>
              <a:t>Lähteet</a:t>
            </a:r>
            <a:endParaRPr kumimoji="0" lang="en-US" sz="7010" b="1" i="1" u="none" strike="noStrike" kern="1200" cap="none" spc="0" normalizeH="0" baseline="0" noProof="0" dirty="0">
              <a:ln>
                <a:noFill/>
              </a:ln>
              <a:solidFill>
                <a:srgbClr val="302F2F"/>
              </a:solidFill>
              <a:effectLst/>
              <a:uLnTx/>
              <a:uFillTx/>
              <a:latin typeface="Playfair Display Ultra-Bold Italics"/>
              <a:ea typeface="Playfair Display Ultra-Bold Italics"/>
              <a:cs typeface="Playfair Display Ultra-Bold Italics"/>
              <a:sym typeface="Playfair Display Ultra-Bold Italic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637554" y="1930885"/>
            <a:ext cx="17012892" cy="63680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14"/>
              </a:lnSpc>
            </a:pPr>
            <a:r>
              <a:rPr lang="en-US" sz="3010">
                <a:solidFill>
                  <a:srgbClr val="302F2F"/>
                </a:solidFill>
                <a:latin typeface="Open Sans"/>
                <a:ea typeface="Open Sans"/>
                <a:cs typeface="Open Sans"/>
                <a:sym typeface="Open Sans"/>
              </a:rPr>
              <a:t>Heiskari, Emilia &amp; Mäyrä,  Jenna &amp; Parviainen, Sanna 2023. </a:t>
            </a:r>
            <a:r>
              <a:rPr lang="en-US" sz="3010" b="1">
                <a:solidFill>
                  <a:srgbClr val="302F2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Ratkaisuja ryhmälle. Ylläpitävää ja korjaavaa ryhmäyttämistä.</a:t>
            </a:r>
            <a:r>
              <a:rPr lang="en-US" sz="3010">
                <a:solidFill>
                  <a:srgbClr val="302F2F"/>
                </a:solidFill>
                <a:latin typeface="Open Sans"/>
                <a:ea typeface="Open Sans"/>
                <a:cs typeface="Open Sans"/>
                <a:sym typeface="Open Sans"/>
              </a:rPr>
              <a:t> Ei julkaistu.</a:t>
            </a:r>
          </a:p>
          <a:p>
            <a:pPr algn="l">
              <a:lnSpc>
                <a:spcPts val="4214"/>
              </a:lnSpc>
            </a:pPr>
            <a:endParaRPr lang="en-US" sz="3010">
              <a:solidFill>
                <a:srgbClr val="302F2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4214"/>
              </a:lnSpc>
            </a:pPr>
            <a:r>
              <a:rPr lang="en-US" sz="3010">
                <a:solidFill>
                  <a:srgbClr val="302F2F"/>
                </a:solidFill>
                <a:latin typeface="Open Sans"/>
                <a:ea typeface="Open Sans"/>
                <a:cs typeface="Open Sans"/>
                <a:sym typeface="Open Sans"/>
              </a:rPr>
              <a:t>Jääskeläinen, Laura 2022. </a:t>
            </a:r>
            <a:r>
              <a:rPr lang="en-US" sz="3010" b="1">
                <a:solidFill>
                  <a:srgbClr val="302F2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Ryhmä toimivaksi. Helppoja harjoituksia ryhmäyttämiseen.</a:t>
            </a:r>
            <a:r>
              <a:rPr lang="en-US" sz="3010">
                <a:solidFill>
                  <a:srgbClr val="302F2F"/>
                </a:solidFill>
                <a:latin typeface="Open Sans"/>
                <a:ea typeface="Open Sans"/>
                <a:cs typeface="Open Sans"/>
                <a:sym typeface="Open Sans"/>
              </a:rPr>
              <a:t> PS-kustannus.</a:t>
            </a:r>
          </a:p>
          <a:p>
            <a:pPr algn="l">
              <a:lnSpc>
                <a:spcPts val="4214"/>
              </a:lnSpc>
            </a:pPr>
            <a:endParaRPr lang="en-US" sz="3010">
              <a:solidFill>
                <a:srgbClr val="302F2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4214"/>
              </a:lnSpc>
            </a:pPr>
            <a:r>
              <a:rPr lang="en-US" sz="3010">
                <a:solidFill>
                  <a:srgbClr val="302F2F"/>
                </a:solidFill>
                <a:latin typeface="Open Sans"/>
                <a:ea typeface="Open Sans"/>
                <a:cs typeface="Open Sans"/>
                <a:sym typeface="Open Sans"/>
              </a:rPr>
              <a:t>MLL 2012. </a:t>
            </a:r>
            <a:r>
              <a:rPr lang="en-US" sz="3010" b="1">
                <a:solidFill>
                  <a:srgbClr val="302F2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Kuulun! Välineitä ryhmän toiminnan tukemiseen.</a:t>
            </a:r>
            <a:r>
              <a:rPr lang="en-US" sz="3010">
                <a:solidFill>
                  <a:srgbClr val="302F2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010" u="sng">
                <a:solidFill>
                  <a:srgbClr val="302F2F"/>
                </a:solidFill>
                <a:latin typeface="Open Sans"/>
                <a:ea typeface="Open Sans"/>
                <a:cs typeface="Open Sans"/>
                <a:sym typeface="Open Sans"/>
                <a:hlinkClick r:id="rId6" tooltip="https://opinkirjo.fi/wp-content/uploads/2019/06/Kuulun-V%C3%A4lineit%C3%A4-ryhm%C3%A4n-toiminnan-tukemiseen.pdf"/>
              </a:rPr>
              <a:t>https://opinkirjo.fi/wp-content/uploads/2019/06/Kuulun-V%C3%A4lineit%C3%A4-ryhm%C3%A4n-toiminnan-tukemiseen.pdf</a:t>
            </a:r>
          </a:p>
          <a:p>
            <a:pPr algn="l">
              <a:lnSpc>
                <a:spcPts val="4214"/>
              </a:lnSpc>
            </a:pPr>
            <a:endParaRPr lang="en-US" sz="3010" u="sng">
              <a:solidFill>
                <a:srgbClr val="302F2F"/>
              </a:solidFill>
              <a:latin typeface="Open Sans"/>
              <a:ea typeface="Open Sans"/>
              <a:cs typeface="Open Sans"/>
              <a:sym typeface="Open Sans"/>
              <a:hlinkClick r:id="rId6" tooltip="https://opinkirjo.fi/wp-content/uploads/2019/06/Kuulun-V%C3%A4lineit%C3%A4-ryhm%C3%A4n-toiminnan-tukemiseen.pdf"/>
            </a:endParaRPr>
          </a:p>
          <a:p>
            <a:pPr algn="l">
              <a:lnSpc>
                <a:spcPts val="4214"/>
              </a:lnSpc>
            </a:pPr>
            <a:r>
              <a:rPr lang="en-US" sz="3010">
                <a:solidFill>
                  <a:srgbClr val="302F2F"/>
                </a:solidFill>
                <a:latin typeface="Open Sans"/>
                <a:ea typeface="Open Sans"/>
                <a:cs typeface="Open Sans"/>
                <a:sym typeface="Open Sans"/>
              </a:rPr>
              <a:t>Pietilä, Kaisa 2021. </a:t>
            </a:r>
            <a:r>
              <a:rPr lang="en-US" sz="3010" b="1">
                <a:solidFill>
                  <a:srgbClr val="302F2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Turvallisen ryhmän rakentaminen</a:t>
            </a:r>
            <a:r>
              <a:rPr lang="en-US" sz="3010">
                <a:solidFill>
                  <a:srgbClr val="302F2F"/>
                </a:solidFill>
                <a:latin typeface="Open Sans"/>
                <a:ea typeface="Open Sans"/>
                <a:cs typeface="Open Sans"/>
                <a:sym typeface="Open Sans"/>
              </a:rPr>
              <a:t>. Outward Bound Finland. </a:t>
            </a:r>
            <a:r>
              <a:rPr lang="en-US" sz="3010" u="sng">
                <a:solidFill>
                  <a:srgbClr val="302F2F"/>
                </a:solidFill>
                <a:latin typeface="Open Sans"/>
                <a:ea typeface="Open Sans"/>
                <a:cs typeface="Open Sans"/>
                <a:sym typeface="Open Sans"/>
                <a:hlinkClick r:id="rId7" tooltip="https://youtu.be/UPJz1Sh-9WI?si=HKPp5PC9vzAfD4Tr"/>
              </a:rPr>
              <a:t>https://youtu.be/UPJz1Sh-9WI?si=HKPp5PC9vzAfD4Tr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D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5400000">
            <a:off x="3105650" y="-4211690"/>
            <a:ext cx="12076700" cy="18710380"/>
          </a:xfrm>
          <a:custGeom>
            <a:avLst/>
            <a:gdLst/>
            <a:ahLst/>
            <a:cxnLst/>
            <a:rect l="l" t="t" r="r" b="b"/>
            <a:pathLst>
              <a:path w="12076700" h="18710380">
                <a:moveTo>
                  <a:pt x="0" y="0"/>
                </a:moveTo>
                <a:lnTo>
                  <a:pt x="12076700" y="0"/>
                </a:lnTo>
                <a:lnTo>
                  <a:pt x="12076700" y="18710380"/>
                </a:lnTo>
                <a:lnTo>
                  <a:pt x="0" y="187103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3" name="Freeform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10136921" y="5289078"/>
            <a:ext cx="6573328" cy="4114800"/>
          </a:xfrm>
          <a:custGeom>
            <a:avLst/>
            <a:gdLst/>
            <a:ahLst/>
            <a:cxnLst/>
            <a:rect l="l" t="t" r="r" b="b"/>
            <a:pathLst>
              <a:path w="6573328" h="4114800">
                <a:moveTo>
                  <a:pt x="6573328" y="0"/>
                </a:moveTo>
                <a:lnTo>
                  <a:pt x="0" y="0"/>
                </a:lnTo>
                <a:lnTo>
                  <a:pt x="0" y="4114800"/>
                </a:lnTo>
                <a:lnTo>
                  <a:pt x="6573328" y="4114800"/>
                </a:lnTo>
                <a:lnTo>
                  <a:pt x="6573328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4" name="Freeform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188028" y="7455995"/>
            <a:ext cx="5948893" cy="497544"/>
          </a:xfrm>
          <a:custGeom>
            <a:avLst/>
            <a:gdLst/>
            <a:ahLst/>
            <a:cxnLst/>
            <a:rect l="l" t="t" r="r" b="b"/>
            <a:pathLst>
              <a:path w="5948893" h="497544">
                <a:moveTo>
                  <a:pt x="0" y="0"/>
                </a:moveTo>
                <a:lnTo>
                  <a:pt x="5948893" y="0"/>
                </a:lnTo>
                <a:lnTo>
                  <a:pt x="5948893" y="497543"/>
                </a:lnTo>
                <a:lnTo>
                  <a:pt x="0" y="49754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5" name="TextBox 5"/>
          <p:cNvSpPr txBox="1">
            <a:spLocks noGrp="1"/>
          </p:cNvSpPr>
          <p:nvPr>
            <p:ph type="title" idx="4294967295"/>
          </p:nvPr>
        </p:nvSpPr>
        <p:spPr>
          <a:xfrm>
            <a:off x="1028700" y="589104"/>
            <a:ext cx="9707973" cy="90776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718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194" b="1" i="1" u="none" strike="noStrike" kern="1200" cap="none" spc="0" normalizeH="0" baseline="0" noProof="0" dirty="0" err="1">
                <a:ln>
                  <a:noFill/>
                </a:ln>
                <a:solidFill>
                  <a:srgbClr val="302F2F"/>
                </a:solidFill>
                <a:effectLst/>
                <a:uLnTx/>
                <a:uFillTx/>
                <a:latin typeface="Playfair Display Bold Italics"/>
                <a:ea typeface="Playfair Display Bold Italics"/>
                <a:cs typeface="Playfair Display Bold Italics"/>
                <a:sym typeface="Playfair Display Bold Italics"/>
              </a:rPr>
              <a:t>Mitä</a:t>
            </a:r>
            <a:r>
              <a:rPr kumimoji="0" lang="en-US" sz="6194" b="1" i="1" u="none" strike="noStrike" kern="1200" cap="none" spc="0" normalizeH="0" baseline="0" noProof="0" dirty="0">
                <a:ln>
                  <a:noFill/>
                </a:ln>
                <a:solidFill>
                  <a:srgbClr val="302F2F"/>
                </a:solidFill>
                <a:effectLst/>
                <a:uLnTx/>
                <a:uFillTx/>
                <a:latin typeface="Playfair Display Bold Italics"/>
                <a:ea typeface="Playfair Display Bold Italics"/>
                <a:cs typeface="Playfair Display Bold Italics"/>
                <a:sym typeface="Playfair Display Bold Italics"/>
              </a:rPr>
              <a:t> </a:t>
            </a:r>
            <a:r>
              <a:rPr kumimoji="0" lang="en-US" sz="6194" b="1" i="1" u="none" strike="noStrike" kern="1200" cap="none" spc="0" normalizeH="0" baseline="0" noProof="0" dirty="0" err="1">
                <a:ln>
                  <a:noFill/>
                </a:ln>
                <a:solidFill>
                  <a:srgbClr val="302F2F"/>
                </a:solidFill>
                <a:effectLst/>
                <a:uLnTx/>
                <a:uFillTx/>
                <a:latin typeface="Playfair Display Bold Italics"/>
                <a:ea typeface="Playfair Display Bold Italics"/>
                <a:cs typeface="Playfair Display Bold Italics"/>
                <a:sym typeface="Playfair Display Bold Italics"/>
              </a:rPr>
              <a:t>ryhmäyttäminen</a:t>
            </a:r>
            <a:r>
              <a:rPr kumimoji="0" lang="en-US" sz="6194" b="1" i="1" u="none" strike="noStrike" kern="1200" cap="none" spc="0" normalizeH="0" baseline="0" noProof="0" dirty="0">
                <a:ln>
                  <a:noFill/>
                </a:ln>
                <a:solidFill>
                  <a:srgbClr val="302F2F"/>
                </a:solidFill>
                <a:effectLst/>
                <a:uLnTx/>
                <a:uFillTx/>
                <a:latin typeface="Playfair Display Bold Italics"/>
                <a:ea typeface="Playfair Display Bold Italics"/>
                <a:cs typeface="Playfair Display Bold Italics"/>
                <a:sym typeface="Playfair Display Bold Italics"/>
              </a:rPr>
              <a:t> on?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1524635"/>
            <a:ext cx="15681549" cy="3618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302F2F"/>
                </a:solidFill>
                <a:latin typeface="Poppins"/>
                <a:ea typeface="Poppins"/>
                <a:cs typeface="Poppins"/>
                <a:sym typeface="Poppins"/>
              </a:rPr>
              <a:t>Tavoitteellisesti ja tietoisesti kehitetään ryhmän jäsenten välistä vuorovaikutusta</a:t>
            </a:r>
          </a:p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302F2F"/>
                </a:solidFill>
                <a:latin typeface="Poppins"/>
                <a:ea typeface="Poppins"/>
                <a:cs typeface="Poppins"/>
                <a:sym typeface="Poppins"/>
              </a:rPr>
              <a:t>Pyritään vaikuttamaan koko ryhmään ja ryhmän </a:t>
            </a:r>
            <a:r>
              <a:rPr lang="en-US" sz="3399" u="sng">
                <a:solidFill>
                  <a:srgbClr val="302F2F"/>
                </a:solidFill>
                <a:latin typeface="Poppins"/>
                <a:ea typeface="Poppins"/>
                <a:cs typeface="Poppins"/>
                <a:sym typeface="Poppins"/>
              </a:rPr>
              <a:t>toimintakulttuuriin</a:t>
            </a:r>
          </a:p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302F2F"/>
                </a:solidFill>
                <a:latin typeface="Poppins"/>
                <a:ea typeface="Poppins"/>
                <a:cs typeface="Poppins"/>
                <a:sym typeface="Poppins"/>
              </a:rPr>
              <a:t>Vuorovaikutusta ei jätetä sattuman varaan</a:t>
            </a:r>
          </a:p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302F2F"/>
                </a:solidFill>
                <a:latin typeface="Poppins"/>
                <a:ea typeface="Poppins"/>
                <a:cs typeface="Poppins"/>
                <a:sym typeface="Poppins"/>
              </a:rPr>
              <a:t>Jokainen ryhmän jäsen määrittelee itse osallistumisensa</a:t>
            </a:r>
          </a:p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302F2F"/>
                </a:solidFill>
                <a:latin typeface="Poppins"/>
                <a:ea typeface="Poppins"/>
                <a:cs typeface="Poppins"/>
                <a:sym typeface="Poppins"/>
              </a:rPr>
              <a:t>Suurista oppituntikokonaisuuksista, pieniin ryhmiinjakotilanteisiin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772710" y="6482309"/>
            <a:ext cx="5337788" cy="16616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29"/>
              </a:lnSpc>
            </a:pPr>
            <a:r>
              <a:rPr lang="en-US" sz="3164">
                <a:solidFill>
                  <a:srgbClr val="302F2F"/>
                </a:solidFill>
                <a:latin typeface="Open Sans"/>
                <a:ea typeface="Open Sans"/>
                <a:cs typeface="Open Sans"/>
                <a:sym typeface="Open Sans"/>
              </a:rPr>
              <a:t>“Jos te inhoatte ponileikkiä, yhdelläkään ryhmätunnilla ei taatusti leikitä sitä”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6417474"/>
            <a:ext cx="8354878" cy="2986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23" lvl="1" indent="-302261" algn="l">
              <a:lnSpc>
                <a:spcPts val="3920"/>
              </a:lnSpc>
              <a:buFont typeface="Arial"/>
              <a:buChar char="•"/>
            </a:pPr>
            <a:r>
              <a:rPr lang="en-US" sz="2800">
                <a:solidFill>
                  <a:srgbClr val="302F2F"/>
                </a:solidFill>
                <a:latin typeface="Poppins"/>
                <a:ea typeface="Poppins"/>
                <a:cs typeface="Poppins"/>
                <a:sym typeface="Poppins"/>
              </a:rPr>
              <a:t>Heittäytymistä</a:t>
            </a:r>
          </a:p>
          <a:p>
            <a:pPr marL="604523" lvl="1" indent="-302261" algn="l">
              <a:lnSpc>
                <a:spcPts val="3920"/>
              </a:lnSpc>
              <a:buFont typeface="Arial"/>
              <a:buChar char="•"/>
            </a:pPr>
            <a:r>
              <a:rPr lang="en-US" sz="2800">
                <a:solidFill>
                  <a:srgbClr val="302F2F"/>
                </a:solidFill>
                <a:latin typeface="Poppins"/>
                <a:ea typeface="Poppins"/>
                <a:cs typeface="Poppins"/>
                <a:sym typeface="Poppins"/>
              </a:rPr>
              <a:t>“Vapaaehtoista”</a:t>
            </a:r>
          </a:p>
          <a:p>
            <a:pPr marL="604523" lvl="1" indent="-302261" algn="l">
              <a:lnSpc>
                <a:spcPts val="3920"/>
              </a:lnSpc>
              <a:buFont typeface="Arial"/>
              <a:buChar char="•"/>
            </a:pPr>
            <a:r>
              <a:rPr lang="en-US" sz="2800">
                <a:solidFill>
                  <a:srgbClr val="302F2F"/>
                </a:solidFill>
                <a:latin typeface="Poppins"/>
                <a:ea typeface="Poppins"/>
                <a:cs typeface="Poppins"/>
                <a:sym typeface="Poppins"/>
              </a:rPr>
              <a:t>Hauskanpitoa</a:t>
            </a:r>
          </a:p>
          <a:p>
            <a:pPr marL="604523" lvl="1" indent="-302261" algn="l">
              <a:lnSpc>
                <a:spcPts val="3920"/>
              </a:lnSpc>
              <a:buFont typeface="Arial"/>
              <a:buChar char="•"/>
            </a:pPr>
            <a:r>
              <a:rPr lang="en-US" sz="2800">
                <a:solidFill>
                  <a:srgbClr val="302F2F"/>
                </a:solidFill>
                <a:latin typeface="Poppins"/>
                <a:ea typeface="Poppins"/>
                <a:cs typeface="Poppins"/>
                <a:sym typeface="Poppins"/>
              </a:rPr>
              <a:t>Yhteistyötä</a:t>
            </a:r>
          </a:p>
          <a:p>
            <a:pPr marL="604523" lvl="1" indent="-302261" algn="l">
              <a:lnSpc>
                <a:spcPts val="3920"/>
              </a:lnSpc>
              <a:buFont typeface="Arial"/>
              <a:buChar char="•"/>
            </a:pPr>
            <a:r>
              <a:rPr lang="en-US" sz="2800">
                <a:solidFill>
                  <a:srgbClr val="302F2F"/>
                </a:solidFill>
                <a:latin typeface="Poppins"/>
                <a:ea typeface="Poppins"/>
                <a:cs typeface="Poppins"/>
                <a:sym typeface="Poppins"/>
              </a:rPr>
              <a:t>Onnistuessaan palkitsevaa</a:t>
            </a:r>
          </a:p>
          <a:p>
            <a:pPr marL="604523" lvl="1" indent="-302261" algn="l">
              <a:lnSpc>
                <a:spcPts val="3920"/>
              </a:lnSpc>
              <a:buFont typeface="Arial"/>
              <a:buChar char="•"/>
            </a:pPr>
            <a:r>
              <a:rPr lang="en-US" sz="2800">
                <a:solidFill>
                  <a:srgbClr val="302F2F"/>
                </a:solidFill>
                <a:latin typeface="Poppins"/>
                <a:ea typeface="Poppins"/>
                <a:cs typeface="Poppins"/>
                <a:sym typeface="Poppins"/>
              </a:rPr>
              <a:t>Haasteita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28700" y="5663871"/>
            <a:ext cx="8831172" cy="7059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63"/>
              </a:lnSpc>
            </a:pPr>
            <a:r>
              <a:rPr lang="en-US" sz="4796" b="1" i="1">
                <a:solidFill>
                  <a:srgbClr val="302F2F"/>
                </a:solidFill>
                <a:latin typeface="Playfair Display Bold Italics"/>
                <a:ea typeface="Playfair Display Bold Italics"/>
                <a:cs typeface="Playfair Display Bold Italics"/>
                <a:sym typeface="Playfair Display Bold Italics"/>
              </a:rPr>
              <a:t>Lisäksi ryhmäyttäminen on...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Grp="1"/>
          </p:cNvSpPr>
          <p:nvPr>
            <p:ph type="title" idx="4294967295"/>
          </p:nvPr>
        </p:nvSpPr>
        <p:spPr>
          <a:xfrm>
            <a:off x="4547848" y="2804554"/>
            <a:ext cx="9192304" cy="184137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722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225" b="1" i="1" u="none" strike="noStrike" kern="1200" cap="none" spc="74" normalizeH="0" baseline="0" noProof="0" dirty="0" err="1">
                <a:ln>
                  <a:noFill/>
                </a:ln>
                <a:solidFill>
                  <a:srgbClr val="302F2F"/>
                </a:solidFill>
                <a:effectLst/>
                <a:uLnTx/>
                <a:uFillTx/>
                <a:latin typeface="Playfair Display Heavy Italics"/>
                <a:ea typeface="Playfair Display Heavy Italics"/>
                <a:cs typeface="Playfair Display Heavy Italics"/>
                <a:sym typeface="Playfair Display Heavy Italics"/>
              </a:rPr>
              <a:t>Miksi</a:t>
            </a:r>
            <a:r>
              <a:rPr kumimoji="0" lang="en-US" sz="6225" b="1" i="1" u="none" strike="noStrike" kern="1200" cap="none" spc="74" normalizeH="0" baseline="0" noProof="0" dirty="0">
                <a:ln>
                  <a:noFill/>
                </a:ln>
                <a:solidFill>
                  <a:srgbClr val="302F2F"/>
                </a:solidFill>
                <a:effectLst/>
                <a:uLnTx/>
                <a:uFillTx/>
                <a:latin typeface="Playfair Display Heavy Italics"/>
                <a:ea typeface="Playfair Display Heavy Italics"/>
                <a:cs typeface="Playfair Display Heavy Italics"/>
                <a:sym typeface="Playfair Display Heavy Italics"/>
              </a:rPr>
              <a:t> </a:t>
            </a:r>
            <a:r>
              <a:rPr kumimoji="0" lang="en-US" sz="6225" b="1" i="1" u="none" strike="noStrike" kern="1200" cap="none" spc="74" normalizeH="0" baseline="0" noProof="0" dirty="0" err="1">
                <a:ln>
                  <a:noFill/>
                </a:ln>
                <a:solidFill>
                  <a:srgbClr val="302F2F"/>
                </a:solidFill>
                <a:effectLst/>
                <a:uLnTx/>
                <a:uFillTx/>
                <a:latin typeface="Playfair Display Heavy Italics"/>
                <a:ea typeface="Playfair Display Heavy Italics"/>
                <a:cs typeface="Playfair Display Heavy Italics"/>
                <a:sym typeface="Playfair Display Heavy Italics"/>
              </a:rPr>
              <a:t>ryhmäyttäminen</a:t>
            </a:r>
            <a:r>
              <a:rPr kumimoji="0" lang="en-US" sz="6225" b="1" i="1" u="none" strike="noStrike" kern="1200" cap="none" spc="74" normalizeH="0" baseline="0" noProof="0" dirty="0">
                <a:ln>
                  <a:noFill/>
                </a:ln>
                <a:solidFill>
                  <a:srgbClr val="302F2F"/>
                </a:solidFill>
                <a:effectLst/>
                <a:uLnTx/>
                <a:uFillTx/>
                <a:latin typeface="Playfair Display Heavy Italics"/>
                <a:ea typeface="Playfair Display Heavy Italics"/>
                <a:cs typeface="Playfair Display Heavy Italics"/>
                <a:sym typeface="Playfair Display Heavy Italics"/>
              </a:rPr>
              <a:t> on </a:t>
            </a:r>
            <a:r>
              <a:rPr kumimoji="0" lang="en-US" sz="6225" b="1" i="1" u="none" strike="noStrike" kern="1200" cap="none" spc="74" normalizeH="0" baseline="0" noProof="0" dirty="0" err="1">
                <a:ln>
                  <a:noFill/>
                </a:ln>
                <a:solidFill>
                  <a:srgbClr val="302F2F"/>
                </a:solidFill>
                <a:effectLst/>
                <a:uLnTx/>
                <a:uFillTx/>
                <a:latin typeface="Playfair Display Heavy Italics"/>
                <a:ea typeface="Playfair Display Heavy Italics"/>
                <a:cs typeface="Playfair Display Heavy Italics"/>
                <a:sym typeface="Playfair Display Heavy Italics"/>
              </a:rPr>
              <a:t>tärkeää</a:t>
            </a:r>
            <a:r>
              <a:rPr kumimoji="0" lang="en-US" sz="6225" b="1" i="1" u="none" strike="noStrike" kern="1200" cap="none" spc="74" normalizeH="0" baseline="0" noProof="0" dirty="0">
                <a:ln>
                  <a:noFill/>
                </a:ln>
                <a:solidFill>
                  <a:srgbClr val="302F2F"/>
                </a:solidFill>
                <a:effectLst/>
                <a:uLnTx/>
                <a:uFillTx/>
                <a:latin typeface="Playfair Display Heavy Italics"/>
                <a:ea typeface="Playfair Display Heavy Italics"/>
                <a:cs typeface="Playfair Display Heavy Italics"/>
                <a:sym typeface="Playfair Display Heavy Italics"/>
              </a:rPr>
              <a:t>?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946172" y="4690131"/>
            <a:ext cx="16040887" cy="50577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695" lvl="1" indent="-323848" algn="l">
              <a:lnSpc>
                <a:spcPts val="5099"/>
              </a:lnSpc>
              <a:buFont typeface="Arial"/>
              <a:buChar char="•"/>
            </a:pPr>
            <a:r>
              <a:rPr lang="en-US" sz="2999">
                <a:solidFill>
                  <a:srgbClr val="302F2F"/>
                </a:solidFill>
                <a:latin typeface="Kollektif"/>
                <a:ea typeface="Kollektif"/>
                <a:cs typeface="Kollektif"/>
                <a:sym typeface="Kollektif"/>
              </a:rPr>
              <a:t>Ryhmästä ei automaattisesti muodostu toimivaa.</a:t>
            </a:r>
          </a:p>
          <a:p>
            <a:pPr marL="647695" lvl="1" indent="-323848" algn="l">
              <a:lnSpc>
                <a:spcPts val="5099"/>
              </a:lnSpc>
              <a:buFont typeface="Arial"/>
              <a:buChar char="•"/>
            </a:pPr>
            <a:r>
              <a:rPr lang="en-US" sz="2999">
                <a:solidFill>
                  <a:srgbClr val="302F2F"/>
                </a:solidFill>
                <a:latin typeface="Kollektif"/>
                <a:ea typeface="Kollektif"/>
                <a:cs typeface="Kollektif"/>
                <a:sym typeface="Kollektif"/>
              </a:rPr>
              <a:t>Vahvistetaan ja tuodaan esiin olemassa olevia ryhmän vahvuuksia</a:t>
            </a:r>
          </a:p>
          <a:p>
            <a:pPr marL="647695" lvl="1" indent="-323848" algn="l">
              <a:lnSpc>
                <a:spcPts val="5099"/>
              </a:lnSpc>
              <a:buFont typeface="Arial"/>
              <a:buChar char="•"/>
            </a:pPr>
            <a:r>
              <a:rPr lang="en-US" sz="2999">
                <a:solidFill>
                  <a:srgbClr val="302F2F"/>
                </a:solidFill>
                <a:latin typeface="Kollektif"/>
                <a:ea typeface="Kollektif"/>
                <a:cs typeface="Kollektif"/>
                <a:sym typeface="Kollektif"/>
              </a:rPr>
              <a:t>Ryhmäyttämisellä pyritään vaikuttamaan tunnetavoitteeseen</a:t>
            </a:r>
          </a:p>
          <a:p>
            <a:pPr marL="647695" lvl="1" indent="-323848" algn="l">
              <a:lnSpc>
                <a:spcPts val="5099"/>
              </a:lnSpc>
              <a:buFont typeface="Arial"/>
              <a:buChar char="•"/>
            </a:pPr>
            <a:r>
              <a:rPr lang="en-US" sz="2999">
                <a:solidFill>
                  <a:srgbClr val="302F2F"/>
                </a:solidFill>
                <a:latin typeface="Kollektif"/>
                <a:ea typeface="Kollektif"/>
                <a:cs typeface="Kollektif"/>
                <a:sym typeface="Kollektif"/>
              </a:rPr>
              <a:t>Hyvin toimiessaan ryhmän on pyrittävä samanaikaisesti kahteen eri päämäärään: asiatavoitteeseen ja ryhmän kiinteyttä ylläpitävään toimintaan eli tunnetavoitteeseen</a:t>
            </a:r>
          </a:p>
          <a:p>
            <a:pPr marL="647695" lvl="1" indent="-323848" algn="l">
              <a:lnSpc>
                <a:spcPts val="5099"/>
              </a:lnSpc>
              <a:buFont typeface="Arial"/>
              <a:buChar char="•"/>
            </a:pPr>
            <a:r>
              <a:rPr lang="en-US" sz="2999">
                <a:solidFill>
                  <a:srgbClr val="302F2F"/>
                </a:solidFill>
                <a:latin typeface="Kollektif"/>
                <a:ea typeface="Kollektif"/>
                <a:cs typeface="Kollektif"/>
                <a:sym typeface="Kollektif"/>
              </a:rPr>
              <a:t>Asiatavoitteen toteutuminen edellyttää tunnetavoitteen toteutumista</a:t>
            </a:r>
          </a:p>
          <a:p>
            <a:pPr marL="647695" lvl="1" indent="-323848" algn="l">
              <a:lnSpc>
                <a:spcPts val="5099"/>
              </a:lnSpc>
              <a:buFont typeface="Arial"/>
              <a:buChar char="•"/>
            </a:pPr>
            <a:r>
              <a:rPr lang="en-US" sz="2999">
                <a:solidFill>
                  <a:srgbClr val="302F2F"/>
                </a:solidFill>
                <a:latin typeface="Kollektif"/>
                <a:ea typeface="Kollektif"/>
                <a:cs typeface="Kollektif"/>
                <a:sym typeface="Kollektif"/>
              </a:rPr>
              <a:t>Ryhmäyttämisellä kehitetään </a:t>
            </a:r>
            <a:r>
              <a:rPr lang="en-US" sz="2999" b="1">
                <a:solidFill>
                  <a:srgbClr val="302F2F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ryhmän turvallisuutta</a:t>
            </a:r>
          </a:p>
          <a:p>
            <a:pPr marL="647695" lvl="1" indent="-323848" algn="l">
              <a:lnSpc>
                <a:spcPts val="5099"/>
              </a:lnSpc>
              <a:buFont typeface="Arial"/>
              <a:buChar char="•"/>
            </a:pPr>
            <a:r>
              <a:rPr lang="en-US" sz="2999">
                <a:solidFill>
                  <a:srgbClr val="302F2F"/>
                </a:solidFill>
                <a:latin typeface="Kollektif"/>
                <a:ea typeface="Kollektif"/>
                <a:cs typeface="Kollektif"/>
                <a:sym typeface="Kollektif"/>
              </a:rPr>
              <a:t>Ei voida puhua kiusaamisen ehkäisystä, jos ryhmien turvallisuuteen ei panosteta</a:t>
            </a:r>
          </a:p>
        </p:txBody>
      </p:sp>
      <p:sp>
        <p:nvSpPr>
          <p:cNvPr id="4" name="Freeform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639599" y="-281238"/>
            <a:ext cx="4416753" cy="3011423"/>
          </a:xfrm>
          <a:custGeom>
            <a:avLst/>
            <a:gdLst/>
            <a:ahLst/>
            <a:cxnLst/>
            <a:rect l="l" t="t" r="r" b="b"/>
            <a:pathLst>
              <a:path w="4416753" h="3011423">
                <a:moveTo>
                  <a:pt x="0" y="0"/>
                </a:moveTo>
                <a:lnTo>
                  <a:pt x="4416753" y="0"/>
                </a:lnTo>
                <a:lnTo>
                  <a:pt x="4416753" y="3011422"/>
                </a:lnTo>
                <a:lnTo>
                  <a:pt x="0" y="30114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5" name="Freeform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4587453" y="2055444"/>
            <a:ext cx="438837" cy="862579"/>
          </a:xfrm>
          <a:custGeom>
            <a:avLst/>
            <a:gdLst/>
            <a:ahLst/>
            <a:cxnLst/>
            <a:rect l="l" t="t" r="r" b="b"/>
            <a:pathLst>
              <a:path w="438837" h="862579">
                <a:moveTo>
                  <a:pt x="0" y="0"/>
                </a:moveTo>
                <a:lnTo>
                  <a:pt x="438837" y="0"/>
                </a:lnTo>
                <a:lnTo>
                  <a:pt x="438837" y="862578"/>
                </a:lnTo>
                <a:lnTo>
                  <a:pt x="0" y="86257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6" name="Freeform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2899" y="247393"/>
            <a:ext cx="3407724" cy="2323448"/>
          </a:xfrm>
          <a:custGeom>
            <a:avLst/>
            <a:gdLst/>
            <a:ahLst/>
            <a:cxnLst/>
            <a:rect l="l" t="t" r="r" b="b"/>
            <a:pathLst>
              <a:path w="3407724" h="2323448">
                <a:moveTo>
                  <a:pt x="0" y="0"/>
                </a:moveTo>
                <a:lnTo>
                  <a:pt x="3407724" y="0"/>
                </a:lnTo>
                <a:lnTo>
                  <a:pt x="3407724" y="2323448"/>
                </a:lnTo>
                <a:lnTo>
                  <a:pt x="0" y="232344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7" name="Freeform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97723" y="2353004"/>
            <a:ext cx="338174" cy="664716"/>
          </a:xfrm>
          <a:custGeom>
            <a:avLst/>
            <a:gdLst/>
            <a:ahLst/>
            <a:cxnLst/>
            <a:rect l="l" t="t" r="r" b="b"/>
            <a:pathLst>
              <a:path w="338174" h="664716">
                <a:moveTo>
                  <a:pt x="0" y="0"/>
                </a:moveTo>
                <a:lnTo>
                  <a:pt x="338175" y="0"/>
                </a:lnTo>
                <a:lnTo>
                  <a:pt x="338175" y="664716"/>
                </a:lnTo>
                <a:lnTo>
                  <a:pt x="0" y="6647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8" name="Freeform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722978" y="2280916"/>
            <a:ext cx="384319" cy="755417"/>
          </a:xfrm>
          <a:custGeom>
            <a:avLst/>
            <a:gdLst/>
            <a:ahLst/>
            <a:cxnLst/>
            <a:rect l="l" t="t" r="r" b="b"/>
            <a:pathLst>
              <a:path w="384319" h="755417">
                <a:moveTo>
                  <a:pt x="0" y="0"/>
                </a:moveTo>
                <a:lnTo>
                  <a:pt x="384318" y="0"/>
                </a:lnTo>
                <a:lnTo>
                  <a:pt x="384318" y="755418"/>
                </a:lnTo>
                <a:lnTo>
                  <a:pt x="0" y="75541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9" name="Freeform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848817" y="2555577"/>
            <a:ext cx="438837" cy="862579"/>
          </a:xfrm>
          <a:custGeom>
            <a:avLst/>
            <a:gdLst/>
            <a:ahLst/>
            <a:cxnLst/>
            <a:rect l="l" t="t" r="r" b="b"/>
            <a:pathLst>
              <a:path w="438837" h="862579">
                <a:moveTo>
                  <a:pt x="0" y="0"/>
                </a:moveTo>
                <a:lnTo>
                  <a:pt x="438836" y="0"/>
                </a:lnTo>
                <a:lnTo>
                  <a:pt x="438836" y="862578"/>
                </a:lnTo>
                <a:lnTo>
                  <a:pt x="0" y="86257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10" name="Freeform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463657" y="2597302"/>
            <a:ext cx="384319" cy="755417"/>
          </a:xfrm>
          <a:custGeom>
            <a:avLst/>
            <a:gdLst/>
            <a:ahLst/>
            <a:cxnLst/>
            <a:rect l="l" t="t" r="r" b="b"/>
            <a:pathLst>
              <a:path w="384319" h="755417">
                <a:moveTo>
                  <a:pt x="0" y="0"/>
                </a:moveTo>
                <a:lnTo>
                  <a:pt x="384318" y="0"/>
                </a:lnTo>
                <a:lnTo>
                  <a:pt x="384318" y="755418"/>
                </a:lnTo>
                <a:lnTo>
                  <a:pt x="0" y="75541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11" name="Freeform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669965" y="1779378"/>
            <a:ext cx="550314" cy="765654"/>
          </a:xfrm>
          <a:custGeom>
            <a:avLst/>
            <a:gdLst/>
            <a:ahLst/>
            <a:cxnLst/>
            <a:rect l="l" t="t" r="r" b="b"/>
            <a:pathLst>
              <a:path w="550314" h="765654">
                <a:moveTo>
                  <a:pt x="0" y="0"/>
                </a:moveTo>
                <a:lnTo>
                  <a:pt x="550314" y="0"/>
                </a:lnTo>
                <a:lnTo>
                  <a:pt x="550314" y="765654"/>
                </a:lnTo>
                <a:lnTo>
                  <a:pt x="0" y="76565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12" name="Freeform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63509" y="2243663"/>
            <a:ext cx="384319" cy="755417"/>
          </a:xfrm>
          <a:custGeom>
            <a:avLst/>
            <a:gdLst/>
            <a:ahLst/>
            <a:cxnLst/>
            <a:rect l="l" t="t" r="r" b="b"/>
            <a:pathLst>
              <a:path w="384319" h="755417">
                <a:moveTo>
                  <a:pt x="0" y="0"/>
                </a:moveTo>
                <a:lnTo>
                  <a:pt x="384319" y="0"/>
                </a:lnTo>
                <a:lnTo>
                  <a:pt x="384319" y="755418"/>
                </a:lnTo>
                <a:lnTo>
                  <a:pt x="0" y="75541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13" name="Freeform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012496" y="1893461"/>
            <a:ext cx="550314" cy="765654"/>
          </a:xfrm>
          <a:custGeom>
            <a:avLst/>
            <a:gdLst/>
            <a:ahLst/>
            <a:cxnLst/>
            <a:rect l="l" t="t" r="r" b="b"/>
            <a:pathLst>
              <a:path w="550314" h="765654">
                <a:moveTo>
                  <a:pt x="0" y="0"/>
                </a:moveTo>
                <a:lnTo>
                  <a:pt x="550314" y="0"/>
                </a:lnTo>
                <a:lnTo>
                  <a:pt x="550314" y="765655"/>
                </a:lnTo>
                <a:lnTo>
                  <a:pt x="0" y="76565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14" name="Freeform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643223" y="60500"/>
            <a:ext cx="2715915" cy="1851760"/>
          </a:xfrm>
          <a:custGeom>
            <a:avLst/>
            <a:gdLst/>
            <a:ahLst/>
            <a:cxnLst/>
            <a:rect l="l" t="t" r="r" b="b"/>
            <a:pathLst>
              <a:path w="2715915" h="1851760">
                <a:moveTo>
                  <a:pt x="0" y="0"/>
                </a:moveTo>
                <a:lnTo>
                  <a:pt x="2715915" y="0"/>
                </a:lnTo>
                <a:lnTo>
                  <a:pt x="2715915" y="1851760"/>
                </a:lnTo>
                <a:lnTo>
                  <a:pt x="0" y="18517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15" name="Freeform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310947" y="152385"/>
            <a:ext cx="2464344" cy="1680234"/>
          </a:xfrm>
          <a:custGeom>
            <a:avLst/>
            <a:gdLst/>
            <a:ahLst/>
            <a:cxnLst/>
            <a:rect l="l" t="t" r="r" b="b"/>
            <a:pathLst>
              <a:path w="2464344" h="1680234">
                <a:moveTo>
                  <a:pt x="0" y="0"/>
                </a:moveTo>
                <a:lnTo>
                  <a:pt x="2464343" y="0"/>
                </a:lnTo>
                <a:lnTo>
                  <a:pt x="2464343" y="1680234"/>
                </a:lnTo>
                <a:lnTo>
                  <a:pt x="0" y="168023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16" name="Freeform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652488" y="1722272"/>
            <a:ext cx="388920" cy="764461"/>
          </a:xfrm>
          <a:custGeom>
            <a:avLst/>
            <a:gdLst/>
            <a:ahLst/>
            <a:cxnLst/>
            <a:rect l="l" t="t" r="r" b="b"/>
            <a:pathLst>
              <a:path w="388920" h="764461">
                <a:moveTo>
                  <a:pt x="0" y="0"/>
                </a:moveTo>
                <a:lnTo>
                  <a:pt x="388919" y="0"/>
                </a:lnTo>
                <a:lnTo>
                  <a:pt x="388919" y="764461"/>
                </a:lnTo>
                <a:lnTo>
                  <a:pt x="0" y="76446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17" name="Freeform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492477" y="1525197"/>
            <a:ext cx="438837" cy="862579"/>
          </a:xfrm>
          <a:custGeom>
            <a:avLst/>
            <a:gdLst/>
            <a:ahLst/>
            <a:cxnLst/>
            <a:rect l="l" t="t" r="r" b="b"/>
            <a:pathLst>
              <a:path w="438837" h="862579">
                <a:moveTo>
                  <a:pt x="0" y="0"/>
                </a:moveTo>
                <a:lnTo>
                  <a:pt x="438837" y="0"/>
                </a:lnTo>
                <a:lnTo>
                  <a:pt x="438837" y="862578"/>
                </a:lnTo>
                <a:lnTo>
                  <a:pt x="0" y="86257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18" name="Freeform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23173" y="1912260"/>
            <a:ext cx="321923" cy="632772"/>
          </a:xfrm>
          <a:custGeom>
            <a:avLst/>
            <a:gdLst/>
            <a:ahLst/>
            <a:cxnLst/>
            <a:rect l="l" t="t" r="r" b="b"/>
            <a:pathLst>
              <a:path w="321923" h="632772">
                <a:moveTo>
                  <a:pt x="0" y="0"/>
                </a:moveTo>
                <a:lnTo>
                  <a:pt x="321922" y="0"/>
                </a:lnTo>
                <a:lnTo>
                  <a:pt x="321922" y="632772"/>
                </a:lnTo>
                <a:lnTo>
                  <a:pt x="0" y="63277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19" name="Freeform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664943" y="1500540"/>
            <a:ext cx="490842" cy="682911"/>
          </a:xfrm>
          <a:custGeom>
            <a:avLst/>
            <a:gdLst/>
            <a:ahLst/>
            <a:cxnLst/>
            <a:rect l="l" t="t" r="r" b="b"/>
            <a:pathLst>
              <a:path w="490842" h="682911">
                <a:moveTo>
                  <a:pt x="0" y="0"/>
                </a:moveTo>
                <a:lnTo>
                  <a:pt x="490842" y="0"/>
                </a:lnTo>
                <a:lnTo>
                  <a:pt x="490842" y="682911"/>
                </a:lnTo>
                <a:lnTo>
                  <a:pt x="0" y="68291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D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144000" y="-421567"/>
            <a:ext cx="9144000" cy="11130135"/>
            <a:chOff x="0" y="0"/>
            <a:chExt cx="2408296" cy="293139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08296" cy="2931394"/>
            </a:xfrm>
            <a:custGeom>
              <a:avLst/>
              <a:gdLst/>
              <a:ahLst/>
              <a:cxnLst/>
              <a:rect l="l" t="t" r="r" b="b"/>
              <a:pathLst>
                <a:path w="2408296" h="2931394">
                  <a:moveTo>
                    <a:pt x="0" y="0"/>
                  </a:moveTo>
                  <a:lnTo>
                    <a:pt x="2408296" y="0"/>
                  </a:lnTo>
                  <a:lnTo>
                    <a:pt x="2408296" y="2931394"/>
                  </a:lnTo>
                  <a:lnTo>
                    <a:pt x="0" y="2931394"/>
                  </a:lnTo>
                  <a:close/>
                </a:path>
              </a:pathLst>
            </a:custGeom>
            <a:solidFill>
              <a:srgbClr val="98D4B5"/>
            </a:solidFill>
          </p:spPr>
          <p:txBody>
            <a:bodyPr/>
            <a:lstStyle/>
            <a:p>
              <a:endParaRPr lang="fi-FI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408296" cy="296949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485436" y="8580101"/>
            <a:ext cx="8461128" cy="1356398"/>
            <a:chOff x="0" y="0"/>
            <a:chExt cx="2228445" cy="35724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228445" cy="357241"/>
            </a:xfrm>
            <a:custGeom>
              <a:avLst/>
              <a:gdLst/>
              <a:ahLst/>
              <a:cxnLst/>
              <a:rect l="l" t="t" r="r" b="b"/>
              <a:pathLst>
                <a:path w="2228445" h="357241">
                  <a:moveTo>
                    <a:pt x="0" y="0"/>
                  </a:moveTo>
                  <a:lnTo>
                    <a:pt x="2228445" y="0"/>
                  </a:lnTo>
                  <a:lnTo>
                    <a:pt x="2228445" y="357241"/>
                  </a:lnTo>
                  <a:lnTo>
                    <a:pt x="0" y="357241"/>
                  </a:lnTo>
                  <a:close/>
                </a:path>
              </a:pathLst>
            </a:custGeom>
            <a:solidFill>
              <a:srgbClr val="F1EDE7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66675"/>
              <a:ext cx="2228445" cy="4239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626109" lvl="1" indent="-313054" algn="l">
                <a:lnSpc>
                  <a:spcPts val="4059"/>
                </a:lnSpc>
                <a:buFont typeface="Arial"/>
                <a:buChar char="•"/>
              </a:pPr>
              <a:r>
                <a:rPr lang="en-US" sz="2899">
                  <a:solidFill>
                    <a:srgbClr val="000000"/>
                  </a:solidFill>
                  <a:latin typeface="Kollektif"/>
                  <a:ea typeface="Kollektif"/>
                  <a:cs typeface="Kollektif"/>
                  <a:sym typeface="Kollektif"/>
                </a:rPr>
                <a:t>Molempien tavoitteiden täyttyminen on tärkeää!</a:t>
              </a:r>
            </a:p>
          </p:txBody>
        </p:sp>
      </p:grpSp>
      <p:sp>
        <p:nvSpPr>
          <p:cNvPr id="8" name="Freeform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502391" y="-1477676"/>
            <a:ext cx="7098727" cy="6621176"/>
          </a:xfrm>
          <a:custGeom>
            <a:avLst/>
            <a:gdLst/>
            <a:ahLst/>
            <a:cxnLst/>
            <a:rect l="l" t="t" r="r" b="b"/>
            <a:pathLst>
              <a:path w="7098727" h="6621176">
                <a:moveTo>
                  <a:pt x="0" y="0"/>
                </a:moveTo>
                <a:lnTo>
                  <a:pt x="7098727" y="0"/>
                </a:lnTo>
                <a:lnTo>
                  <a:pt x="7098727" y="6621176"/>
                </a:lnTo>
                <a:lnTo>
                  <a:pt x="0" y="66211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9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9" name="TextBox 9"/>
          <p:cNvSpPr txBox="1"/>
          <p:nvPr/>
        </p:nvSpPr>
        <p:spPr>
          <a:xfrm>
            <a:off x="9549802" y="3212624"/>
            <a:ext cx="5761720" cy="10652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8352"/>
              </a:lnSpc>
            </a:pPr>
            <a:r>
              <a:rPr lang="en-US" sz="7200" b="1" i="1">
                <a:solidFill>
                  <a:srgbClr val="302F2F"/>
                </a:solidFill>
                <a:latin typeface="Playfair Display Ultra-Bold Italics"/>
                <a:ea typeface="Playfair Display Ultra-Bold Italics"/>
                <a:cs typeface="Playfair Display Ultra-Bold Italics"/>
                <a:sym typeface="Playfair Display Ultra-Bold Italics"/>
              </a:rPr>
              <a:t>Tunnetavoite</a:t>
            </a:r>
          </a:p>
        </p:txBody>
      </p:sp>
      <p:sp>
        <p:nvSpPr>
          <p:cNvPr id="10" name="Freeform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398709" y="6123492"/>
            <a:ext cx="6170696" cy="5755576"/>
          </a:xfrm>
          <a:custGeom>
            <a:avLst/>
            <a:gdLst/>
            <a:ahLst/>
            <a:cxnLst/>
            <a:rect l="l" t="t" r="r" b="b"/>
            <a:pathLst>
              <a:path w="6170696" h="5755576">
                <a:moveTo>
                  <a:pt x="0" y="0"/>
                </a:moveTo>
                <a:lnTo>
                  <a:pt x="6170696" y="0"/>
                </a:lnTo>
                <a:lnTo>
                  <a:pt x="6170696" y="5755576"/>
                </a:lnTo>
                <a:lnTo>
                  <a:pt x="0" y="57555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3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11" name="TextBox 11"/>
          <p:cNvSpPr txBox="1"/>
          <p:nvPr/>
        </p:nvSpPr>
        <p:spPr>
          <a:xfrm>
            <a:off x="342694" y="4611275"/>
            <a:ext cx="8801306" cy="23813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27543" lvl="1" indent="-363772" algn="l">
              <a:lnSpc>
                <a:spcPts val="4717"/>
              </a:lnSpc>
              <a:buFont typeface="Arial"/>
              <a:buChar char="•"/>
            </a:pPr>
            <a:r>
              <a:rPr lang="en-US" sz="3369" dirty="0" err="1">
                <a:solidFill>
                  <a:srgbClr val="302F2F"/>
                </a:solidFill>
                <a:latin typeface="Kollektif"/>
                <a:ea typeface="Kollektif"/>
                <a:cs typeface="Kollektif"/>
                <a:sym typeface="Kollektif"/>
              </a:rPr>
              <a:t>Ryhmän</a:t>
            </a:r>
            <a:r>
              <a:rPr lang="en-US" sz="3369" dirty="0">
                <a:solidFill>
                  <a:srgbClr val="302F2F"/>
                </a:solidFill>
                <a:latin typeface="Kollektif"/>
                <a:ea typeface="Kollektif"/>
                <a:cs typeface="Kollektif"/>
                <a:sym typeface="Kollektif"/>
              </a:rPr>
              <a:t> </a:t>
            </a:r>
            <a:r>
              <a:rPr lang="en-US" sz="3369" dirty="0" err="1">
                <a:solidFill>
                  <a:srgbClr val="302F2F"/>
                </a:solidFill>
                <a:latin typeface="Kollektif"/>
                <a:ea typeface="Kollektif"/>
                <a:cs typeface="Kollektif"/>
                <a:sym typeface="Kollektif"/>
              </a:rPr>
              <a:t>toiminnan</a:t>
            </a:r>
            <a:r>
              <a:rPr lang="en-US" sz="3369" dirty="0">
                <a:solidFill>
                  <a:srgbClr val="302F2F"/>
                </a:solidFill>
                <a:latin typeface="Kollektif"/>
                <a:ea typeface="Kollektif"/>
                <a:cs typeface="Kollektif"/>
                <a:sym typeface="Kollektif"/>
              </a:rPr>
              <a:t> </a:t>
            </a:r>
            <a:r>
              <a:rPr lang="en-US" sz="3369" dirty="0" err="1">
                <a:solidFill>
                  <a:srgbClr val="302F2F"/>
                </a:solidFill>
                <a:latin typeface="Kollektif"/>
                <a:ea typeface="Kollektif"/>
                <a:cs typeface="Kollektif"/>
                <a:sym typeface="Kollektif"/>
              </a:rPr>
              <a:t>tarkoituksesta</a:t>
            </a:r>
            <a:r>
              <a:rPr lang="en-US" sz="3369" dirty="0">
                <a:solidFill>
                  <a:srgbClr val="302F2F"/>
                </a:solidFill>
                <a:latin typeface="Kollektif"/>
                <a:ea typeface="Kollektif"/>
                <a:cs typeface="Kollektif"/>
                <a:sym typeface="Kollektif"/>
              </a:rPr>
              <a:t> </a:t>
            </a:r>
            <a:r>
              <a:rPr lang="en-US" sz="3369" dirty="0" err="1">
                <a:solidFill>
                  <a:srgbClr val="302F2F"/>
                </a:solidFill>
                <a:latin typeface="Kollektif"/>
                <a:ea typeface="Kollektif"/>
                <a:cs typeface="Kollektif"/>
                <a:sym typeface="Kollektif"/>
              </a:rPr>
              <a:t>johtuva</a:t>
            </a:r>
            <a:r>
              <a:rPr lang="en-US" sz="3369" dirty="0">
                <a:solidFill>
                  <a:srgbClr val="302F2F"/>
                </a:solidFill>
                <a:latin typeface="Kollektif"/>
                <a:ea typeface="Kollektif"/>
                <a:cs typeface="Kollektif"/>
                <a:sym typeface="Kollektif"/>
              </a:rPr>
              <a:t> </a:t>
            </a:r>
            <a:r>
              <a:rPr lang="en-US" sz="3369" dirty="0" err="1">
                <a:solidFill>
                  <a:srgbClr val="302F2F"/>
                </a:solidFill>
                <a:latin typeface="Kollektif"/>
                <a:ea typeface="Kollektif"/>
                <a:cs typeface="Kollektif"/>
                <a:sym typeface="Kollektif"/>
              </a:rPr>
              <a:t>perustehtävä</a:t>
            </a:r>
            <a:r>
              <a:rPr lang="en-US" sz="3369" dirty="0">
                <a:solidFill>
                  <a:srgbClr val="302F2F"/>
                </a:solidFill>
                <a:latin typeface="Kollektif"/>
                <a:ea typeface="Kollektif"/>
                <a:cs typeface="Kollektif"/>
                <a:sym typeface="Kollektif"/>
              </a:rPr>
              <a:t>: </a:t>
            </a:r>
            <a:r>
              <a:rPr lang="en-US" sz="3369" dirty="0" err="1">
                <a:solidFill>
                  <a:srgbClr val="302F2F"/>
                </a:solidFill>
                <a:latin typeface="Kollektif"/>
                <a:ea typeface="Kollektif"/>
                <a:cs typeface="Kollektif"/>
                <a:sym typeface="Kollektif"/>
              </a:rPr>
              <a:t>Opiskelu</a:t>
            </a:r>
            <a:endParaRPr lang="en-US" sz="3369" dirty="0">
              <a:solidFill>
                <a:srgbClr val="302F2F"/>
              </a:solidFill>
              <a:latin typeface="Kollektif"/>
              <a:ea typeface="Kollektif"/>
              <a:cs typeface="Kollektif"/>
              <a:sym typeface="Kollektif"/>
            </a:endParaRPr>
          </a:p>
          <a:p>
            <a:pPr marL="727543" lvl="1" indent="-363772" algn="l">
              <a:lnSpc>
                <a:spcPts val="4717"/>
              </a:lnSpc>
              <a:spcBef>
                <a:spcPct val="0"/>
              </a:spcBef>
              <a:buFont typeface="Arial"/>
              <a:buChar char="•"/>
            </a:pPr>
            <a:r>
              <a:rPr lang="en-US" sz="3369" dirty="0" err="1">
                <a:solidFill>
                  <a:srgbClr val="302F2F"/>
                </a:solidFill>
                <a:latin typeface="Kollektif"/>
                <a:ea typeface="Kollektif"/>
                <a:cs typeface="Kollektif"/>
                <a:sym typeface="Kollektif"/>
              </a:rPr>
              <a:t>Asiatavoite</a:t>
            </a:r>
            <a:r>
              <a:rPr lang="en-US" sz="3369" dirty="0">
                <a:solidFill>
                  <a:srgbClr val="302F2F"/>
                </a:solidFill>
                <a:latin typeface="Kollektif"/>
                <a:ea typeface="Kollektif"/>
                <a:cs typeface="Kollektif"/>
                <a:sym typeface="Kollektif"/>
              </a:rPr>
              <a:t> </a:t>
            </a:r>
            <a:r>
              <a:rPr lang="en-US" sz="3369" dirty="0" err="1">
                <a:solidFill>
                  <a:srgbClr val="302F2F"/>
                </a:solidFill>
                <a:latin typeface="Kollektif"/>
                <a:ea typeface="Kollektif"/>
                <a:cs typeface="Kollektif"/>
                <a:sym typeface="Kollektif"/>
              </a:rPr>
              <a:t>voidaan</a:t>
            </a:r>
            <a:r>
              <a:rPr lang="en-US" sz="3369" dirty="0">
                <a:solidFill>
                  <a:srgbClr val="302F2F"/>
                </a:solidFill>
                <a:latin typeface="Kollektif"/>
                <a:ea typeface="Kollektif"/>
                <a:cs typeface="Kollektif"/>
                <a:sym typeface="Kollektif"/>
              </a:rPr>
              <a:t> </a:t>
            </a:r>
            <a:r>
              <a:rPr lang="en-US" sz="3369" dirty="0" err="1">
                <a:solidFill>
                  <a:srgbClr val="302F2F"/>
                </a:solidFill>
                <a:latin typeface="Kollektif"/>
                <a:ea typeface="Kollektif"/>
                <a:cs typeface="Kollektif"/>
                <a:sym typeface="Kollektif"/>
              </a:rPr>
              <a:t>saavuttaa</a:t>
            </a:r>
            <a:r>
              <a:rPr lang="en-US" sz="3369" dirty="0">
                <a:solidFill>
                  <a:srgbClr val="302F2F"/>
                </a:solidFill>
                <a:latin typeface="Kollektif"/>
                <a:ea typeface="Kollektif"/>
                <a:cs typeface="Kollektif"/>
                <a:sym typeface="Kollektif"/>
              </a:rPr>
              <a:t>, </a:t>
            </a:r>
            <a:r>
              <a:rPr lang="en-US" sz="3369" dirty="0" err="1">
                <a:solidFill>
                  <a:srgbClr val="302F2F"/>
                </a:solidFill>
                <a:latin typeface="Kollektif"/>
                <a:ea typeface="Kollektif"/>
                <a:cs typeface="Kollektif"/>
                <a:sym typeface="Kollektif"/>
              </a:rPr>
              <a:t>jos</a:t>
            </a:r>
            <a:r>
              <a:rPr lang="en-US" sz="3369" dirty="0">
                <a:solidFill>
                  <a:srgbClr val="302F2F"/>
                </a:solidFill>
                <a:latin typeface="Kollektif"/>
                <a:ea typeface="Kollektif"/>
                <a:cs typeface="Kollektif"/>
                <a:sym typeface="Kollektif"/>
              </a:rPr>
              <a:t> </a:t>
            </a:r>
            <a:r>
              <a:rPr lang="en-US" sz="3369" dirty="0" err="1">
                <a:solidFill>
                  <a:srgbClr val="302F2F"/>
                </a:solidFill>
                <a:latin typeface="Kollektif"/>
                <a:ea typeface="Kollektif"/>
                <a:cs typeface="Kollektif"/>
                <a:sym typeface="Kollektif"/>
              </a:rPr>
              <a:t>tunnetavoite</a:t>
            </a:r>
            <a:r>
              <a:rPr lang="en-US" sz="3369" dirty="0">
                <a:solidFill>
                  <a:srgbClr val="302F2F"/>
                </a:solidFill>
                <a:latin typeface="Kollektif"/>
                <a:ea typeface="Kollektif"/>
                <a:cs typeface="Kollektif"/>
                <a:sym typeface="Kollektif"/>
              </a:rPr>
              <a:t> on </a:t>
            </a:r>
            <a:r>
              <a:rPr lang="en-US" sz="3369" dirty="0" err="1">
                <a:solidFill>
                  <a:srgbClr val="302F2F"/>
                </a:solidFill>
                <a:latin typeface="Kollektif"/>
                <a:ea typeface="Kollektif"/>
                <a:cs typeface="Kollektif"/>
                <a:sym typeface="Kollektif"/>
              </a:rPr>
              <a:t>kunnossa</a:t>
            </a:r>
            <a:endParaRPr lang="en-US" sz="3369" dirty="0">
              <a:solidFill>
                <a:srgbClr val="302F2F"/>
              </a:solidFill>
              <a:latin typeface="Kollektif"/>
              <a:ea typeface="Kollektif"/>
              <a:cs typeface="Kollektif"/>
              <a:sym typeface="Kollektif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028700" y="3212624"/>
            <a:ext cx="4905632" cy="10652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351"/>
              </a:lnSpc>
            </a:pPr>
            <a:r>
              <a:rPr lang="en-US" sz="7199" b="1" i="1">
                <a:solidFill>
                  <a:srgbClr val="302F2F"/>
                </a:solidFill>
                <a:latin typeface="Playfair Display Bold Italics"/>
                <a:ea typeface="Playfair Display Bold Italics"/>
                <a:cs typeface="Playfair Display Bold Italics"/>
                <a:sym typeface="Playfair Display Bold Italics"/>
              </a:rPr>
              <a:t>Asiatavoite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9144000" y="4620800"/>
            <a:ext cx="9144000" cy="29424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20775" lvl="1" indent="-360388" algn="l">
              <a:lnSpc>
                <a:spcPts val="4673"/>
              </a:lnSpc>
              <a:buFont typeface="Arial"/>
              <a:buChar char="•"/>
            </a:pPr>
            <a:r>
              <a:rPr lang="en-US" sz="3338">
                <a:solidFill>
                  <a:srgbClr val="302F2F"/>
                </a:solidFill>
                <a:latin typeface="Kollektif"/>
                <a:ea typeface="Kollektif"/>
                <a:cs typeface="Kollektif"/>
                <a:sym typeface="Kollektif"/>
              </a:rPr>
              <a:t>Voidaan kutsua myös ryhmän tiiviydeksi</a:t>
            </a:r>
          </a:p>
          <a:p>
            <a:pPr marL="720775" lvl="1" indent="-360388" algn="l">
              <a:lnSpc>
                <a:spcPts val="4673"/>
              </a:lnSpc>
              <a:buFont typeface="Arial"/>
              <a:buChar char="•"/>
            </a:pPr>
            <a:r>
              <a:rPr lang="en-US" sz="3338">
                <a:solidFill>
                  <a:srgbClr val="302F2F"/>
                </a:solidFill>
                <a:latin typeface="Kollektif"/>
                <a:ea typeface="Kollektif"/>
                <a:cs typeface="Kollektif"/>
                <a:sym typeface="Kollektif"/>
              </a:rPr>
              <a:t>Tutustuminen, turvallisuudentuneen ja yhteenkuuluvuuden rakentaminen</a:t>
            </a:r>
          </a:p>
          <a:p>
            <a:pPr marL="720775" lvl="1" indent="-360388" algn="l">
              <a:lnSpc>
                <a:spcPts val="4673"/>
              </a:lnSpc>
              <a:buFont typeface="Arial"/>
              <a:buChar char="•"/>
            </a:pPr>
            <a:r>
              <a:rPr lang="en-US" sz="3338">
                <a:solidFill>
                  <a:srgbClr val="302F2F"/>
                </a:solidFill>
                <a:latin typeface="Kollektif"/>
                <a:ea typeface="Kollektif"/>
                <a:cs typeface="Kollektif"/>
                <a:sym typeface="Kollektif"/>
              </a:rPr>
              <a:t>Ryhmän kehittyminen toimintakykyiseksi</a:t>
            </a:r>
          </a:p>
          <a:p>
            <a:pPr marL="720775" lvl="1" indent="-360388" algn="l">
              <a:lnSpc>
                <a:spcPts val="4673"/>
              </a:lnSpc>
              <a:spcBef>
                <a:spcPct val="0"/>
              </a:spcBef>
              <a:buFont typeface="Arial"/>
              <a:buChar char="•"/>
            </a:pPr>
            <a:r>
              <a:rPr lang="en-US" sz="3338">
                <a:solidFill>
                  <a:srgbClr val="302F2F"/>
                </a:solidFill>
                <a:latin typeface="Kollektif"/>
                <a:ea typeface="Kollektif"/>
                <a:cs typeface="Kollektif"/>
                <a:sym typeface="Kollektif"/>
              </a:rPr>
              <a:t>Erityisen tärkeää muodostumisvaiheessa</a:t>
            </a:r>
          </a:p>
        </p:txBody>
      </p:sp>
      <p:sp>
        <p:nvSpPr>
          <p:cNvPr id="14" name="TextBox 14"/>
          <p:cNvSpPr txBox="1">
            <a:spLocks noGrp="1"/>
          </p:cNvSpPr>
          <p:nvPr>
            <p:ph type="title" idx="4294967295"/>
          </p:nvPr>
        </p:nvSpPr>
        <p:spPr>
          <a:xfrm>
            <a:off x="2976478" y="928527"/>
            <a:ext cx="12335045" cy="133159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04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0" b="1" i="1" u="none" strike="noStrike" kern="1200" cap="none" spc="0" normalizeH="0" baseline="0" noProof="0" dirty="0" err="1">
                <a:ln>
                  <a:noFill/>
                </a:ln>
                <a:solidFill>
                  <a:srgbClr val="302F2F"/>
                </a:solidFill>
                <a:effectLst/>
                <a:uLnTx/>
                <a:uFillTx/>
                <a:latin typeface="Playfair Display Ultra-Bold Italics"/>
                <a:ea typeface="Playfair Display Ultra-Bold Italics"/>
                <a:cs typeface="Playfair Display Ultra-Bold Italics"/>
                <a:sym typeface="Playfair Display Ultra-Bold Italics"/>
              </a:rPr>
              <a:t>Ryhmän</a:t>
            </a:r>
            <a:r>
              <a:rPr kumimoji="0" lang="en-US" sz="9000" b="1" i="1" u="none" strike="noStrike" kern="1200" cap="none" spc="0" normalizeH="0" baseline="0" noProof="0" dirty="0">
                <a:ln>
                  <a:noFill/>
                </a:ln>
                <a:solidFill>
                  <a:srgbClr val="302F2F"/>
                </a:solidFill>
                <a:effectLst/>
                <a:uLnTx/>
                <a:uFillTx/>
                <a:latin typeface="Playfair Display Ultra-Bold Italics"/>
                <a:ea typeface="Playfair Display Ultra-Bold Italics"/>
                <a:cs typeface="Playfair Display Ultra-Bold Italics"/>
                <a:sym typeface="Playfair Display Ultra-Bold Italics"/>
              </a:rPr>
              <a:t> </a:t>
            </a:r>
            <a:r>
              <a:rPr kumimoji="0" lang="en-US" sz="9000" b="1" i="1" u="none" strike="noStrike" kern="1200" cap="none" spc="0" normalizeH="0" baseline="0" noProof="0" dirty="0" err="1">
                <a:ln>
                  <a:noFill/>
                </a:ln>
                <a:solidFill>
                  <a:srgbClr val="302F2F"/>
                </a:solidFill>
                <a:effectLst/>
                <a:uLnTx/>
                <a:uFillTx/>
                <a:latin typeface="Playfair Display Ultra-Bold Italics"/>
                <a:ea typeface="Playfair Display Ultra-Bold Italics"/>
                <a:cs typeface="Playfair Display Ultra-Bold Italics"/>
                <a:sym typeface="Playfair Display Ultra-Bold Italics"/>
              </a:rPr>
              <a:t>kaksoistavoite</a:t>
            </a:r>
            <a:endParaRPr kumimoji="0" lang="en-US" sz="9000" b="1" i="1" u="none" strike="noStrike" kern="1200" cap="none" spc="0" normalizeH="0" baseline="0" noProof="0" dirty="0">
              <a:ln>
                <a:noFill/>
              </a:ln>
              <a:solidFill>
                <a:srgbClr val="302F2F"/>
              </a:solidFill>
              <a:effectLst/>
              <a:uLnTx/>
              <a:uFillTx/>
              <a:latin typeface="Playfair Display Ultra-Bold Italics"/>
              <a:ea typeface="Playfair Display Ultra-Bold Italics"/>
              <a:cs typeface="Playfair Display Ultra-Bold Italics"/>
              <a:sym typeface="Playfair Display Ultra-Bold Itali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F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77488" y="462631"/>
            <a:ext cx="3108860" cy="2441868"/>
          </a:xfrm>
          <a:custGeom>
            <a:avLst/>
            <a:gdLst/>
            <a:ahLst/>
            <a:cxnLst/>
            <a:rect l="l" t="t" r="r" b="b"/>
            <a:pathLst>
              <a:path w="3108860" h="2441868">
                <a:moveTo>
                  <a:pt x="0" y="0"/>
                </a:moveTo>
                <a:lnTo>
                  <a:pt x="3108860" y="0"/>
                </a:lnTo>
                <a:lnTo>
                  <a:pt x="3108860" y="2441869"/>
                </a:lnTo>
                <a:lnTo>
                  <a:pt x="0" y="24418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3" name="TextBox 3"/>
          <p:cNvSpPr txBox="1">
            <a:spLocks noGrp="1"/>
          </p:cNvSpPr>
          <p:nvPr>
            <p:ph type="title" idx="4294967295"/>
          </p:nvPr>
        </p:nvSpPr>
        <p:spPr>
          <a:xfrm>
            <a:off x="3586348" y="1278965"/>
            <a:ext cx="11115304" cy="106527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35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1" u="none" strike="noStrike" kern="1200" cap="none" spc="0" normalizeH="0" baseline="0" noProof="0" dirty="0" err="1">
                <a:ln>
                  <a:noFill/>
                </a:ln>
                <a:solidFill>
                  <a:srgbClr val="302F2F"/>
                </a:solidFill>
                <a:effectLst/>
                <a:uLnTx/>
                <a:uFillTx/>
                <a:latin typeface="Playfair Display Heavy Italics"/>
                <a:ea typeface="Playfair Display Heavy Italics"/>
                <a:cs typeface="Playfair Display Heavy Italics"/>
                <a:sym typeface="Playfair Display Heavy Italics"/>
              </a:rPr>
              <a:t>Ryhmäyttämisen</a:t>
            </a:r>
            <a:r>
              <a:rPr kumimoji="0" lang="en-US" sz="7200" b="1" i="1" u="none" strike="noStrike" kern="1200" cap="none" spc="0" normalizeH="0" baseline="0" noProof="0" dirty="0">
                <a:ln>
                  <a:noFill/>
                </a:ln>
                <a:solidFill>
                  <a:srgbClr val="302F2F"/>
                </a:solidFill>
                <a:effectLst/>
                <a:uLnTx/>
                <a:uFillTx/>
                <a:latin typeface="Playfair Display Heavy Italics"/>
                <a:ea typeface="Playfair Display Heavy Italics"/>
                <a:cs typeface="Playfair Display Heavy Italics"/>
                <a:sym typeface="Playfair Display Heavy Italics"/>
              </a:rPr>
              <a:t> </a:t>
            </a:r>
            <a:r>
              <a:rPr kumimoji="0" lang="en-US" sz="7200" b="1" i="1" u="none" strike="noStrike" kern="1200" cap="none" spc="0" normalizeH="0" baseline="0" noProof="0" dirty="0" err="1">
                <a:ln>
                  <a:noFill/>
                </a:ln>
                <a:solidFill>
                  <a:srgbClr val="302F2F"/>
                </a:solidFill>
                <a:effectLst/>
                <a:uLnTx/>
                <a:uFillTx/>
                <a:latin typeface="Playfair Display Heavy Italics"/>
                <a:ea typeface="Playfair Display Heavy Italics"/>
                <a:cs typeface="Playfair Display Heavy Italics"/>
                <a:sym typeface="Playfair Display Heavy Italics"/>
              </a:rPr>
              <a:t>hyötyjä</a:t>
            </a:r>
            <a:endParaRPr kumimoji="0" lang="en-US" sz="7200" b="1" i="1" u="none" strike="noStrike" kern="1200" cap="none" spc="0" normalizeH="0" baseline="0" noProof="0" dirty="0">
              <a:ln>
                <a:noFill/>
              </a:ln>
              <a:solidFill>
                <a:srgbClr val="302F2F"/>
              </a:solidFill>
              <a:effectLst/>
              <a:uLnTx/>
              <a:uFillTx/>
              <a:latin typeface="Playfair Display Heavy Italics"/>
              <a:ea typeface="Playfair Display Heavy Italics"/>
              <a:cs typeface="Playfair Display Heavy Italics"/>
              <a:sym typeface="Playfair Display Heavy Italics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477488" y="2846799"/>
            <a:ext cx="8666512" cy="66520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90881" lvl="1" indent="-345440" algn="l">
              <a:lnSpc>
                <a:spcPts val="5312"/>
              </a:lnSpc>
              <a:buFont typeface="Arial"/>
              <a:buChar char="•"/>
            </a:pPr>
            <a:r>
              <a:rPr lang="en-US" sz="3200">
                <a:solidFill>
                  <a:srgbClr val="302F2F"/>
                </a:solidFill>
                <a:latin typeface="Poppins"/>
                <a:ea typeface="Poppins"/>
                <a:cs typeface="Poppins"/>
                <a:sym typeface="Poppins"/>
              </a:rPr>
              <a:t>Koulupoissaolot vähenevät</a:t>
            </a:r>
          </a:p>
          <a:p>
            <a:pPr marL="690881" lvl="1" indent="-345440" algn="l">
              <a:lnSpc>
                <a:spcPts val="5312"/>
              </a:lnSpc>
              <a:buFont typeface="Arial"/>
              <a:buChar char="•"/>
            </a:pPr>
            <a:r>
              <a:rPr lang="en-US" sz="3200">
                <a:solidFill>
                  <a:srgbClr val="302F2F"/>
                </a:solidFill>
                <a:latin typeface="Poppins"/>
                <a:ea typeface="Poppins"/>
                <a:cs typeface="Poppins"/>
                <a:sym typeface="Poppins"/>
              </a:rPr>
              <a:t>Yhteenkuuluvuuden ja osallisuuden tunne lisääntyvät</a:t>
            </a:r>
          </a:p>
          <a:p>
            <a:pPr marL="690881" lvl="1" indent="-345440" algn="l">
              <a:lnSpc>
                <a:spcPts val="5312"/>
              </a:lnSpc>
              <a:buFont typeface="Arial"/>
              <a:buChar char="•"/>
            </a:pPr>
            <a:r>
              <a:rPr lang="en-US" sz="3200">
                <a:solidFill>
                  <a:srgbClr val="302F2F"/>
                </a:solidFill>
                <a:latin typeface="Poppins"/>
                <a:ea typeface="Poppins"/>
                <a:cs typeface="Poppins"/>
                <a:sym typeface="Poppins"/>
              </a:rPr>
              <a:t>Työrauha ja keskittyminen paranevat</a:t>
            </a:r>
          </a:p>
          <a:p>
            <a:pPr marL="690881" lvl="1" indent="-345440" algn="l">
              <a:lnSpc>
                <a:spcPts val="5312"/>
              </a:lnSpc>
              <a:buFont typeface="Arial"/>
              <a:buChar char="•"/>
            </a:pPr>
            <a:r>
              <a:rPr lang="en-US" sz="3200">
                <a:solidFill>
                  <a:srgbClr val="302F2F"/>
                </a:solidFill>
                <a:latin typeface="Poppins"/>
                <a:ea typeface="Poppins"/>
                <a:cs typeface="Poppins"/>
                <a:sym typeface="Poppins"/>
              </a:rPr>
              <a:t>Oppilaiden välinen yhteistyö helpottuu</a:t>
            </a:r>
          </a:p>
          <a:p>
            <a:pPr marL="690881" lvl="1" indent="-345440" algn="l">
              <a:lnSpc>
                <a:spcPts val="5312"/>
              </a:lnSpc>
              <a:buFont typeface="Arial"/>
              <a:buChar char="•"/>
            </a:pPr>
            <a:r>
              <a:rPr lang="en-US" sz="3200">
                <a:solidFill>
                  <a:srgbClr val="302F2F"/>
                </a:solidFill>
                <a:latin typeface="Poppins"/>
                <a:ea typeface="Poppins"/>
                <a:cs typeface="Poppins"/>
                <a:sym typeface="Poppins"/>
              </a:rPr>
              <a:t>Kouluviihtyvyys lisääntyy</a:t>
            </a:r>
          </a:p>
          <a:p>
            <a:pPr marL="690881" lvl="1" indent="-345440" algn="l">
              <a:lnSpc>
                <a:spcPts val="5312"/>
              </a:lnSpc>
              <a:buFont typeface="Arial"/>
              <a:buChar char="•"/>
            </a:pPr>
            <a:r>
              <a:rPr lang="en-US" sz="3200">
                <a:solidFill>
                  <a:srgbClr val="302F2F"/>
                </a:solidFill>
                <a:latin typeface="Poppins"/>
                <a:ea typeface="Poppins"/>
                <a:cs typeface="Poppins"/>
                <a:sym typeface="Poppins"/>
              </a:rPr>
              <a:t>Kouluyhteisöön on helpompi sitoutua</a:t>
            </a:r>
          </a:p>
          <a:p>
            <a:pPr marL="690881" lvl="1" indent="-345440" algn="l">
              <a:lnSpc>
                <a:spcPts val="5312"/>
              </a:lnSpc>
              <a:buFont typeface="Arial"/>
              <a:buChar char="•"/>
            </a:pPr>
            <a:r>
              <a:rPr lang="en-US" sz="3200">
                <a:solidFill>
                  <a:srgbClr val="302F2F"/>
                </a:solidFill>
                <a:latin typeface="Poppins"/>
                <a:ea typeface="Poppins"/>
                <a:cs typeface="Poppins"/>
                <a:sym typeface="Poppins"/>
              </a:rPr>
              <a:t>Yksinäisyys vähenee</a:t>
            </a:r>
          </a:p>
          <a:p>
            <a:pPr marL="690881" lvl="1" indent="-345440" algn="l">
              <a:lnSpc>
                <a:spcPts val="5312"/>
              </a:lnSpc>
              <a:buFont typeface="Arial"/>
              <a:buChar char="•"/>
            </a:pPr>
            <a:r>
              <a:rPr lang="en-US" sz="3200">
                <a:solidFill>
                  <a:srgbClr val="302F2F"/>
                </a:solidFill>
                <a:latin typeface="Poppins"/>
                <a:ea typeface="Poppins"/>
                <a:cs typeface="Poppins"/>
                <a:sym typeface="Poppins"/>
              </a:rPr>
              <a:t>Vuorovaikutus- ja tunnetaidot kehittyvät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9144000" y="2846799"/>
            <a:ext cx="9331346" cy="66520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90881" lvl="1" indent="-345440" algn="l">
              <a:lnSpc>
                <a:spcPts val="5312"/>
              </a:lnSpc>
              <a:buFont typeface="Arial"/>
              <a:buChar char="•"/>
            </a:pPr>
            <a:r>
              <a:rPr lang="en-US" sz="3200">
                <a:solidFill>
                  <a:srgbClr val="302F2F"/>
                </a:solidFill>
                <a:latin typeface="Poppins"/>
                <a:ea typeface="Poppins"/>
                <a:cs typeface="Poppins"/>
                <a:sym typeface="Poppins"/>
              </a:rPr>
              <a:t>Itsetuntemustaidot paranevat</a:t>
            </a:r>
          </a:p>
          <a:p>
            <a:pPr marL="690881" lvl="1" indent="-345440" algn="l">
              <a:lnSpc>
                <a:spcPts val="5312"/>
              </a:lnSpc>
              <a:buFont typeface="Arial"/>
              <a:buChar char="•"/>
            </a:pPr>
            <a:r>
              <a:rPr lang="en-US" sz="3200">
                <a:solidFill>
                  <a:srgbClr val="302F2F"/>
                </a:solidFill>
                <a:latin typeface="Poppins"/>
                <a:ea typeface="Poppins"/>
                <a:cs typeface="Poppins"/>
                <a:sym typeface="Poppins"/>
              </a:rPr>
              <a:t>Erilaisuuden hyväksyminen lisääntyy</a:t>
            </a:r>
          </a:p>
          <a:p>
            <a:pPr marL="690881" lvl="1" indent="-345440" algn="l">
              <a:lnSpc>
                <a:spcPts val="5312"/>
              </a:lnSpc>
              <a:buFont typeface="Arial"/>
              <a:buChar char="•"/>
            </a:pPr>
            <a:r>
              <a:rPr lang="en-US" sz="3200">
                <a:solidFill>
                  <a:srgbClr val="302F2F"/>
                </a:solidFill>
                <a:latin typeface="Poppins"/>
                <a:ea typeface="Poppins"/>
                <a:cs typeface="Poppins"/>
                <a:sym typeface="Poppins"/>
              </a:rPr>
              <a:t>Oppilaiden itsetunto kehittyy</a:t>
            </a:r>
          </a:p>
          <a:p>
            <a:pPr marL="690881" lvl="1" indent="-345440" algn="l">
              <a:lnSpc>
                <a:spcPts val="5312"/>
              </a:lnSpc>
              <a:buFont typeface="Arial"/>
              <a:buChar char="•"/>
            </a:pPr>
            <a:r>
              <a:rPr lang="en-US" sz="3200">
                <a:solidFill>
                  <a:srgbClr val="302F2F"/>
                </a:solidFill>
                <a:latin typeface="Poppins"/>
                <a:ea typeface="Poppins"/>
                <a:cs typeface="Poppins"/>
                <a:sym typeface="Poppins"/>
              </a:rPr>
              <a:t>Koulupäiviin tulee iloa ja yhteisöllisyyttä</a:t>
            </a:r>
          </a:p>
          <a:p>
            <a:pPr marL="690881" lvl="1" indent="-345440" algn="l">
              <a:lnSpc>
                <a:spcPts val="5312"/>
              </a:lnSpc>
              <a:buFont typeface="Arial"/>
              <a:buChar char="•"/>
            </a:pPr>
            <a:r>
              <a:rPr lang="en-US" sz="3200">
                <a:solidFill>
                  <a:srgbClr val="302F2F"/>
                </a:solidFill>
                <a:latin typeface="Poppins"/>
                <a:ea typeface="Poppins"/>
                <a:cs typeface="Poppins"/>
                <a:sym typeface="Poppins"/>
              </a:rPr>
              <a:t>Opettajan ja oppilaiden välinen suhde paranee</a:t>
            </a:r>
          </a:p>
          <a:p>
            <a:pPr marL="690881" lvl="1" indent="-345440" algn="l">
              <a:lnSpc>
                <a:spcPts val="5312"/>
              </a:lnSpc>
              <a:buFont typeface="Arial"/>
              <a:buChar char="•"/>
            </a:pPr>
            <a:r>
              <a:rPr lang="en-US" sz="3200">
                <a:solidFill>
                  <a:srgbClr val="302F2F"/>
                </a:solidFill>
                <a:latin typeface="Poppins"/>
                <a:ea typeface="Poppins"/>
                <a:cs typeface="Poppins"/>
                <a:sym typeface="Poppins"/>
              </a:rPr>
              <a:t>Ristiriitatilanteiden hallinta kehittyy</a:t>
            </a:r>
          </a:p>
          <a:p>
            <a:pPr marL="690881" lvl="1" indent="-345440" algn="l">
              <a:lnSpc>
                <a:spcPts val="5312"/>
              </a:lnSpc>
              <a:buFont typeface="Arial"/>
              <a:buChar char="•"/>
            </a:pPr>
            <a:r>
              <a:rPr lang="en-US" sz="3200">
                <a:solidFill>
                  <a:srgbClr val="302F2F"/>
                </a:solidFill>
                <a:latin typeface="Poppins"/>
                <a:ea typeface="Poppins"/>
                <a:cs typeface="Poppins"/>
                <a:sym typeface="Poppins"/>
              </a:rPr>
              <a:t>Myönteisen ilmapiirin ylläpitämisestä tulee helpompaa</a:t>
            </a:r>
          </a:p>
          <a:p>
            <a:pPr marL="690881" lvl="1" indent="-345440" algn="l">
              <a:lnSpc>
                <a:spcPts val="5312"/>
              </a:lnSpc>
              <a:buFont typeface="Arial"/>
              <a:buChar char="•"/>
            </a:pPr>
            <a:r>
              <a:rPr lang="en-US" sz="3200">
                <a:solidFill>
                  <a:srgbClr val="302F2F"/>
                </a:solidFill>
                <a:latin typeface="Poppins"/>
                <a:ea typeface="Poppins"/>
                <a:cs typeface="Poppins"/>
                <a:sym typeface="Poppins"/>
              </a:rPr>
              <a:t>Kiusaaminen vähenee</a:t>
            </a:r>
          </a:p>
        </p:txBody>
      </p:sp>
      <p:sp>
        <p:nvSpPr>
          <p:cNvPr id="6" name="Freeform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14701652" y="462631"/>
            <a:ext cx="2964040" cy="2328119"/>
          </a:xfrm>
          <a:custGeom>
            <a:avLst/>
            <a:gdLst/>
            <a:ahLst/>
            <a:cxnLst/>
            <a:rect l="l" t="t" r="r" b="b"/>
            <a:pathLst>
              <a:path w="2964040" h="2328119">
                <a:moveTo>
                  <a:pt x="2964040" y="0"/>
                </a:moveTo>
                <a:lnTo>
                  <a:pt x="0" y="0"/>
                </a:lnTo>
                <a:lnTo>
                  <a:pt x="0" y="2328119"/>
                </a:lnTo>
                <a:lnTo>
                  <a:pt x="2964040" y="2328119"/>
                </a:lnTo>
                <a:lnTo>
                  <a:pt x="296404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D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9144000" cy="10287000"/>
            <a:chOff x="0" y="0"/>
            <a:chExt cx="2408296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08296" cy="2709333"/>
            </a:xfrm>
            <a:custGeom>
              <a:avLst/>
              <a:gdLst/>
              <a:ahLst/>
              <a:cxnLst/>
              <a:rect l="l" t="t" r="r" b="b"/>
              <a:pathLst>
                <a:path w="2408296" h="2709333">
                  <a:moveTo>
                    <a:pt x="0" y="0"/>
                  </a:moveTo>
                  <a:lnTo>
                    <a:pt x="2408296" y="0"/>
                  </a:lnTo>
                  <a:lnTo>
                    <a:pt x="2408296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FBD59"/>
            </a:solidFill>
          </p:spPr>
          <p:txBody>
            <a:bodyPr/>
            <a:lstStyle/>
            <a:p>
              <a:endParaRPr lang="fi-FI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408296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6224491" y="6704379"/>
            <a:ext cx="2919509" cy="3716967"/>
          </a:xfrm>
          <a:custGeom>
            <a:avLst/>
            <a:gdLst/>
            <a:ahLst/>
            <a:cxnLst/>
            <a:rect l="l" t="t" r="r" b="b"/>
            <a:pathLst>
              <a:path w="2919509" h="3716967">
                <a:moveTo>
                  <a:pt x="2919509" y="0"/>
                </a:moveTo>
                <a:lnTo>
                  <a:pt x="0" y="0"/>
                </a:lnTo>
                <a:lnTo>
                  <a:pt x="0" y="3716968"/>
                </a:lnTo>
                <a:lnTo>
                  <a:pt x="2919509" y="3716968"/>
                </a:lnTo>
                <a:lnTo>
                  <a:pt x="2919509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6" name="Freeform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346889" flipH="1">
            <a:off x="12830535" y="6642384"/>
            <a:ext cx="3840959" cy="3840959"/>
          </a:xfrm>
          <a:custGeom>
            <a:avLst/>
            <a:gdLst/>
            <a:ahLst/>
            <a:cxnLst/>
            <a:rect l="l" t="t" r="r" b="b"/>
            <a:pathLst>
              <a:path w="3840959" h="3840959">
                <a:moveTo>
                  <a:pt x="3840959" y="0"/>
                </a:moveTo>
                <a:lnTo>
                  <a:pt x="0" y="0"/>
                </a:lnTo>
                <a:lnTo>
                  <a:pt x="0" y="3840958"/>
                </a:lnTo>
                <a:lnTo>
                  <a:pt x="3840959" y="3840958"/>
                </a:lnTo>
                <a:lnTo>
                  <a:pt x="3840959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7" name="TextBox 7"/>
          <p:cNvSpPr txBox="1"/>
          <p:nvPr/>
        </p:nvSpPr>
        <p:spPr>
          <a:xfrm>
            <a:off x="132898" y="2728296"/>
            <a:ext cx="8878203" cy="36621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7183" lvl="1" indent="-268592" algn="l">
              <a:lnSpc>
                <a:spcPts val="4180"/>
              </a:lnSpc>
              <a:buFont typeface="Arial"/>
              <a:buChar char="•"/>
            </a:pPr>
            <a:r>
              <a:rPr lang="en-US" sz="2488">
                <a:solidFill>
                  <a:srgbClr val="302F2F"/>
                </a:solidFill>
                <a:latin typeface="Kollektif"/>
                <a:ea typeface="Kollektif"/>
                <a:cs typeface="Kollektif"/>
                <a:sym typeface="Kollektif"/>
              </a:rPr>
              <a:t>Kun ryhmä ei ole enää uusi ja se on alkanut tiivistyä.</a:t>
            </a:r>
          </a:p>
          <a:p>
            <a:pPr marL="537183" lvl="1" indent="-268592" algn="l">
              <a:lnSpc>
                <a:spcPts val="4180"/>
              </a:lnSpc>
              <a:buFont typeface="Arial"/>
              <a:buChar char="•"/>
            </a:pPr>
            <a:r>
              <a:rPr lang="en-US" sz="2488">
                <a:solidFill>
                  <a:srgbClr val="302F2F"/>
                </a:solidFill>
                <a:latin typeface="Kollektif"/>
                <a:ea typeface="Kollektif"/>
                <a:cs typeface="Kollektif"/>
                <a:sym typeface="Kollektif"/>
              </a:rPr>
              <a:t>Ylläpidetään ryhmän yhteenkuuluvuudentunnetta. Pysyvästi toimivaa ryhmää ei ole olemassa. </a:t>
            </a:r>
          </a:p>
          <a:p>
            <a:pPr marL="537183" lvl="1" indent="-268592" algn="l">
              <a:lnSpc>
                <a:spcPts val="4180"/>
              </a:lnSpc>
              <a:buFont typeface="Arial"/>
              <a:buChar char="•"/>
            </a:pPr>
            <a:r>
              <a:rPr lang="en-US" sz="2488">
                <a:solidFill>
                  <a:srgbClr val="302F2F"/>
                </a:solidFill>
                <a:latin typeface="Kollektif"/>
                <a:ea typeface="Kollektif"/>
                <a:cs typeface="Kollektif"/>
                <a:sym typeface="Kollektif"/>
              </a:rPr>
              <a:t>Ryhmäyttämistä ei voi ajatella kertaluontoisena, vaan se on jatkuva prosessi.</a:t>
            </a:r>
          </a:p>
          <a:p>
            <a:pPr marL="537183" lvl="1" indent="-268592" algn="l">
              <a:lnSpc>
                <a:spcPts val="4180"/>
              </a:lnSpc>
              <a:buFont typeface="Arial"/>
              <a:buChar char="•"/>
            </a:pPr>
            <a:r>
              <a:rPr lang="en-US" sz="2488">
                <a:solidFill>
                  <a:srgbClr val="302F2F"/>
                </a:solidFill>
                <a:latin typeface="Kollektif"/>
                <a:ea typeface="Kollektif"/>
                <a:cs typeface="Kollektif"/>
                <a:sym typeface="Kollektif"/>
              </a:rPr>
              <a:t>Pieniä tekoja arjessa: esim. vaihtuvat ryhmätyötiimit, toiminnalliset oppimistehtävät ja luojanvalvojanvartit.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507355" y="2747346"/>
            <a:ext cx="8587446" cy="46354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41016" lvl="1" indent="-270508" algn="l">
              <a:lnSpc>
                <a:spcPts val="4084"/>
              </a:lnSpc>
              <a:buFont typeface="Arial"/>
              <a:buChar char="•"/>
            </a:pPr>
            <a:r>
              <a:rPr lang="en-US" sz="2505">
                <a:solidFill>
                  <a:srgbClr val="302F2F"/>
                </a:solidFill>
                <a:latin typeface="Kollektif"/>
                <a:ea typeface="Kollektif"/>
                <a:cs typeface="Kollektif"/>
                <a:sym typeface="Kollektif"/>
              </a:rPr>
              <a:t>Ryhmä on kerran jo muodostunut, mutta jostain syystä ilmapiiri alkaa rakoilemaan (esim. kiusaaminen, opettajien vaihdokset, uuden oppilaan tulo ryhmään tai kilpailuasetelman muodostuminen).</a:t>
            </a:r>
          </a:p>
          <a:p>
            <a:pPr marL="541016" lvl="1" indent="-270508" algn="l">
              <a:lnSpc>
                <a:spcPts val="4084"/>
              </a:lnSpc>
              <a:buFont typeface="Arial"/>
              <a:buChar char="•"/>
            </a:pPr>
            <a:r>
              <a:rPr lang="en-US" sz="2505" b="1">
                <a:solidFill>
                  <a:srgbClr val="302F2F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Ryhmän kiinteyttä täytyy alkaa rakentaa uudestaan.</a:t>
            </a:r>
          </a:p>
          <a:p>
            <a:pPr marL="541016" lvl="1" indent="-270508" algn="l">
              <a:lnSpc>
                <a:spcPts val="4084"/>
              </a:lnSpc>
              <a:buFont typeface="Arial"/>
              <a:buChar char="•"/>
            </a:pPr>
            <a:r>
              <a:rPr lang="en-US" sz="2505">
                <a:solidFill>
                  <a:srgbClr val="302F2F"/>
                </a:solidFill>
                <a:latin typeface="Kollektif"/>
                <a:ea typeface="Kollektif"/>
                <a:cs typeface="Kollektif"/>
                <a:sym typeface="Kollektif"/>
              </a:rPr>
              <a:t>Ryhmähengen murentuminen ei ole koskaan vain yhden oppilaan vika.</a:t>
            </a:r>
          </a:p>
          <a:p>
            <a:pPr marL="541016" lvl="1" indent="-270508" algn="l">
              <a:lnSpc>
                <a:spcPts val="4084"/>
              </a:lnSpc>
              <a:buFont typeface="Arial"/>
              <a:buChar char="•"/>
            </a:pPr>
            <a:r>
              <a:rPr lang="en-US" sz="2505">
                <a:solidFill>
                  <a:srgbClr val="302F2F"/>
                </a:solidFill>
                <a:latin typeface="Kollektif"/>
                <a:ea typeface="Kollektif"/>
                <a:cs typeface="Kollektif"/>
                <a:sym typeface="Kollektif"/>
              </a:rPr>
              <a:t>Ryhmänhengen korjaaminen voi olla haastavaa ja se voi viedä kauan.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706588" y="419750"/>
            <a:ext cx="6552712" cy="18708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23"/>
              </a:lnSpc>
            </a:pPr>
            <a:r>
              <a:rPr lang="en-US" sz="6399" b="1" i="1">
                <a:solidFill>
                  <a:srgbClr val="302F2F"/>
                </a:solidFill>
                <a:latin typeface="Playfair Display Ultra-Bold Italics"/>
                <a:ea typeface="Playfair Display Ultra-Bold Italics"/>
                <a:cs typeface="Playfair Display Ultra-Bold Italics"/>
                <a:sym typeface="Playfair Display Ultra-Bold Italics"/>
              </a:rPr>
              <a:t>Korjaava ryhmäyttäminen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28700" y="400446"/>
            <a:ext cx="6307334" cy="19094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40"/>
              </a:lnSpc>
            </a:pPr>
            <a:r>
              <a:rPr lang="en-US" sz="6500" b="1" i="1">
                <a:solidFill>
                  <a:srgbClr val="302F2F"/>
                </a:solidFill>
                <a:latin typeface="Playfair Display Bold Italics"/>
                <a:ea typeface="Playfair Display Bold Italics"/>
                <a:cs typeface="Playfair Display Bold Italics"/>
                <a:sym typeface="Playfair Display Bold Italics"/>
              </a:rPr>
              <a:t>Ylläpitävä ryhmäyttäminen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532403" y="7557310"/>
            <a:ext cx="4157616" cy="19539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6"/>
              </a:lnSpc>
            </a:pPr>
            <a:r>
              <a:rPr lang="en-US" sz="2197">
                <a:solidFill>
                  <a:srgbClr val="302F2F"/>
                </a:solidFill>
                <a:latin typeface="Poppins"/>
                <a:ea typeface="Poppins"/>
                <a:cs typeface="Poppins"/>
                <a:sym typeface="Poppins"/>
              </a:rPr>
              <a:t>Kun on kuukauden salitreenin jälkeen saanut itselleen lihaksikkaat käsivarret, eivät lihakset pysy, jos treenaamista ei jatketa.</a:t>
            </a:r>
          </a:p>
        </p:txBody>
      </p:sp>
      <p:sp>
        <p:nvSpPr>
          <p:cNvPr id="12" name="Otsikko 11">
            <a:extLst>
              <a:ext uri="{FF2B5EF4-FFF2-40B4-BE49-F238E27FC236}">
                <a16:creationId xmlns:a16="http://schemas.microsoft.com/office/drawing/2014/main" id="{425A30FF-113F-AD4D-E0CE-F340AC46EB7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-1143000"/>
            <a:ext cx="8229600" cy="114300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fi-FI" dirty="0"/>
              <a:t>Ylläpitävä – ja korjaava </a:t>
            </a:r>
            <a:r>
              <a:rPr lang="fi-FI" dirty="0" err="1"/>
              <a:t>ryhmäyttäminen</a:t>
            </a:r>
            <a:endParaRPr lang="fi-FI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36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>
            <a:spLocks noGrp="1"/>
          </p:cNvSpPr>
          <p:nvPr>
            <p:ph type="title" idx="4294967295"/>
          </p:nvPr>
        </p:nvSpPr>
        <p:spPr>
          <a:xfrm>
            <a:off x="1703224" y="682307"/>
            <a:ext cx="14881553" cy="162750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27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0" b="1" i="1" u="none" strike="noStrike" kern="1200" cap="none" spc="0" normalizeH="0" baseline="0" noProof="0" dirty="0" err="1">
                <a:ln>
                  <a:noFill/>
                </a:ln>
                <a:solidFill>
                  <a:srgbClr val="FDF4F5"/>
                </a:solidFill>
                <a:effectLst/>
                <a:uLnTx/>
                <a:uFillTx/>
                <a:latin typeface="Playfair Display Ultra-Bold Italics"/>
                <a:ea typeface="Playfair Display Ultra-Bold Italics"/>
                <a:cs typeface="Playfair Display Ultra-Bold Italics"/>
                <a:sym typeface="Playfair Display Ultra-Bold Italics"/>
              </a:rPr>
              <a:t>Turvallisuus</a:t>
            </a:r>
            <a:r>
              <a:rPr kumimoji="0" lang="en-US" sz="11000" b="1" i="1" u="none" strike="noStrike" kern="1200" cap="none" spc="0" normalizeH="0" baseline="0" noProof="0" dirty="0">
                <a:ln>
                  <a:noFill/>
                </a:ln>
                <a:solidFill>
                  <a:srgbClr val="FDF4F5"/>
                </a:solidFill>
                <a:effectLst/>
                <a:uLnTx/>
                <a:uFillTx/>
                <a:latin typeface="Playfair Display Ultra-Bold Italics"/>
                <a:ea typeface="Playfair Display Ultra-Bold Italics"/>
                <a:cs typeface="Playfair Display Ultra-Bold Italics"/>
                <a:sym typeface="Playfair Display Ultra-Bold Italics"/>
              </a:rPr>
              <a:t> </a:t>
            </a:r>
            <a:r>
              <a:rPr kumimoji="0" lang="en-US" sz="11000" b="1" i="1" u="none" strike="noStrike" kern="1200" cap="none" spc="0" normalizeH="0" baseline="0" noProof="0" dirty="0" err="1">
                <a:ln>
                  <a:noFill/>
                </a:ln>
                <a:solidFill>
                  <a:srgbClr val="FDF4F5"/>
                </a:solidFill>
                <a:effectLst/>
                <a:uLnTx/>
                <a:uFillTx/>
                <a:latin typeface="Playfair Display Ultra-Bold Italics"/>
                <a:ea typeface="Playfair Display Ultra-Bold Italics"/>
                <a:cs typeface="Playfair Display Ultra-Bold Italics"/>
                <a:sym typeface="Playfair Display Ultra-Bold Italics"/>
              </a:rPr>
              <a:t>ryhmässä</a:t>
            </a:r>
            <a:endParaRPr kumimoji="0" lang="en-US" sz="11000" b="1" i="1" u="none" strike="noStrike" kern="1200" cap="none" spc="0" normalizeH="0" baseline="0" noProof="0" dirty="0">
              <a:ln>
                <a:noFill/>
              </a:ln>
              <a:solidFill>
                <a:srgbClr val="FDF4F5"/>
              </a:solidFill>
              <a:effectLst/>
              <a:uLnTx/>
              <a:uFillTx/>
              <a:latin typeface="Playfair Display Ultra-Bold Italics"/>
              <a:ea typeface="Playfair Display Ultra-Bold Italics"/>
              <a:cs typeface="Playfair Display Ultra-Bold Italics"/>
              <a:sym typeface="Playfair Display Ultra-Bold Italics"/>
            </a:endParaRPr>
          </a:p>
        </p:txBody>
      </p:sp>
      <p:grpSp>
        <p:nvGrpSpPr>
          <p:cNvPr id="3" name="Group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4835297" y="2906240"/>
            <a:ext cx="2924552" cy="4504580"/>
            <a:chOff x="0" y="0"/>
            <a:chExt cx="3899403" cy="600610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899403" cy="2500492"/>
            </a:xfrm>
            <a:custGeom>
              <a:avLst/>
              <a:gdLst/>
              <a:ahLst/>
              <a:cxnLst/>
              <a:rect l="l" t="t" r="r" b="b"/>
              <a:pathLst>
                <a:path w="3899403" h="2500492">
                  <a:moveTo>
                    <a:pt x="0" y="0"/>
                  </a:moveTo>
                  <a:lnTo>
                    <a:pt x="3899403" y="0"/>
                  </a:lnTo>
                  <a:lnTo>
                    <a:pt x="3899403" y="2500492"/>
                  </a:lnTo>
                  <a:lnTo>
                    <a:pt x="0" y="25004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i-FI"/>
            </a:p>
          </p:txBody>
        </p:sp>
        <p:sp>
          <p:nvSpPr>
            <p:cNvPr id="5" name="Freeform 5"/>
            <p:cNvSpPr/>
            <p:nvPr/>
          </p:nvSpPr>
          <p:spPr>
            <a:xfrm>
              <a:off x="206455" y="2500492"/>
              <a:ext cx="3486492" cy="3505614"/>
            </a:xfrm>
            <a:custGeom>
              <a:avLst/>
              <a:gdLst/>
              <a:ahLst/>
              <a:cxnLst/>
              <a:rect l="l" t="t" r="r" b="b"/>
              <a:pathLst>
                <a:path w="3486492" h="3505614">
                  <a:moveTo>
                    <a:pt x="0" y="0"/>
                  </a:moveTo>
                  <a:lnTo>
                    <a:pt x="3486493" y="0"/>
                  </a:lnTo>
                  <a:lnTo>
                    <a:pt x="3486493" y="3505614"/>
                  </a:lnTo>
                  <a:lnTo>
                    <a:pt x="0" y="35056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i-FI"/>
            </a:p>
          </p:txBody>
        </p:sp>
      </p:grpSp>
      <p:grpSp>
        <p:nvGrpSpPr>
          <p:cNvPr id="6" name="Group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388643" y="2906240"/>
            <a:ext cx="4942055" cy="5383047"/>
            <a:chOff x="0" y="0"/>
            <a:chExt cx="6589406" cy="7177396"/>
          </a:xfrm>
        </p:grpSpPr>
        <p:sp>
          <p:nvSpPr>
            <p:cNvPr id="7" name="Freeform 7"/>
            <p:cNvSpPr/>
            <p:nvPr/>
          </p:nvSpPr>
          <p:spPr>
            <a:xfrm rot="-7752239" flipV="1">
              <a:off x="789955" y="1631744"/>
              <a:ext cx="5009496" cy="4417325"/>
            </a:xfrm>
            <a:custGeom>
              <a:avLst/>
              <a:gdLst/>
              <a:ahLst/>
              <a:cxnLst/>
              <a:rect l="l" t="t" r="r" b="b"/>
              <a:pathLst>
                <a:path w="5009496" h="4417325">
                  <a:moveTo>
                    <a:pt x="0" y="4417325"/>
                  </a:moveTo>
                  <a:lnTo>
                    <a:pt x="5009496" y="4417325"/>
                  </a:lnTo>
                  <a:lnTo>
                    <a:pt x="5009496" y="0"/>
                  </a:lnTo>
                  <a:lnTo>
                    <a:pt x="0" y="0"/>
                  </a:lnTo>
                  <a:lnTo>
                    <a:pt x="0" y="4417325"/>
                  </a:lnTo>
                  <a:close/>
                </a:path>
              </a:pathLst>
            </a:custGeom>
            <a:blipFill>
              <a:blip r:embed="rId6"/>
              <a:stretch>
                <a:fillRect l="-21544" r="-21544"/>
              </a:stretch>
            </a:blipFill>
          </p:spPr>
          <p:txBody>
            <a:bodyPr/>
            <a:lstStyle/>
            <a:p>
              <a:endParaRPr lang="fi-FI"/>
            </a:p>
          </p:txBody>
        </p:sp>
        <p:sp>
          <p:nvSpPr>
            <p:cNvPr id="8" name="Freeform 8"/>
            <p:cNvSpPr/>
            <p:nvPr/>
          </p:nvSpPr>
          <p:spPr>
            <a:xfrm>
              <a:off x="1086040" y="0"/>
              <a:ext cx="3770016" cy="2417523"/>
            </a:xfrm>
            <a:custGeom>
              <a:avLst/>
              <a:gdLst/>
              <a:ahLst/>
              <a:cxnLst/>
              <a:rect l="l" t="t" r="r" b="b"/>
              <a:pathLst>
                <a:path w="3770016" h="2417523">
                  <a:moveTo>
                    <a:pt x="0" y="0"/>
                  </a:moveTo>
                  <a:lnTo>
                    <a:pt x="3770017" y="0"/>
                  </a:lnTo>
                  <a:lnTo>
                    <a:pt x="3770017" y="2417523"/>
                  </a:lnTo>
                  <a:lnTo>
                    <a:pt x="0" y="24175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i-FI"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3781076" y="3568693"/>
            <a:ext cx="10725848" cy="39914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05102" lvl="1" indent="-352551" algn="l">
              <a:lnSpc>
                <a:spcPts val="4572"/>
              </a:lnSpc>
              <a:buFont typeface="Arial"/>
              <a:buChar char="•"/>
            </a:pPr>
            <a:r>
              <a:rPr lang="en-US" sz="3265">
                <a:solidFill>
                  <a:srgbClr val="FDF4F5"/>
                </a:solidFill>
                <a:latin typeface="Kollektif"/>
                <a:ea typeface="Kollektif"/>
                <a:cs typeface="Kollektif"/>
                <a:sym typeface="Kollektif"/>
              </a:rPr>
              <a:t>Turvallisessa ryhmässä jäsenet pystyvät toimimaan yheistyössä</a:t>
            </a:r>
          </a:p>
          <a:p>
            <a:pPr marL="705102" lvl="1" indent="-352551" algn="l">
              <a:lnSpc>
                <a:spcPts val="4572"/>
              </a:lnSpc>
              <a:buFont typeface="Arial"/>
              <a:buChar char="•"/>
            </a:pPr>
            <a:r>
              <a:rPr lang="en-US" sz="3265">
                <a:solidFill>
                  <a:srgbClr val="FDF4F5"/>
                </a:solidFill>
                <a:latin typeface="Kollektif"/>
                <a:ea typeface="Kollektif"/>
                <a:cs typeface="Kollektif"/>
                <a:sym typeface="Kollektif"/>
              </a:rPr>
              <a:t>Turvallisen ryhmän jäsenet kokevat kuuluvansa ryhmään</a:t>
            </a:r>
          </a:p>
          <a:p>
            <a:pPr marL="705102" lvl="1" indent="-352551" algn="l">
              <a:lnSpc>
                <a:spcPts val="4572"/>
              </a:lnSpc>
              <a:buFont typeface="Arial"/>
              <a:buChar char="•"/>
            </a:pPr>
            <a:r>
              <a:rPr lang="en-US" sz="3265">
                <a:solidFill>
                  <a:srgbClr val="FDF4F5"/>
                </a:solidFill>
                <a:latin typeface="Kollektif"/>
                <a:ea typeface="Kollektif"/>
                <a:cs typeface="Kollektif"/>
                <a:sym typeface="Kollektif"/>
              </a:rPr>
              <a:t>Turvallinen ryhmä on edellytys ryhmän toimivuudelle ja oppimiselle</a:t>
            </a:r>
          </a:p>
          <a:p>
            <a:pPr marL="705102" lvl="1" indent="-352551" algn="l">
              <a:lnSpc>
                <a:spcPts val="4572"/>
              </a:lnSpc>
              <a:spcBef>
                <a:spcPct val="0"/>
              </a:spcBef>
              <a:buFont typeface="Arial"/>
              <a:buChar char="•"/>
            </a:pPr>
            <a:r>
              <a:rPr lang="en-US" sz="3265">
                <a:solidFill>
                  <a:srgbClr val="FDF4F5"/>
                </a:solidFill>
                <a:latin typeface="Kollektif"/>
                <a:ea typeface="Kollektif"/>
                <a:cs typeface="Kollektif"/>
                <a:sym typeface="Kollektif"/>
              </a:rPr>
              <a:t>Turvattomuuden tunne vaikeuttaa oppimista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34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449179" y="5953125"/>
            <a:ext cx="16230600" cy="19050"/>
          </a:xfrm>
          <a:prstGeom prst="line">
            <a:avLst/>
          </a:prstGeom>
          <a:ln w="38100" cap="flat">
            <a:solidFill>
              <a:srgbClr val="D9D9D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i-FI"/>
          </a:p>
        </p:txBody>
      </p:sp>
      <p:grpSp>
        <p:nvGrpSpPr>
          <p:cNvPr id="3" name="Group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49179" y="5333493"/>
            <a:ext cx="1239263" cy="1239263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C41717"/>
            </a:solidFill>
          </p:spPr>
          <p:txBody>
            <a:bodyPr/>
            <a:lstStyle/>
            <a:p>
              <a:endParaRPr lang="fi-FI"/>
            </a:p>
          </p:txBody>
        </p:sp>
      </p:grpSp>
      <p:grpSp>
        <p:nvGrpSpPr>
          <p:cNvPr id="5" name="Group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221079" y="5333493"/>
            <a:ext cx="1239263" cy="1239263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C87902"/>
            </a:solidFill>
          </p:spPr>
          <p:txBody>
            <a:bodyPr/>
            <a:lstStyle/>
            <a:p>
              <a:endParaRPr lang="fi-FI"/>
            </a:p>
          </p:txBody>
        </p:sp>
      </p:grpSp>
      <p:grpSp>
        <p:nvGrpSpPr>
          <p:cNvPr id="7" name="Group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944848" y="5333493"/>
            <a:ext cx="1239263" cy="1239263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DF5E"/>
            </a:solidFill>
          </p:spPr>
          <p:txBody>
            <a:bodyPr/>
            <a:lstStyle/>
            <a:p>
              <a:endParaRPr lang="fi-FI"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246857" y="7118664"/>
            <a:ext cx="5533904" cy="2996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23347" lvl="1" indent="-261673" algn="l">
              <a:lnSpc>
                <a:spcPts val="3393"/>
              </a:lnSpc>
              <a:buFont typeface="Arial"/>
              <a:buChar char="•"/>
            </a:pPr>
            <a:r>
              <a:rPr lang="en-US" sz="2424">
                <a:solidFill>
                  <a:srgbClr val="F1EDE7"/>
                </a:solidFill>
                <a:latin typeface="Overpass"/>
                <a:ea typeface="Overpass"/>
                <a:cs typeface="Overpass"/>
                <a:sym typeface="Overpass"/>
              </a:rPr>
              <a:t>Levottomuus</a:t>
            </a:r>
          </a:p>
          <a:p>
            <a:pPr marL="523347" lvl="1" indent="-261673" algn="l">
              <a:lnSpc>
                <a:spcPts val="3393"/>
              </a:lnSpc>
              <a:buFont typeface="Arial"/>
              <a:buChar char="•"/>
            </a:pPr>
            <a:r>
              <a:rPr lang="en-US" sz="2424">
                <a:solidFill>
                  <a:srgbClr val="F1EDE7"/>
                </a:solidFill>
                <a:latin typeface="Overpass"/>
                <a:ea typeface="Overpass"/>
                <a:cs typeface="Overpass"/>
                <a:sym typeface="Overpass"/>
              </a:rPr>
              <a:t>Toisten alas painaminen</a:t>
            </a:r>
          </a:p>
          <a:p>
            <a:pPr marL="523347" lvl="1" indent="-261673" algn="l">
              <a:lnSpc>
                <a:spcPts val="3393"/>
              </a:lnSpc>
              <a:buFont typeface="Arial"/>
              <a:buChar char="•"/>
            </a:pPr>
            <a:r>
              <a:rPr lang="en-US" sz="2424">
                <a:solidFill>
                  <a:srgbClr val="F1EDE7"/>
                </a:solidFill>
                <a:latin typeface="Overpass"/>
                <a:ea typeface="Overpass"/>
                <a:cs typeface="Overpass"/>
                <a:sym typeface="Overpass"/>
              </a:rPr>
              <a:t>Epäonnistumisia ei hyväksytä</a:t>
            </a:r>
          </a:p>
          <a:p>
            <a:pPr marL="523347" lvl="1" indent="-261673" algn="l">
              <a:lnSpc>
                <a:spcPts val="3393"/>
              </a:lnSpc>
              <a:buFont typeface="Arial"/>
              <a:buChar char="•"/>
            </a:pPr>
            <a:r>
              <a:rPr lang="en-US" sz="2424">
                <a:solidFill>
                  <a:srgbClr val="F1EDE7"/>
                </a:solidFill>
                <a:latin typeface="Overpass"/>
                <a:ea typeface="Overpass"/>
                <a:cs typeface="Overpass"/>
                <a:sym typeface="Overpass"/>
              </a:rPr>
              <a:t>Kuppikuntien muodostuminen</a:t>
            </a:r>
          </a:p>
          <a:p>
            <a:pPr marL="523347" lvl="1" indent="-261673" algn="l">
              <a:lnSpc>
                <a:spcPts val="3393"/>
              </a:lnSpc>
              <a:buFont typeface="Arial"/>
              <a:buChar char="•"/>
            </a:pPr>
            <a:r>
              <a:rPr lang="en-US" sz="2424">
                <a:solidFill>
                  <a:srgbClr val="F1EDE7"/>
                </a:solidFill>
                <a:latin typeface="Overpass"/>
                <a:ea typeface="Overpass"/>
                <a:cs typeface="Overpass"/>
                <a:sym typeface="Overpass"/>
              </a:rPr>
              <a:t>Äänekkäimmät saavat eniten huomiota</a:t>
            </a:r>
          </a:p>
          <a:p>
            <a:pPr marL="523347" lvl="1" indent="-261673" algn="l">
              <a:lnSpc>
                <a:spcPts val="3393"/>
              </a:lnSpc>
              <a:buFont typeface="Arial"/>
              <a:buChar char="•"/>
            </a:pPr>
            <a:r>
              <a:rPr lang="en-US" sz="2424">
                <a:solidFill>
                  <a:srgbClr val="F1EDE7"/>
                </a:solidFill>
                <a:latin typeface="Overpass"/>
                <a:ea typeface="Overpass"/>
                <a:cs typeface="Overpass"/>
                <a:sym typeface="Overpass"/>
              </a:rPr>
              <a:t>Toisten rajoja ei kunnioiteta</a:t>
            </a:r>
          </a:p>
        </p:txBody>
      </p:sp>
      <p:sp>
        <p:nvSpPr>
          <p:cNvPr id="10" name="TextBox 10"/>
          <p:cNvSpPr txBox="1">
            <a:spLocks noGrp="1"/>
          </p:cNvSpPr>
          <p:nvPr>
            <p:ph type="title" idx="4294967295"/>
          </p:nvPr>
        </p:nvSpPr>
        <p:spPr>
          <a:xfrm>
            <a:off x="1342319" y="585342"/>
            <a:ext cx="15772550" cy="125971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980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454" b="1" i="1" u="none" strike="noStrike" kern="1200" cap="none" spc="0" normalizeH="0" baseline="0" noProof="0" dirty="0" err="1">
                <a:ln>
                  <a:noFill/>
                </a:ln>
                <a:solidFill>
                  <a:srgbClr val="F1EDE7"/>
                </a:solidFill>
                <a:effectLst/>
                <a:uLnTx/>
                <a:uFillTx/>
                <a:latin typeface="Playfair Display Bold Italics"/>
                <a:ea typeface="Playfair Display Bold Italics"/>
                <a:cs typeface="Playfair Display Bold Italics"/>
                <a:sym typeface="Playfair Display Bold Italics"/>
              </a:rPr>
              <a:t>Ryhmän</a:t>
            </a:r>
            <a:r>
              <a:rPr kumimoji="0" lang="en-US" sz="8454" b="1" i="1" u="none" strike="noStrike" kern="1200" cap="none" spc="0" normalizeH="0" baseline="0" noProof="0" dirty="0">
                <a:ln>
                  <a:noFill/>
                </a:ln>
                <a:solidFill>
                  <a:srgbClr val="F1EDE7"/>
                </a:solidFill>
                <a:effectLst/>
                <a:uLnTx/>
                <a:uFillTx/>
                <a:latin typeface="Playfair Display Bold Italics"/>
                <a:ea typeface="Playfair Display Bold Italics"/>
                <a:cs typeface="Playfair Display Bold Italics"/>
                <a:sym typeface="Playfair Display Bold Italics"/>
              </a:rPr>
              <a:t> </a:t>
            </a:r>
            <a:r>
              <a:rPr kumimoji="0" lang="en-US" sz="8454" b="1" i="1" u="none" strike="noStrike" kern="1200" cap="none" spc="0" normalizeH="0" baseline="0" noProof="0" dirty="0" err="1">
                <a:ln>
                  <a:noFill/>
                </a:ln>
                <a:solidFill>
                  <a:srgbClr val="F1EDE7"/>
                </a:solidFill>
                <a:effectLst/>
                <a:uLnTx/>
                <a:uFillTx/>
                <a:latin typeface="Playfair Display Bold Italics"/>
                <a:ea typeface="Playfair Display Bold Italics"/>
                <a:cs typeface="Playfair Display Bold Italics"/>
                <a:sym typeface="Playfair Display Bold Italics"/>
              </a:rPr>
              <a:t>turvallisuuden</a:t>
            </a:r>
            <a:r>
              <a:rPr kumimoji="0" lang="en-US" sz="8454" b="1" i="1" u="none" strike="noStrike" kern="1200" cap="none" spc="0" normalizeH="0" baseline="0" noProof="0" dirty="0">
                <a:ln>
                  <a:noFill/>
                </a:ln>
                <a:solidFill>
                  <a:srgbClr val="F1EDE7"/>
                </a:solidFill>
                <a:effectLst/>
                <a:uLnTx/>
                <a:uFillTx/>
                <a:latin typeface="Playfair Display Bold Italics"/>
                <a:ea typeface="Playfair Display Bold Italics"/>
                <a:cs typeface="Playfair Display Bold Italics"/>
                <a:sym typeface="Playfair Display Bold Italics"/>
              </a:rPr>
              <a:t> </a:t>
            </a:r>
            <a:r>
              <a:rPr kumimoji="0" lang="en-US" sz="8454" b="1" i="1" u="none" strike="noStrike" kern="1200" cap="none" spc="0" normalizeH="0" baseline="0" noProof="0" dirty="0" err="1">
                <a:ln>
                  <a:noFill/>
                </a:ln>
                <a:solidFill>
                  <a:srgbClr val="F1EDE7"/>
                </a:solidFill>
                <a:effectLst/>
                <a:uLnTx/>
                <a:uFillTx/>
                <a:latin typeface="Playfair Display Bold Italics"/>
                <a:ea typeface="Playfair Display Bold Italics"/>
                <a:cs typeface="Playfair Display Bold Italics"/>
                <a:sym typeface="Playfair Display Bold Italics"/>
              </a:rPr>
              <a:t>asteet</a:t>
            </a:r>
            <a:endParaRPr kumimoji="0" lang="en-US" sz="8454" b="1" i="1" u="none" strike="noStrike" kern="1200" cap="none" spc="0" normalizeH="0" baseline="0" noProof="0" dirty="0">
              <a:ln>
                <a:noFill/>
              </a:ln>
              <a:solidFill>
                <a:srgbClr val="F1EDE7"/>
              </a:solidFill>
              <a:effectLst/>
              <a:uLnTx/>
              <a:uFillTx/>
              <a:latin typeface="Playfair Display Bold Italics"/>
              <a:ea typeface="Playfair Display Bold Italics"/>
              <a:cs typeface="Playfair Display Bold Italics"/>
              <a:sym typeface="Playfair Display Bold Italics"/>
            </a:endParaRPr>
          </a:p>
        </p:txBody>
      </p:sp>
      <p:grpSp>
        <p:nvGrpSpPr>
          <p:cNvPr id="11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5500565" y="5305136"/>
            <a:ext cx="1239263" cy="1239263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04AAD"/>
            </a:solidFill>
          </p:spPr>
          <p:txBody>
            <a:bodyPr/>
            <a:lstStyle/>
            <a:p>
              <a:endParaRPr lang="fi-FI"/>
            </a:p>
          </p:txBody>
        </p:sp>
      </p:grpSp>
      <p:grpSp>
        <p:nvGrpSpPr>
          <p:cNvPr id="13" name="Group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1692682" y="5333493"/>
            <a:ext cx="1239263" cy="1239263"/>
            <a:chOff x="0" y="0"/>
            <a:chExt cx="6350000" cy="63500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7ED957"/>
            </a:solidFill>
          </p:spPr>
          <p:txBody>
            <a:bodyPr/>
            <a:lstStyle/>
            <a:p>
              <a:endParaRPr lang="fi-FI"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3768285" y="2924992"/>
            <a:ext cx="4024950" cy="22185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8325" lvl="1" indent="-269162" algn="l">
              <a:lnSpc>
                <a:spcPts val="3490"/>
              </a:lnSpc>
              <a:buFont typeface="Arial"/>
              <a:buChar char="•"/>
            </a:pPr>
            <a:r>
              <a:rPr lang="en-US" sz="2493">
                <a:solidFill>
                  <a:srgbClr val="F1EDE7"/>
                </a:solidFill>
                <a:latin typeface="Overpass"/>
                <a:ea typeface="Overpass"/>
                <a:cs typeface="Overpass"/>
                <a:sym typeface="Overpass"/>
              </a:rPr>
              <a:t>Hiljaisuus</a:t>
            </a:r>
          </a:p>
          <a:p>
            <a:pPr marL="538325" lvl="1" indent="-269162" algn="l">
              <a:lnSpc>
                <a:spcPts val="3490"/>
              </a:lnSpc>
              <a:buFont typeface="Arial"/>
              <a:buChar char="•"/>
            </a:pPr>
            <a:r>
              <a:rPr lang="en-US" sz="2493">
                <a:solidFill>
                  <a:srgbClr val="F1EDE7"/>
                </a:solidFill>
                <a:latin typeface="Overpass"/>
                <a:ea typeface="Overpass"/>
                <a:cs typeface="Overpass"/>
                <a:sym typeface="Overpass"/>
              </a:rPr>
              <a:t>Ei tilaa keskustelulle</a:t>
            </a:r>
          </a:p>
          <a:p>
            <a:pPr marL="538325" lvl="1" indent="-269162" algn="l">
              <a:lnSpc>
                <a:spcPts val="3490"/>
              </a:lnSpc>
              <a:buFont typeface="Arial"/>
              <a:buChar char="•"/>
            </a:pPr>
            <a:r>
              <a:rPr lang="en-US" sz="2493">
                <a:solidFill>
                  <a:srgbClr val="F1EDE7"/>
                </a:solidFill>
                <a:latin typeface="Overpass"/>
                <a:ea typeface="Overpass"/>
                <a:cs typeface="Overpass"/>
                <a:sym typeface="Overpass"/>
              </a:rPr>
              <a:t>Ei oma-aloitteisuutta</a:t>
            </a:r>
          </a:p>
          <a:p>
            <a:pPr marL="538325" lvl="1" indent="-269162" algn="l">
              <a:lnSpc>
                <a:spcPts val="3490"/>
              </a:lnSpc>
              <a:buFont typeface="Arial"/>
              <a:buChar char="•"/>
            </a:pPr>
            <a:r>
              <a:rPr lang="en-US" sz="2493">
                <a:solidFill>
                  <a:srgbClr val="F1EDE7"/>
                </a:solidFill>
                <a:latin typeface="Overpass"/>
                <a:ea typeface="Overpass"/>
                <a:cs typeface="Overpass"/>
                <a:sym typeface="Overpass"/>
              </a:rPr>
              <a:t>Kuppikuntien muodostuminen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6618131" y="7194864"/>
            <a:ext cx="5553598" cy="24532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93263" lvl="1" indent="-296632" algn="l">
              <a:lnSpc>
                <a:spcPts val="3847"/>
              </a:lnSpc>
              <a:buFont typeface="Arial"/>
              <a:buChar char="•"/>
            </a:pPr>
            <a:r>
              <a:rPr lang="en-US" sz="2747">
                <a:solidFill>
                  <a:srgbClr val="F1EDE7"/>
                </a:solidFill>
                <a:latin typeface="Overpass"/>
                <a:ea typeface="Overpass"/>
                <a:cs typeface="Overpass"/>
                <a:sym typeface="Overpass"/>
              </a:rPr>
              <a:t>Tehdään vain pakollinen</a:t>
            </a:r>
          </a:p>
          <a:p>
            <a:pPr marL="593263" lvl="1" indent="-296632" algn="l">
              <a:lnSpc>
                <a:spcPts val="3847"/>
              </a:lnSpc>
              <a:buFont typeface="Arial"/>
              <a:buChar char="•"/>
            </a:pPr>
            <a:r>
              <a:rPr lang="en-US" sz="2747">
                <a:solidFill>
                  <a:srgbClr val="F1EDE7"/>
                </a:solidFill>
                <a:latin typeface="Overpass"/>
                <a:ea typeface="Overpass"/>
                <a:cs typeface="Overpass"/>
                <a:sym typeface="Overpass"/>
              </a:rPr>
              <a:t>Asiallinen hiljaisuus</a:t>
            </a:r>
          </a:p>
          <a:p>
            <a:pPr marL="593263" lvl="1" indent="-296632" algn="l">
              <a:lnSpc>
                <a:spcPts val="3847"/>
              </a:lnSpc>
              <a:buFont typeface="Arial"/>
              <a:buChar char="•"/>
            </a:pPr>
            <a:r>
              <a:rPr lang="en-US" sz="2747">
                <a:solidFill>
                  <a:srgbClr val="F1EDE7"/>
                </a:solidFill>
                <a:latin typeface="Overpass"/>
                <a:ea typeface="Overpass"/>
                <a:cs typeface="Overpass"/>
                <a:sym typeface="Overpass"/>
              </a:rPr>
              <a:t>Ei tilaa keskustelulle</a:t>
            </a:r>
          </a:p>
          <a:p>
            <a:pPr marL="593263" lvl="1" indent="-296632" algn="l">
              <a:lnSpc>
                <a:spcPts val="3847"/>
              </a:lnSpc>
              <a:buFont typeface="Arial"/>
              <a:buChar char="•"/>
            </a:pPr>
            <a:r>
              <a:rPr lang="en-US" sz="2747">
                <a:solidFill>
                  <a:srgbClr val="F1EDE7"/>
                </a:solidFill>
                <a:latin typeface="Overpass"/>
                <a:ea typeface="Overpass"/>
                <a:cs typeface="Overpass"/>
                <a:sym typeface="Overpass"/>
              </a:rPr>
              <a:t>Turvallisuus paranee, jos sille annetaan mahdollisuus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401927" y="2844404"/>
            <a:ext cx="5098638" cy="24607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97528" lvl="1" indent="-248764" algn="l">
              <a:lnSpc>
                <a:spcPts val="3226"/>
              </a:lnSpc>
              <a:buFont typeface="Arial"/>
              <a:buChar char="•"/>
            </a:pPr>
            <a:r>
              <a:rPr lang="en-US" sz="2304">
                <a:solidFill>
                  <a:srgbClr val="F1EDE7"/>
                </a:solidFill>
                <a:latin typeface="Overpass"/>
                <a:ea typeface="Overpass"/>
                <a:cs typeface="Overpass"/>
                <a:sym typeface="Overpass"/>
              </a:rPr>
              <a:t>Rento ilmapiiri</a:t>
            </a:r>
          </a:p>
          <a:p>
            <a:pPr marL="497528" lvl="1" indent="-248764" algn="l">
              <a:lnSpc>
                <a:spcPts val="3226"/>
              </a:lnSpc>
              <a:buFont typeface="Arial"/>
              <a:buChar char="•"/>
            </a:pPr>
            <a:r>
              <a:rPr lang="en-US" sz="2304">
                <a:solidFill>
                  <a:srgbClr val="F1EDE7"/>
                </a:solidFill>
                <a:latin typeface="Overpass"/>
                <a:ea typeface="Overpass"/>
                <a:cs typeface="Overpass"/>
                <a:sym typeface="Overpass"/>
              </a:rPr>
              <a:t>Mielipiteiden ilmaisua</a:t>
            </a:r>
          </a:p>
          <a:p>
            <a:pPr marL="497528" lvl="1" indent="-248764" algn="l">
              <a:lnSpc>
                <a:spcPts val="3226"/>
              </a:lnSpc>
              <a:buFont typeface="Arial"/>
              <a:buChar char="•"/>
            </a:pPr>
            <a:r>
              <a:rPr lang="en-US" sz="2304">
                <a:solidFill>
                  <a:srgbClr val="F1EDE7"/>
                </a:solidFill>
                <a:latin typeface="Overpass"/>
                <a:ea typeface="Overpass"/>
                <a:cs typeface="Overpass"/>
                <a:sym typeface="Overpass"/>
              </a:rPr>
              <a:t>Myönteinen suhtautuminen virheisiin</a:t>
            </a:r>
          </a:p>
          <a:p>
            <a:pPr marL="497528" lvl="1" indent="-248764" algn="l">
              <a:lnSpc>
                <a:spcPts val="3226"/>
              </a:lnSpc>
              <a:buFont typeface="Arial"/>
              <a:buChar char="•"/>
            </a:pPr>
            <a:r>
              <a:rPr lang="en-US" sz="2304">
                <a:solidFill>
                  <a:srgbClr val="F1EDE7"/>
                </a:solidFill>
                <a:latin typeface="Overpass"/>
                <a:ea typeface="Overpass"/>
                <a:cs typeface="Overpass"/>
                <a:sym typeface="Overpass"/>
              </a:rPr>
              <a:t>Ilo ja huumori</a:t>
            </a:r>
          </a:p>
          <a:p>
            <a:pPr marL="497528" lvl="1" indent="-248764" algn="l">
              <a:lnSpc>
                <a:spcPts val="3226"/>
              </a:lnSpc>
              <a:buFont typeface="Arial"/>
              <a:buChar char="•"/>
            </a:pPr>
            <a:r>
              <a:rPr lang="en-US" sz="2304">
                <a:solidFill>
                  <a:srgbClr val="F1EDE7"/>
                </a:solidFill>
                <a:latin typeface="Overpass"/>
                <a:ea typeface="Overpass"/>
                <a:cs typeface="Overpass"/>
                <a:sym typeface="Overpass"/>
              </a:rPr>
              <a:t>Ulkopuolisuutta ei tarvitse pelätä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2385387" y="7204389"/>
            <a:ext cx="5902613" cy="18880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68950" lvl="1" indent="-284475" algn="l">
              <a:lnSpc>
                <a:spcPts val="3689"/>
              </a:lnSpc>
              <a:buFont typeface="Arial"/>
              <a:buChar char="•"/>
            </a:pPr>
            <a:r>
              <a:rPr lang="en-US" sz="2635">
                <a:solidFill>
                  <a:srgbClr val="F1EDE7"/>
                </a:solidFill>
                <a:latin typeface="Overpass"/>
                <a:ea typeface="Overpass"/>
                <a:cs typeface="Overpass"/>
                <a:sym typeface="Overpass"/>
              </a:rPr>
              <a:t>Halu käsitellä myös vaikeita asioita</a:t>
            </a:r>
          </a:p>
          <a:p>
            <a:pPr marL="568950" lvl="1" indent="-284475" algn="l">
              <a:lnSpc>
                <a:spcPts val="3689"/>
              </a:lnSpc>
              <a:buFont typeface="Arial"/>
              <a:buChar char="•"/>
            </a:pPr>
            <a:r>
              <a:rPr lang="en-US" sz="2635">
                <a:solidFill>
                  <a:srgbClr val="F1EDE7"/>
                </a:solidFill>
                <a:latin typeface="Overpass"/>
                <a:ea typeface="Overpass"/>
                <a:cs typeface="Overpass"/>
                <a:sym typeface="Overpass"/>
              </a:rPr>
              <a:t>Luottamus ryhmään</a:t>
            </a:r>
          </a:p>
          <a:p>
            <a:pPr marL="568950" lvl="1" indent="-284475" algn="l">
              <a:lnSpc>
                <a:spcPts val="3689"/>
              </a:lnSpc>
              <a:buFont typeface="Arial"/>
              <a:buChar char="•"/>
            </a:pPr>
            <a:r>
              <a:rPr lang="en-US" sz="2635">
                <a:solidFill>
                  <a:srgbClr val="F1EDE7"/>
                </a:solidFill>
                <a:latin typeface="Overpass"/>
                <a:ea typeface="Overpass"/>
                <a:cs typeface="Overpass"/>
                <a:sym typeface="Overpass"/>
              </a:rPr>
              <a:t>Yhteinen ilo</a:t>
            </a:r>
          </a:p>
          <a:p>
            <a:pPr marL="568950" lvl="1" indent="-284475" algn="l">
              <a:lnSpc>
                <a:spcPts val="3689"/>
              </a:lnSpc>
              <a:buFont typeface="Arial"/>
              <a:buChar char="•"/>
            </a:pPr>
            <a:r>
              <a:rPr lang="en-US" sz="2635">
                <a:solidFill>
                  <a:srgbClr val="F1EDE7"/>
                </a:solidFill>
                <a:latin typeface="Overpass"/>
                <a:ea typeface="Overpass"/>
                <a:cs typeface="Overpass"/>
                <a:sym typeface="Overpass"/>
              </a:rPr>
              <a:t>Ulkopuolisuutta ei tarvitse pelätä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0" y="6713315"/>
            <a:ext cx="3827148" cy="4501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75"/>
              </a:lnSpc>
              <a:spcBef>
                <a:spcPct val="0"/>
              </a:spcBef>
            </a:pPr>
            <a:r>
              <a:rPr lang="en-US" sz="2625" b="1" dirty="0" err="1">
                <a:solidFill>
                  <a:srgbClr val="F1EDE7"/>
                </a:solidFill>
                <a:latin typeface="Poppins Bold"/>
                <a:ea typeface="Poppins Bold"/>
                <a:cs typeface="Poppins Bold"/>
                <a:sym typeface="Poppins Bold"/>
              </a:rPr>
              <a:t>Pelkäävä</a:t>
            </a:r>
            <a:r>
              <a:rPr lang="en-US" sz="2625" b="1" dirty="0">
                <a:solidFill>
                  <a:srgbClr val="F1EDE7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625" b="1" dirty="0" err="1">
                <a:solidFill>
                  <a:srgbClr val="F1EDE7"/>
                </a:solidFill>
                <a:latin typeface="Poppins Bold"/>
                <a:ea typeface="Poppins Bold"/>
                <a:cs typeface="Poppins Bold"/>
                <a:sym typeface="Poppins Bold"/>
              </a:rPr>
              <a:t>ryhmä</a:t>
            </a:r>
            <a:endParaRPr lang="en-US" sz="2625" b="1" dirty="0">
              <a:solidFill>
                <a:srgbClr val="F1EDE7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3768285" y="2442095"/>
            <a:ext cx="3065519" cy="4814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32"/>
              </a:lnSpc>
              <a:spcBef>
                <a:spcPct val="0"/>
              </a:spcBef>
            </a:pPr>
            <a:r>
              <a:rPr lang="en-US" sz="2665" b="1">
                <a:solidFill>
                  <a:srgbClr val="F1EDE7"/>
                </a:solidFill>
                <a:latin typeface="Poppins Bold"/>
                <a:ea typeface="Poppins Bold"/>
                <a:cs typeface="Poppins Bold"/>
                <a:sym typeface="Poppins Bold"/>
              </a:rPr>
              <a:t>Epävarma ryhmä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6407112" y="6733014"/>
            <a:ext cx="3827147" cy="4510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12"/>
              </a:lnSpc>
              <a:spcBef>
                <a:spcPct val="0"/>
              </a:spcBef>
            </a:pPr>
            <a:r>
              <a:rPr lang="en-US" sz="2651" b="1" dirty="0" err="1">
                <a:solidFill>
                  <a:srgbClr val="F1EDE7"/>
                </a:solidFill>
                <a:latin typeface="Poppins Bold"/>
                <a:ea typeface="Poppins Bold"/>
                <a:cs typeface="Poppins Bold"/>
                <a:sym typeface="Poppins Bold"/>
              </a:rPr>
              <a:t>Asiallinen</a:t>
            </a:r>
            <a:r>
              <a:rPr lang="en-US" sz="2651" b="1" dirty="0">
                <a:solidFill>
                  <a:srgbClr val="F1EDE7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651" b="1" dirty="0" err="1">
                <a:solidFill>
                  <a:srgbClr val="F1EDE7"/>
                </a:solidFill>
                <a:latin typeface="Poppins Bold"/>
                <a:ea typeface="Poppins Bold"/>
                <a:cs typeface="Poppins Bold"/>
                <a:sym typeface="Poppins Bold"/>
              </a:rPr>
              <a:t>ryhmä</a:t>
            </a:r>
            <a:endParaRPr lang="en-US" sz="2651" b="1" dirty="0">
              <a:solidFill>
                <a:srgbClr val="F1EDE7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9957270" y="2451620"/>
            <a:ext cx="4781798" cy="4553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15"/>
              </a:lnSpc>
              <a:spcBef>
                <a:spcPct val="0"/>
              </a:spcBef>
            </a:pPr>
            <a:r>
              <a:rPr lang="en-US" sz="2582" b="1">
                <a:solidFill>
                  <a:srgbClr val="F1EDE7"/>
                </a:solidFill>
                <a:latin typeface="Poppins Bold"/>
                <a:ea typeface="Poppins Bold"/>
                <a:cs typeface="Poppins Bold"/>
                <a:sym typeface="Poppins Bold"/>
              </a:rPr>
              <a:t>Riittävän turvallinen ryhmä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2766098" y="6703416"/>
            <a:ext cx="4884958" cy="4587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87"/>
              </a:lnSpc>
              <a:spcBef>
                <a:spcPct val="0"/>
              </a:spcBef>
            </a:pPr>
            <a:r>
              <a:rPr lang="en-US" sz="2562" b="1">
                <a:solidFill>
                  <a:srgbClr val="F1EDE7"/>
                </a:solidFill>
                <a:latin typeface="Poppins Bold"/>
                <a:ea typeface="Poppins Bold"/>
                <a:cs typeface="Poppins Bold"/>
                <a:sym typeface="Poppins Bold"/>
              </a:rPr>
              <a:t>Syvän turvallisuuden ryhmä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E8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51139" y="2975999"/>
            <a:ext cx="9696943" cy="7228630"/>
          </a:xfrm>
          <a:custGeom>
            <a:avLst/>
            <a:gdLst/>
            <a:ahLst/>
            <a:cxnLst/>
            <a:rect l="l" t="t" r="r" b="b"/>
            <a:pathLst>
              <a:path w="9696943" h="7228630">
                <a:moveTo>
                  <a:pt x="0" y="0"/>
                </a:moveTo>
                <a:lnTo>
                  <a:pt x="9696942" y="0"/>
                </a:lnTo>
                <a:lnTo>
                  <a:pt x="9696942" y="7228630"/>
                </a:lnTo>
                <a:lnTo>
                  <a:pt x="0" y="72286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3" name="Freeform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33925" y="6696015"/>
            <a:ext cx="5365794" cy="3082893"/>
          </a:xfrm>
          <a:custGeom>
            <a:avLst/>
            <a:gdLst/>
            <a:ahLst/>
            <a:cxnLst/>
            <a:rect l="l" t="t" r="r" b="b"/>
            <a:pathLst>
              <a:path w="5365794" h="3082893">
                <a:moveTo>
                  <a:pt x="0" y="0"/>
                </a:moveTo>
                <a:lnTo>
                  <a:pt x="5365795" y="0"/>
                </a:lnTo>
                <a:lnTo>
                  <a:pt x="5365795" y="3082893"/>
                </a:lnTo>
                <a:lnTo>
                  <a:pt x="0" y="308289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4" name="TextBox 4"/>
          <p:cNvSpPr txBox="1">
            <a:spLocks noGrp="1"/>
          </p:cNvSpPr>
          <p:nvPr>
            <p:ph type="title" idx="4294967295"/>
          </p:nvPr>
        </p:nvSpPr>
        <p:spPr>
          <a:xfrm>
            <a:off x="533925" y="559753"/>
            <a:ext cx="17220149" cy="106527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35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layfair Display Bold Italics"/>
                <a:ea typeface="Playfair Display Bold Italics"/>
                <a:cs typeface="Playfair Display Bold Italics"/>
                <a:sym typeface="Playfair Display Bold Italics"/>
              </a:rPr>
              <a:t>Opettajan</a:t>
            </a:r>
            <a:r>
              <a:rPr kumimoji="0" lang="en-US" sz="7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layfair Display Bold Italics"/>
                <a:ea typeface="Playfair Display Bold Italics"/>
                <a:cs typeface="Playfair Display Bold Italics"/>
                <a:sym typeface="Playfair Display Bold Italics"/>
              </a:rPr>
              <a:t> </a:t>
            </a:r>
            <a:r>
              <a:rPr kumimoji="0" lang="en-US" sz="72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layfair Display Bold Italics"/>
                <a:ea typeface="Playfair Display Bold Italics"/>
                <a:cs typeface="Playfair Display Bold Italics"/>
                <a:sym typeface="Playfair Display Bold Italics"/>
              </a:rPr>
              <a:t>tehtävät</a:t>
            </a:r>
            <a:r>
              <a:rPr kumimoji="0" lang="en-US" sz="7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layfair Display Bold Italics"/>
                <a:ea typeface="Playfair Display Bold Italics"/>
                <a:cs typeface="Playfair Display Bold Italics"/>
                <a:sym typeface="Playfair Display Bold Italics"/>
              </a:rPr>
              <a:t> </a:t>
            </a:r>
            <a:r>
              <a:rPr kumimoji="0" lang="en-US" sz="72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layfair Display Bold Italics"/>
                <a:ea typeface="Playfair Display Bold Italics"/>
                <a:cs typeface="Playfair Display Bold Italics"/>
                <a:sym typeface="Playfair Display Bold Italics"/>
              </a:rPr>
              <a:t>ryhmän</a:t>
            </a:r>
            <a:r>
              <a:rPr kumimoji="0" lang="en-US" sz="7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layfair Display Bold Italics"/>
                <a:ea typeface="Playfair Display Bold Italics"/>
                <a:cs typeface="Playfair Display Bold Italics"/>
                <a:sym typeface="Playfair Display Bold Italics"/>
              </a:rPr>
              <a:t> </a:t>
            </a:r>
            <a:r>
              <a:rPr kumimoji="0" lang="en-US" sz="72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layfair Display Bold Italics"/>
                <a:ea typeface="Playfair Display Bold Italics"/>
                <a:cs typeface="Playfair Display Bold Italics"/>
                <a:sym typeface="Playfair Display Bold Italics"/>
              </a:rPr>
              <a:t>eri</a:t>
            </a:r>
            <a:r>
              <a:rPr kumimoji="0" lang="en-US" sz="7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layfair Display Bold Italics"/>
                <a:ea typeface="Playfair Display Bold Italics"/>
                <a:cs typeface="Playfair Display Bold Italics"/>
                <a:sym typeface="Playfair Display Bold Italics"/>
              </a:rPr>
              <a:t> </a:t>
            </a:r>
            <a:r>
              <a:rPr kumimoji="0" lang="en-US" sz="72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layfair Display Bold Italics"/>
                <a:ea typeface="Playfair Display Bold Italics"/>
                <a:cs typeface="Playfair Display Bold Italics"/>
                <a:sym typeface="Playfair Display Bold Italics"/>
              </a:rPr>
              <a:t>vaiheissa</a:t>
            </a:r>
            <a:endParaRPr kumimoji="0" lang="en-US" sz="72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layfair Display Bold Italics"/>
              <a:ea typeface="Playfair Display Bold Italics"/>
              <a:cs typeface="Playfair Display Bold Italics"/>
              <a:sym typeface="Playfair Display Bold Italics"/>
            </a:endParaRPr>
          </a:p>
        </p:txBody>
      </p:sp>
      <p:sp>
        <p:nvSpPr>
          <p:cNvPr id="5" name="Freeform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750970" y="6723391"/>
            <a:ext cx="5003104" cy="2874511"/>
          </a:xfrm>
          <a:custGeom>
            <a:avLst/>
            <a:gdLst/>
            <a:ahLst/>
            <a:cxnLst/>
            <a:rect l="l" t="t" r="r" b="b"/>
            <a:pathLst>
              <a:path w="5003104" h="2874511">
                <a:moveTo>
                  <a:pt x="0" y="0"/>
                </a:moveTo>
                <a:lnTo>
                  <a:pt x="5003105" y="0"/>
                </a:lnTo>
                <a:lnTo>
                  <a:pt x="5003105" y="2874511"/>
                </a:lnTo>
                <a:lnTo>
                  <a:pt x="0" y="287451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6" name="Freeform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567343" y="3119148"/>
            <a:ext cx="5413534" cy="3110322"/>
          </a:xfrm>
          <a:custGeom>
            <a:avLst/>
            <a:gdLst/>
            <a:ahLst/>
            <a:cxnLst/>
            <a:rect l="l" t="t" r="r" b="b"/>
            <a:pathLst>
              <a:path w="5413534" h="3110322">
                <a:moveTo>
                  <a:pt x="0" y="0"/>
                </a:moveTo>
                <a:lnTo>
                  <a:pt x="5413534" y="0"/>
                </a:lnTo>
                <a:lnTo>
                  <a:pt x="5413534" y="3110321"/>
                </a:lnTo>
                <a:lnTo>
                  <a:pt x="0" y="311032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7" name="Freeform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529674" y="1625029"/>
            <a:ext cx="5201047" cy="2988238"/>
          </a:xfrm>
          <a:custGeom>
            <a:avLst/>
            <a:gdLst/>
            <a:ahLst/>
            <a:cxnLst/>
            <a:rect l="l" t="t" r="r" b="b"/>
            <a:pathLst>
              <a:path w="5201047" h="2988238">
                <a:moveTo>
                  <a:pt x="0" y="0"/>
                </a:moveTo>
                <a:lnTo>
                  <a:pt x="5201047" y="0"/>
                </a:lnTo>
                <a:lnTo>
                  <a:pt x="5201047" y="2988238"/>
                </a:lnTo>
                <a:lnTo>
                  <a:pt x="0" y="298823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8" name="Freeform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99130" y="3366680"/>
            <a:ext cx="5133659" cy="2949520"/>
          </a:xfrm>
          <a:custGeom>
            <a:avLst/>
            <a:gdLst/>
            <a:ahLst/>
            <a:cxnLst/>
            <a:rect l="l" t="t" r="r" b="b"/>
            <a:pathLst>
              <a:path w="5133659" h="2949520">
                <a:moveTo>
                  <a:pt x="0" y="0"/>
                </a:moveTo>
                <a:lnTo>
                  <a:pt x="5133658" y="0"/>
                </a:lnTo>
                <a:lnTo>
                  <a:pt x="5133658" y="2949521"/>
                </a:lnTo>
                <a:lnTo>
                  <a:pt x="0" y="294952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9" name="TextBox 9"/>
          <p:cNvSpPr txBox="1"/>
          <p:nvPr/>
        </p:nvSpPr>
        <p:spPr>
          <a:xfrm>
            <a:off x="849954" y="7028073"/>
            <a:ext cx="3884299" cy="6414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37"/>
              </a:lnSpc>
            </a:pPr>
            <a:r>
              <a:rPr lang="en-US" sz="3741">
                <a:solidFill>
                  <a:srgbClr val="000000"/>
                </a:solidFill>
                <a:latin typeface="Darumadrop One"/>
                <a:ea typeface="Darumadrop One"/>
                <a:cs typeface="Darumadrop One"/>
                <a:sym typeface="Darumadrop One"/>
              </a:rPr>
              <a:t>Muodostuminen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150875" y="3613198"/>
            <a:ext cx="2404740" cy="6328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57"/>
              </a:lnSpc>
            </a:pPr>
            <a:r>
              <a:rPr lang="en-US" sz="3683">
                <a:solidFill>
                  <a:srgbClr val="000000"/>
                </a:solidFill>
                <a:latin typeface="Darumadrop One"/>
                <a:ea typeface="Darumadrop One"/>
                <a:cs typeface="Darumadrop One"/>
                <a:sym typeface="Darumadrop One"/>
              </a:rPr>
              <a:t>Kuohunta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254105" y="2114811"/>
            <a:ext cx="3752186" cy="6127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59"/>
              </a:lnSpc>
            </a:pPr>
            <a:r>
              <a:rPr lang="en-US" sz="3613">
                <a:solidFill>
                  <a:srgbClr val="000000"/>
                </a:solidFill>
                <a:latin typeface="Darumadrop One"/>
                <a:ea typeface="Darumadrop One"/>
                <a:cs typeface="Darumadrop One"/>
                <a:sym typeface="Darumadrop One"/>
              </a:rPr>
              <a:t>Vakiintuminen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2245109" y="3388357"/>
            <a:ext cx="3810177" cy="6306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37"/>
              </a:lnSpc>
            </a:pPr>
            <a:r>
              <a:rPr lang="en-US" sz="3669">
                <a:solidFill>
                  <a:srgbClr val="000000"/>
                </a:solidFill>
                <a:latin typeface="Darumadrop One"/>
                <a:ea typeface="Darumadrop One"/>
                <a:cs typeface="Darumadrop One"/>
                <a:sym typeface="Darumadrop One"/>
              </a:rPr>
              <a:t>Suorittamien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3200713" y="7010152"/>
            <a:ext cx="4103619" cy="6733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33"/>
              </a:lnSpc>
            </a:pPr>
            <a:r>
              <a:rPr lang="en-US" sz="3952">
                <a:solidFill>
                  <a:srgbClr val="302F2F"/>
                </a:solidFill>
                <a:latin typeface="Darumadrop One"/>
                <a:ea typeface="Darumadrop One"/>
                <a:cs typeface="Darumadrop One"/>
                <a:sym typeface="Darumadrop One"/>
              </a:rPr>
              <a:t>Päättyminen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48404" y="7854993"/>
            <a:ext cx="5451316" cy="15860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94869" lvl="1" indent="-247435" algn="l">
              <a:lnSpc>
                <a:spcPts val="3208"/>
              </a:lnSpc>
              <a:buFont typeface="Arial"/>
              <a:buChar char="•"/>
            </a:pPr>
            <a:r>
              <a:rPr lang="en-US" sz="2292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Ota ohjaajuus itsellesi</a:t>
            </a:r>
          </a:p>
          <a:p>
            <a:pPr marL="494869" lvl="1" indent="-247435" algn="l">
              <a:lnSpc>
                <a:spcPts val="3208"/>
              </a:lnSpc>
              <a:buFont typeface="Arial"/>
              <a:buChar char="•"/>
            </a:pPr>
            <a:r>
              <a:rPr lang="en-US" sz="2292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Anna palauteta</a:t>
            </a:r>
          </a:p>
          <a:p>
            <a:pPr marL="494869" lvl="1" indent="-247435" algn="l">
              <a:lnSpc>
                <a:spcPts val="3208"/>
              </a:lnSpc>
              <a:buFont typeface="Arial"/>
              <a:buChar char="•"/>
            </a:pPr>
            <a:r>
              <a:rPr lang="en-US" sz="2292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Tarkkaile ryhmän vuorovaikutusta</a:t>
            </a:r>
          </a:p>
          <a:p>
            <a:pPr marL="494869" lvl="1" indent="-247435" algn="l">
              <a:lnSpc>
                <a:spcPts val="3208"/>
              </a:lnSpc>
              <a:buFont typeface="Arial"/>
              <a:buChar char="•"/>
            </a:pPr>
            <a:r>
              <a:rPr lang="en-US" sz="2292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Rakenna ryhmähenkeä aktiivisesti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33925" y="4284202"/>
            <a:ext cx="6458193" cy="1769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4111" lvl="1" indent="-267056" algn="l">
              <a:lnSpc>
                <a:spcPts val="3463"/>
              </a:lnSpc>
              <a:buFont typeface="Arial"/>
              <a:buChar char="•"/>
            </a:pPr>
            <a:r>
              <a:rPr lang="en-US" sz="2473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Rohkaise kriittiseen ajatteluun</a:t>
            </a:r>
          </a:p>
          <a:p>
            <a:pPr marL="534111" lvl="1" indent="-267056" algn="l">
              <a:lnSpc>
                <a:spcPts val="3463"/>
              </a:lnSpc>
              <a:buFont typeface="Arial"/>
              <a:buChar char="•"/>
            </a:pPr>
            <a:r>
              <a:rPr lang="en-US" sz="2473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Vastaanota myös negatiiviset tunteet</a:t>
            </a:r>
          </a:p>
          <a:p>
            <a:pPr marL="534111" lvl="1" indent="-267056" algn="l">
              <a:lnSpc>
                <a:spcPts val="3463"/>
              </a:lnSpc>
              <a:buFont typeface="Arial"/>
              <a:buChar char="•"/>
            </a:pPr>
            <a:r>
              <a:rPr lang="en-US" sz="2473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Vaihtele pienryhmiä ja pareja</a:t>
            </a:r>
          </a:p>
          <a:p>
            <a:pPr marL="534111" lvl="1" indent="-267056" algn="l">
              <a:lnSpc>
                <a:spcPts val="3463"/>
              </a:lnSpc>
              <a:buFont typeface="Arial"/>
              <a:buChar char="•"/>
            </a:pPr>
            <a:r>
              <a:rPr lang="en-US" sz="2473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Anna arvostavaa palautetta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6779672" y="2788438"/>
            <a:ext cx="4618554" cy="12855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22573" lvl="1" indent="-261287" algn="l">
              <a:lnSpc>
                <a:spcPts val="3388"/>
              </a:lnSpc>
              <a:buFont typeface="Arial"/>
              <a:buChar char="•"/>
            </a:pPr>
            <a:r>
              <a:rPr lang="en-US" sz="242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Kannusta avoimuuteen</a:t>
            </a:r>
          </a:p>
          <a:p>
            <a:pPr marL="522573" lvl="1" indent="-261287" algn="l">
              <a:lnSpc>
                <a:spcPts val="3388"/>
              </a:lnSpc>
              <a:buFont typeface="Arial"/>
              <a:buChar char="•"/>
            </a:pPr>
            <a:r>
              <a:rPr lang="en-US" sz="242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Muistuta perustehtävästä, eli oppimisesta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2245109" y="3997802"/>
            <a:ext cx="5989983" cy="21116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0065" lvl="1" indent="-255033" algn="l">
              <a:lnSpc>
                <a:spcPts val="3307"/>
              </a:lnSpc>
              <a:buFont typeface="Arial"/>
              <a:buChar char="•"/>
            </a:pPr>
            <a:r>
              <a:rPr lang="en-US" sz="2362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Anna ryhmälle tilaa toimia itsenäisesti</a:t>
            </a:r>
          </a:p>
          <a:p>
            <a:pPr marL="510065" lvl="1" indent="-255033" algn="l">
              <a:lnSpc>
                <a:spcPts val="3307"/>
              </a:lnSpc>
              <a:buFont typeface="Arial"/>
              <a:buChar char="•"/>
            </a:pPr>
            <a:r>
              <a:rPr lang="en-US" sz="2362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Jaa vastuuta</a:t>
            </a:r>
          </a:p>
          <a:p>
            <a:pPr marL="510065" lvl="1" indent="-255033" algn="l">
              <a:lnSpc>
                <a:spcPts val="3307"/>
              </a:lnSpc>
              <a:buFont typeface="Arial"/>
              <a:buChar char="•"/>
            </a:pPr>
            <a:r>
              <a:rPr lang="en-US" sz="2362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Ylläpidä ryhmän motivaatiota</a:t>
            </a:r>
          </a:p>
          <a:p>
            <a:pPr marL="510065" lvl="1" indent="-255033" algn="l">
              <a:lnSpc>
                <a:spcPts val="3307"/>
              </a:lnSpc>
              <a:buFont typeface="Arial"/>
              <a:buChar char="•"/>
            </a:pPr>
            <a:r>
              <a:rPr lang="en-US" sz="2362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Ole osa ryhmää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3028504" y="7845468"/>
            <a:ext cx="4448037" cy="1235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07364" lvl="1" indent="-253682" algn="l">
              <a:lnSpc>
                <a:spcPts val="3289"/>
              </a:lnSpc>
              <a:buFont typeface="Arial"/>
              <a:buChar char="•"/>
            </a:pPr>
            <a:r>
              <a:rPr lang="en-US" sz="234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Keskustelkaa ryhmän päättymisestä</a:t>
            </a:r>
          </a:p>
          <a:p>
            <a:pPr marL="507364" lvl="1" indent="-253682" algn="l">
              <a:lnSpc>
                <a:spcPts val="3289"/>
              </a:lnSpc>
              <a:buFont typeface="Arial"/>
              <a:buChar char="•"/>
            </a:pPr>
            <a:r>
              <a:rPr lang="en-US" sz="234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Anna tunteille tilaa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e7f2b28d-54cf-44b6-aad9-6a2b7fb652a6}" enabled="1" method="Standard" siteId="{5cc89a67-fa29-4356-af5d-f436abc7c21b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888</Words>
  <Application>Microsoft Office PowerPoint</Application>
  <PresentationFormat>Mukautettu</PresentationFormat>
  <Paragraphs>184</Paragraphs>
  <Slides>12</Slides>
  <Notes>2</Notes>
  <HiddenSlides>0</HiddenSlides>
  <MMClips>0</MMClips>
  <ScaleCrop>false</ScaleCrop>
  <HeadingPairs>
    <vt:vector size="6" baseType="variant">
      <vt:variant>
        <vt:lpstr>Käytetyt fontit</vt:lpstr>
      </vt:variant>
      <vt:variant>
        <vt:i4>14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12</vt:i4>
      </vt:variant>
    </vt:vector>
  </HeadingPairs>
  <TitlesOfParts>
    <vt:vector size="27" baseType="lpstr">
      <vt:lpstr>Calibri</vt:lpstr>
      <vt:lpstr>Arial</vt:lpstr>
      <vt:lpstr>Londrina Solid</vt:lpstr>
      <vt:lpstr>Poppins Bold</vt:lpstr>
      <vt:lpstr>Kollektif Bold</vt:lpstr>
      <vt:lpstr>Overpass</vt:lpstr>
      <vt:lpstr>Playfair Display Heavy Italics</vt:lpstr>
      <vt:lpstr>Open Sans Bold</vt:lpstr>
      <vt:lpstr>Kollektif</vt:lpstr>
      <vt:lpstr>Poppins</vt:lpstr>
      <vt:lpstr>Darumadrop One</vt:lpstr>
      <vt:lpstr>Playfair Display Bold Italics</vt:lpstr>
      <vt:lpstr>Open Sans</vt:lpstr>
      <vt:lpstr>Playfair Display Ultra-Bold Italics</vt:lpstr>
      <vt:lpstr>Office Theme</vt:lpstr>
      <vt:lpstr>Ryhmäyttämisen pikakurssi</vt:lpstr>
      <vt:lpstr>Mitä ryhmäyttäminen on?</vt:lpstr>
      <vt:lpstr>Miksi ryhmäyttäminen on tärkeää?</vt:lpstr>
      <vt:lpstr>Ryhmän kaksoistavoite</vt:lpstr>
      <vt:lpstr>Ryhmäyttämisen hyötyjä</vt:lpstr>
      <vt:lpstr>Ylläpitävä – ja korjaava ryhmäyttäminen</vt:lpstr>
      <vt:lpstr>Turvallisuus ryhmässä</vt:lpstr>
      <vt:lpstr>Ryhmän turvallisuuden asteet</vt:lpstr>
      <vt:lpstr>Opettajan tehtävät ryhmän eri vaiheissa</vt:lpstr>
      <vt:lpstr>10 vinkkiä ryhmäyttämiseen</vt:lpstr>
      <vt:lpstr>10 vinkkiä ryhmäyttämiseen</vt:lpstr>
      <vt:lpstr>Lähteet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Ryhmäyttämisen pikakurssi</dc:title>
  <dc:creator>Toppinen Satu-Maaria</dc:creator>
  <cp:lastModifiedBy>Toppinen Satu-Maaria</cp:lastModifiedBy>
  <cp:revision>2</cp:revision>
  <dcterms:created xsi:type="dcterms:W3CDTF">2006-08-16T00:00:00Z</dcterms:created>
  <dcterms:modified xsi:type="dcterms:W3CDTF">2024-12-20T18:54:37Z</dcterms:modified>
  <dc:identifier>DAGHEnWsYpM</dc:identifier>
</cp:coreProperties>
</file>