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grandir" panose="020B0604020202020204" charset="0"/>
      <p:regular r:id="rId21"/>
    </p:embeddedFont>
    <p:embeddedFont>
      <p:font typeface="Agrandir Bold" panose="020B0604020202020204" charset="0"/>
      <p:regular r:id="rId22"/>
    </p:embeddedFont>
    <p:embeddedFont>
      <p:font typeface="Agrandir Italics" panose="020B0604020202020204" charset="0"/>
      <p:regular r:id="rId23"/>
    </p:embeddedFont>
    <p:embeddedFont>
      <p:font typeface="Bimbo Bold" panose="020B0604020202020204" charset="0"/>
      <p:regular r:id="rId24"/>
    </p:embeddedFont>
    <p:embeddedFont>
      <p:font typeface="Bio Rhyme Expanded Ultra-Bold" panose="020B0604020202020204" charset="0"/>
      <p:regular r:id="rId25"/>
    </p:embeddedFont>
    <p:embeddedFont>
      <p:font typeface="Childos Arabic" panose="020B0604020202020204" charset="-78"/>
      <p:regular r:id="rId26"/>
    </p:embeddedFont>
    <p:embeddedFont>
      <p:font typeface="Childos Arabic Semi-Bold" panose="020B0604020202020204" charset="-78"/>
      <p:regular r:id="rId27"/>
    </p:embeddedFont>
    <p:embeddedFont>
      <p:font typeface="Harmattan" panose="020B0604020202020204" charset="-78"/>
      <p:regular r:id="rId28"/>
    </p:embeddedFont>
    <p:embeddedFont>
      <p:font typeface="Kollektif" panose="020B0604020202020204" charset="0"/>
      <p:regular r:id="rId29"/>
    </p:embeddedFont>
    <p:embeddedFont>
      <p:font typeface="Modak" panose="020B0604020202020204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Bold" panose="020B0806030504020204" pitchFamily="34" charset="0"/>
      <p:regular r:id="rId35"/>
      <p:bold r:id="rId36"/>
    </p:embeddedFont>
    <p:embeddedFont>
      <p:font typeface="Stadio Now Display" panose="020B0604020202020204" charset="0"/>
      <p:regular r:id="rId37"/>
    </p:embeddedFont>
    <p:embeddedFont>
      <p:font typeface="Stadio Now Display Bold" panose="020B0604020202020204" charset="0"/>
      <p:regular r:id="rId38"/>
    </p:embeddedFont>
    <p:embeddedFont>
      <p:font typeface="TT Bluescreens 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484" autoAdjust="0"/>
  </p:normalViewPr>
  <p:slideViewPr>
    <p:cSldViewPr>
      <p:cViewPr varScale="1">
        <p:scale>
          <a:sx n="43" d="100"/>
          <a:sy n="43" d="100"/>
        </p:scale>
        <p:origin x="108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7.sv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y.fi/kirjailija/Tutte+M.+Olsen" TargetMode="External"/><Relationship Id="rId2" Type="http://schemas.openxmlformats.org/officeDocument/2006/relationships/hyperlink" Target="https://www.booky.fi/kirjailija/Knut+K.+Gunderse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ooky.fi/kirjailija/Borge+Stromgren" TargetMode="External"/><Relationship Id="rId4" Type="http://schemas.openxmlformats.org/officeDocument/2006/relationships/hyperlink" Target="https://www.booky.fi/kirjailija/Johannes+Finn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1221" y="0"/>
            <a:ext cx="8186779" cy="6787584"/>
          </a:xfrm>
          <a:custGeom>
            <a:avLst/>
            <a:gdLst/>
            <a:ahLst/>
            <a:cxnLst/>
            <a:rect l="l" t="t" r="r" b="b"/>
            <a:pathLst>
              <a:path w="8186779" h="6787584">
                <a:moveTo>
                  <a:pt x="0" y="0"/>
                </a:moveTo>
                <a:lnTo>
                  <a:pt x="8186779" y="0"/>
                </a:lnTo>
                <a:lnTo>
                  <a:pt x="8186779" y="6787584"/>
                </a:lnTo>
                <a:lnTo>
                  <a:pt x="0" y="6787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417" y="0"/>
            <a:ext cx="8186779" cy="6787584"/>
          </a:xfrm>
          <a:custGeom>
            <a:avLst/>
            <a:gdLst/>
            <a:ahLst/>
            <a:cxnLst/>
            <a:rect l="l" t="t" r="r" b="b"/>
            <a:pathLst>
              <a:path w="8186779" h="6787584">
                <a:moveTo>
                  <a:pt x="8186779" y="0"/>
                </a:moveTo>
                <a:lnTo>
                  <a:pt x="0" y="0"/>
                </a:lnTo>
                <a:lnTo>
                  <a:pt x="0" y="6787584"/>
                </a:lnTo>
                <a:lnTo>
                  <a:pt x="8186779" y="6787584"/>
                </a:lnTo>
                <a:lnTo>
                  <a:pt x="818677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81846" y="2152937"/>
            <a:ext cx="14945293" cy="5981126"/>
            <a:chOff x="272853" y="-565376"/>
            <a:chExt cx="19927057" cy="7974835"/>
          </a:xfrm>
        </p:grpSpPr>
        <p:grpSp>
          <p:nvGrpSpPr>
            <p:cNvPr id="5" name="Group 5"/>
            <p:cNvGrpSpPr/>
            <p:nvPr/>
          </p:nvGrpSpPr>
          <p:grpSpPr>
            <a:xfrm>
              <a:off x="272853" y="738439"/>
              <a:ext cx="4945382" cy="494538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A87A6"/>
              </a:solidFill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7950" tIns="57950" rIns="57950" bIns="579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908024" y="738439"/>
              <a:ext cx="4945382" cy="494538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A87A6"/>
              </a:solidFill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7950" tIns="57950" rIns="57950" bIns="579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9407379" y="738439"/>
              <a:ext cx="4945382" cy="4945382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A87A6"/>
              </a:solidFill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7950" tIns="57950" rIns="57950" bIns="579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3957949" y="738439"/>
              <a:ext cx="4945382" cy="4945382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A87A6"/>
              </a:solidFill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7950" tIns="57950" rIns="57950" bIns="5795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450259" y="-565376"/>
              <a:ext cx="19277598" cy="7974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20"/>
                </a:lnSpc>
                <a:spcBef>
                  <a:spcPct val="0"/>
                </a:spcBef>
              </a:pPr>
              <a:r>
                <a:rPr lang="en-US" sz="31657" b="1" spc="6711" dirty="0">
                  <a:solidFill>
                    <a:srgbClr val="FFFFFF"/>
                  </a:solidFill>
                  <a:latin typeface="Stadio Now Display Bold"/>
                  <a:ea typeface="Stadio Now Display Bold"/>
                  <a:cs typeface="Stadio Now Display Bold"/>
                  <a:sym typeface="Stadio Now Display Bold"/>
                </a:rPr>
                <a:t>SOPU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15842913" y="4481326"/>
              <a:ext cx="4356997" cy="2868618"/>
              <a:chOff x="0" y="-152807"/>
              <a:chExt cx="816886" cy="53783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29018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90182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162242"/>
                    </a:lnTo>
                    <a:cubicBezTo>
                      <a:pt x="812800" y="196174"/>
                      <a:pt x="799321" y="228716"/>
                      <a:pt x="775327" y="252709"/>
                    </a:cubicBezTo>
                    <a:cubicBezTo>
                      <a:pt x="751333" y="276703"/>
                      <a:pt x="718791" y="290182"/>
                      <a:pt x="684859" y="290182"/>
                    </a:cubicBezTo>
                    <a:lnTo>
                      <a:pt x="127941" y="290182"/>
                    </a:lnTo>
                    <a:cubicBezTo>
                      <a:pt x="94009" y="290182"/>
                      <a:pt x="61467" y="276703"/>
                      <a:pt x="37473" y="252709"/>
                    </a:cubicBezTo>
                    <a:cubicBezTo>
                      <a:pt x="13479" y="228716"/>
                      <a:pt x="0" y="196174"/>
                      <a:pt x="0" y="162242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965C68"/>
              </a:solidFill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4086" y="-152807"/>
                <a:ext cx="812800" cy="537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719"/>
                  </a:lnSpc>
                </a:pPr>
                <a:r>
                  <a:rPr lang="en-US" sz="4799" dirty="0">
                    <a:solidFill>
                      <a:srgbClr val="FFFFFF"/>
                    </a:solidFill>
                    <a:latin typeface="Stadio Now Display"/>
                    <a:ea typeface="Stadio Now Display"/>
                    <a:cs typeface="Stadio Now Display"/>
                    <a:sym typeface="Stadio Now Display"/>
                  </a:rPr>
                  <a:t>TUNTI</a:t>
                </a:r>
              </a:p>
            </p:txBody>
          </p:sp>
        </p:grpSp>
      </p:grpSp>
      <p:sp>
        <p:nvSpPr>
          <p:cNvPr id="21" name="Freeform 21" descr="Logo, Oulun kaupunki"/>
          <p:cNvSpPr/>
          <p:nvPr/>
        </p:nvSpPr>
        <p:spPr>
          <a:xfrm>
            <a:off x="396258" y="7641623"/>
            <a:ext cx="6808439" cy="2265556"/>
          </a:xfrm>
          <a:custGeom>
            <a:avLst/>
            <a:gdLst/>
            <a:ahLst/>
            <a:cxnLst/>
            <a:rect l="l" t="t" r="r" b="b"/>
            <a:pathLst>
              <a:path w="6808439" h="2265556">
                <a:moveTo>
                  <a:pt x="0" y="0"/>
                </a:moveTo>
                <a:lnTo>
                  <a:pt x="6808438" y="0"/>
                </a:lnTo>
                <a:lnTo>
                  <a:pt x="6808438" y="2265556"/>
                </a:lnTo>
                <a:lnTo>
                  <a:pt x="0" y="2265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22" name="Otsikko 21">
            <a:extLst>
              <a:ext uri="{FF2B5EF4-FFF2-40B4-BE49-F238E27FC236}">
                <a16:creationId xmlns:a16="http://schemas.microsoft.com/office/drawing/2014/main" id="{26DFD368-81A2-2FE3-54BC-9E965B8237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SOPU-tunti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1794" y="228265"/>
            <a:ext cx="8904412" cy="9830471"/>
          </a:xfrm>
          <a:custGeom>
            <a:avLst/>
            <a:gdLst/>
            <a:ahLst/>
            <a:cxnLst/>
            <a:rect l="l" t="t" r="r" b="b"/>
            <a:pathLst>
              <a:path w="8904412" h="9830471">
                <a:moveTo>
                  <a:pt x="0" y="0"/>
                </a:moveTo>
                <a:lnTo>
                  <a:pt x="8904412" y="0"/>
                </a:lnTo>
                <a:lnTo>
                  <a:pt x="8904412" y="9830470"/>
                </a:lnTo>
                <a:lnTo>
                  <a:pt x="0" y="9830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5685741" y="3744825"/>
            <a:ext cx="6916518" cy="23306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8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Mitkä</a:t>
            </a:r>
            <a:r>
              <a:rPr kumimoji="0" lang="en-US" sz="468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kumimoji="0" lang="en-US" sz="468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ovat</a:t>
            </a:r>
            <a:r>
              <a:rPr kumimoji="0" lang="en-US" sz="468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kumimoji="0" lang="en-US" sz="468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hyviä</a:t>
            </a:r>
            <a:r>
              <a:rPr kumimoji="0" lang="en-US" sz="468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kumimoji="0" lang="en-US" sz="468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tapoja</a:t>
            </a:r>
            <a:r>
              <a:rPr kumimoji="0" lang="en-US" sz="468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kumimoji="0" lang="en-US" sz="468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vastata</a:t>
            </a:r>
            <a:r>
              <a:rPr kumimoji="0" lang="en-US" sz="468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kumimoji="0" lang="en-US" sz="468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syytökseen</a:t>
            </a:r>
            <a:r>
              <a:rPr kumimoji="0" lang="en-US" sz="468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"/>
                <a:ea typeface="Agrandir"/>
                <a:cs typeface="Agrandir"/>
                <a:sym typeface="Agrandir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Kiukutteleva lapsi, piirroshahmo"/>
          <p:cNvSpPr/>
          <p:nvPr/>
        </p:nvSpPr>
        <p:spPr>
          <a:xfrm>
            <a:off x="9131523" y="6188615"/>
            <a:ext cx="2801386" cy="3804352"/>
          </a:xfrm>
          <a:custGeom>
            <a:avLst/>
            <a:gdLst/>
            <a:ahLst/>
            <a:cxnLst/>
            <a:rect l="l" t="t" r="r" b="b"/>
            <a:pathLst>
              <a:path w="2801386" h="3804352">
                <a:moveTo>
                  <a:pt x="0" y="0"/>
                </a:moveTo>
                <a:lnTo>
                  <a:pt x="2801386" y="0"/>
                </a:lnTo>
                <a:lnTo>
                  <a:pt x="2801386" y="3804352"/>
                </a:lnTo>
                <a:lnTo>
                  <a:pt x="0" y="3804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 descr="Harmistuneen näköinen lapsi, piirroshahmo"/>
          <p:cNvSpPr/>
          <p:nvPr/>
        </p:nvSpPr>
        <p:spPr>
          <a:xfrm>
            <a:off x="6748786" y="6188615"/>
            <a:ext cx="2192690" cy="3804352"/>
          </a:xfrm>
          <a:custGeom>
            <a:avLst/>
            <a:gdLst/>
            <a:ahLst/>
            <a:cxnLst/>
            <a:rect l="l" t="t" r="r" b="b"/>
            <a:pathLst>
              <a:path w="2192690" h="3804352">
                <a:moveTo>
                  <a:pt x="0" y="0"/>
                </a:moveTo>
                <a:lnTo>
                  <a:pt x="2192690" y="0"/>
                </a:lnTo>
                <a:lnTo>
                  <a:pt x="2192690" y="3804352"/>
                </a:lnTo>
                <a:lnTo>
                  <a:pt x="0" y="38043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 descr="Puhekupla"/>
          <p:cNvSpPr/>
          <p:nvPr/>
        </p:nvSpPr>
        <p:spPr>
          <a:xfrm>
            <a:off x="10727191" y="3333641"/>
            <a:ext cx="4516592" cy="3619718"/>
          </a:xfrm>
          <a:custGeom>
            <a:avLst/>
            <a:gdLst/>
            <a:ahLst/>
            <a:cxnLst/>
            <a:rect l="l" t="t" r="r" b="b"/>
            <a:pathLst>
              <a:path w="4516592" h="3619718">
                <a:moveTo>
                  <a:pt x="0" y="0"/>
                </a:moveTo>
                <a:lnTo>
                  <a:pt x="4516593" y="0"/>
                </a:lnTo>
                <a:lnTo>
                  <a:pt x="4516593" y="3619718"/>
                </a:lnTo>
                <a:lnTo>
                  <a:pt x="0" y="36197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 descr="Puhekupla"/>
          <p:cNvSpPr/>
          <p:nvPr/>
        </p:nvSpPr>
        <p:spPr>
          <a:xfrm rot="-434958">
            <a:off x="3066447" y="3862393"/>
            <a:ext cx="4409732" cy="3413442"/>
          </a:xfrm>
          <a:custGeom>
            <a:avLst/>
            <a:gdLst/>
            <a:ahLst/>
            <a:cxnLst/>
            <a:rect l="l" t="t" r="r" b="b"/>
            <a:pathLst>
              <a:path w="4409732" h="3413442">
                <a:moveTo>
                  <a:pt x="0" y="0"/>
                </a:moveTo>
                <a:lnTo>
                  <a:pt x="4409731" y="0"/>
                </a:lnTo>
                <a:lnTo>
                  <a:pt x="4409731" y="3413442"/>
                </a:lnTo>
                <a:lnTo>
                  <a:pt x="0" y="34134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2868705" y="4546756"/>
            <a:ext cx="4776795" cy="188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5"/>
              </a:lnSpc>
            </a:pPr>
            <a:r>
              <a:rPr lang="en-US" sz="338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En pidä siitä, että kerrot salaisuuteni muille.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42605" y="3702048"/>
            <a:ext cx="4285765" cy="223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068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Oma vikasi! Mitäs kerrot salaisuuksia minulle! Olet ihan tyhmä!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28650"/>
            <a:ext cx="14215084" cy="296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55"/>
              </a:lnSpc>
            </a:pPr>
            <a:r>
              <a:rPr lang="en-US" sz="395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Joskus tekee mieli kieltää kaikki ja syyttää toista. Tämä ei ole toimiva ratkaisu. Molemmille jää tässä paha mieli, eikä tilannetta saada ratkaistua.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3AB23572-ED31-6FFF-ABEE-715AD548A7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Huono tapa vastata syytökseen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apsi peittää silmänsä käsillään, piirroshahmo"/>
          <p:cNvSpPr/>
          <p:nvPr/>
        </p:nvSpPr>
        <p:spPr>
          <a:xfrm flipH="1">
            <a:off x="810110" y="4693092"/>
            <a:ext cx="2663410" cy="4549304"/>
          </a:xfrm>
          <a:custGeom>
            <a:avLst/>
            <a:gdLst/>
            <a:ahLst/>
            <a:cxnLst/>
            <a:rect l="l" t="t" r="r" b="b"/>
            <a:pathLst>
              <a:path w="2663410" h="4549304">
                <a:moveTo>
                  <a:pt x="2663410" y="0"/>
                </a:moveTo>
                <a:lnTo>
                  <a:pt x="0" y="0"/>
                </a:lnTo>
                <a:lnTo>
                  <a:pt x="0" y="4549303"/>
                </a:lnTo>
                <a:lnTo>
                  <a:pt x="2663410" y="4549303"/>
                </a:lnTo>
                <a:lnTo>
                  <a:pt x="26634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 descr="Ajatuskupla"/>
          <p:cNvSpPr/>
          <p:nvPr/>
        </p:nvSpPr>
        <p:spPr>
          <a:xfrm rot="-360619" flipH="1">
            <a:off x="1353710" y="1252708"/>
            <a:ext cx="4781856" cy="3452898"/>
          </a:xfrm>
          <a:custGeom>
            <a:avLst/>
            <a:gdLst/>
            <a:ahLst/>
            <a:cxnLst/>
            <a:rect l="l" t="t" r="r" b="b"/>
            <a:pathLst>
              <a:path w="4781856" h="3452898">
                <a:moveTo>
                  <a:pt x="4781856" y="0"/>
                </a:moveTo>
                <a:lnTo>
                  <a:pt x="0" y="0"/>
                </a:lnTo>
                <a:lnTo>
                  <a:pt x="0" y="3452899"/>
                </a:lnTo>
                <a:lnTo>
                  <a:pt x="4781856" y="3452899"/>
                </a:lnTo>
                <a:lnTo>
                  <a:pt x="478185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6825147" y="1903731"/>
            <a:ext cx="10700939" cy="616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91"/>
              </a:lnSpc>
            </a:pPr>
            <a:r>
              <a:rPr lang="en-US" sz="3107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Toisinaan syytökset saattavat hävettää tai nolottaa. Silloin saattaa tehdä mieli mennä piiloon tai vältellä tilanteen selvittämistä. </a:t>
            </a:r>
          </a:p>
          <a:p>
            <a:pPr algn="l">
              <a:lnSpc>
                <a:spcPts val="6091"/>
              </a:lnSpc>
            </a:pPr>
            <a:endParaRPr lang="en-US" sz="3107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l">
              <a:lnSpc>
                <a:spcPts val="6091"/>
              </a:lnSpc>
            </a:pPr>
            <a:r>
              <a:rPr lang="en-US" sz="3107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Tämäkään ratkaisu ei ole toimiva, sillä silloin sinulle itselle jää ikävä tunne tapahtuneesta. </a:t>
            </a:r>
          </a:p>
          <a:p>
            <a:pPr algn="l">
              <a:lnSpc>
                <a:spcPts val="6091"/>
              </a:lnSpc>
            </a:pPr>
            <a:endParaRPr lang="en-US" sz="3107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l">
              <a:lnSpc>
                <a:spcPts val="6091"/>
              </a:lnSpc>
            </a:pPr>
            <a:r>
              <a:rPr lang="en-US" sz="3107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Kaikki toimivat joskus ajattelemattomasti :)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61474" y="1815411"/>
            <a:ext cx="3994120" cy="209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3"/>
              </a:lnSpc>
            </a:pPr>
            <a:r>
              <a:rPr lang="en-US" sz="2888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Voi ei! Opettaja huomautti minua luokassa riehumisesta. Äkkiä piiloon!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E8F4899-24E1-B23A-36BF-4C90B60217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dirty="0"/>
              <a:t>Toinen huono tapa vastata syytökseen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Ystävällisen näköinen lapsi, piirroshahmo"/>
          <p:cNvSpPr/>
          <p:nvPr/>
        </p:nvSpPr>
        <p:spPr>
          <a:xfrm>
            <a:off x="7525076" y="4915093"/>
            <a:ext cx="2766339" cy="4725112"/>
          </a:xfrm>
          <a:custGeom>
            <a:avLst/>
            <a:gdLst/>
            <a:ahLst/>
            <a:cxnLst/>
            <a:rect l="l" t="t" r="r" b="b"/>
            <a:pathLst>
              <a:path w="2766339" h="4725112">
                <a:moveTo>
                  <a:pt x="0" y="0"/>
                </a:moveTo>
                <a:lnTo>
                  <a:pt x="2766338" y="0"/>
                </a:lnTo>
                <a:lnTo>
                  <a:pt x="2766338" y="4725113"/>
                </a:lnTo>
                <a:lnTo>
                  <a:pt x="0" y="4725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 descr="Nolostuneen näköinen lapsi, piirroshahmo"/>
          <p:cNvSpPr/>
          <p:nvPr/>
        </p:nvSpPr>
        <p:spPr>
          <a:xfrm>
            <a:off x="10291414" y="4915093"/>
            <a:ext cx="2585925" cy="4725112"/>
          </a:xfrm>
          <a:custGeom>
            <a:avLst/>
            <a:gdLst/>
            <a:ahLst/>
            <a:cxnLst/>
            <a:rect l="l" t="t" r="r" b="b"/>
            <a:pathLst>
              <a:path w="2585925" h="4725112">
                <a:moveTo>
                  <a:pt x="0" y="0"/>
                </a:moveTo>
                <a:lnTo>
                  <a:pt x="2585925" y="0"/>
                </a:lnTo>
                <a:lnTo>
                  <a:pt x="2585925" y="4725113"/>
                </a:lnTo>
                <a:lnTo>
                  <a:pt x="0" y="4725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 descr="Puhekupla"/>
          <p:cNvSpPr/>
          <p:nvPr/>
        </p:nvSpPr>
        <p:spPr>
          <a:xfrm rot="-1151759" flipH="1">
            <a:off x="11671999" y="2257004"/>
            <a:ext cx="5143377" cy="3570015"/>
          </a:xfrm>
          <a:custGeom>
            <a:avLst/>
            <a:gdLst/>
            <a:ahLst/>
            <a:cxnLst/>
            <a:rect l="l" t="t" r="r" b="b"/>
            <a:pathLst>
              <a:path w="5143377" h="3570015">
                <a:moveTo>
                  <a:pt x="5143377" y="0"/>
                </a:moveTo>
                <a:lnTo>
                  <a:pt x="0" y="0"/>
                </a:lnTo>
                <a:lnTo>
                  <a:pt x="0" y="3570015"/>
                </a:lnTo>
                <a:lnTo>
                  <a:pt x="5143377" y="3570015"/>
                </a:lnTo>
                <a:lnTo>
                  <a:pt x="514337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 descr="Puhekupla"/>
          <p:cNvSpPr/>
          <p:nvPr/>
        </p:nvSpPr>
        <p:spPr>
          <a:xfrm>
            <a:off x="1814950" y="5186903"/>
            <a:ext cx="5748692" cy="2347382"/>
          </a:xfrm>
          <a:custGeom>
            <a:avLst/>
            <a:gdLst/>
            <a:ahLst/>
            <a:cxnLst/>
            <a:rect l="l" t="t" r="r" b="b"/>
            <a:pathLst>
              <a:path w="5748692" h="2347382">
                <a:moveTo>
                  <a:pt x="0" y="0"/>
                </a:moveTo>
                <a:lnTo>
                  <a:pt x="5748692" y="0"/>
                </a:lnTo>
                <a:lnTo>
                  <a:pt x="5748692" y="2347382"/>
                </a:lnTo>
                <a:lnTo>
                  <a:pt x="0" y="23473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2019922" y="5401962"/>
            <a:ext cx="4873772" cy="175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8"/>
              </a:lnSpc>
            </a:pPr>
            <a:r>
              <a:rPr lang="en-US" sz="3163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Sinä puhut usein muiden päälle ja etkä anna muille puheenvuoroa.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28275" y="2973995"/>
            <a:ext cx="4038602" cy="2080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2857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Ai teenkö minä niin? Kiitos kun kerroit. Yritän jatkossa malttaa kuunnella muita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2360" y="558336"/>
            <a:ext cx="8437897" cy="3716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98"/>
              </a:lnSpc>
            </a:pPr>
            <a:r>
              <a:rPr lang="en-US" sz="3723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Jos sinua syytetään jostain, jonka olet tehnyt, paras ratkaisu on </a:t>
            </a:r>
            <a:r>
              <a:rPr lang="en-US" sz="3723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myöntää virhe</a:t>
            </a:r>
            <a:r>
              <a:rPr lang="en-US" sz="3723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ja pohtia, miten sama tilanne ei tapahtuisi tulevaisuudessa.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FA742D65-0AEC-4369-0E6F-BF4CE35E0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Hyvä tapa vastata syytökseen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ohtiva lapsi, piirroshahmo"/>
          <p:cNvSpPr/>
          <p:nvPr/>
        </p:nvSpPr>
        <p:spPr>
          <a:xfrm flipH="1">
            <a:off x="8854611" y="5608692"/>
            <a:ext cx="2859930" cy="4468641"/>
          </a:xfrm>
          <a:custGeom>
            <a:avLst/>
            <a:gdLst/>
            <a:ahLst/>
            <a:cxnLst/>
            <a:rect l="l" t="t" r="r" b="b"/>
            <a:pathLst>
              <a:path w="2859930" h="4468641">
                <a:moveTo>
                  <a:pt x="2859931" y="0"/>
                </a:moveTo>
                <a:lnTo>
                  <a:pt x="0" y="0"/>
                </a:lnTo>
                <a:lnTo>
                  <a:pt x="0" y="4468642"/>
                </a:lnTo>
                <a:lnTo>
                  <a:pt x="2859931" y="4468642"/>
                </a:lnTo>
                <a:lnTo>
                  <a:pt x="28599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 descr="Puhekupla"/>
          <p:cNvSpPr/>
          <p:nvPr/>
        </p:nvSpPr>
        <p:spPr>
          <a:xfrm flipH="1">
            <a:off x="10784877" y="4829564"/>
            <a:ext cx="5748692" cy="2347382"/>
          </a:xfrm>
          <a:custGeom>
            <a:avLst/>
            <a:gdLst/>
            <a:ahLst/>
            <a:cxnLst/>
            <a:rect l="l" t="t" r="r" b="b"/>
            <a:pathLst>
              <a:path w="5748692" h="2347382">
                <a:moveTo>
                  <a:pt x="5748692" y="0"/>
                </a:moveTo>
                <a:lnTo>
                  <a:pt x="0" y="0"/>
                </a:lnTo>
                <a:lnTo>
                  <a:pt x="0" y="2347383"/>
                </a:lnTo>
                <a:lnTo>
                  <a:pt x="5748692" y="2347383"/>
                </a:lnTo>
                <a:lnTo>
                  <a:pt x="574869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 descr="Tuumaileva lapsi, piirroshahmo"/>
          <p:cNvSpPr/>
          <p:nvPr/>
        </p:nvSpPr>
        <p:spPr>
          <a:xfrm>
            <a:off x="5426426" y="5244733"/>
            <a:ext cx="2656924" cy="4806935"/>
          </a:xfrm>
          <a:custGeom>
            <a:avLst/>
            <a:gdLst/>
            <a:ahLst/>
            <a:cxnLst/>
            <a:rect l="l" t="t" r="r" b="b"/>
            <a:pathLst>
              <a:path w="2656924" h="4806935">
                <a:moveTo>
                  <a:pt x="0" y="0"/>
                </a:moveTo>
                <a:lnTo>
                  <a:pt x="2656924" y="0"/>
                </a:lnTo>
                <a:lnTo>
                  <a:pt x="2656924" y="4806935"/>
                </a:lnTo>
                <a:lnTo>
                  <a:pt x="0" y="48069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 descr="Puhekupla"/>
          <p:cNvSpPr/>
          <p:nvPr/>
        </p:nvSpPr>
        <p:spPr>
          <a:xfrm flipH="1">
            <a:off x="1438768" y="3733635"/>
            <a:ext cx="4578830" cy="2866276"/>
          </a:xfrm>
          <a:custGeom>
            <a:avLst/>
            <a:gdLst/>
            <a:ahLst/>
            <a:cxnLst/>
            <a:rect l="l" t="t" r="r" b="b"/>
            <a:pathLst>
              <a:path w="4578830" h="2866276">
                <a:moveTo>
                  <a:pt x="4578831" y="0"/>
                </a:moveTo>
                <a:lnTo>
                  <a:pt x="0" y="0"/>
                </a:lnTo>
                <a:lnTo>
                  <a:pt x="0" y="2866276"/>
                </a:lnTo>
                <a:lnTo>
                  <a:pt x="4578831" y="2866276"/>
                </a:lnTo>
                <a:lnTo>
                  <a:pt x="457883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TextBox 6"/>
          <p:cNvSpPr txBox="1"/>
          <p:nvPr/>
        </p:nvSpPr>
        <p:spPr>
          <a:xfrm>
            <a:off x="2137581" y="4265082"/>
            <a:ext cx="3338115" cy="1806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</a:pPr>
            <a:r>
              <a:rPr lang="en-US" sz="327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Miksi sinä väitit, että minä kiusaan muita?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7143" y="628650"/>
            <a:ext cx="17013714" cy="2935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2"/>
              </a:lnSpc>
            </a:pPr>
            <a:r>
              <a:rPr lang="en-US" sz="392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Jos joku syyttää sinua jostain, jota </a:t>
            </a:r>
            <a:r>
              <a:rPr lang="en-US" sz="3929" i="1">
                <a:solidFill>
                  <a:srgbClr val="000000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et ole tehnyt</a:t>
            </a:r>
            <a:r>
              <a:rPr lang="en-US" sz="392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, </a:t>
            </a:r>
            <a:r>
              <a:rPr lang="en-US" sz="3929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parasta on pysyä rauhallisena. </a:t>
            </a:r>
            <a:r>
              <a:rPr lang="en-US" sz="392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Pyydä kertomaan lisää ja kerro </a:t>
            </a:r>
            <a:r>
              <a:rPr lang="en-US" sz="3929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kohteliaasti</a:t>
            </a:r>
            <a:r>
              <a:rPr lang="en-US" sz="392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toiselle, että et ole ollut osallisena toimintaan, josta sinua syytetään.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06926" y="4962525"/>
            <a:ext cx="4803542" cy="1710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6"/>
              </a:lnSpc>
            </a:pPr>
            <a:r>
              <a:rPr lang="en-US" sz="27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Nyt on tapahtunut jokin väärinkäsitys. Voisitko selittää, mistä on kysymys?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C6A01721-AC4D-18FB-181C-3F22D333CC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dirty="0"/>
              <a:t>Toinen hyvä tapa vastata syytökseen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15092" y="1707725"/>
            <a:ext cx="11276883" cy="373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5266" spc="531">
                <a:solidFill>
                  <a:srgbClr val="9928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Älä koskaan pilkkaa toista tai naura hänelle, jos hän vastaa syytökseen myöntämällä virheensä!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11117" y="6411805"/>
            <a:ext cx="10684833" cy="99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2"/>
              </a:lnSpc>
            </a:pPr>
            <a:r>
              <a:rPr lang="en-US" sz="392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On rohkea teko myöntää toimineensa väärin.</a:t>
            </a:r>
          </a:p>
        </p:txBody>
      </p:sp>
      <p:grpSp>
        <p:nvGrpSpPr>
          <p:cNvPr id="4" name="Group 4" descr="Megafonia pitelevä käsi"/>
          <p:cNvGrpSpPr/>
          <p:nvPr/>
        </p:nvGrpSpPr>
        <p:grpSpPr>
          <a:xfrm>
            <a:off x="-657115" y="1850600"/>
            <a:ext cx="7935106" cy="8737390"/>
            <a:chOff x="0" y="0"/>
            <a:chExt cx="10580141" cy="11649854"/>
          </a:xfrm>
        </p:grpSpPr>
        <p:sp>
          <p:nvSpPr>
            <p:cNvPr id="5" name="Freeform 5"/>
            <p:cNvSpPr/>
            <p:nvPr/>
          </p:nvSpPr>
          <p:spPr>
            <a:xfrm rot="-459586">
              <a:off x="627961" y="576592"/>
              <a:ext cx="9324220" cy="10046637"/>
            </a:xfrm>
            <a:custGeom>
              <a:avLst/>
              <a:gdLst/>
              <a:ahLst/>
              <a:cxnLst/>
              <a:rect l="l" t="t" r="r" b="b"/>
              <a:pathLst>
                <a:path w="9324220" h="10046637">
                  <a:moveTo>
                    <a:pt x="0" y="0"/>
                  </a:moveTo>
                  <a:lnTo>
                    <a:pt x="9324220" y="0"/>
                  </a:lnTo>
                  <a:lnTo>
                    <a:pt x="9324220" y="10046637"/>
                  </a:lnTo>
                  <a:lnTo>
                    <a:pt x="0" y="1004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41137" y="9026559"/>
              <a:ext cx="2416792" cy="2623295"/>
              <a:chOff x="0" y="0"/>
              <a:chExt cx="2155190" cy="233934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0800" y="46990"/>
                <a:ext cx="2071370" cy="2240280"/>
              </a:xfrm>
              <a:custGeom>
                <a:avLst/>
                <a:gdLst/>
                <a:ahLst/>
                <a:cxnLst/>
                <a:rect l="l" t="t" r="r" b="b"/>
                <a:pathLst>
                  <a:path w="2071370" h="2240280">
                    <a:moveTo>
                      <a:pt x="0" y="1113790"/>
                    </a:moveTo>
                    <a:cubicBezTo>
                      <a:pt x="5080" y="1073150"/>
                      <a:pt x="3810" y="1061720"/>
                      <a:pt x="5080" y="1052830"/>
                    </a:cubicBezTo>
                    <a:cubicBezTo>
                      <a:pt x="6350" y="1047750"/>
                      <a:pt x="10160" y="1043940"/>
                      <a:pt x="11430" y="1038860"/>
                    </a:cubicBezTo>
                    <a:cubicBezTo>
                      <a:pt x="11430" y="1033780"/>
                      <a:pt x="11430" y="1029970"/>
                      <a:pt x="12700" y="1023620"/>
                    </a:cubicBezTo>
                    <a:cubicBezTo>
                      <a:pt x="15240" y="1016000"/>
                      <a:pt x="22860" y="1005840"/>
                      <a:pt x="26670" y="996950"/>
                    </a:cubicBezTo>
                    <a:cubicBezTo>
                      <a:pt x="30480" y="988060"/>
                      <a:pt x="33020" y="975360"/>
                      <a:pt x="36830" y="969010"/>
                    </a:cubicBezTo>
                    <a:cubicBezTo>
                      <a:pt x="40640" y="963930"/>
                      <a:pt x="44450" y="961390"/>
                      <a:pt x="46990" y="956310"/>
                    </a:cubicBezTo>
                    <a:cubicBezTo>
                      <a:pt x="49530" y="952500"/>
                      <a:pt x="50800" y="947420"/>
                      <a:pt x="53340" y="943610"/>
                    </a:cubicBezTo>
                    <a:cubicBezTo>
                      <a:pt x="58420" y="935990"/>
                      <a:pt x="68580" y="929640"/>
                      <a:pt x="74930" y="922020"/>
                    </a:cubicBezTo>
                    <a:cubicBezTo>
                      <a:pt x="82550" y="914400"/>
                      <a:pt x="87630" y="904240"/>
                      <a:pt x="93980" y="897890"/>
                    </a:cubicBezTo>
                    <a:cubicBezTo>
                      <a:pt x="99060" y="894080"/>
                      <a:pt x="102870" y="894080"/>
                      <a:pt x="106680" y="890270"/>
                    </a:cubicBezTo>
                    <a:cubicBezTo>
                      <a:pt x="110490" y="887730"/>
                      <a:pt x="113030" y="882650"/>
                      <a:pt x="118110" y="880110"/>
                    </a:cubicBezTo>
                    <a:cubicBezTo>
                      <a:pt x="124460" y="875030"/>
                      <a:pt x="135890" y="871220"/>
                      <a:pt x="144780" y="866140"/>
                    </a:cubicBezTo>
                    <a:cubicBezTo>
                      <a:pt x="153670" y="861060"/>
                      <a:pt x="165100" y="852170"/>
                      <a:pt x="170180" y="850900"/>
                    </a:cubicBezTo>
                    <a:cubicBezTo>
                      <a:pt x="173990" y="849630"/>
                      <a:pt x="176530" y="850900"/>
                      <a:pt x="179070" y="849630"/>
                    </a:cubicBezTo>
                    <a:cubicBezTo>
                      <a:pt x="181610" y="849630"/>
                      <a:pt x="186690" y="847090"/>
                      <a:pt x="187960" y="845820"/>
                    </a:cubicBezTo>
                    <a:cubicBezTo>
                      <a:pt x="187960" y="844550"/>
                      <a:pt x="185420" y="844550"/>
                      <a:pt x="182880" y="842010"/>
                    </a:cubicBezTo>
                    <a:cubicBezTo>
                      <a:pt x="177800" y="838200"/>
                      <a:pt x="156210" y="820420"/>
                      <a:pt x="156210" y="820420"/>
                    </a:cubicBezTo>
                    <a:cubicBezTo>
                      <a:pt x="156210" y="820420"/>
                      <a:pt x="142240" y="802640"/>
                      <a:pt x="134620" y="792480"/>
                    </a:cubicBezTo>
                    <a:cubicBezTo>
                      <a:pt x="128270" y="783590"/>
                      <a:pt x="114300" y="765810"/>
                      <a:pt x="114300" y="764540"/>
                    </a:cubicBezTo>
                    <a:cubicBezTo>
                      <a:pt x="114300" y="764540"/>
                      <a:pt x="105410" y="744220"/>
                      <a:pt x="100330" y="732790"/>
                    </a:cubicBezTo>
                    <a:cubicBezTo>
                      <a:pt x="95250" y="722630"/>
                      <a:pt x="86360" y="701040"/>
                      <a:pt x="86360" y="701040"/>
                    </a:cubicBezTo>
                    <a:cubicBezTo>
                      <a:pt x="86360" y="701040"/>
                      <a:pt x="82550" y="678180"/>
                      <a:pt x="80010" y="666750"/>
                    </a:cubicBezTo>
                    <a:cubicBezTo>
                      <a:pt x="78740" y="655320"/>
                      <a:pt x="74930" y="632460"/>
                      <a:pt x="74930" y="632460"/>
                    </a:cubicBezTo>
                    <a:cubicBezTo>
                      <a:pt x="74930" y="631190"/>
                      <a:pt x="76200" y="608330"/>
                      <a:pt x="77470" y="596900"/>
                    </a:cubicBezTo>
                    <a:cubicBezTo>
                      <a:pt x="78740" y="585470"/>
                      <a:pt x="80010" y="562610"/>
                      <a:pt x="80010" y="562610"/>
                    </a:cubicBezTo>
                    <a:cubicBezTo>
                      <a:pt x="80010" y="562610"/>
                      <a:pt x="87630" y="539750"/>
                      <a:pt x="91440" y="529590"/>
                    </a:cubicBezTo>
                    <a:cubicBezTo>
                      <a:pt x="95250" y="518160"/>
                      <a:pt x="101600" y="496570"/>
                      <a:pt x="101600" y="496570"/>
                    </a:cubicBezTo>
                    <a:cubicBezTo>
                      <a:pt x="101600" y="495300"/>
                      <a:pt x="114300" y="476250"/>
                      <a:pt x="120650" y="466090"/>
                    </a:cubicBezTo>
                    <a:cubicBezTo>
                      <a:pt x="127000" y="457200"/>
                      <a:pt x="138430" y="436880"/>
                      <a:pt x="138430" y="436880"/>
                    </a:cubicBezTo>
                    <a:cubicBezTo>
                      <a:pt x="139700" y="436880"/>
                      <a:pt x="139700" y="436880"/>
                      <a:pt x="139700" y="436880"/>
                    </a:cubicBezTo>
                    <a:cubicBezTo>
                      <a:pt x="139700" y="436880"/>
                      <a:pt x="156210" y="420370"/>
                      <a:pt x="163830" y="412750"/>
                    </a:cubicBezTo>
                    <a:cubicBezTo>
                      <a:pt x="172720" y="405130"/>
                      <a:pt x="189230" y="388620"/>
                      <a:pt x="189230" y="388620"/>
                    </a:cubicBezTo>
                    <a:cubicBezTo>
                      <a:pt x="189230" y="388620"/>
                      <a:pt x="209550" y="377190"/>
                      <a:pt x="219710" y="370840"/>
                    </a:cubicBezTo>
                    <a:cubicBezTo>
                      <a:pt x="229870" y="364490"/>
                      <a:pt x="234950" y="360680"/>
                      <a:pt x="248920" y="353060"/>
                    </a:cubicBezTo>
                    <a:cubicBezTo>
                      <a:pt x="285750" y="334010"/>
                      <a:pt x="378460" y="302260"/>
                      <a:pt x="445770" y="266700"/>
                    </a:cubicBezTo>
                    <a:cubicBezTo>
                      <a:pt x="520700" y="226060"/>
                      <a:pt x="593090" y="157480"/>
                      <a:pt x="676910" y="115570"/>
                    </a:cubicBezTo>
                    <a:cubicBezTo>
                      <a:pt x="763270" y="73660"/>
                      <a:pt x="864870" y="34290"/>
                      <a:pt x="957580" y="16510"/>
                    </a:cubicBezTo>
                    <a:cubicBezTo>
                      <a:pt x="1043940" y="0"/>
                      <a:pt x="1181100" y="8890"/>
                      <a:pt x="1214120" y="6350"/>
                    </a:cubicBezTo>
                    <a:cubicBezTo>
                      <a:pt x="1221740" y="5080"/>
                      <a:pt x="1228090" y="3810"/>
                      <a:pt x="1228090" y="3810"/>
                    </a:cubicBezTo>
                    <a:cubicBezTo>
                      <a:pt x="1228090" y="3810"/>
                      <a:pt x="1234440" y="5080"/>
                      <a:pt x="1238250" y="5080"/>
                    </a:cubicBezTo>
                    <a:cubicBezTo>
                      <a:pt x="1243330" y="5080"/>
                      <a:pt x="1256030" y="3810"/>
                      <a:pt x="1256030" y="3810"/>
                    </a:cubicBezTo>
                    <a:cubicBezTo>
                      <a:pt x="1257300" y="5080"/>
                      <a:pt x="1252220" y="6350"/>
                      <a:pt x="1252220" y="6350"/>
                    </a:cubicBezTo>
                    <a:cubicBezTo>
                      <a:pt x="1252220" y="7620"/>
                      <a:pt x="1257300" y="6350"/>
                      <a:pt x="1262380" y="7620"/>
                    </a:cubicBezTo>
                    <a:cubicBezTo>
                      <a:pt x="1270000" y="7620"/>
                      <a:pt x="1295400" y="10160"/>
                      <a:pt x="1295400" y="10160"/>
                    </a:cubicBezTo>
                    <a:cubicBezTo>
                      <a:pt x="1296670" y="10160"/>
                      <a:pt x="1316990" y="17780"/>
                      <a:pt x="1328420" y="21590"/>
                    </a:cubicBezTo>
                    <a:cubicBezTo>
                      <a:pt x="1338580" y="25400"/>
                      <a:pt x="1360170" y="33020"/>
                      <a:pt x="1360170" y="33020"/>
                    </a:cubicBezTo>
                    <a:cubicBezTo>
                      <a:pt x="1360170" y="33020"/>
                      <a:pt x="1379220" y="45720"/>
                      <a:pt x="1388110" y="52070"/>
                    </a:cubicBezTo>
                    <a:cubicBezTo>
                      <a:pt x="1398270" y="58420"/>
                      <a:pt x="1417320" y="69850"/>
                      <a:pt x="1417320" y="71120"/>
                    </a:cubicBezTo>
                    <a:cubicBezTo>
                      <a:pt x="1417320" y="71120"/>
                      <a:pt x="1432560" y="87630"/>
                      <a:pt x="1440180" y="95250"/>
                    </a:cubicBezTo>
                    <a:cubicBezTo>
                      <a:pt x="1447800" y="104140"/>
                      <a:pt x="1463040" y="120650"/>
                      <a:pt x="1463040" y="120650"/>
                    </a:cubicBezTo>
                    <a:cubicBezTo>
                      <a:pt x="1463040" y="120650"/>
                      <a:pt x="1469390" y="137160"/>
                      <a:pt x="1474470" y="142240"/>
                    </a:cubicBezTo>
                    <a:cubicBezTo>
                      <a:pt x="1480820" y="147320"/>
                      <a:pt x="1489710" y="148590"/>
                      <a:pt x="1498600" y="152400"/>
                    </a:cubicBezTo>
                    <a:cubicBezTo>
                      <a:pt x="1507490" y="156210"/>
                      <a:pt x="1527810" y="166370"/>
                      <a:pt x="1527810" y="166370"/>
                    </a:cubicBezTo>
                    <a:cubicBezTo>
                      <a:pt x="1527810" y="166370"/>
                      <a:pt x="1545590" y="180340"/>
                      <a:pt x="1553210" y="186690"/>
                    </a:cubicBezTo>
                    <a:cubicBezTo>
                      <a:pt x="1562100" y="194310"/>
                      <a:pt x="1579880" y="207010"/>
                      <a:pt x="1579880" y="207010"/>
                    </a:cubicBezTo>
                    <a:cubicBezTo>
                      <a:pt x="1579880" y="208280"/>
                      <a:pt x="1592580" y="224790"/>
                      <a:pt x="1600200" y="233680"/>
                    </a:cubicBezTo>
                    <a:cubicBezTo>
                      <a:pt x="1606550" y="242570"/>
                      <a:pt x="1619250" y="259080"/>
                      <a:pt x="1619250" y="260350"/>
                    </a:cubicBezTo>
                    <a:cubicBezTo>
                      <a:pt x="1619250" y="260350"/>
                      <a:pt x="1620520" y="267970"/>
                      <a:pt x="1625600" y="274320"/>
                    </a:cubicBezTo>
                    <a:cubicBezTo>
                      <a:pt x="1649730" y="302260"/>
                      <a:pt x="1861820" y="369570"/>
                      <a:pt x="1891030" y="457200"/>
                    </a:cubicBezTo>
                    <a:cubicBezTo>
                      <a:pt x="1925320" y="558800"/>
                      <a:pt x="1731010" y="789940"/>
                      <a:pt x="1753870" y="867410"/>
                    </a:cubicBezTo>
                    <a:cubicBezTo>
                      <a:pt x="1766570" y="906780"/>
                      <a:pt x="1809750" y="918210"/>
                      <a:pt x="1846580" y="938530"/>
                    </a:cubicBezTo>
                    <a:cubicBezTo>
                      <a:pt x="1892300" y="961390"/>
                      <a:pt x="1988820" y="958850"/>
                      <a:pt x="2012950" y="989330"/>
                    </a:cubicBezTo>
                    <a:cubicBezTo>
                      <a:pt x="2029460" y="1009650"/>
                      <a:pt x="2010410" y="1051560"/>
                      <a:pt x="2020570" y="1070610"/>
                    </a:cubicBezTo>
                    <a:cubicBezTo>
                      <a:pt x="2026920" y="1083310"/>
                      <a:pt x="2051050" y="1083310"/>
                      <a:pt x="2053590" y="1096010"/>
                    </a:cubicBezTo>
                    <a:cubicBezTo>
                      <a:pt x="2057400" y="1109980"/>
                      <a:pt x="2032000" y="1126490"/>
                      <a:pt x="2026920" y="1153160"/>
                    </a:cubicBezTo>
                    <a:cubicBezTo>
                      <a:pt x="2016760" y="1209040"/>
                      <a:pt x="2071370" y="1341120"/>
                      <a:pt x="2048510" y="1421130"/>
                    </a:cubicBezTo>
                    <a:cubicBezTo>
                      <a:pt x="2026920" y="1499870"/>
                      <a:pt x="1921510" y="1596390"/>
                      <a:pt x="1899920" y="1628140"/>
                    </a:cubicBezTo>
                    <a:cubicBezTo>
                      <a:pt x="1893570" y="1637030"/>
                      <a:pt x="1888490" y="1647190"/>
                      <a:pt x="1888490" y="1647190"/>
                    </a:cubicBezTo>
                    <a:cubicBezTo>
                      <a:pt x="1888490" y="1647190"/>
                      <a:pt x="1884680" y="1651000"/>
                      <a:pt x="1880870" y="1653540"/>
                    </a:cubicBezTo>
                    <a:cubicBezTo>
                      <a:pt x="1874520" y="1662430"/>
                      <a:pt x="1865630" y="1678940"/>
                      <a:pt x="1849120" y="1699260"/>
                    </a:cubicBezTo>
                    <a:cubicBezTo>
                      <a:pt x="1811020" y="1743710"/>
                      <a:pt x="1723390" y="1851660"/>
                      <a:pt x="1648460" y="1911350"/>
                    </a:cubicBezTo>
                    <a:cubicBezTo>
                      <a:pt x="1573530" y="1972310"/>
                      <a:pt x="1479550" y="2011680"/>
                      <a:pt x="1398270" y="2059940"/>
                    </a:cubicBezTo>
                    <a:cubicBezTo>
                      <a:pt x="1323340" y="2105660"/>
                      <a:pt x="1179830" y="2194560"/>
                      <a:pt x="1178560" y="2194560"/>
                    </a:cubicBezTo>
                    <a:cubicBezTo>
                      <a:pt x="1178560" y="2194560"/>
                      <a:pt x="1158240" y="2204720"/>
                      <a:pt x="1148080" y="2209800"/>
                    </a:cubicBezTo>
                    <a:cubicBezTo>
                      <a:pt x="1136650" y="2214880"/>
                      <a:pt x="1116330" y="2225040"/>
                      <a:pt x="1116330" y="2226310"/>
                    </a:cubicBezTo>
                    <a:cubicBezTo>
                      <a:pt x="1116330" y="2226310"/>
                      <a:pt x="1093470" y="2230120"/>
                      <a:pt x="1082040" y="2232660"/>
                    </a:cubicBezTo>
                    <a:cubicBezTo>
                      <a:pt x="1070610" y="2235200"/>
                      <a:pt x="1049020" y="2240280"/>
                      <a:pt x="1049020" y="2240280"/>
                    </a:cubicBezTo>
                    <a:cubicBezTo>
                      <a:pt x="1047750" y="2240280"/>
                      <a:pt x="1024890" y="2240280"/>
                      <a:pt x="1013460" y="2240280"/>
                    </a:cubicBezTo>
                    <a:cubicBezTo>
                      <a:pt x="1002030" y="2239010"/>
                      <a:pt x="979170" y="2239010"/>
                      <a:pt x="979170" y="2239010"/>
                    </a:cubicBezTo>
                    <a:cubicBezTo>
                      <a:pt x="979170" y="2239010"/>
                      <a:pt x="956310" y="2232660"/>
                      <a:pt x="944880" y="2230120"/>
                    </a:cubicBezTo>
                    <a:cubicBezTo>
                      <a:pt x="934720" y="2226310"/>
                      <a:pt x="911860" y="2221230"/>
                      <a:pt x="911860" y="2221230"/>
                    </a:cubicBezTo>
                    <a:cubicBezTo>
                      <a:pt x="911860" y="2219960"/>
                      <a:pt x="891540" y="2209800"/>
                      <a:pt x="881380" y="2203450"/>
                    </a:cubicBezTo>
                    <a:cubicBezTo>
                      <a:pt x="871220" y="2198370"/>
                      <a:pt x="852170" y="2186940"/>
                      <a:pt x="850900" y="2186940"/>
                    </a:cubicBezTo>
                    <a:cubicBezTo>
                      <a:pt x="850900" y="2186940"/>
                      <a:pt x="834390" y="2171700"/>
                      <a:pt x="825500" y="2162810"/>
                    </a:cubicBezTo>
                    <a:cubicBezTo>
                      <a:pt x="817880" y="2155190"/>
                      <a:pt x="800100" y="2139950"/>
                      <a:pt x="800100" y="2139950"/>
                    </a:cubicBezTo>
                    <a:cubicBezTo>
                      <a:pt x="800100" y="2138680"/>
                      <a:pt x="787400" y="2119630"/>
                      <a:pt x="781050" y="2110740"/>
                    </a:cubicBezTo>
                    <a:cubicBezTo>
                      <a:pt x="774700" y="2100580"/>
                      <a:pt x="762000" y="2081530"/>
                      <a:pt x="762000" y="2081530"/>
                    </a:cubicBezTo>
                    <a:cubicBezTo>
                      <a:pt x="762000" y="2081530"/>
                      <a:pt x="760730" y="2073910"/>
                      <a:pt x="758190" y="2071370"/>
                    </a:cubicBezTo>
                    <a:cubicBezTo>
                      <a:pt x="754380" y="2065020"/>
                      <a:pt x="744220" y="2059940"/>
                      <a:pt x="736600" y="2053590"/>
                    </a:cubicBezTo>
                    <a:cubicBezTo>
                      <a:pt x="727710" y="2047240"/>
                      <a:pt x="709930" y="2034540"/>
                      <a:pt x="709930" y="2034540"/>
                    </a:cubicBezTo>
                    <a:cubicBezTo>
                      <a:pt x="709930" y="2034540"/>
                      <a:pt x="695960" y="2016760"/>
                      <a:pt x="689610" y="2009140"/>
                    </a:cubicBezTo>
                    <a:cubicBezTo>
                      <a:pt x="681990" y="2000250"/>
                      <a:pt x="668020" y="1983740"/>
                      <a:pt x="668020" y="1982470"/>
                    </a:cubicBezTo>
                    <a:cubicBezTo>
                      <a:pt x="668020" y="1982470"/>
                      <a:pt x="659130" y="1963420"/>
                      <a:pt x="654050" y="1953260"/>
                    </a:cubicBezTo>
                    <a:cubicBezTo>
                      <a:pt x="648970" y="1943100"/>
                      <a:pt x="640080" y="1924050"/>
                      <a:pt x="640080" y="1922780"/>
                    </a:cubicBezTo>
                    <a:cubicBezTo>
                      <a:pt x="640080" y="1922780"/>
                      <a:pt x="635000" y="1898650"/>
                      <a:pt x="633730" y="1891030"/>
                    </a:cubicBezTo>
                    <a:cubicBezTo>
                      <a:pt x="632460" y="1887220"/>
                      <a:pt x="633730" y="1884680"/>
                      <a:pt x="631190" y="1883410"/>
                    </a:cubicBezTo>
                    <a:cubicBezTo>
                      <a:pt x="628650" y="1880870"/>
                      <a:pt x="615950" y="1888490"/>
                      <a:pt x="605790" y="1889760"/>
                    </a:cubicBezTo>
                    <a:cubicBezTo>
                      <a:pt x="595630" y="1892300"/>
                      <a:pt x="584200" y="1894840"/>
                      <a:pt x="572770" y="1897380"/>
                    </a:cubicBezTo>
                    <a:cubicBezTo>
                      <a:pt x="561340" y="1899920"/>
                      <a:pt x="539750" y="1905000"/>
                      <a:pt x="539750" y="1905000"/>
                    </a:cubicBezTo>
                    <a:cubicBezTo>
                      <a:pt x="539750" y="1905000"/>
                      <a:pt x="516890" y="1905000"/>
                      <a:pt x="505460" y="1903730"/>
                    </a:cubicBezTo>
                    <a:cubicBezTo>
                      <a:pt x="494030" y="1903730"/>
                      <a:pt x="472440" y="1903730"/>
                      <a:pt x="471170" y="1903730"/>
                    </a:cubicBezTo>
                    <a:cubicBezTo>
                      <a:pt x="471170" y="1903730"/>
                      <a:pt x="449580" y="1897380"/>
                      <a:pt x="438150" y="1894840"/>
                    </a:cubicBezTo>
                    <a:cubicBezTo>
                      <a:pt x="427990" y="1891030"/>
                      <a:pt x="406400" y="1885950"/>
                      <a:pt x="405130" y="1885950"/>
                    </a:cubicBezTo>
                    <a:cubicBezTo>
                      <a:pt x="405130" y="1884680"/>
                      <a:pt x="386080" y="1874520"/>
                      <a:pt x="375920" y="1869440"/>
                    </a:cubicBezTo>
                    <a:cubicBezTo>
                      <a:pt x="365760" y="1863090"/>
                      <a:pt x="346710" y="1852930"/>
                      <a:pt x="345440" y="1851660"/>
                    </a:cubicBezTo>
                    <a:cubicBezTo>
                      <a:pt x="345440" y="1851660"/>
                      <a:pt x="328930" y="1836420"/>
                      <a:pt x="321310" y="1828800"/>
                    </a:cubicBezTo>
                    <a:cubicBezTo>
                      <a:pt x="312420" y="1821180"/>
                      <a:pt x="295910" y="1805940"/>
                      <a:pt x="295910" y="1805940"/>
                    </a:cubicBezTo>
                    <a:cubicBezTo>
                      <a:pt x="295910" y="1805940"/>
                      <a:pt x="283210" y="1786890"/>
                      <a:pt x="276860" y="1776730"/>
                    </a:cubicBezTo>
                    <a:cubicBezTo>
                      <a:pt x="270510" y="1767840"/>
                      <a:pt x="259080" y="1748790"/>
                      <a:pt x="257810" y="1748790"/>
                    </a:cubicBezTo>
                    <a:cubicBezTo>
                      <a:pt x="257810" y="1748790"/>
                      <a:pt x="250190" y="1727200"/>
                      <a:pt x="246380" y="1717040"/>
                    </a:cubicBezTo>
                    <a:cubicBezTo>
                      <a:pt x="242570" y="1705610"/>
                      <a:pt x="236220" y="1685290"/>
                      <a:pt x="236220" y="1684020"/>
                    </a:cubicBezTo>
                    <a:cubicBezTo>
                      <a:pt x="234950" y="1684020"/>
                      <a:pt x="233680" y="1661160"/>
                      <a:pt x="232410" y="1649730"/>
                    </a:cubicBezTo>
                    <a:cubicBezTo>
                      <a:pt x="231140" y="1639570"/>
                      <a:pt x="228600" y="1616710"/>
                      <a:pt x="228600" y="1616710"/>
                    </a:cubicBezTo>
                    <a:cubicBezTo>
                      <a:pt x="228600" y="1615440"/>
                      <a:pt x="232410" y="1593850"/>
                      <a:pt x="233680" y="1582420"/>
                    </a:cubicBezTo>
                    <a:cubicBezTo>
                      <a:pt x="234950" y="1570990"/>
                      <a:pt x="238760" y="1549400"/>
                      <a:pt x="238760" y="1548130"/>
                    </a:cubicBezTo>
                    <a:cubicBezTo>
                      <a:pt x="238760" y="1548130"/>
                      <a:pt x="247650" y="1527810"/>
                      <a:pt x="251460" y="1517650"/>
                    </a:cubicBezTo>
                    <a:cubicBezTo>
                      <a:pt x="256540" y="1506220"/>
                      <a:pt x="264160" y="1485900"/>
                      <a:pt x="264160" y="1485900"/>
                    </a:cubicBezTo>
                    <a:cubicBezTo>
                      <a:pt x="264160" y="1484630"/>
                      <a:pt x="278130" y="1466850"/>
                      <a:pt x="284480" y="1457960"/>
                    </a:cubicBezTo>
                    <a:cubicBezTo>
                      <a:pt x="290830" y="1449070"/>
                      <a:pt x="304800" y="1430020"/>
                      <a:pt x="304800" y="1430020"/>
                    </a:cubicBezTo>
                    <a:cubicBezTo>
                      <a:pt x="304800" y="1430020"/>
                      <a:pt x="322580" y="1416050"/>
                      <a:pt x="330200" y="1408430"/>
                    </a:cubicBezTo>
                    <a:cubicBezTo>
                      <a:pt x="339090" y="1400810"/>
                      <a:pt x="356870" y="1390650"/>
                      <a:pt x="355600" y="1386840"/>
                    </a:cubicBezTo>
                    <a:cubicBezTo>
                      <a:pt x="354330" y="1383030"/>
                      <a:pt x="337820" y="1383030"/>
                      <a:pt x="330200" y="1383030"/>
                    </a:cubicBezTo>
                    <a:cubicBezTo>
                      <a:pt x="323850" y="1381760"/>
                      <a:pt x="320040" y="1381760"/>
                      <a:pt x="314960" y="1383030"/>
                    </a:cubicBezTo>
                    <a:cubicBezTo>
                      <a:pt x="309880" y="1383030"/>
                      <a:pt x="306070" y="1385570"/>
                      <a:pt x="300990" y="1386840"/>
                    </a:cubicBezTo>
                    <a:cubicBezTo>
                      <a:pt x="292100" y="1386840"/>
                      <a:pt x="280670" y="1384300"/>
                      <a:pt x="270510" y="1383030"/>
                    </a:cubicBezTo>
                    <a:cubicBezTo>
                      <a:pt x="260350" y="1383030"/>
                      <a:pt x="247650" y="1385570"/>
                      <a:pt x="240030" y="1384300"/>
                    </a:cubicBezTo>
                    <a:cubicBezTo>
                      <a:pt x="233680" y="1383030"/>
                      <a:pt x="229870" y="1380490"/>
                      <a:pt x="226060" y="1379220"/>
                    </a:cubicBezTo>
                    <a:cubicBezTo>
                      <a:pt x="220980" y="1379220"/>
                      <a:pt x="215900" y="1379220"/>
                      <a:pt x="210820" y="1377950"/>
                    </a:cubicBezTo>
                    <a:cubicBezTo>
                      <a:pt x="201930" y="1376680"/>
                      <a:pt x="191770" y="1370330"/>
                      <a:pt x="182880" y="1366520"/>
                    </a:cubicBezTo>
                    <a:cubicBezTo>
                      <a:pt x="172720" y="1362710"/>
                      <a:pt x="161290" y="1361440"/>
                      <a:pt x="153670" y="1357630"/>
                    </a:cubicBezTo>
                    <a:cubicBezTo>
                      <a:pt x="148590" y="1355090"/>
                      <a:pt x="146050" y="1351280"/>
                      <a:pt x="140970" y="1348740"/>
                    </a:cubicBezTo>
                    <a:cubicBezTo>
                      <a:pt x="137160" y="1346200"/>
                      <a:pt x="132080" y="1344930"/>
                      <a:pt x="127000" y="1342390"/>
                    </a:cubicBezTo>
                    <a:cubicBezTo>
                      <a:pt x="120650" y="1337310"/>
                      <a:pt x="113030" y="1328420"/>
                      <a:pt x="105410" y="1322070"/>
                    </a:cubicBezTo>
                    <a:cubicBezTo>
                      <a:pt x="97790" y="1315720"/>
                      <a:pt x="86360" y="1309370"/>
                      <a:pt x="80010" y="1304290"/>
                    </a:cubicBezTo>
                    <a:cubicBezTo>
                      <a:pt x="76200" y="1299210"/>
                      <a:pt x="74930" y="1295400"/>
                      <a:pt x="72390" y="1291590"/>
                    </a:cubicBezTo>
                    <a:cubicBezTo>
                      <a:pt x="68580" y="1287780"/>
                      <a:pt x="64770" y="1286510"/>
                      <a:pt x="60960" y="1281430"/>
                    </a:cubicBezTo>
                    <a:cubicBezTo>
                      <a:pt x="55880" y="1275080"/>
                      <a:pt x="50800" y="1263650"/>
                      <a:pt x="45720" y="1254760"/>
                    </a:cubicBezTo>
                    <a:cubicBezTo>
                      <a:pt x="40640" y="1245870"/>
                      <a:pt x="31750" y="1236980"/>
                      <a:pt x="27940" y="1230630"/>
                    </a:cubicBezTo>
                    <a:cubicBezTo>
                      <a:pt x="25400" y="1224280"/>
                      <a:pt x="25400" y="1220470"/>
                      <a:pt x="24130" y="1215390"/>
                    </a:cubicBezTo>
                    <a:cubicBezTo>
                      <a:pt x="21590" y="1211580"/>
                      <a:pt x="19050" y="1207770"/>
                      <a:pt x="16510" y="1202690"/>
                    </a:cubicBezTo>
                    <a:cubicBezTo>
                      <a:pt x="13970" y="1195070"/>
                      <a:pt x="13970" y="1182370"/>
                      <a:pt x="11430" y="1172210"/>
                    </a:cubicBezTo>
                    <a:cubicBezTo>
                      <a:pt x="8890" y="1163320"/>
                      <a:pt x="3810" y="1151890"/>
                      <a:pt x="2540" y="1143000"/>
                    </a:cubicBezTo>
                    <a:cubicBezTo>
                      <a:pt x="1270" y="1137920"/>
                      <a:pt x="3810" y="1132840"/>
                      <a:pt x="2540" y="1127760"/>
                    </a:cubicBezTo>
                    <a:cubicBezTo>
                      <a:pt x="2540" y="1123950"/>
                      <a:pt x="0" y="1113790"/>
                      <a:pt x="0" y="1113790"/>
                    </a:cubicBezTo>
                  </a:path>
                </a:pathLst>
              </a:custGeom>
              <a:solidFill>
                <a:srgbClr val="C088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i-FI"/>
              </a:p>
            </p:txBody>
          </p:sp>
        </p:grpSp>
      </p:grpSp>
      <p:sp>
        <p:nvSpPr>
          <p:cNvPr id="8" name="Otsikko 7">
            <a:extLst>
              <a:ext uri="{FF2B5EF4-FFF2-40B4-BE49-F238E27FC236}">
                <a16:creationId xmlns:a16="http://schemas.microsoft.com/office/drawing/2014/main" id="{3F81FB88-C9B5-77EE-AB04-7175F2F38B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Huomio!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457728"/>
            <a:ext cx="18288000" cy="13702619"/>
          </a:xfrm>
          <a:custGeom>
            <a:avLst/>
            <a:gdLst/>
            <a:ahLst/>
            <a:cxnLst/>
            <a:rect l="l" t="t" r="r" b="b"/>
            <a:pathLst>
              <a:path w="18288000" h="13702619">
                <a:moveTo>
                  <a:pt x="0" y="0"/>
                </a:moveTo>
                <a:lnTo>
                  <a:pt x="18288000" y="0"/>
                </a:lnTo>
                <a:lnTo>
                  <a:pt x="18288000" y="13702619"/>
                </a:lnTo>
                <a:lnTo>
                  <a:pt x="0" y="13702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1028700" y="3364780"/>
            <a:ext cx="16182000" cy="31954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1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98" b="0" i="0" u="none" strike="noStrike" kern="1200" cap="none" spc="1888" normalizeH="0" baseline="0" noProof="0" dirty="0" err="1">
                <a:ln>
                  <a:noFill/>
                </a:ln>
                <a:solidFill>
                  <a:srgbClr val="D74492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Tehtävä</a:t>
            </a:r>
            <a:endParaRPr kumimoji="0" lang="en-US" sz="18698" b="0" i="0" u="none" strike="noStrike" kern="1200" cap="none" spc="1888" normalizeH="0" baseline="0" noProof="0" dirty="0">
              <a:ln>
                <a:noFill/>
              </a:ln>
              <a:solidFill>
                <a:srgbClr val="D74492"/>
              </a:solidFill>
              <a:effectLst/>
              <a:uLnTx/>
              <a:uFillTx/>
              <a:latin typeface="Modak"/>
              <a:ea typeface="Modak"/>
              <a:cs typeface="Modak"/>
              <a:sym typeface="Moda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783368">
            <a:off x="13897922" y="-1613617"/>
            <a:ext cx="12433679" cy="12501871"/>
          </a:xfrm>
          <a:custGeom>
            <a:avLst/>
            <a:gdLst/>
            <a:ahLst/>
            <a:cxnLst/>
            <a:rect l="l" t="t" r="r" b="b"/>
            <a:pathLst>
              <a:path w="12433679" h="12501871">
                <a:moveTo>
                  <a:pt x="0" y="0"/>
                </a:moveTo>
                <a:lnTo>
                  <a:pt x="12433679" y="0"/>
                </a:lnTo>
                <a:lnTo>
                  <a:pt x="12433679" y="12501871"/>
                </a:lnTo>
                <a:lnTo>
                  <a:pt x="0" y="12501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1028700" y="1237132"/>
            <a:ext cx="11175811" cy="407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6"/>
              </a:lnSpc>
            </a:pPr>
            <a:r>
              <a:rPr lang="en-US" sz="338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Pohdi ja kirjoita itseksesi, mistä sinua on aiheettomasti syytetty ja miten tilanteen hoidit.</a:t>
            </a:r>
          </a:p>
          <a:p>
            <a:pPr marL="731814" lvl="1" indent="-365907" algn="l">
              <a:lnSpc>
                <a:spcPts val="6406"/>
              </a:lnSpc>
              <a:buFont typeface="Arial"/>
              <a:buChar char="•"/>
            </a:pPr>
            <a:r>
              <a:rPr lang="en-US" sz="338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Miten toimit, jos syytös oli aiheellinen? </a:t>
            </a:r>
          </a:p>
          <a:p>
            <a:pPr marL="731814" lvl="1" indent="-365907" algn="l">
              <a:lnSpc>
                <a:spcPts val="6406"/>
              </a:lnSpc>
              <a:buFont typeface="Arial"/>
              <a:buChar char="•"/>
            </a:pPr>
            <a:r>
              <a:rPr lang="en-US" sz="338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Entä miten toimit, jos et ollut tehnyt sitä, mistä sinua syytettiin?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270323"/>
            <a:ext cx="12350734" cy="164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6"/>
              </a:lnSpc>
            </a:pPr>
            <a:r>
              <a:rPr lang="en-US" sz="338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Aikuinen muodostaa teistä seuraavaksi parit tai pienryhmät. Esittele omat kokemuksesi muille. Heräsikö lisää ajatuksia?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F4DE171-3C5C-C32B-5755-A84D0ADF08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Pohdi ja kirjoita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627434">
            <a:off x="-1662876" y="-331152"/>
            <a:ext cx="20263761" cy="12158257"/>
          </a:xfrm>
          <a:custGeom>
            <a:avLst/>
            <a:gdLst/>
            <a:ahLst/>
            <a:cxnLst/>
            <a:rect l="l" t="t" r="r" b="b"/>
            <a:pathLst>
              <a:path w="20263761" h="12158257">
                <a:moveTo>
                  <a:pt x="0" y="0"/>
                </a:moveTo>
                <a:lnTo>
                  <a:pt x="20263761" y="0"/>
                </a:lnTo>
                <a:lnTo>
                  <a:pt x="20263761" y="12158257"/>
                </a:lnTo>
                <a:lnTo>
                  <a:pt x="0" y="12158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3206641" y="2743292"/>
            <a:ext cx="11874717" cy="53391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2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740" b="1" i="0" u="none" strike="noStrike" kern="1200" cap="none" spc="3756" normalizeH="0" baseline="0" noProof="0" dirty="0">
                <a:ln>
                  <a:noFill/>
                </a:ln>
                <a:solidFill>
                  <a:srgbClr val="D74492"/>
                </a:solidFill>
                <a:effectLst/>
                <a:uLnTx/>
                <a:uFillTx/>
                <a:latin typeface="TT Bluescreens Bold"/>
                <a:ea typeface="TT Bluescreens Bold"/>
                <a:cs typeface="TT Bluescreens Bold"/>
                <a:sym typeface="TT Bluescreens Bold"/>
              </a:rPr>
              <a:t>KIITOS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39018" y="6205929"/>
            <a:ext cx="15609965" cy="142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8200" b="1" dirty="0">
                <a:solidFill>
                  <a:schemeClr val="accent4"/>
                </a:solidFill>
                <a:latin typeface="Bio Rhyme Expanded Ultra-Bold"/>
                <a:ea typeface="Bio Rhyme Expanded Ultra-Bold"/>
                <a:cs typeface="Bio Rhyme Expanded Ultra-Bold"/>
                <a:sym typeface="Bio Rhyme Expanded Ultra-Bold"/>
              </a:rPr>
              <a:t>OPPITUNNISTA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71550"/>
            <a:ext cx="16230600" cy="1661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8"/>
              </a:lnSpc>
            </a:pPr>
            <a:r>
              <a:rPr lang="en-US" sz="321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Lähteet:</a:t>
            </a:r>
          </a:p>
          <a:p>
            <a:pPr marL="693714" lvl="1" indent="-346857" algn="l">
              <a:lnSpc>
                <a:spcPts val="4498"/>
              </a:lnSpc>
              <a:buFont typeface="Arial"/>
              <a:buChar char="•"/>
            </a:pPr>
            <a:r>
              <a:rPr lang="en-US" sz="321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2" tooltip="https://www.booky.fi/kirjailija/Knut+K.+Gundersen"/>
              </a:rPr>
              <a:t>Gundersen</a:t>
            </a:r>
            <a:r>
              <a:rPr lang="en-US" sz="321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-US" sz="321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 tooltip="https://www.booky.fi/kirjailija/Tutte+M.+Olsen"/>
              </a:rPr>
              <a:t> Olsen</a:t>
            </a:r>
            <a:r>
              <a:rPr lang="en-US" sz="321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1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 tooltip="https://www.booky.fi/kirjailija/Johannes+Finne"/>
              </a:rPr>
              <a:t>Finne</a:t>
            </a:r>
            <a:r>
              <a:rPr lang="en-US" sz="321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1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 tooltip="https://www.booky.fi/kirjailija/Borge+Stromgren"/>
              </a:rPr>
              <a:t> Stromgren</a:t>
            </a:r>
            <a:r>
              <a:rPr lang="en-US" sz="321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Dalefold 2018. </a:t>
            </a:r>
            <a:r>
              <a:rPr lang="en-US" sz="321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AART - adapted aggression replacement training : sosiaalisen kyvykkyyden harjoitusmenetelmä.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B274F3E-9DB8-6470-FCF5-EA118EB10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Lähteet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96075" y="-1026176"/>
            <a:ext cx="19900038" cy="12339351"/>
          </a:xfrm>
          <a:custGeom>
            <a:avLst/>
            <a:gdLst/>
            <a:ahLst/>
            <a:cxnLst/>
            <a:rect l="l" t="t" r="r" b="b"/>
            <a:pathLst>
              <a:path w="19900038" h="12339351">
                <a:moveTo>
                  <a:pt x="0" y="0"/>
                </a:moveTo>
                <a:lnTo>
                  <a:pt x="19900039" y="0"/>
                </a:lnTo>
                <a:lnTo>
                  <a:pt x="19900039" y="12339352"/>
                </a:lnTo>
                <a:lnTo>
                  <a:pt x="0" y="12339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t="-30636" b="-30636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9463" y="1028700"/>
            <a:ext cx="15729075" cy="8074271"/>
            <a:chOff x="0" y="0"/>
            <a:chExt cx="4142637" cy="21265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42637" cy="2126557"/>
            </a:xfrm>
            <a:custGeom>
              <a:avLst/>
              <a:gdLst/>
              <a:ahLst/>
              <a:cxnLst/>
              <a:rect l="l" t="t" r="r" b="b"/>
              <a:pathLst>
                <a:path w="4142637" h="2126557">
                  <a:moveTo>
                    <a:pt x="25102" y="0"/>
                  </a:moveTo>
                  <a:lnTo>
                    <a:pt x="4117535" y="0"/>
                  </a:lnTo>
                  <a:cubicBezTo>
                    <a:pt x="4124192" y="0"/>
                    <a:pt x="4130577" y="2645"/>
                    <a:pt x="4135285" y="7352"/>
                  </a:cubicBezTo>
                  <a:cubicBezTo>
                    <a:pt x="4139992" y="12060"/>
                    <a:pt x="4142637" y="18445"/>
                    <a:pt x="4142637" y="25102"/>
                  </a:cubicBezTo>
                  <a:lnTo>
                    <a:pt x="4142637" y="2101455"/>
                  </a:lnTo>
                  <a:cubicBezTo>
                    <a:pt x="4142637" y="2108112"/>
                    <a:pt x="4139992" y="2114497"/>
                    <a:pt x="4135285" y="2119205"/>
                  </a:cubicBezTo>
                  <a:cubicBezTo>
                    <a:pt x="4130577" y="2123912"/>
                    <a:pt x="4124192" y="2126557"/>
                    <a:pt x="4117535" y="2126557"/>
                  </a:cubicBezTo>
                  <a:lnTo>
                    <a:pt x="25102" y="2126557"/>
                  </a:lnTo>
                  <a:cubicBezTo>
                    <a:pt x="18445" y="2126557"/>
                    <a:pt x="12060" y="2123912"/>
                    <a:pt x="7352" y="2119205"/>
                  </a:cubicBezTo>
                  <a:cubicBezTo>
                    <a:pt x="2645" y="2114497"/>
                    <a:pt x="0" y="2108112"/>
                    <a:pt x="0" y="2101455"/>
                  </a:cubicBezTo>
                  <a:lnTo>
                    <a:pt x="0" y="25102"/>
                  </a:lnTo>
                  <a:cubicBezTo>
                    <a:pt x="0" y="18445"/>
                    <a:pt x="2645" y="12060"/>
                    <a:pt x="7352" y="7352"/>
                  </a:cubicBezTo>
                  <a:cubicBezTo>
                    <a:pt x="12060" y="2645"/>
                    <a:pt x="18445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93725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4142637" cy="2240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6"/>
                </a:lnSpc>
              </a:pPr>
              <a:endParaRPr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858417" y="1147443"/>
            <a:ext cx="10069640" cy="16670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6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44" b="0" i="0" u="none" strike="noStrike" kern="1200" cap="none" spc="535" normalizeH="0" baseline="0" noProof="0" dirty="0" err="1">
                <a:ln>
                  <a:noFill/>
                </a:ln>
                <a:solidFill>
                  <a:srgbClr val="1B434C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Tunnin</a:t>
            </a:r>
            <a:r>
              <a:rPr kumimoji="0" lang="en-US" sz="9744" b="0" i="0" u="none" strike="noStrike" kern="1200" cap="none" spc="535" normalizeH="0" baseline="0" noProof="0" dirty="0">
                <a:ln>
                  <a:noFill/>
                </a:ln>
                <a:solidFill>
                  <a:srgbClr val="1B434C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 </a:t>
            </a:r>
            <a:r>
              <a:rPr kumimoji="0" lang="en-US" sz="9744" b="0" i="0" u="none" strike="noStrike" kern="1200" cap="none" spc="535" normalizeH="0" baseline="0" noProof="0" dirty="0" err="1">
                <a:ln>
                  <a:noFill/>
                </a:ln>
                <a:solidFill>
                  <a:srgbClr val="1B434C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ohjelma</a:t>
            </a:r>
            <a:endParaRPr kumimoji="0" lang="en-US" sz="9744" b="0" i="0" u="none" strike="noStrike" kern="1200" cap="none" spc="535" normalizeH="0" baseline="0" noProof="0" dirty="0">
              <a:ln>
                <a:noFill/>
              </a:ln>
              <a:solidFill>
                <a:srgbClr val="1B434C"/>
              </a:solidFill>
              <a:effectLst/>
              <a:uLnTx/>
              <a:uFillTx/>
              <a:latin typeface="Modak"/>
              <a:ea typeface="Modak"/>
              <a:cs typeface="Modak"/>
              <a:sym typeface="Modak"/>
            </a:endParaRPr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92695" y="3208367"/>
            <a:ext cx="11200041" cy="4999664"/>
            <a:chOff x="0" y="0"/>
            <a:chExt cx="14933388" cy="666621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90865" cy="1222803"/>
              <a:chOff x="0" y="0"/>
              <a:chExt cx="7222747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222747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222747" h="6350000">
                    <a:moveTo>
                      <a:pt x="3611373" y="0"/>
                    </a:moveTo>
                    <a:cubicBezTo>
                      <a:pt x="1616867" y="0"/>
                      <a:pt x="0" y="1421496"/>
                      <a:pt x="0" y="3175000"/>
                    </a:cubicBezTo>
                    <a:cubicBezTo>
                      <a:pt x="0" y="4928504"/>
                      <a:pt x="1616867" y="6350000"/>
                      <a:pt x="3611373" y="6350000"/>
                    </a:cubicBezTo>
                    <a:cubicBezTo>
                      <a:pt x="5605880" y="6350000"/>
                      <a:pt x="7222747" y="4928504"/>
                      <a:pt x="7222747" y="3175000"/>
                    </a:cubicBezTo>
                    <a:cubicBezTo>
                      <a:pt x="7222747" y="1421496"/>
                      <a:pt x="5605880" y="0"/>
                      <a:pt x="3611373" y="0"/>
                    </a:cubicBezTo>
                    <a:close/>
                  </a:path>
                </a:pathLst>
              </a:custGeom>
              <a:solidFill>
                <a:srgbClr val="1B434C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1790653"/>
              <a:ext cx="1390865" cy="1222803"/>
              <a:chOff x="0" y="0"/>
              <a:chExt cx="7222747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222747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222747" h="6350000">
                    <a:moveTo>
                      <a:pt x="3611373" y="0"/>
                    </a:moveTo>
                    <a:cubicBezTo>
                      <a:pt x="1616867" y="0"/>
                      <a:pt x="0" y="1421496"/>
                      <a:pt x="0" y="3175000"/>
                    </a:cubicBezTo>
                    <a:cubicBezTo>
                      <a:pt x="0" y="4928504"/>
                      <a:pt x="1616867" y="6350000"/>
                      <a:pt x="3611373" y="6350000"/>
                    </a:cubicBezTo>
                    <a:cubicBezTo>
                      <a:pt x="5605880" y="6350000"/>
                      <a:pt x="7222747" y="4928504"/>
                      <a:pt x="7222747" y="3175000"/>
                    </a:cubicBezTo>
                    <a:cubicBezTo>
                      <a:pt x="7222747" y="1421496"/>
                      <a:pt x="5605880" y="0"/>
                      <a:pt x="3611373" y="0"/>
                    </a:cubicBezTo>
                    <a:close/>
                  </a:path>
                </a:pathLst>
              </a:custGeom>
              <a:solidFill>
                <a:srgbClr val="1B434C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3586764"/>
              <a:ext cx="1390865" cy="1222803"/>
              <a:chOff x="0" y="0"/>
              <a:chExt cx="7222747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222747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222747" h="6350000">
                    <a:moveTo>
                      <a:pt x="3611373" y="0"/>
                    </a:moveTo>
                    <a:cubicBezTo>
                      <a:pt x="1616867" y="0"/>
                      <a:pt x="0" y="1421496"/>
                      <a:pt x="0" y="3175000"/>
                    </a:cubicBezTo>
                    <a:cubicBezTo>
                      <a:pt x="0" y="4928504"/>
                      <a:pt x="1616867" y="6350000"/>
                      <a:pt x="3611373" y="6350000"/>
                    </a:cubicBezTo>
                    <a:cubicBezTo>
                      <a:pt x="5605880" y="6350000"/>
                      <a:pt x="7222747" y="4928504"/>
                      <a:pt x="7222747" y="3175000"/>
                    </a:cubicBezTo>
                    <a:cubicBezTo>
                      <a:pt x="7222747" y="1421496"/>
                      <a:pt x="5605880" y="0"/>
                      <a:pt x="3611373" y="0"/>
                    </a:cubicBezTo>
                    <a:close/>
                  </a:path>
                </a:pathLst>
              </a:custGeom>
              <a:solidFill>
                <a:srgbClr val="1B434C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5443415"/>
              <a:ext cx="1390865" cy="1222803"/>
              <a:chOff x="0" y="0"/>
              <a:chExt cx="7222747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7222747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222747" h="6350000">
                    <a:moveTo>
                      <a:pt x="3611373" y="0"/>
                    </a:moveTo>
                    <a:cubicBezTo>
                      <a:pt x="1616867" y="0"/>
                      <a:pt x="0" y="1421496"/>
                      <a:pt x="0" y="3175000"/>
                    </a:cubicBezTo>
                    <a:cubicBezTo>
                      <a:pt x="0" y="4928504"/>
                      <a:pt x="1616867" y="6350000"/>
                      <a:pt x="3611373" y="6350000"/>
                    </a:cubicBezTo>
                    <a:cubicBezTo>
                      <a:pt x="5605880" y="6350000"/>
                      <a:pt x="7222747" y="4928504"/>
                      <a:pt x="7222747" y="3175000"/>
                    </a:cubicBezTo>
                    <a:cubicBezTo>
                      <a:pt x="7222747" y="1421496"/>
                      <a:pt x="5605880" y="0"/>
                      <a:pt x="3611373" y="0"/>
                    </a:cubicBezTo>
                    <a:close/>
                  </a:path>
                </a:pathLst>
              </a:custGeom>
              <a:solidFill>
                <a:srgbClr val="1B434C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04295" y="-10890"/>
              <a:ext cx="982275" cy="1054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4"/>
                </a:lnSpc>
              </a:pPr>
              <a:r>
                <a:rPr lang="en-US" sz="4276" b="1">
                  <a:solidFill>
                    <a:srgbClr val="FAF6DB"/>
                  </a:solidFill>
                  <a:latin typeface="Childos Arabic Semi-Bold"/>
                  <a:ea typeface="Childos Arabic Semi-Bold"/>
                  <a:cs typeface="Childos Arabic Semi-Bold"/>
                  <a:sym typeface="Childos Arabic Semi-Bold"/>
                </a:rPr>
                <a:t>1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40419" y="1963352"/>
              <a:ext cx="13192969" cy="772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324"/>
                </a:lnSpc>
              </a:pPr>
              <a:r>
                <a:rPr lang="en-US" sz="3326">
                  <a:solidFill>
                    <a:srgbClr val="000000"/>
                  </a:solidFill>
                  <a:latin typeface="Kollektif"/>
                  <a:ea typeface="Kollektif"/>
                  <a:cs typeface="Kollektif"/>
                  <a:sym typeface="Kollektif"/>
                </a:rPr>
                <a:t>Lämmittelyleikki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04295" y="1779763"/>
              <a:ext cx="982275" cy="1054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714"/>
                </a:lnSpc>
                <a:spcBef>
                  <a:spcPct val="0"/>
                </a:spcBef>
              </a:pPr>
              <a:r>
                <a:rPr lang="en-US" sz="4276" b="1" u="none">
                  <a:solidFill>
                    <a:srgbClr val="FAF6DB"/>
                  </a:solidFill>
                  <a:latin typeface="Childos Arabic Semi-Bold"/>
                  <a:ea typeface="Childos Arabic Semi-Bold"/>
                  <a:cs typeface="Childos Arabic Semi-Bold"/>
                  <a:sym typeface="Childos Arabic Semi-Bold"/>
                </a:rPr>
                <a:t>2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740419" y="3773800"/>
              <a:ext cx="13192969" cy="772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324"/>
                </a:lnSpc>
              </a:pPr>
              <a:r>
                <a:rPr lang="en-US" sz="3326">
                  <a:solidFill>
                    <a:srgbClr val="000000"/>
                  </a:solidFill>
                  <a:latin typeface="Kollektif"/>
                  <a:ea typeface="Kollektif"/>
                  <a:cs typeface="Kollektif"/>
                  <a:sym typeface="Kollektif"/>
                </a:rPr>
                <a:t>Tunnin aihe: Syytökseen vastaaminen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04295" y="3575874"/>
              <a:ext cx="982275" cy="1054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714"/>
                </a:lnSpc>
                <a:spcBef>
                  <a:spcPct val="0"/>
                </a:spcBef>
              </a:pPr>
              <a:r>
                <a:rPr lang="en-US" sz="4276" b="1" u="none">
                  <a:solidFill>
                    <a:srgbClr val="FAF6DB"/>
                  </a:solidFill>
                  <a:latin typeface="Childos Arabic Semi-Bold"/>
                  <a:ea typeface="Childos Arabic Semi-Bold"/>
                  <a:cs typeface="Childos Arabic Semi-Bold"/>
                  <a:sym typeface="Childos Arabic Semi-Bold"/>
                </a:rPr>
                <a:t>3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04295" y="5432525"/>
              <a:ext cx="982275" cy="1054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714"/>
                </a:lnSpc>
                <a:spcBef>
                  <a:spcPct val="0"/>
                </a:spcBef>
              </a:pPr>
              <a:r>
                <a:rPr lang="en-US" sz="4276" b="1">
                  <a:solidFill>
                    <a:srgbClr val="FAF6DB"/>
                  </a:solidFill>
                  <a:latin typeface="Childos Arabic Semi-Bold"/>
                  <a:ea typeface="Childos Arabic Semi-Bold"/>
                  <a:cs typeface="Childos Arabic Semi-Bold"/>
                  <a:sym typeface="Childos Arabic Semi-Bold"/>
                </a:rPr>
                <a:t>4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40419" y="5616115"/>
              <a:ext cx="13192969" cy="772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324"/>
                </a:lnSpc>
              </a:pPr>
              <a:r>
                <a:rPr lang="en-US" sz="3326">
                  <a:solidFill>
                    <a:srgbClr val="000000"/>
                  </a:solidFill>
                  <a:latin typeface="Kollektif"/>
                  <a:ea typeface="Kollektif"/>
                  <a:cs typeface="Kollektif"/>
                  <a:sym typeface="Kollektif"/>
                </a:rPr>
                <a:t>Yhteenveto ja lopetus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740419" y="74835"/>
              <a:ext cx="13192969" cy="772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24"/>
                </a:lnSpc>
              </a:pPr>
              <a:r>
                <a:rPr lang="en-US" sz="3326">
                  <a:solidFill>
                    <a:srgbClr val="000000"/>
                  </a:solidFill>
                  <a:latin typeface="Kollektif"/>
                  <a:ea typeface="Kollektif"/>
                  <a:cs typeface="Kollektif"/>
                  <a:sym typeface="Kollektif"/>
                </a:rPr>
                <a:t>Miltä tänään tuntuu?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5055" y="-1542041"/>
            <a:ext cx="19118109" cy="12737440"/>
          </a:xfrm>
          <a:custGeom>
            <a:avLst/>
            <a:gdLst/>
            <a:ahLst/>
            <a:cxnLst/>
            <a:rect l="l" t="t" r="r" b="b"/>
            <a:pathLst>
              <a:path w="19118109" h="12737440">
                <a:moveTo>
                  <a:pt x="0" y="0"/>
                </a:moveTo>
                <a:lnTo>
                  <a:pt x="19118110" y="0"/>
                </a:lnTo>
                <a:lnTo>
                  <a:pt x="19118110" y="12737440"/>
                </a:lnTo>
                <a:lnTo>
                  <a:pt x="0" y="12737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95108" y="5143500"/>
            <a:ext cx="9297785" cy="3030330"/>
            <a:chOff x="0" y="0"/>
            <a:chExt cx="2448799" cy="7981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48799" cy="798112"/>
            </a:xfrm>
            <a:custGeom>
              <a:avLst/>
              <a:gdLst/>
              <a:ahLst/>
              <a:cxnLst/>
              <a:rect l="l" t="t" r="r" b="b"/>
              <a:pathLst>
                <a:path w="2448799" h="798112">
                  <a:moveTo>
                    <a:pt x="70776" y="0"/>
                  </a:moveTo>
                  <a:lnTo>
                    <a:pt x="2378023" y="0"/>
                  </a:lnTo>
                  <a:cubicBezTo>
                    <a:pt x="2396794" y="0"/>
                    <a:pt x="2414796" y="7457"/>
                    <a:pt x="2428069" y="20730"/>
                  </a:cubicBezTo>
                  <a:cubicBezTo>
                    <a:pt x="2441343" y="34003"/>
                    <a:pt x="2448799" y="52005"/>
                    <a:pt x="2448799" y="70776"/>
                  </a:cubicBezTo>
                  <a:lnTo>
                    <a:pt x="2448799" y="727335"/>
                  </a:lnTo>
                  <a:cubicBezTo>
                    <a:pt x="2448799" y="766424"/>
                    <a:pt x="2417112" y="798112"/>
                    <a:pt x="2378023" y="798112"/>
                  </a:cubicBezTo>
                  <a:lnTo>
                    <a:pt x="70776" y="798112"/>
                  </a:lnTo>
                  <a:cubicBezTo>
                    <a:pt x="52005" y="798112"/>
                    <a:pt x="34003" y="790655"/>
                    <a:pt x="20730" y="777382"/>
                  </a:cubicBezTo>
                  <a:cubicBezTo>
                    <a:pt x="7457" y="764109"/>
                    <a:pt x="0" y="746106"/>
                    <a:pt x="0" y="727335"/>
                  </a:cubicBezTo>
                  <a:lnTo>
                    <a:pt x="0" y="70776"/>
                  </a:lnTo>
                  <a:cubicBezTo>
                    <a:pt x="0" y="31688"/>
                    <a:pt x="31688" y="0"/>
                    <a:pt x="70776" y="0"/>
                  </a:cubicBezTo>
                  <a:close/>
                </a:path>
              </a:pathLst>
            </a:custGeom>
            <a:solidFill>
              <a:srgbClr val="FFF1E7">
                <a:alpha val="68627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2448799" cy="912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6"/>
                </a:lnSpc>
              </a:pPr>
              <a:endParaRPr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190361" y="2621841"/>
            <a:ext cx="11907279" cy="1407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58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mbo Bold"/>
                <a:ea typeface="Bimbo Bold"/>
                <a:cs typeface="Bimbo Bold"/>
                <a:sym typeface="Bimbo Bold"/>
              </a:rPr>
              <a:t>Miltä</a:t>
            </a:r>
            <a:r>
              <a:rPr kumimoji="0" lang="en-US" sz="1045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mbo Bold"/>
                <a:ea typeface="Bimbo Bold"/>
                <a:cs typeface="Bimbo Bold"/>
                <a:sym typeface="Bimbo Bold"/>
              </a:rPr>
              <a:t> </a:t>
            </a:r>
            <a:r>
              <a:rPr kumimoji="0" lang="en-US" sz="10458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mbo Bold"/>
                <a:ea typeface="Bimbo Bold"/>
                <a:cs typeface="Bimbo Bold"/>
                <a:sym typeface="Bimbo Bold"/>
              </a:rPr>
              <a:t>tänään</a:t>
            </a:r>
            <a:r>
              <a:rPr kumimoji="0" lang="en-US" sz="1045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mbo Bold"/>
                <a:ea typeface="Bimbo Bold"/>
                <a:cs typeface="Bimbo Bold"/>
                <a:sym typeface="Bimbo Bold"/>
              </a:rPr>
              <a:t> </a:t>
            </a:r>
            <a:r>
              <a:rPr kumimoji="0" lang="en-US" sz="10458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mbo Bold"/>
                <a:ea typeface="Bimbo Bold"/>
                <a:cs typeface="Bimbo Bold"/>
                <a:sym typeface="Bimbo Bold"/>
              </a:rPr>
              <a:t>tuntuu</a:t>
            </a:r>
            <a:r>
              <a:rPr kumimoji="0" lang="en-US" sz="1045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mbo Bold"/>
                <a:ea typeface="Bimbo Bold"/>
                <a:cs typeface="Bimbo Bold"/>
                <a:sym typeface="Bimbo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91708" y="5769330"/>
            <a:ext cx="8716351" cy="1674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8"/>
              </a:lnSpc>
            </a:pPr>
            <a:r>
              <a:rPr lang="en-US" sz="4856">
                <a:solidFill>
                  <a:srgbClr val="000000"/>
                </a:solidFill>
                <a:latin typeface="Harmattan"/>
                <a:ea typeface="Harmattan"/>
                <a:cs typeface="Harmattan"/>
                <a:sym typeface="Harmattan"/>
              </a:rPr>
              <a:t>Ota itsellesi kortti/kuva, joka kuvaa sitä tunnetta, joka sinulla on nyt.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1545088" y="452228"/>
            <a:ext cx="14597494" cy="24853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50" b="0" i="0" u="none" strike="noStrike" kern="1200" cap="none" spc="393" normalizeH="0" baseline="0" noProof="0" dirty="0" err="1">
                <a:ln>
                  <a:noFill/>
                </a:ln>
                <a:solidFill>
                  <a:srgbClr val="A8841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Lämmittelyleikki</a:t>
            </a:r>
            <a:r>
              <a:rPr kumimoji="0" lang="en-US" sz="7150" b="0" i="0" u="none" strike="noStrike" kern="1200" cap="none" spc="393" normalizeH="0" baseline="0" noProof="0" dirty="0">
                <a:ln>
                  <a:noFill/>
                </a:ln>
                <a:solidFill>
                  <a:srgbClr val="A8841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: </a:t>
            </a:r>
            <a:r>
              <a:rPr kumimoji="0" lang="en-US" sz="7150" b="0" i="0" u="none" strike="noStrike" kern="1200" cap="none" spc="393" normalizeH="0" baseline="0" noProof="0" dirty="0" err="1">
                <a:ln>
                  <a:noFill/>
                </a:ln>
                <a:solidFill>
                  <a:srgbClr val="A8841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Mene</a:t>
            </a:r>
            <a:r>
              <a:rPr kumimoji="0" lang="en-US" sz="7150" b="0" i="0" u="none" strike="noStrike" kern="1200" cap="none" spc="393" normalizeH="0" baseline="0" noProof="0" dirty="0">
                <a:ln>
                  <a:noFill/>
                </a:ln>
                <a:solidFill>
                  <a:srgbClr val="A8841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 </a:t>
            </a:r>
            <a:r>
              <a:rPr kumimoji="0" lang="en-US" sz="7150" b="0" i="0" u="none" strike="noStrike" kern="1200" cap="none" spc="393" normalizeH="0" baseline="0" noProof="0" dirty="0" err="1">
                <a:ln>
                  <a:noFill/>
                </a:ln>
                <a:solidFill>
                  <a:srgbClr val="A8841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sen</a:t>
            </a:r>
            <a:r>
              <a:rPr kumimoji="0" lang="en-US" sz="7150" b="0" i="0" u="none" strike="noStrike" kern="1200" cap="none" spc="393" normalizeH="0" baseline="0" noProof="0" dirty="0">
                <a:ln>
                  <a:noFill/>
                </a:ln>
                <a:solidFill>
                  <a:srgbClr val="A8841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 </a:t>
            </a:r>
            <a:r>
              <a:rPr kumimoji="0" lang="en-US" sz="7150" b="0" i="0" u="none" strike="noStrike" kern="1200" cap="none" spc="393" normalizeH="0" baseline="0" noProof="0" dirty="0" err="1">
                <a:ln>
                  <a:noFill/>
                </a:ln>
                <a:solidFill>
                  <a:srgbClr val="A8841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luo</a:t>
            </a:r>
            <a:r>
              <a:rPr kumimoji="0" lang="en-US" sz="7150" b="0" i="0" u="none" strike="noStrike" kern="1200" cap="none" spc="393" normalizeH="0" baseline="0" noProof="0" dirty="0">
                <a:ln>
                  <a:noFill/>
                </a:ln>
                <a:solidFill>
                  <a:srgbClr val="A8841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, </a:t>
            </a:r>
            <a:r>
              <a:rPr kumimoji="0" lang="en-US" sz="7150" b="0" i="0" u="none" strike="noStrike" kern="1200" cap="none" spc="393" normalizeH="0" baseline="0" noProof="0" dirty="0" err="1">
                <a:ln>
                  <a:noFill/>
                </a:ln>
                <a:solidFill>
                  <a:srgbClr val="A8841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joka</a:t>
            </a:r>
            <a:r>
              <a:rPr kumimoji="0" lang="en-US" sz="7150" b="0" i="0" u="none" strike="noStrike" kern="1200" cap="none" spc="393" normalizeH="0" baseline="0" noProof="0" dirty="0">
                <a:ln>
                  <a:noFill/>
                </a:ln>
                <a:solidFill>
                  <a:srgbClr val="A8841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4350" y="3244486"/>
            <a:ext cx="17259300" cy="641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l">
              <a:lnSpc>
                <a:spcPts val="7251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Aikuinen antaa sinulle ohjeet, joiden mukaan sinun tulee valita ryhmästäsi yksi henkilö.</a:t>
            </a:r>
          </a:p>
          <a:p>
            <a:pPr marL="798828" lvl="1" indent="-399414" algn="l">
              <a:lnSpc>
                <a:spcPts val="7251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Valitse muitakin, kuin se paras kaveri :)</a:t>
            </a:r>
          </a:p>
          <a:p>
            <a:pPr marL="798828" lvl="1" indent="-399414" algn="l">
              <a:lnSpc>
                <a:spcPts val="7251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Kun olet tehnyt valinnan, päästämättä ääntäkään, kävele rauhallisesti sen henkilön viereen. Älä koske häneen. </a:t>
            </a:r>
          </a:p>
          <a:p>
            <a:pPr marL="798828" lvl="1" indent="-399414" algn="l">
              <a:lnSpc>
                <a:spcPts val="7251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Saatatte ehkä huomata, että kun kaikki pyrkivät eri ihmisten luo, syntyy omituisesti liikkuva ihmismassa. Koeta pysyä mukana :)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389302" y="3387932"/>
            <a:ext cx="17509397" cy="3320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3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16" b="0" i="0" u="none" strike="noStrike" kern="1200" cap="none" spc="523" normalizeH="0" baseline="0" noProof="0" dirty="0" err="1">
                <a:ln>
                  <a:noFill/>
                </a:ln>
                <a:solidFill>
                  <a:srgbClr val="B53C6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Päivän</a:t>
            </a:r>
            <a:r>
              <a:rPr kumimoji="0" lang="en-US" sz="9516" b="0" i="0" u="none" strike="noStrike" kern="1200" cap="none" spc="523" normalizeH="0" baseline="0" noProof="0" dirty="0">
                <a:ln>
                  <a:noFill/>
                </a:ln>
                <a:solidFill>
                  <a:srgbClr val="B53C6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 </a:t>
            </a:r>
            <a:r>
              <a:rPr kumimoji="0" lang="en-US" sz="9516" b="0" i="0" u="none" strike="noStrike" kern="1200" cap="none" spc="523" normalizeH="0" baseline="0" noProof="0" dirty="0" err="1">
                <a:ln>
                  <a:noFill/>
                </a:ln>
                <a:solidFill>
                  <a:srgbClr val="B53C6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aihe</a:t>
            </a:r>
            <a:r>
              <a:rPr kumimoji="0" lang="en-US" sz="9516" b="0" i="0" u="none" strike="noStrike" kern="1200" cap="none" spc="523" normalizeH="0" baseline="0" noProof="0" dirty="0">
                <a:ln>
                  <a:noFill/>
                </a:ln>
                <a:solidFill>
                  <a:srgbClr val="B53C6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ts val="1332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16" b="0" i="0" u="none" strike="noStrike" kern="1200" cap="none" spc="523" normalizeH="0" baseline="0" noProof="0" dirty="0">
                <a:ln>
                  <a:noFill/>
                </a:ln>
                <a:solidFill>
                  <a:srgbClr val="B53C65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SYYTÖKSEEN VASTAAMINEN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04751"/>
            <a:ext cx="7315200" cy="1782249"/>
          </a:xfrm>
          <a:custGeom>
            <a:avLst/>
            <a:gdLst/>
            <a:ahLst/>
            <a:cxnLst/>
            <a:rect l="l" t="t" r="r" b="b"/>
            <a:pathLst>
              <a:path w="7315200" h="1782249">
                <a:moveTo>
                  <a:pt x="0" y="0"/>
                </a:moveTo>
                <a:lnTo>
                  <a:pt x="7315200" y="0"/>
                </a:lnTo>
                <a:lnTo>
                  <a:pt x="7315200" y="1782249"/>
                </a:lnTo>
                <a:lnTo>
                  <a:pt x="0" y="17822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0358" y="7890736"/>
            <a:ext cx="5292952" cy="2396264"/>
          </a:xfrm>
          <a:custGeom>
            <a:avLst/>
            <a:gdLst/>
            <a:ahLst/>
            <a:cxnLst/>
            <a:rect l="l" t="t" r="r" b="b"/>
            <a:pathLst>
              <a:path w="5292952" h="2396264">
                <a:moveTo>
                  <a:pt x="0" y="0"/>
                </a:moveTo>
                <a:lnTo>
                  <a:pt x="5292953" y="0"/>
                </a:lnTo>
                <a:lnTo>
                  <a:pt x="5292953" y="2396264"/>
                </a:lnTo>
                <a:lnTo>
                  <a:pt x="0" y="23962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2293311" y="8504751"/>
            <a:ext cx="7315200" cy="1782249"/>
          </a:xfrm>
          <a:custGeom>
            <a:avLst/>
            <a:gdLst/>
            <a:ahLst/>
            <a:cxnLst/>
            <a:rect l="l" t="t" r="r" b="b"/>
            <a:pathLst>
              <a:path w="7315200" h="1782249">
                <a:moveTo>
                  <a:pt x="7315200" y="0"/>
                </a:moveTo>
                <a:lnTo>
                  <a:pt x="0" y="0"/>
                </a:lnTo>
                <a:lnTo>
                  <a:pt x="0" y="1782249"/>
                </a:lnTo>
                <a:lnTo>
                  <a:pt x="7315200" y="178224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4038800" y="4001504"/>
            <a:ext cx="10480285" cy="18557884"/>
          </a:xfrm>
          <a:custGeom>
            <a:avLst/>
            <a:gdLst/>
            <a:ahLst/>
            <a:cxnLst/>
            <a:rect l="l" t="t" r="r" b="b"/>
            <a:pathLst>
              <a:path w="10480285" h="18557884">
                <a:moveTo>
                  <a:pt x="0" y="0"/>
                </a:moveTo>
                <a:lnTo>
                  <a:pt x="10480285" y="0"/>
                </a:lnTo>
                <a:lnTo>
                  <a:pt x="10480285" y="18557884"/>
                </a:lnTo>
                <a:lnTo>
                  <a:pt x="0" y="18557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1077300" y="3672341"/>
            <a:ext cx="16182000" cy="2789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41"/>
              </a:lnSpc>
            </a:pPr>
            <a:r>
              <a:rPr lang="en-US" sz="8029" spc="810">
                <a:solidFill>
                  <a:srgbClr val="992800"/>
                </a:solidFill>
                <a:latin typeface="Modak"/>
                <a:ea typeface="Modak"/>
                <a:cs typeface="Modak"/>
                <a:sym typeface="Modak"/>
              </a:rPr>
              <a:t>Mitä syytökseen vastaaminen tarkoittaa?</a:t>
            </a:r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454098" y="1834826"/>
            <a:ext cx="13649689" cy="11501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4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72" b="0" i="0" u="none" strike="noStrike" kern="1200" cap="none" spc="684" normalizeH="0" baseline="0" noProof="0" dirty="0" err="1">
                <a:ln>
                  <a:noFill/>
                </a:ln>
                <a:solidFill>
                  <a:srgbClr val="992800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Pohditaan</a:t>
            </a:r>
            <a:r>
              <a:rPr kumimoji="0" lang="en-US" sz="6772" b="0" i="0" u="none" strike="noStrike" kern="1200" cap="none" spc="684" normalizeH="0" baseline="0" noProof="0" dirty="0">
                <a:ln>
                  <a:noFill/>
                </a:ln>
                <a:solidFill>
                  <a:srgbClr val="992800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 </a:t>
            </a:r>
            <a:r>
              <a:rPr kumimoji="0" lang="en-US" sz="6772" b="0" i="0" u="none" strike="noStrike" kern="1200" cap="none" spc="684" normalizeH="0" baseline="0" noProof="0" dirty="0" err="1">
                <a:ln>
                  <a:noFill/>
                </a:ln>
                <a:solidFill>
                  <a:srgbClr val="992800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hetki</a:t>
            </a:r>
            <a:r>
              <a:rPr kumimoji="0" lang="en-US" sz="6772" b="0" i="0" u="none" strike="noStrike" kern="1200" cap="none" spc="684" normalizeH="0" baseline="0" noProof="0" dirty="0">
                <a:ln>
                  <a:noFill/>
                </a:ln>
                <a:solidFill>
                  <a:srgbClr val="992800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 </a:t>
            </a:r>
            <a:r>
              <a:rPr kumimoji="0" lang="en-US" sz="6772" b="0" i="0" u="none" strike="noStrike" kern="1200" cap="none" spc="684" normalizeH="0" baseline="0" noProof="0" dirty="0" err="1">
                <a:ln>
                  <a:noFill/>
                </a:ln>
                <a:solidFill>
                  <a:srgbClr val="992800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yhdessä</a:t>
            </a:r>
            <a:r>
              <a:rPr kumimoji="0" lang="en-US" sz="6772" b="0" i="0" u="none" strike="noStrike" kern="1200" cap="none" spc="684" normalizeH="0" baseline="0" noProof="0" dirty="0">
                <a:ln>
                  <a:noFill/>
                </a:ln>
                <a:solidFill>
                  <a:srgbClr val="992800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15229333" y="0"/>
            <a:ext cx="10480285" cy="18557884"/>
          </a:xfrm>
          <a:custGeom>
            <a:avLst/>
            <a:gdLst/>
            <a:ahLst/>
            <a:cxnLst/>
            <a:rect l="l" t="t" r="r" b="b"/>
            <a:pathLst>
              <a:path w="10480285" h="18557884">
                <a:moveTo>
                  <a:pt x="0" y="0"/>
                </a:moveTo>
                <a:lnTo>
                  <a:pt x="10480285" y="0"/>
                </a:lnTo>
                <a:lnTo>
                  <a:pt x="10480285" y="18557884"/>
                </a:lnTo>
                <a:lnTo>
                  <a:pt x="0" y="18557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452750" y="2475226"/>
            <a:ext cx="14513938" cy="4936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4241" lvl="1" indent="-427121" algn="l">
              <a:lnSpc>
                <a:spcPts val="7755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Syytökseen vastaaminen tarkoittaa sitä, mitä ajattelet ja miten toimit silloin, jos joku syyttää sinua jostain.</a:t>
            </a:r>
          </a:p>
          <a:p>
            <a:pPr marL="854241" lvl="1" indent="-427121" algn="l">
              <a:lnSpc>
                <a:spcPts val="7755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Sillä ei ole väliä, onko syytös aiheellinen vai ei.</a:t>
            </a:r>
          </a:p>
          <a:p>
            <a:pPr marL="854241" lvl="1" indent="-427121" algn="l">
              <a:lnSpc>
                <a:spcPts val="7755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On tärkeää osata reagoida myös aiheettomiin syytöksiin järkevästi.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2F126F2-26B0-4404-0007-FF4CD6FEE9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dirty="0"/>
              <a:t>Mitä syytökseen vastaaminen tarkoittaa?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-7652013" y="-1997599"/>
            <a:ext cx="10480285" cy="18557884"/>
          </a:xfrm>
          <a:custGeom>
            <a:avLst/>
            <a:gdLst/>
            <a:ahLst/>
            <a:cxnLst/>
            <a:rect l="l" t="t" r="r" b="b"/>
            <a:pathLst>
              <a:path w="10480285" h="18557884">
                <a:moveTo>
                  <a:pt x="0" y="0"/>
                </a:moveTo>
                <a:lnTo>
                  <a:pt x="10480285" y="0"/>
                </a:lnTo>
                <a:lnTo>
                  <a:pt x="10480285" y="18557885"/>
                </a:lnTo>
                <a:lnTo>
                  <a:pt x="0" y="185578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3541516" y="628650"/>
            <a:ext cx="14547209" cy="3952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4241" lvl="1" indent="-427121" algn="l">
              <a:lnSpc>
                <a:spcPts val="7755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Kun joudumme kohtaamaan syytöksiä, se aiheuttaa automaattisesti ajatuksia</a:t>
            </a:r>
          </a:p>
          <a:p>
            <a:pPr marL="854241" lvl="1" indent="-427121" algn="l">
              <a:lnSpc>
                <a:spcPts val="7755"/>
              </a:lnSpc>
              <a:buFont typeface="Arial"/>
              <a:buChar char="•"/>
            </a:pPr>
            <a:r>
              <a:rPr lang="en-US" sz="395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Ajatukset aiheuttavat tunteita ja tunteet aiheuttavat toimintaa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05042" y="5006376"/>
            <a:ext cx="11412855" cy="4251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3"/>
              </a:lnSpc>
            </a:pPr>
            <a:r>
              <a:rPr lang="en-US" sz="341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Esimerkiksi näin:</a:t>
            </a:r>
          </a:p>
          <a:p>
            <a:pPr algn="l">
              <a:lnSpc>
                <a:spcPts val="6693"/>
              </a:lnSpc>
            </a:pPr>
            <a:r>
              <a:rPr lang="en-US" sz="3414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Syytös: </a:t>
            </a:r>
            <a:r>
              <a:rPr lang="en-US" sz="341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“Sinä varastit karkkia”</a:t>
            </a:r>
          </a:p>
          <a:p>
            <a:pPr algn="l">
              <a:lnSpc>
                <a:spcPts val="6693"/>
              </a:lnSpc>
            </a:pPr>
            <a:r>
              <a:rPr lang="en-US" sz="3414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Ajatus:</a:t>
            </a:r>
            <a:r>
              <a:rPr lang="en-US" sz="341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“Kääk! Minua syytetään varastamisesta”</a:t>
            </a:r>
          </a:p>
          <a:p>
            <a:pPr algn="l">
              <a:lnSpc>
                <a:spcPts val="6693"/>
              </a:lnSpc>
            </a:pPr>
            <a:r>
              <a:rPr lang="en-US" sz="3414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Tunne:</a:t>
            </a:r>
            <a:r>
              <a:rPr lang="en-US" sz="341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Häpeä, katumus, suuttumus</a:t>
            </a:r>
          </a:p>
          <a:p>
            <a:pPr algn="l">
              <a:lnSpc>
                <a:spcPts val="6693"/>
              </a:lnSpc>
            </a:pPr>
            <a:r>
              <a:rPr lang="en-US" sz="3414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Toiminta: </a:t>
            </a:r>
            <a:r>
              <a:rPr lang="en-US" sz="3414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Tilanteen korjaaminen pyytämällä anteeksi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5A1F5C9-3ABC-3B7A-0A37-2C24CF212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Miten reagoimme syytöksiin?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3835" y="-1210472"/>
            <a:ext cx="15601270" cy="12707943"/>
          </a:xfrm>
          <a:custGeom>
            <a:avLst/>
            <a:gdLst/>
            <a:ahLst/>
            <a:cxnLst/>
            <a:rect l="l" t="t" r="r" b="b"/>
            <a:pathLst>
              <a:path w="15601270" h="12707943">
                <a:moveTo>
                  <a:pt x="0" y="0"/>
                </a:moveTo>
                <a:lnTo>
                  <a:pt x="15601270" y="0"/>
                </a:lnTo>
                <a:lnTo>
                  <a:pt x="15601270" y="12707944"/>
                </a:lnTo>
                <a:lnTo>
                  <a:pt x="0" y="12707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1545088" y="452228"/>
            <a:ext cx="14597494" cy="24853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50" b="0" i="0" u="none" strike="noStrike" kern="1200" cap="none" spc="393" normalizeH="0" baseline="0" noProof="0" dirty="0" err="1">
                <a:ln>
                  <a:noFill/>
                </a:ln>
                <a:solidFill>
                  <a:srgbClr val="482C5A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Syytökseen</a:t>
            </a:r>
            <a:r>
              <a:rPr kumimoji="0" lang="en-US" sz="7150" b="0" i="0" u="none" strike="noStrike" kern="1200" cap="none" spc="393" normalizeH="0" baseline="0" noProof="0" dirty="0">
                <a:ln>
                  <a:noFill/>
                </a:ln>
                <a:solidFill>
                  <a:srgbClr val="482C5A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 </a:t>
            </a:r>
            <a:r>
              <a:rPr kumimoji="0" lang="en-US" sz="7150" b="0" i="0" u="none" strike="noStrike" kern="1200" cap="none" spc="393" normalizeH="0" baseline="0" noProof="0" dirty="0" err="1">
                <a:ln>
                  <a:noFill/>
                </a:ln>
                <a:solidFill>
                  <a:srgbClr val="482C5A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vastaamisen</a:t>
            </a:r>
            <a:r>
              <a:rPr kumimoji="0" lang="en-US" sz="7150" b="0" i="0" u="none" strike="noStrike" kern="1200" cap="none" spc="393" normalizeH="0" baseline="0" noProof="0" dirty="0">
                <a:ln>
                  <a:noFill/>
                </a:ln>
                <a:solidFill>
                  <a:srgbClr val="482C5A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 </a:t>
            </a:r>
            <a:r>
              <a:rPr kumimoji="0" lang="en-US" sz="7150" b="0" i="0" u="none" strike="noStrike" kern="1200" cap="none" spc="393" normalizeH="0" baseline="0" noProof="0" dirty="0" err="1">
                <a:ln>
                  <a:noFill/>
                </a:ln>
                <a:solidFill>
                  <a:srgbClr val="482C5A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vaiheet</a:t>
            </a:r>
            <a:r>
              <a:rPr kumimoji="0" lang="en-US" sz="7150" b="0" i="0" u="none" strike="noStrike" kern="1200" cap="none" spc="393" normalizeH="0" baseline="0" noProof="0" dirty="0">
                <a:ln>
                  <a:noFill/>
                </a:ln>
                <a:solidFill>
                  <a:srgbClr val="482C5A"/>
                </a:solidFill>
                <a:effectLst/>
                <a:uLnTx/>
                <a:uFillTx/>
                <a:latin typeface="Modak"/>
                <a:ea typeface="Modak"/>
                <a:cs typeface="Modak"/>
                <a:sym typeface="Modak"/>
              </a:rPr>
              <a:t>:</a:t>
            </a:r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26062" y="2937612"/>
            <a:ext cx="14436223" cy="6444286"/>
            <a:chOff x="0" y="0"/>
            <a:chExt cx="19248298" cy="859238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792747" cy="1576124"/>
              <a:chOff x="0" y="0"/>
              <a:chExt cx="7222747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222747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222747" h="6350000">
                    <a:moveTo>
                      <a:pt x="3611373" y="0"/>
                    </a:moveTo>
                    <a:cubicBezTo>
                      <a:pt x="1616867" y="0"/>
                      <a:pt x="0" y="1421496"/>
                      <a:pt x="0" y="3175000"/>
                    </a:cubicBezTo>
                    <a:cubicBezTo>
                      <a:pt x="0" y="4928504"/>
                      <a:pt x="1616867" y="6350000"/>
                      <a:pt x="3611373" y="6350000"/>
                    </a:cubicBezTo>
                    <a:cubicBezTo>
                      <a:pt x="5605880" y="6350000"/>
                      <a:pt x="7222747" y="4928504"/>
                      <a:pt x="7222747" y="3175000"/>
                    </a:cubicBezTo>
                    <a:cubicBezTo>
                      <a:pt x="7222747" y="1421496"/>
                      <a:pt x="5605880" y="0"/>
                      <a:pt x="3611373" y="0"/>
                    </a:cubicBezTo>
                    <a:close/>
                  </a:path>
                </a:pathLst>
              </a:custGeom>
              <a:solidFill>
                <a:srgbClr val="482C5A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2308051"/>
              <a:ext cx="1792747" cy="1576124"/>
              <a:chOff x="0" y="0"/>
              <a:chExt cx="7222747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222747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222747" h="6350000">
                    <a:moveTo>
                      <a:pt x="3611373" y="0"/>
                    </a:moveTo>
                    <a:cubicBezTo>
                      <a:pt x="1616867" y="0"/>
                      <a:pt x="0" y="1421496"/>
                      <a:pt x="0" y="3175000"/>
                    </a:cubicBezTo>
                    <a:cubicBezTo>
                      <a:pt x="0" y="4928504"/>
                      <a:pt x="1616867" y="6350000"/>
                      <a:pt x="3611373" y="6350000"/>
                    </a:cubicBezTo>
                    <a:cubicBezTo>
                      <a:pt x="5605880" y="6350000"/>
                      <a:pt x="7222747" y="4928504"/>
                      <a:pt x="7222747" y="3175000"/>
                    </a:cubicBezTo>
                    <a:cubicBezTo>
                      <a:pt x="7222747" y="1421496"/>
                      <a:pt x="5605880" y="0"/>
                      <a:pt x="3611373" y="0"/>
                    </a:cubicBezTo>
                    <a:close/>
                  </a:path>
                </a:pathLst>
              </a:custGeom>
              <a:solidFill>
                <a:srgbClr val="482C5A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4623138"/>
              <a:ext cx="1792747" cy="1576124"/>
              <a:chOff x="0" y="0"/>
              <a:chExt cx="7222747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222747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222747" h="6350000">
                    <a:moveTo>
                      <a:pt x="3611373" y="0"/>
                    </a:moveTo>
                    <a:cubicBezTo>
                      <a:pt x="1616867" y="0"/>
                      <a:pt x="0" y="1421496"/>
                      <a:pt x="0" y="3175000"/>
                    </a:cubicBezTo>
                    <a:cubicBezTo>
                      <a:pt x="0" y="4928504"/>
                      <a:pt x="1616867" y="6350000"/>
                      <a:pt x="3611373" y="6350000"/>
                    </a:cubicBezTo>
                    <a:cubicBezTo>
                      <a:pt x="5605880" y="6350000"/>
                      <a:pt x="7222747" y="4928504"/>
                      <a:pt x="7222747" y="3175000"/>
                    </a:cubicBezTo>
                    <a:cubicBezTo>
                      <a:pt x="7222747" y="1421496"/>
                      <a:pt x="5605880" y="0"/>
                      <a:pt x="3611373" y="0"/>
                    </a:cubicBezTo>
                    <a:close/>
                  </a:path>
                </a:pathLst>
              </a:custGeom>
              <a:solidFill>
                <a:srgbClr val="482C5A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7016257"/>
              <a:ext cx="1792747" cy="1576124"/>
              <a:chOff x="0" y="0"/>
              <a:chExt cx="7222747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222747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222747" h="6350000">
                    <a:moveTo>
                      <a:pt x="3611373" y="0"/>
                    </a:moveTo>
                    <a:cubicBezTo>
                      <a:pt x="1616867" y="0"/>
                      <a:pt x="0" y="1421496"/>
                      <a:pt x="0" y="3175000"/>
                    </a:cubicBezTo>
                    <a:cubicBezTo>
                      <a:pt x="0" y="4928504"/>
                      <a:pt x="1616867" y="6350000"/>
                      <a:pt x="3611373" y="6350000"/>
                    </a:cubicBezTo>
                    <a:cubicBezTo>
                      <a:pt x="5605880" y="6350000"/>
                      <a:pt x="7222747" y="4928504"/>
                      <a:pt x="7222747" y="3175000"/>
                    </a:cubicBezTo>
                    <a:cubicBezTo>
                      <a:pt x="7222747" y="1421496"/>
                      <a:pt x="5605880" y="0"/>
                      <a:pt x="3611373" y="0"/>
                    </a:cubicBezTo>
                    <a:close/>
                  </a:path>
                </a:pathLst>
              </a:custGeom>
              <a:solidFill>
                <a:srgbClr val="482C5A"/>
              </a:solidFill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63325" y="-16143"/>
              <a:ext cx="1266097" cy="1360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54"/>
                </a:lnSpc>
              </a:pPr>
              <a:r>
                <a:rPr lang="en-US" sz="5512" b="1">
                  <a:solidFill>
                    <a:srgbClr val="FAF6DB"/>
                  </a:solidFill>
                  <a:latin typeface="Childos Arabic Semi-Bold"/>
                  <a:ea typeface="Childos Arabic Semi-Bold"/>
                  <a:cs typeface="Childos Arabic Semi-Bold"/>
                  <a:sym typeface="Childos Arabic Semi-Bold"/>
                </a:rPr>
                <a:t>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243302" y="2522825"/>
              <a:ext cx="17004995" cy="1079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6032"/>
                </a:lnSpc>
              </a:pPr>
              <a:r>
                <a:rPr lang="en-US" sz="4640">
                  <a:solidFill>
                    <a:srgbClr val="000000"/>
                  </a:solidFill>
                  <a:latin typeface="Kollektif"/>
                  <a:ea typeface="Kollektif"/>
                  <a:cs typeface="Kollektif"/>
                  <a:sym typeface="Kollektif"/>
                </a:rPr>
                <a:t>Mieti, miksi sinua syytetään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63325" y="2291908"/>
              <a:ext cx="1266097" cy="1360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8654"/>
                </a:lnSpc>
                <a:spcBef>
                  <a:spcPct val="0"/>
                </a:spcBef>
              </a:pPr>
              <a:r>
                <a:rPr lang="en-US" sz="5512" b="1" u="none">
                  <a:solidFill>
                    <a:srgbClr val="FAF6DB"/>
                  </a:solidFill>
                  <a:latin typeface="Childos Arabic Semi-Bold"/>
                  <a:ea typeface="Childos Arabic Semi-Bold"/>
                  <a:cs typeface="Childos Arabic Semi-Bold"/>
                  <a:sym typeface="Childos Arabic Semi-Bold"/>
                </a:rPr>
                <a:t>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243302" y="4856391"/>
              <a:ext cx="17004995" cy="1079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6032"/>
                </a:lnSpc>
              </a:pPr>
              <a:r>
                <a:rPr lang="en-US" sz="4640">
                  <a:solidFill>
                    <a:srgbClr val="000000"/>
                  </a:solidFill>
                  <a:latin typeface="Kollektif"/>
                  <a:ea typeface="Kollektif"/>
                  <a:cs typeface="Kollektif"/>
                  <a:sym typeface="Kollektif"/>
                </a:rPr>
                <a:t>Mieti eri tapoja vastata syytöksiin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63325" y="4606994"/>
              <a:ext cx="1266097" cy="1360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8654"/>
                </a:lnSpc>
                <a:spcBef>
                  <a:spcPct val="0"/>
                </a:spcBef>
              </a:pPr>
              <a:r>
                <a:rPr lang="en-US" sz="5512" b="1" u="none">
                  <a:solidFill>
                    <a:srgbClr val="FAF6DB"/>
                  </a:solidFill>
                  <a:latin typeface="Childos Arabic Semi-Bold"/>
                  <a:ea typeface="Childos Arabic Semi-Bold"/>
                  <a:cs typeface="Childos Arabic Semi-Bold"/>
                  <a:sym typeface="Childos Arabic Semi-Bold"/>
                </a:rPr>
                <a:t>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63325" y="7000113"/>
              <a:ext cx="1266097" cy="1360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8654"/>
                </a:lnSpc>
                <a:spcBef>
                  <a:spcPct val="0"/>
                </a:spcBef>
              </a:pPr>
              <a:r>
                <a:rPr lang="en-US" sz="5512" b="1">
                  <a:solidFill>
                    <a:srgbClr val="FAF6DB"/>
                  </a:solidFill>
                  <a:latin typeface="Childos Arabic Semi-Bold"/>
                  <a:ea typeface="Childos Arabic Semi-Bold"/>
                  <a:cs typeface="Childos Arabic Semi-Bold"/>
                  <a:sym typeface="Childos Arabic Semi-Bold"/>
                </a:rPr>
                <a:t>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243302" y="7231031"/>
              <a:ext cx="17004995" cy="1079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6032"/>
                </a:lnSpc>
              </a:pPr>
              <a:r>
                <a:rPr lang="en-US" sz="4640">
                  <a:solidFill>
                    <a:srgbClr val="000000"/>
                  </a:solidFill>
                  <a:latin typeface="Kollektif"/>
                  <a:ea typeface="Kollektif"/>
                  <a:cs typeface="Kollektif"/>
                  <a:sym typeface="Kollektif"/>
                </a:rPr>
                <a:t>Valitse hyvä tapa ja toteuta se.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243302" y="88632"/>
              <a:ext cx="17004995" cy="1079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32"/>
                </a:lnSpc>
              </a:pPr>
              <a:r>
                <a:rPr lang="en-US" sz="4640">
                  <a:solidFill>
                    <a:srgbClr val="000000"/>
                  </a:solidFill>
                  <a:latin typeface="Kollektif"/>
                  <a:ea typeface="Kollektif"/>
                  <a:cs typeface="Kollektif"/>
                  <a:sym typeface="Kollektif"/>
                </a:rPr>
                <a:t>Mieti, mistä sinua syytetään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587</Words>
  <Application>Microsoft Office PowerPoint</Application>
  <PresentationFormat>Mukautettu</PresentationFormat>
  <Paragraphs>78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37" baseType="lpstr">
      <vt:lpstr>Bimbo Bold</vt:lpstr>
      <vt:lpstr>Calibri</vt:lpstr>
      <vt:lpstr>Bio Rhyme Expanded Ultra-Bold</vt:lpstr>
      <vt:lpstr>Stadio Now Display Bold</vt:lpstr>
      <vt:lpstr>Harmattan</vt:lpstr>
      <vt:lpstr>Childos Arabic Semi-Bold</vt:lpstr>
      <vt:lpstr>Open Sans Bold</vt:lpstr>
      <vt:lpstr>Kollektif</vt:lpstr>
      <vt:lpstr>Agrandir Italics</vt:lpstr>
      <vt:lpstr>Open Sans</vt:lpstr>
      <vt:lpstr>Agrandir Bold</vt:lpstr>
      <vt:lpstr>Arial</vt:lpstr>
      <vt:lpstr>Modak</vt:lpstr>
      <vt:lpstr>Childos Arabic</vt:lpstr>
      <vt:lpstr>Agrandir</vt:lpstr>
      <vt:lpstr>TT Bluescreens Bold</vt:lpstr>
      <vt:lpstr>Stadio Now Display</vt:lpstr>
      <vt:lpstr>Office Theme</vt:lpstr>
      <vt:lpstr>SOPU-tunti</vt:lpstr>
      <vt:lpstr>Tunnin ohjelma</vt:lpstr>
      <vt:lpstr>Miltä tänään tuntuu?</vt:lpstr>
      <vt:lpstr>Lämmittelyleikki: Mene sen luo, joka...</vt:lpstr>
      <vt:lpstr>Päivän aihe:  SYYTÖKSEEN VASTAAMINEN</vt:lpstr>
      <vt:lpstr>Pohditaan hetki yhdessä:</vt:lpstr>
      <vt:lpstr>Mitä syytökseen vastaaminen tarkoittaa?</vt:lpstr>
      <vt:lpstr>Miten reagoimme syytöksiin?</vt:lpstr>
      <vt:lpstr>Syytökseen vastaamisen vaiheet:</vt:lpstr>
      <vt:lpstr>Mitkä ovat hyviä tapoja vastata syytökseen?</vt:lpstr>
      <vt:lpstr>Huono tapa vastata syytökseen</vt:lpstr>
      <vt:lpstr>Toinen huono tapa vastata syytökseen</vt:lpstr>
      <vt:lpstr>Hyvä tapa vastata syytökseen</vt:lpstr>
      <vt:lpstr>Toinen hyvä tapa vastata syytökseen</vt:lpstr>
      <vt:lpstr>Huomio!</vt:lpstr>
      <vt:lpstr>Tehtävä</vt:lpstr>
      <vt:lpstr>Pohdi ja kirjoita</vt:lpstr>
      <vt:lpstr>KIITOS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valmis SOPU 09:  Syytökseen vastaaminen</dc:title>
  <cp:lastModifiedBy>Heiskari Venla</cp:lastModifiedBy>
  <cp:revision>2</cp:revision>
  <dcterms:created xsi:type="dcterms:W3CDTF">2006-08-16T00:00:00Z</dcterms:created>
  <dcterms:modified xsi:type="dcterms:W3CDTF">2024-11-12T08:26:20Z</dcterms:modified>
  <dc:identifier>DAGJZYqDotI</dc:identifier>
</cp:coreProperties>
</file>