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Black and White Picture" panose="020B0604020202020204" charset="-127"/>
      <p:regular r:id="rId19"/>
    </p:embeddedFont>
    <p:embeddedFont>
      <p:font typeface="Bimbo" panose="020B0604020202020204" charset="0"/>
      <p:regular r:id="rId20"/>
    </p:embeddedFont>
    <p:embeddedFont>
      <p:font typeface="Childos Arabic Semi-Bold" panose="020B0604020202020204" charset="-78"/>
      <p:regular r:id="rId21"/>
    </p:embeddedFont>
    <p:embeddedFont>
      <p:font typeface="Kollektif" panose="020B0604020202020204" charset="0"/>
      <p:regular r:id="rId22"/>
    </p:embeddedFont>
    <p:embeddedFont>
      <p:font typeface="Komsomol" panose="020B0604020202020204" charset="0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Bold" panose="020B0806030504020204" charset="0"/>
      <p:regular r:id="rId28"/>
    </p:embeddedFont>
    <p:embeddedFont>
      <p:font typeface="Overpass" panose="020B0604020202020204" charset="0"/>
      <p:regular r:id="rId29"/>
    </p:embeddedFont>
    <p:embeddedFont>
      <p:font typeface="Poppins" panose="00000500000000000000" pitchFamily="2" charset="0"/>
      <p:regular r:id="rId30"/>
    </p:embeddedFont>
    <p:embeddedFont>
      <p:font typeface="Poppins Bold" panose="020B0604020202020204" charset="0"/>
      <p:regular r:id="rId31"/>
    </p:embeddedFont>
    <p:embeddedFont>
      <p:font typeface="Stadio Now Display" panose="020B0604020202020204" charset="0"/>
      <p:regular r:id="rId32"/>
    </p:embeddedFont>
    <p:embeddedFont>
      <p:font typeface="Stadio Now Display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467" autoAdjust="0"/>
  </p:normalViewPr>
  <p:slideViewPr>
    <p:cSldViewPr>
      <p:cViewPr varScale="1">
        <p:scale>
          <a:sx n="33" d="100"/>
          <a:sy n="33" d="100"/>
        </p:scale>
        <p:origin x="284" y="3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7" Type="http://schemas.openxmlformats.org/officeDocument/2006/relationships/hyperlink" Target="https://www.nuortennetti.fi/ihmissuhteet/kaverit/hyvan-riitelijan-opas/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ll.fi/tehtavat/autiolle-saarelle-ryhmaan-vaikuttaminen/" TargetMode="Externa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663740">
            <a:off x="5431194" y="-11786350"/>
            <a:ext cx="23042389" cy="30170067"/>
          </a:xfrm>
          <a:custGeom>
            <a:avLst/>
            <a:gdLst/>
            <a:ahLst/>
            <a:cxnLst/>
            <a:rect l="l" t="t" r="r" b="b"/>
            <a:pathLst>
              <a:path w="23042389" h="30170067">
                <a:moveTo>
                  <a:pt x="0" y="0"/>
                </a:moveTo>
                <a:lnTo>
                  <a:pt x="23042389" y="0"/>
                </a:lnTo>
                <a:lnTo>
                  <a:pt x="23042389" y="30170067"/>
                </a:lnTo>
                <a:lnTo>
                  <a:pt x="0" y="30170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46163" y="-2430193"/>
            <a:ext cx="8750859" cy="11457753"/>
          </a:xfrm>
          <a:custGeom>
            <a:avLst/>
            <a:gdLst/>
            <a:ahLst/>
            <a:cxnLst/>
            <a:rect l="l" t="t" r="r" b="b"/>
            <a:pathLst>
              <a:path w="8750859" h="11457753">
                <a:moveTo>
                  <a:pt x="0" y="0"/>
                </a:moveTo>
                <a:lnTo>
                  <a:pt x="8750859" y="0"/>
                </a:lnTo>
                <a:lnTo>
                  <a:pt x="8750859" y="11457753"/>
                </a:lnTo>
                <a:lnTo>
                  <a:pt x="0" y="114577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30445" y="2095500"/>
            <a:ext cx="14504226" cy="6245043"/>
            <a:chOff x="265470" y="-511259"/>
            <a:chExt cx="19338969" cy="8326723"/>
          </a:xfrm>
        </p:grpSpPr>
        <p:grpSp>
          <p:nvGrpSpPr>
            <p:cNvPr id="5" name="Group 5"/>
            <p:cNvGrpSpPr/>
            <p:nvPr/>
          </p:nvGrpSpPr>
          <p:grpSpPr>
            <a:xfrm>
              <a:off x="265470" y="718458"/>
              <a:ext cx="4811571" cy="4811571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B22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775224" y="718458"/>
              <a:ext cx="4811571" cy="481157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B22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152836" y="718458"/>
              <a:ext cx="4811571" cy="4811571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B22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3580278" y="718458"/>
              <a:ext cx="4811571" cy="481157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B22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28927" y="-511259"/>
              <a:ext cx="18755990" cy="7743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21"/>
                </a:lnSpc>
                <a:spcBef>
                  <a:spcPct val="0"/>
                </a:spcBef>
              </a:pPr>
              <a:r>
                <a:rPr lang="en-US" sz="30800" b="1" spc="6529" dirty="0">
                  <a:solidFill>
                    <a:srgbClr val="FFFFFF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4603456" y="4263939"/>
              <a:ext cx="5000983" cy="3551525"/>
              <a:chOff x="0" y="-202657"/>
              <a:chExt cx="987848" cy="70153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67301" cy="358635"/>
              </a:xfrm>
              <a:custGeom>
                <a:avLst/>
                <a:gdLst/>
                <a:ahLst/>
                <a:cxnLst/>
                <a:rect l="l" t="t" r="r" b="b"/>
                <a:pathLst>
                  <a:path w="967301" h="358635">
                    <a:moveTo>
                      <a:pt x="93175" y="0"/>
                    </a:moveTo>
                    <a:lnTo>
                      <a:pt x="874127" y="0"/>
                    </a:lnTo>
                    <a:cubicBezTo>
                      <a:pt x="898838" y="0"/>
                      <a:pt x="922538" y="9817"/>
                      <a:pt x="940011" y="27290"/>
                    </a:cubicBezTo>
                    <a:cubicBezTo>
                      <a:pt x="957485" y="44764"/>
                      <a:pt x="967301" y="68463"/>
                      <a:pt x="967301" y="93175"/>
                    </a:cubicBezTo>
                    <a:lnTo>
                      <a:pt x="967301" y="265461"/>
                    </a:lnTo>
                    <a:cubicBezTo>
                      <a:pt x="967301" y="316920"/>
                      <a:pt x="925586" y="358635"/>
                      <a:pt x="874127" y="358635"/>
                    </a:cubicBezTo>
                    <a:lnTo>
                      <a:pt x="93175" y="358635"/>
                    </a:lnTo>
                    <a:cubicBezTo>
                      <a:pt x="41716" y="358635"/>
                      <a:pt x="0" y="316920"/>
                      <a:pt x="0" y="265461"/>
                    </a:cubicBezTo>
                    <a:lnTo>
                      <a:pt x="0" y="93175"/>
                    </a:lnTo>
                    <a:cubicBezTo>
                      <a:pt x="0" y="41716"/>
                      <a:pt x="41716" y="0"/>
                      <a:pt x="93175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20547" y="-202657"/>
                <a:ext cx="967301" cy="701535"/>
              </a:xfrm>
              <a:prstGeom prst="rect">
                <a:avLst/>
              </a:prstGeom>
            </p:spPr>
            <p:txBody>
              <a:bodyPr lIns="58613" tIns="58613" rIns="58613" bIns="58613" rtlCol="0" anchor="ctr"/>
              <a:lstStyle/>
              <a:p>
                <a:pPr algn="ctr">
                  <a:lnSpc>
                    <a:spcPts val="10080"/>
                  </a:lnSpc>
                </a:pPr>
                <a:r>
                  <a:rPr lang="en-US" sz="7200" dirty="0" err="1">
                    <a:solidFill>
                      <a:srgbClr val="FFFFFF"/>
                    </a:solidFill>
                    <a:latin typeface="Stadio Now Display"/>
                    <a:ea typeface="Stadio Now Display"/>
                    <a:cs typeface="Stadio Now Display"/>
                    <a:sym typeface="Stadio Now Display"/>
                  </a:rPr>
                  <a:t>tunti</a:t>
                </a:r>
                <a:endParaRPr lang="en-US" sz="7200" dirty="0">
                  <a:solidFill>
                    <a:srgbClr val="FFFFFF"/>
                  </a:solidFill>
                  <a:latin typeface="Stadio Now Display"/>
                  <a:ea typeface="Stadio Now Display"/>
                  <a:cs typeface="Stadio Now Display"/>
                  <a:sym typeface="Stadio Now Display"/>
                </a:endParaRPr>
              </a:p>
            </p:txBody>
          </p:sp>
        </p:grpSp>
      </p:grpSp>
      <p:sp>
        <p:nvSpPr>
          <p:cNvPr id="21" name="Freeform 21" descr="Logo, Oulun kaupunki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96258" y="7641623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8" y="0"/>
                </a:lnTo>
                <a:lnTo>
                  <a:pt x="6808438" y="2265556"/>
                </a:lnTo>
                <a:lnTo>
                  <a:pt x="0" y="2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Otsikko 21">
            <a:extLst>
              <a:ext uri="{FF2B5EF4-FFF2-40B4-BE49-F238E27FC236}">
                <a16:creationId xmlns:a16="http://schemas.microsoft.com/office/drawing/2014/main" id="{700E1F22-022A-63F3-F199-DAFB2C98FC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838607">
            <a:off x="1007618" y="-2981076"/>
            <a:ext cx="17791475" cy="14907774"/>
          </a:xfrm>
          <a:custGeom>
            <a:avLst/>
            <a:gdLst/>
            <a:ahLst/>
            <a:cxnLst/>
            <a:rect l="l" t="t" r="r" b="b"/>
            <a:pathLst>
              <a:path w="17791475" h="14907774">
                <a:moveTo>
                  <a:pt x="0" y="0"/>
                </a:moveTo>
                <a:lnTo>
                  <a:pt x="17791476" y="0"/>
                </a:lnTo>
                <a:lnTo>
                  <a:pt x="17791476" y="14907774"/>
                </a:lnTo>
                <a:lnTo>
                  <a:pt x="0" y="1490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5014942" y="2691585"/>
            <a:ext cx="12807437" cy="594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Hillitse suuttumus. Suuttuneena saattaa tehdä sellaista, jota katuu jälkeenpäin.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Älä kiroile, uhkaile, huuda tai hauku toista.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Myönnä omat virheesi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Kerro, miltä sinusta tuntuu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Malta kuunnella, mitä toinen sanoo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Mykkäkoulu ja toisen välttely eivät ole hyvä tapa ratkaista riitoja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Ole valmis joustamaan. Aina ei tarvitse olla oikeassa.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Ole valmis pyytämään ja antamaan anteeksi</a:t>
            </a:r>
          </a:p>
          <a:p>
            <a:pPr marL="525827" lvl="1" indent="-262914" algn="l">
              <a:lnSpc>
                <a:spcPts val="5285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Kun riita on sovittu ja anteeksi on pyydetty, riitaa ei enää jatketa.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76" y="3061833"/>
            <a:ext cx="4067779" cy="4787970"/>
          </a:xfrm>
          <a:custGeom>
            <a:avLst/>
            <a:gdLst/>
            <a:ahLst/>
            <a:cxnLst/>
            <a:rect l="l" t="t" r="r" b="b"/>
            <a:pathLst>
              <a:path w="4067779" h="4787970">
                <a:moveTo>
                  <a:pt x="0" y="0"/>
                </a:moveTo>
                <a:lnTo>
                  <a:pt x="4067779" y="0"/>
                </a:lnTo>
                <a:lnTo>
                  <a:pt x="4067779" y="4787970"/>
                </a:lnTo>
                <a:lnTo>
                  <a:pt x="0" y="4787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532484" y="1038225"/>
            <a:ext cx="13223033" cy="11658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76" b="0" i="0" u="none" strike="noStrike" kern="1200" cap="none" spc="0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opettele</a:t>
            </a:r>
            <a:r>
              <a:rPr kumimoji="0" lang="en-US" sz="7776" b="0" i="0" u="none" strike="noStrike" kern="1200" cap="none" spc="0" normalizeH="0" baseline="0" noProof="0" dirty="0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7776" b="0" i="0" u="none" strike="noStrike" kern="1200" cap="none" spc="0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riitelemään</a:t>
            </a:r>
            <a:r>
              <a:rPr kumimoji="0" lang="en-US" sz="7776" b="0" i="0" u="none" strike="noStrike" kern="1200" cap="none" spc="0" normalizeH="0" baseline="0" noProof="0" dirty="0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7776" b="0" i="0" u="none" strike="noStrike" kern="1200" cap="none" spc="0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oikein</a:t>
            </a:r>
            <a:endParaRPr kumimoji="0" lang="en-US" sz="7776" b="0" i="0" u="none" strike="noStrike" kern="1200" cap="none" spc="0" normalizeH="0" baseline="0" noProof="0" dirty="0">
              <a:ln>
                <a:noFill/>
              </a:ln>
              <a:solidFill>
                <a:srgbClr val="2A707E"/>
              </a:solidFill>
              <a:effectLst/>
              <a:uLnTx/>
              <a:uFillTx/>
              <a:latin typeface="Komsomol"/>
              <a:ea typeface="Komsomol"/>
              <a:cs typeface="Komsomol"/>
              <a:sym typeface="Komsomo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-852918"/>
            <a:ext cx="11992836" cy="11992836"/>
          </a:xfrm>
          <a:custGeom>
            <a:avLst/>
            <a:gdLst/>
            <a:ahLst/>
            <a:cxnLst/>
            <a:rect l="l" t="t" r="r" b="b"/>
            <a:pathLst>
              <a:path w="11992836" h="11992836">
                <a:moveTo>
                  <a:pt x="0" y="0"/>
                </a:moveTo>
                <a:lnTo>
                  <a:pt x="11992836" y="0"/>
                </a:lnTo>
                <a:lnTo>
                  <a:pt x="11992836" y="11992836"/>
                </a:lnTo>
                <a:lnTo>
                  <a:pt x="0" y="11992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6726373" y="3073290"/>
            <a:ext cx="10532927" cy="31783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74" b="0" i="0" u="none" strike="noStrike" kern="1200" cap="none" spc="0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kokeillaan</a:t>
            </a:r>
            <a:r>
              <a:rPr kumimoji="0" lang="en-US" sz="14574" b="0" i="0" u="none" strike="noStrike" kern="1200" cap="none" spc="0" normalizeH="0" baseline="0" noProof="0" dirty="0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!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177513" y="1743281"/>
            <a:ext cx="5166576" cy="7515019"/>
          </a:xfrm>
          <a:custGeom>
            <a:avLst/>
            <a:gdLst/>
            <a:ahLst/>
            <a:cxnLst/>
            <a:rect l="l" t="t" r="r" b="b"/>
            <a:pathLst>
              <a:path w="5166576" h="7515019">
                <a:moveTo>
                  <a:pt x="5166576" y="0"/>
                </a:moveTo>
                <a:lnTo>
                  <a:pt x="0" y="0"/>
                </a:lnTo>
                <a:lnTo>
                  <a:pt x="0" y="7515019"/>
                </a:lnTo>
                <a:lnTo>
                  <a:pt x="5166576" y="7515019"/>
                </a:lnTo>
                <a:lnTo>
                  <a:pt x="51665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399999">
            <a:off x="8595754" y="855797"/>
            <a:ext cx="1336719" cy="18528227"/>
            <a:chOff x="0" y="0"/>
            <a:chExt cx="352058" cy="4879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058" cy="4879862"/>
            </a:xfrm>
            <a:custGeom>
              <a:avLst/>
              <a:gdLst/>
              <a:ahLst/>
              <a:cxnLst/>
              <a:rect l="l" t="t" r="r" b="b"/>
              <a:pathLst>
                <a:path w="352058" h="4879862">
                  <a:moveTo>
                    <a:pt x="0" y="0"/>
                  </a:moveTo>
                  <a:lnTo>
                    <a:pt x="352058" y="0"/>
                  </a:lnTo>
                  <a:lnTo>
                    <a:pt x="352058" y="4879862"/>
                  </a:lnTo>
                  <a:lnTo>
                    <a:pt x="0" y="4879862"/>
                  </a:lnTo>
                  <a:close/>
                </a:path>
              </a:pathLst>
            </a:custGeom>
            <a:solidFill>
              <a:srgbClr val="A5C8B9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2058" cy="4917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35402" y="6749840"/>
            <a:ext cx="7681070" cy="3370070"/>
          </a:xfrm>
          <a:custGeom>
            <a:avLst/>
            <a:gdLst/>
            <a:ahLst/>
            <a:cxnLst/>
            <a:rect l="l" t="t" r="r" b="b"/>
            <a:pathLst>
              <a:path w="7681070" h="3370070">
                <a:moveTo>
                  <a:pt x="0" y="0"/>
                </a:moveTo>
                <a:lnTo>
                  <a:pt x="7681070" y="0"/>
                </a:lnTo>
                <a:lnTo>
                  <a:pt x="7681070" y="3370070"/>
                </a:lnTo>
                <a:lnTo>
                  <a:pt x="0" y="3370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1482356" y="3251129"/>
            <a:ext cx="15776944" cy="347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798" lvl="1" indent="-353899" algn="l">
              <a:lnSpc>
                <a:spcPts val="6982"/>
              </a:lnSpc>
              <a:buFont typeface="Arial"/>
              <a:buChar char="•"/>
            </a:pPr>
            <a:r>
              <a:rPr lang="en-US" sz="3278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Aikuinen jakaa jokaiselle paperin.</a:t>
            </a:r>
          </a:p>
          <a:p>
            <a:pPr marL="707798" lvl="1" indent="-353899" algn="l">
              <a:lnSpc>
                <a:spcPts val="6982"/>
              </a:lnSpc>
              <a:buFont typeface="Arial"/>
              <a:buChar char="•"/>
            </a:pPr>
            <a:r>
              <a:rPr lang="en-US" sz="3278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Kuvittele, että olet lähdössä autiolle saarelle. Saat ottaa mukaasi 10 tavaraa.</a:t>
            </a:r>
          </a:p>
          <a:p>
            <a:pPr marL="707798" lvl="1" indent="-353899" algn="l">
              <a:lnSpc>
                <a:spcPts val="6982"/>
              </a:lnSpc>
              <a:buFont typeface="Arial"/>
              <a:buChar char="•"/>
            </a:pPr>
            <a:r>
              <a:rPr lang="en-US" sz="3278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Kirjoita paperille lista tavaroista, joita uskot tarvitsevasi autiolla saarella.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2356" y="2547086"/>
            <a:ext cx="2007799" cy="78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4"/>
              </a:lnSpc>
            </a:pPr>
            <a:r>
              <a:rPr lang="en-US" sz="4396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Vaihe 1</a:t>
            </a: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866775"/>
            <a:ext cx="8853046" cy="1010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Matka</a:t>
            </a: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autiolle</a:t>
            </a: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saarelle</a:t>
            </a: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173F4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399999">
            <a:off x="8595754" y="855797"/>
            <a:ext cx="1336719" cy="18528227"/>
            <a:chOff x="0" y="0"/>
            <a:chExt cx="352058" cy="4879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058" cy="4879862"/>
            </a:xfrm>
            <a:custGeom>
              <a:avLst/>
              <a:gdLst/>
              <a:ahLst/>
              <a:cxnLst/>
              <a:rect l="l" t="t" r="r" b="b"/>
              <a:pathLst>
                <a:path w="352058" h="4879862">
                  <a:moveTo>
                    <a:pt x="0" y="0"/>
                  </a:moveTo>
                  <a:lnTo>
                    <a:pt x="352058" y="0"/>
                  </a:lnTo>
                  <a:lnTo>
                    <a:pt x="352058" y="4879862"/>
                  </a:lnTo>
                  <a:lnTo>
                    <a:pt x="0" y="4879862"/>
                  </a:lnTo>
                  <a:close/>
                </a:path>
              </a:pathLst>
            </a:custGeom>
            <a:solidFill>
              <a:srgbClr val="A5C8B9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2058" cy="4917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46650" y="6703439"/>
            <a:ext cx="7681070" cy="3370070"/>
          </a:xfrm>
          <a:custGeom>
            <a:avLst/>
            <a:gdLst/>
            <a:ahLst/>
            <a:cxnLst/>
            <a:rect l="l" t="t" r="r" b="b"/>
            <a:pathLst>
              <a:path w="7681070" h="3370070">
                <a:moveTo>
                  <a:pt x="0" y="0"/>
                </a:moveTo>
                <a:lnTo>
                  <a:pt x="7681071" y="0"/>
                </a:lnTo>
                <a:lnTo>
                  <a:pt x="7681071" y="3370070"/>
                </a:lnTo>
                <a:lnTo>
                  <a:pt x="0" y="3370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789626" y="2168480"/>
            <a:ext cx="16948974" cy="390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8310" lvl="1" indent="-354155" algn="l">
              <a:lnSpc>
                <a:spcPts val="6266"/>
              </a:lnSpc>
              <a:buFont typeface="Arial"/>
              <a:buChar char="•"/>
            </a:pPr>
            <a:r>
              <a:rPr lang="en-US" sz="3280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Aikuinen muodostaa parit.</a:t>
            </a:r>
          </a:p>
          <a:p>
            <a:pPr marL="708310" lvl="1" indent="-354155" algn="l">
              <a:lnSpc>
                <a:spcPts val="6266"/>
              </a:lnSpc>
              <a:buFont typeface="Arial"/>
              <a:buChar char="•"/>
            </a:pPr>
            <a:r>
              <a:rPr lang="en-US" sz="3280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Teillä on nyt yhteensä 20 tavaraa. Käykää parin kanssa molempien lista läpi.</a:t>
            </a:r>
          </a:p>
          <a:p>
            <a:pPr marL="708310" lvl="1" indent="-354155" algn="l">
              <a:lnSpc>
                <a:spcPts val="6266"/>
              </a:lnSpc>
              <a:buFont typeface="Arial"/>
              <a:buChar char="•"/>
            </a:pPr>
            <a:r>
              <a:rPr lang="en-US" sz="3280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Neuvotelkaa siitä, mitkä listojen tavaroista olisivat hyödyllisimmät autiolla saarella.</a:t>
            </a:r>
          </a:p>
          <a:p>
            <a:pPr marL="708310" lvl="1" indent="-354155" algn="l">
              <a:lnSpc>
                <a:spcPts val="6266"/>
              </a:lnSpc>
              <a:buFont typeface="Arial"/>
              <a:buChar char="•"/>
            </a:pPr>
            <a:r>
              <a:rPr lang="en-US" sz="3280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Laatikaa yksi yhteinen lista, johon on valittu yhteensä 10 tärkeintä tavaraa.</a:t>
            </a:r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947537" y="876300"/>
            <a:ext cx="3243463" cy="8531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11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Vaihe</a:t>
            </a:r>
            <a:r>
              <a:rPr kumimoji="0" lang="en-US" sz="5011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399999">
            <a:off x="8595754" y="855797"/>
            <a:ext cx="1336719" cy="18528227"/>
            <a:chOff x="0" y="0"/>
            <a:chExt cx="352058" cy="4879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058" cy="4879862"/>
            </a:xfrm>
            <a:custGeom>
              <a:avLst/>
              <a:gdLst/>
              <a:ahLst/>
              <a:cxnLst/>
              <a:rect l="l" t="t" r="r" b="b"/>
              <a:pathLst>
                <a:path w="352058" h="4879862">
                  <a:moveTo>
                    <a:pt x="0" y="0"/>
                  </a:moveTo>
                  <a:lnTo>
                    <a:pt x="352058" y="0"/>
                  </a:lnTo>
                  <a:lnTo>
                    <a:pt x="352058" y="4879862"/>
                  </a:lnTo>
                  <a:lnTo>
                    <a:pt x="0" y="4879862"/>
                  </a:lnTo>
                  <a:close/>
                </a:path>
              </a:pathLst>
            </a:custGeom>
            <a:solidFill>
              <a:srgbClr val="A5C8B9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2058" cy="4917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3585" y="6916930"/>
            <a:ext cx="7681070" cy="3370070"/>
          </a:xfrm>
          <a:custGeom>
            <a:avLst/>
            <a:gdLst/>
            <a:ahLst/>
            <a:cxnLst/>
            <a:rect l="l" t="t" r="r" b="b"/>
            <a:pathLst>
              <a:path w="7681070" h="3370070">
                <a:moveTo>
                  <a:pt x="0" y="0"/>
                </a:moveTo>
                <a:lnTo>
                  <a:pt x="7681070" y="0"/>
                </a:lnTo>
                <a:lnTo>
                  <a:pt x="7681070" y="3370070"/>
                </a:lnTo>
                <a:lnTo>
                  <a:pt x="0" y="3370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1028700" y="2631457"/>
            <a:ext cx="16637502" cy="315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1099" lvl="1" indent="-330550" algn="l">
              <a:lnSpc>
                <a:spcPts val="6338"/>
              </a:lnSpc>
              <a:buFont typeface="Arial"/>
              <a:buChar char="•"/>
            </a:pPr>
            <a:r>
              <a:rPr lang="en-US" sz="306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Aikuinen yhdistää parit pienryhmiksi.</a:t>
            </a:r>
          </a:p>
          <a:p>
            <a:pPr marL="661099" lvl="1" indent="-330550" algn="l">
              <a:lnSpc>
                <a:spcPts val="6338"/>
              </a:lnSpc>
              <a:buFont typeface="Arial"/>
              <a:buChar char="•"/>
            </a:pPr>
            <a:r>
              <a:rPr lang="en-US" sz="306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Esitelkää parin kanssa tehty lista muille.</a:t>
            </a:r>
          </a:p>
          <a:p>
            <a:pPr marL="661099" lvl="1" indent="-330550" algn="l">
              <a:lnSpc>
                <a:spcPts val="6338"/>
              </a:lnSpc>
              <a:buFont typeface="Arial"/>
              <a:buChar char="•"/>
            </a:pPr>
            <a:r>
              <a:rPr lang="en-US" sz="306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Valitkaa jokaisesta listasta tärkeimmät tavarat ja tehkää vielä yksi yhteinen lista.</a:t>
            </a:r>
          </a:p>
          <a:p>
            <a:pPr marL="661099" lvl="1" indent="-330550" algn="l">
              <a:lnSpc>
                <a:spcPts val="6338"/>
              </a:lnSpc>
              <a:buFont typeface="Arial"/>
              <a:buChar char="•"/>
            </a:pPr>
            <a:r>
              <a:rPr lang="en-US" sz="306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Listassa pitää olla vain 10 tavaraa.</a:t>
            </a:r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876300"/>
            <a:ext cx="4000500" cy="8531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11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Vaihe</a:t>
            </a:r>
            <a:r>
              <a:rPr kumimoji="0" lang="en-US" sz="5011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399999">
            <a:off x="8595754" y="855797"/>
            <a:ext cx="1336719" cy="18528227"/>
            <a:chOff x="0" y="0"/>
            <a:chExt cx="352058" cy="48798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058" cy="4879862"/>
            </a:xfrm>
            <a:custGeom>
              <a:avLst/>
              <a:gdLst/>
              <a:ahLst/>
              <a:cxnLst/>
              <a:rect l="l" t="t" r="r" b="b"/>
              <a:pathLst>
                <a:path w="352058" h="4879862">
                  <a:moveTo>
                    <a:pt x="0" y="0"/>
                  </a:moveTo>
                  <a:lnTo>
                    <a:pt x="352058" y="0"/>
                  </a:lnTo>
                  <a:lnTo>
                    <a:pt x="352058" y="4879862"/>
                  </a:lnTo>
                  <a:lnTo>
                    <a:pt x="0" y="4879862"/>
                  </a:lnTo>
                  <a:close/>
                </a:path>
              </a:pathLst>
            </a:custGeom>
            <a:solidFill>
              <a:srgbClr val="A5C8B9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2058" cy="4917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050" y="6749840"/>
            <a:ext cx="7681070" cy="3370070"/>
          </a:xfrm>
          <a:custGeom>
            <a:avLst/>
            <a:gdLst/>
            <a:ahLst/>
            <a:cxnLst/>
            <a:rect l="l" t="t" r="r" b="b"/>
            <a:pathLst>
              <a:path w="7681070" h="3370070">
                <a:moveTo>
                  <a:pt x="0" y="0"/>
                </a:moveTo>
                <a:lnTo>
                  <a:pt x="7681071" y="0"/>
                </a:lnTo>
                <a:lnTo>
                  <a:pt x="7681071" y="3370070"/>
                </a:lnTo>
                <a:lnTo>
                  <a:pt x="0" y="3370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2473803" y="2071596"/>
            <a:ext cx="11021900" cy="419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4054" lvl="1" indent="-377027" algn="l">
              <a:lnSpc>
                <a:spcPts val="6740"/>
              </a:lnSpc>
              <a:buFont typeface="Arial"/>
              <a:buChar char="•"/>
            </a:pPr>
            <a:r>
              <a:rPr lang="en-US" sz="349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Oliko tavaroista neuvotteleminen vaikeaa?</a:t>
            </a:r>
          </a:p>
          <a:p>
            <a:pPr marL="754054" lvl="1" indent="-377027" algn="l">
              <a:lnSpc>
                <a:spcPts val="6740"/>
              </a:lnSpc>
              <a:buFont typeface="Arial"/>
              <a:buChar char="•"/>
            </a:pPr>
            <a:r>
              <a:rPr lang="en-US" sz="349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Miten päädyitte lopulta ratkaisuun?</a:t>
            </a:r>
          </a:p>
          <a:p>
            <a:pPr marL="754054" lvl="1" indent="-377027" algn="l">
              <a:lnSpc>
                <a:spcPts val="6740"/>
              </a:lnSpc>
              <a:buFont typeface="Arial"/>
              <a:buChar char="•"/>
            </a:pPr>
            <a:r>
              <a:rPr lang="en-US" sz="349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Teittekö kompromisseja?</a:t>
            </a:r>
          </a:p>
          <a:p>
            <a:pPr marL="754054" lvl="1" indent="-377027" algn="l">
              <a:lnSpc>
                <a:spcPts val="6740"/>
              </a:lnSpc>
              <a:buFont typeface="Arial"/>
              <a:buChar char="•"/>
            </a:pPr>
            <a:r>
              <a:rPr lang="en-US" sz="349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Miten listat muuttuivat tehtävän aikana?</a:t>
            </a:r>
          </a:p>
          <a:p>
            <a:pPr marL="754054" lvl="1" indent="-377027" algn="l">
              <a:lnSpc>
                <a:spcPts val="6740"/>
              </a:lnSpc>
              <a:buFont typeface="Arial"/>
              <a:buChar char="•"/>
            </a:pPr>
            <a:r>
              <a:rPr lang="en-US" sz="3492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Piditkö tästä tehtävästä?</a:t>
            </a:r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156002" y="876300"/>
            <a:ext cx="3034998" cy="8531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11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Purku</a:t>
            </a:r>
            <a:r>
              <a:rPr kumimoji="0" lang="en-US" sz="5011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789794"/>
            <a:ext cx="15202144" cy="14423034"/>
          </a:xfrm>
          <a:custGeom>
            <a:avLst/>
            <a:gdLst/>
            <a:ahLst/>
            <a:cxnLst/>
            <a:rect l="l" t="t" r="r" b="b"/>
            <a:pathLst>
              <a:path w="15202144" h="14423034">
                <a:moveTo>
                  <a:pt x="0" y="0"/>
                </a:moveTo>
                <a:lnTo>
                  <a:pt x="15202144" y="0"/>
                </a:lnTo>
                <a:lnTo>
                  <a:pt x="15202144" y="14423034"/>
                </a:lnTo>
                <a:lnTo>
                  <a:pt x="0" y="14423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31289" y="5421723"/>
            <a:ext cx="6366775" cy="4865277"/>
          </a:xfrm>
          <a:custGeom>
            <a:avLst/>
            <a:gdLst/>
            <a:ahLst/>
            <a:cxnLst/>
            <a:rect l="l" t="t" r="r" b="b"/>
            <a:pathLst>
              <a:path w="6366775" h="4865277">
                <a:moveTo>
                  <a:pt x="0" y="0"/>
                </a:moveTo>
                <a:lnTo>
                  <a:pt x="6366775" y="0"/>
                </a:lnTo>
                <a:lnTo>
                  <a:pt x="6366775" y="4865277"/>
                </a:lnTo>
                <a:lnTo>
                  <a:pt x="0" y="486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402193" y="714713"/>
            <a:ext cx="8870989" cy="47070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20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Black and White Picture"/>
                <a:ea typeface="Black and White Picture"/>
                <a:cs typeface="Black and White Picture"/>
                <a:sym typeface="Black and White Picture"/>
              </a:rPr>
              <a:t>Kiitos </a:t>
            </a:r>
            <a:r>
              <a:rPr kumimoji="0" lang="en-US" sz="12620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Black and White Picture"/>
                <a:ea typeface="Black and White Picture"/>
                <a:cs typeface="Black and White Picture"/>
                <a:sym typeface="Black and White Picture"/>
              </a:rPr>
              <a:t>oppitunnista</a:t>
            </a:r>
            <a:r>
              <a:rPr kumimoji="0" lang="en-US" sz="12620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Black and White Picture"/>
                <a:ea typeface="Black and White Picture"/>
                <a:cs typeface="Black and White Picture"/>
                <a:sym typeface="Black and White Picture"/>
              </a:rPr>
              <a:t>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24769"/>
            <a:ext cx="12567737" cy="309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3"/>
              </a:lnSpc>
            </a:pPr>
            <a:r>
              <a:rPr lang="en-US" sz="2202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22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202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 Olsen</a:t>
            </a:r>
            <a:r>
              <a:rPr lang="en-US" sz="22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2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22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02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 Stromgren</a:t>
            </a:r>
            <a:r>
              <a:rPr lang="en-US" sz="22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Dalefold 2018. </a:t>
            </a:r>
            <a:r>
              <a:rPr lang="en-US" sz="220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 : sosiaalisen kyvykkyyden harjoitusmenetelmä. </a:t>
            </a:r>
          </a:p>
          <a:p>
            <a:pPr algn="l">
              <a:lnSpc>
                <a:spcPts val="3083"/>
              </a:lnSpc>
            </a:pPr>
            <a:endParaRPr lang="en-US" sz="2202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83"/>
              </a:lnSpc>
            </a:pPr>
            <a:r>
              <a:rPr lang="en-US" sz="22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mll.fi Autiolle saarelle</a:t>
            </a:r>
          </a:p>
          <a:p>
            <a:pPr algn="l">
              <a:lnSpc>
                <a:spcPts val="3083"/>
              </a:lnSpc>
            </a:pPr>
            <a:r>
              <a:rPr lang="en-US" sz="2202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mll.fi/tehtavat/autiolle-saarelle-ryhmaan-vaikuttaminen/"/>
              </a:rPr>
              <a:t>https://www.mll.fi/tehtavat/autiolle-saarelle-ryhmaan-vaikuttaminen/</a:t>
            </a:r>
          </a:p>
          <a:p>
            <a:pPr algn="l">
              <a:lnSpc>
                <a:spcPts val="3083"/>
              </a:lnSpc>
            </a:pPr>
            <a:endParaRPr lang="en-US" sz="2202" u="sng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  <a:hlinkClick r:id="rId6" tooltip="https://www.mll.fi/tehtavat/autiolle-saarelle-ryhmaan-vaikuttaminen/"/>
            </a:endParaRPr>
          </a:p>
          <a:p>
            <a:pPr algn="l">
              <a:lnSpc>
                <a:spcPts val="3083"/>
              </a:lnSpc>
            </a:pPr>
            <a:r>
              <a:rPr lang="en-US" sz="220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nuortennetti.fi. Hyvän riitelijän opas</a:t>
            </a:r>
          </a:p>
          <a:p>
            <a:pPr algn="l">
              <a:lnSpc>
                <a:spcPts val="3083"/>
              </a:lnSpc>
            </a:pPr>
            <a:r>
              <a:rPr lang="en-US" sz="2202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 tooltip="https://www.nuortennetti.fi/ihmissuhteet/kaverit/hyvan-riitelijan-opas/"/>
              </a:rPr>
              <a:t>https://www.nuortennetti.fi/ihmissuhteet/kaverit/hyvan-riitelijan-opas/</a:t>
            </a:r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962025"/>
            <a:ext cx="2089750" cy="5803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3892" y="3498183"/>
            <a:ext cx="878103" cy="771999"/>
            <a:chOff x="0" y="0"/>
            <a:chExt cx="7222747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3892" y="4936931"/>
            <a:ext cx="878103" cy="771999"/>
            <a:chOff x="0" y="0"/>
            <a:chExt cx="7222747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3892" y="6375680"/>
            <a:ext cx="878103" cy="771999"/>
            <a:chOff x="0" y="0"/>
            <a:chExt cx="7222747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3892" y="7814429"/>
            <a:ext cx="878103" cy="771999"/>
            <a:chOff x="0" y="0"/>
            <a:chExt cx="7222747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87550">
            <a:off x="-873431" y="614368"/>
            <a:ext cx="13945891" cy="11749413"/>
          </a:xfrm>
          <a:custGeom>
            <a:avLst/>
            <a:gdLst/>
            <a:ahLst/>
            <a:cxnLst/>
            <a:rect l="l" t="t" r="r" b="b"/>
            <a:pathLst>
              <a:path w="13945891" h="11749413">
                <a:moveTo>
                  <a:pt x="0" y="0"/>
                </a:moveTo>
                <a:lnTo>
                  <a:pt x="13945890" y="0"/>
                </a:lnTo>
                <a:lnTo>
                  <a:pt x="13945890" y="11749413"/>
                </a:lnTo>
                <a:lnTo>
                  <a:pt x="0" y="11749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11"/>
          <p:cNvSpPr txBox="1"/>
          <p:nvPr/>
        </p:nvSpPr>
        <p:spPr>
          <a:xfrm>
            <a:off x="5646995" y="4898831"/>
            <a:ext cx="832919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80"/>
              </a:lnSpc>
            </a:pPr>
            <a:r>
              <a:rPr lang="en-US" sz="3600">
                <a:solidFill>
                  <a:srgbClr val="2A707E"/>
                </a:solidFill>
                <a:latin typeface="Kollektif"/>
                <a:ea typeface="Kollektif"/>
                <a:cs typeface="Kollektif"/>
                <a:sym typeface="Kollektif"/>
              </a:rPr>
              <a:t>Lämmittelyleikki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46995" y="6450974"/>
            <a:ext cx="916469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80"/>
              </a:lnSpc>
            </a:pPr>
            <a:r>
              <a:rPr lang="en-US" sz="3600">
                <a:solidFill>
                  <a:srgbClr val="2A707E"/>
                </a:solidFill>
                <a:latin typeface="Kollektif"/>
                <a:ea typeface="Kollektif"/>
                <a:cs typeface="Kollektif"/>
                <a:sym typeface="Kollektif"/>
              </a:rPr>
              <a:t>Päivän aihe: Neuvottelutaidot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46995" y="8003498"/>
            <a:ext cx="832919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80"/>
              </a:lnSpc>
            </a:pPr>
            <a:r>
              <a:rPr lang="en-US" sz="3600">
                <a:solidFill>
                  <a:srgbClr val="2A707E"/>
                </a:solidFill>
                <a:latin typeface="Kollektif"/>
                <a:ea typeface="Kollektif"/>
                <a:cs typeface="Kollektif"/>
                <a:sym typeface="Kollektif"/>
              </a:rPr>
              <a:t>Yhteenveto ja lopetus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72871" y="3449652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2A707E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2871" y="4888400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2A707E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72871" y="6327149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2A707E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72871" y="7765898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2A707E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46995" y="3573546"/>
            <a:ext cx="832919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>
                <a:solidFill>
                  <a:srgbClr val="2A707E"/>
                </a:solidFill>
                <a:latin typeface="Kollektif"/>
                <a:ea typeface="Kollektif"/>
                <a:cs typeface="Kollektif"/>
                <a:sym typeface="Kollektif"/>
              </a:rPr>
              <a:t>Miltä tänään tuntuu?</a:t>
            </a:r>
          </a:p>
        </p:txBody>
      </p:sp>
      <p:sp>
        <p:nvSpPr>
          <p:cNvPr id="19" name="TextBox 19"/>
          <p:cNvSpPr txBox="1">
            <a:spLocks noGrp="1"/>
          </p:cNvSpPr>
          <p:nvPr>
            <p:ph type="title" idx="4294967295"/>
          </p:nvPr>
        </p:nvSpPr>
        <p:spPr>
          <a:xfrm>
            <a:off x="3476315" y="1710097"/>
            <a:ext cx="9768503" cy="13037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50" b="0" i="0" u="none" strike="noStrike" kern="1200" cap="none" spc="622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Tunnin</a:t>
            </a:r>
            <a:r>
              <a:rPr kumimoji="0" lang="en-US" sz="8650" b="0" i="0" u="none" strike="noStrike" kern="1200" cap="none" spc="622" normalizeH="0" baseline="0" noProof="0" dirty="0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8650" b="0" i="0" u="none" strike="noStrike" kern="1200" cap="none" spc="622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suunnitelma</a:t>
            </a:r>
            <a:endParaRPr kumimoji="0" lang="en-US" sz="8650" b="0" i="0" u="none" strike="noStrike" kern="1200" cap="none" spc="622" normalizeH="0" baseline="0" noProof="0" dirty="0">
              <a:ln>
                <a:noFill/>
              </a:ln>
              <a:solidFill>
                <a:srgbClr val="2A707E"/>
              </a:solidFill>
              <a:effectLst/>
              <a:uLnTx/>
              <a:uFillTx/>
              <a:latin typeface="Komsomol"/>
              <a:ea typeface="Komsomol"/>
              <a:cs typeface="Komsomol"/>
              <a:sym typeface="Komsomo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240280"/>
            <a:ext cx="18288000" cy="12527280"/>
          </a:xfrm>
          <a:custGeom>
            <a:avLst/>
            <a:gdLst/>
            <a:ahLst/>
            <a:cxnLst/>
            <a:rect l="l" t="t" r="r" b="b"/>
            <a:pathLst>
              <a:path w="18288000" h="12527280">
                <a:moveTo>
                  <a:pt x="0" y="0"/>
                </a:moveTo>
                <a:lnTo>
                  <a:pt x="18288000" y="0"/>
                </a:lnTo>
                <a:lnTo>
                  <a:pt x="18288000" y="12527280"/>
                </a:lnTo>
                <a:lnTo>
                  <a:pt x="0" y="12527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4762712" y="3842385"/>
            <a:ext cx="9858553" cy="15789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9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5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Miltä</a:t>
            </a:r>
            <a:r>
              <a:rPr kumimoji="0" lang="en-US" sz="92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 </a:t>
            </a:r>
            <a:r>
              <a:rPr kumimoji="0" lang="en-US" sz="925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tänään</a:t>
            </a:r>
            <a:r>
              <a:rPr kumimoji="0" lang="en-US" sz="92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 </a:t>
            </a:r>
            <a:r>
              <a:rPr kumimoji="0" lang="en-US" sz="925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tuntuu</a:t>
            </a:r>
            <a:r>
              <a:rPr kumimoji="0" lang="en-US" sz="92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17137" y="6570091"/>
            <a:ext cx="6453725" cy="115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099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85037" y="7181665"/>
            <a:ext cx="2275952" cy="3105335"/>
          </a:xfrm>
          <a:custGeom>
            <a:avLst/>
            <a:gdLst/>
            <a:ahLst/>
            <a:cxnLst/>
            <a:rect l="l" t="t" r="r" b="b"/>
            <a:pathLst>
              <a:path w="2275952" h="3105335">
                <a:moveTo>
                  <a:pt x="0" y="0"/>
                </a:moveTo>
                <a:lnTo>
                  <a:pt x="2275951" y="0"/>
                </a:lnTo>
                <a:lnTo>
                  <a:pt x="2275951" y="3105335"/>
                </a:lnTo>
                <a:lnTo>
                  <a:pt x="0" y="3105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17600" y="7492760"/>
            <a:ext cx="2611450" cy="2794240"/>
          </a:xfrm>
          <a:custGeom>
            <a:avLst/>
            <a:gdLst/>
            <a:ahLst/>
            <a:cxnLst/>
            <a:rect l="l" t="t" r="r" b="b"/>
            <a:pathLst>
              <a:path w="2611450" h="2794240">
                <a:moveTo>
                  <a:pt x="0" y="0"/>
                </a:moveTo>
                <a:lnTo>
                  <a:pt x="2611449" y="0"/>
                </a:lnTo>
                <a:lnTo>
                  <a:pt x="2611449" y="2794240"/>
                </a:lnTo>
                <a:lnTo>
                  <a:pt x="0" y="2794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7376" y="-5713095"/>
            <a:ext cx="15389072" cy="12894760"/>
          </a:xfrm>
          <a:custGeom>
            <a:avLst/>
            <a:gdLst/>
            <a:ahLst/>
            <a:cxnLst/>
            <a:rect l="l" t="t" r="r" b="b"/>
            <a:pathLst>
              <a:path w="15389072" h="12894760">
                <a:moveTo>
                  <a:pt x="0" y="0"/>
                </a:moveTo>
                <a:lnTo>
                  <a:pt x="15389072" y="0"/>
                </a:lnTo>
                <a:lnTo>
                  <a:pt x="15389072" y="12894760"/>
                </a:lnTo>
                <a:lnTo>
                  <a:pt x="0" y="12894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567137" y="1326610"/>
            <a:ext cx="8103319" cy="10847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Alkuleikki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: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tavuketju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90763"/>
            <a:ext cx="15179333" cy="524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4273" lvl="1" indent="-327136" algn="l">
              <a:lnSpc>
                <a:spcPts val="5212"/>
              </a:lnSpc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Asettukaa piiriin</a:t>
            </a:r>
          </a:p>
          <a:p>
            <a:pPr marL="654273" lvl="1" indent="-327136" algn="l">
              <a:lnSpc>
                <a:spcPts val="5212"/>
              </a:lnSpc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Ensimmäinen osallistuja sanoo jonkin sanan tavuttaen (esim. koi-ra)</a:t>
            </a:r>
          </a:p>
          <a:p>
            <a:pPr marL="654273" lvl="1" indent="-327136" algn="l">
              <a:lnSpc>
                <a:spcPts val="5212"/>
              </a:lnSpc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Seuraavan täytyy mahdollisimman nopeasti keksiä sana, joka alkaa sillä tavulla, johon edellinen sana loppui (esim. ra-kas)</a:t>
            </a:r>
          </a:p>
          <a:p>
            <a:pPr marL="654273" lvl="1" indent="-327136" algn="l">
              <a:lnSpc>
                <a:spcPts val="5212"/>
              </a:lnSpc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Seuraava keksii taas sanan, joka alkaa tavulla, johon edellinen päättyi (esim. kas-te-ma-to)</a:t>
            </a:r>
          </a:p>
          <a:p>
            <a:pPr marL="654273" lvl="1" indent="-327136" algn="l">
              <a:lnSpc>
                <a:spcPts val="5212"/>
              </a:lnSpc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Tällä tavalla käydään koko piiri läpi. </a:t>
            </a:r>
          </a:p>
          <a:p>
            <a:pPr marL="654273" lvl="1" indent="-327136" algn="l">
              <a:lnSpc>
                <a:spcPts val="5212"/>
              </a:lnSpc>
              <a:buFont typeface="Arial"/>
              <a:buChar char="•"/>
            </a:pPr>
            <a:r>
              <a:rPr lang="en-US" sz="30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Kuinka nopeasti pystytte menemään koko kierroksen ympäri?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46054" y="-2281085"/>
            <a:ext cx="17043523" cy="14849170"/>
          </a:xfrm>
          <a:custGeom>
            <a:avLst/>
            <a:gdLst/>
            <a:ahLst/>
            <a:cxnLst/>
            <a:rect l="l" t="t" r="r" b="b"/>
            <a:pathLst>
              <a:path w="17043523" h="14849170">
                <a:moveTo>
                  <a:pt x="0" y="0"/>
                </a:moveTo>
                <a:lnTo>
                  <a:pt x="17043524" y="0"/>
                </a:lnTo>
                <a:lnTo>
                  <a:pt x="17043524" y="14849170"/>
                </a:lnTo>
                <a:lnTo>
                  <a:pt x="0" y="14849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-1136160" y="2841891"/>
            <a:ext cx="20560319" cy="46413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8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Päivän</a:t>
            </a:r>
            <a:r>
              <a:rPr kumimoji="0" lang="en-US" sz="13328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13328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aihe</a:t>
            </a:r>
            <a:r>
              <a:rPr kumimoji="0" lang="en-US" sz="13328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20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25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Neuvottelutaidot</a:t>
            </a:r>
            <a:endParaRPr kumimoji="0" lang="en-US" sz="17825" b="0" i="0" u="none" strike="noStrike" kern="1200" cap="none" spc="0" normalizeH="0" baseline="0" noProof="0" dirty="0">
              <a:ln>
                <a:noFill/>
              </a:ln>
              <a:solidFill>
                <a:srgbClr val="173F47"/>
              </a:solidFill>
              <a:effectLst/>
              <a:uLnTx/>
              <a:uFillTx/>
              <a:latin typeface="Komsomol"/>
              <a:ea typeface="Komsomol"/>
              <a:cs typeface="Komsomol"/>
              <a:sym typeface="Komsomo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472645">
            <a:off x="5002455" y="-3766425"/>
            <a:ext cx="15311345" cy="17819849"/>
          </a:xfrm>
          <a:custGeom>
            <a:avLst/>
            <a:gdLst/>
            <a:ahLst/>
            <a:cxnLst/>
            <a:rect l="l" t="t" r="r" b="b"/>
            <a:pathLst>
              <a:path w="15311345" h="17819849">
                <a:moveTo>
                  <a:pt x="0" y="0"/>
                </a:moveTo>
                <a:lnTo>
                  <a:pt x="15311345" y="0"/>
                </a:lnTo>
                <a:lnTo>
                  <a:pt x="15311345" y="17819850"/>
                </a:lnTo>
                <a:lnTo>
                  <a:pt x="0" y="17819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29814" y="3151541"/>
            <a:ext cx="5990882" cy="5386801"/>
          </a:xfrm>
          <a:custGeom>
            <a:avLst/>
            <a:gdLst/>
            <a:ahLst/>
            <a:cxnLst/>
            <a:rect l="l" t="t" r="r" b="b"/>
            <a:pathLst>
              <a:path w="5990882" h="5386801">
                <a:moveTo>
                  <a:pt x="0" y="0"/>
                </a:moveTo>
                <a:lnTo>
                  <a:pt x="5990881" y="0"/>
                </a:lnTo>
                <a:lnTo>
                  <a:pt x="5990881" y="5386801"/>
                </a:lnTo>
                <a:lnTo>
                  <a:pt x="0" y="5386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1462693"/>
            <a:ext cx="13896554" cy="1162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9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Mitä</a:t>
            </a:r>
            <a:r>
              <a:rPr kumimoji="0" lang="en-US" sz="7699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7699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ovat</a:t>
            </a:r>
            <a:r>
              <a:rPr kumimoji="0" lang="en-US" sz="7699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7699" b="0" i="0" u="none" strike="noStrike" kern="1200" cap="none" spc="0" normalizeH="0" baseline="0" noProof="0" dirty="0" err="1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neuvottelutaidot</a:t>
            </a:r>
            <a:r>
              <a:rPr kumimoji="0" lang="en-US" sz="7699" b="0" i="0" u="none" strike="noStrike" kern="1200" cap="none" spc="0" normalizeH="0" baseline="0" noProof="0" dirty="0">
                <a:ln>
                  <a:noFill/>
                </a:ln>
                <a:solidFill>
                  <a:srgbClr val="173F47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778811"/>
            <a:ext cx="10703886" cy="450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9292" lvl="1" indent="-274646" algn="l">
              <a:lnSpc>
                <a:spcPts val="5113"/>
              </a:lnSpc>
              <a:buFont typeface="Arial"/>
              <a:buChar char="•"/>
            </a:pPr>
            <a:r>
              <a:rPr lang="en-US" sz="25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Neuvottelun avulla pyritään löytämään ratkaisuja ongelmaan tai tekemään yhteisiä sopimuksia </a:t>
            </a:r>
          </a:p>
          <a:p>
            <a:pPr marL="549292" lvl="1" indent="-274646" algn="l">
              <a:lnSpc>
                <a:spcPts val="5113"/>
              </a:lnSpc>
              <a:buFont typeface="Arial"/>
              <a:buChar char="•"/>
            </a:pPr>
            <a:r>
              <a:rPr lang="en-US" sz="25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Tärkeää on, että löydetään sellaisia toimintatapoja, joihin kaikki osapuolet voivat olla tyytyväisiä</a:t>
            </a:r>
          </a:p>
          <a:p>
            <a:pPr marL="549292" lvl="1" indent="-274646" algn="l">
              <a:lnSpc>
                <a:spcPts val="5113"/>
              </a:lnSpc>
              <a:buFont typeface="Arial"/>
              <a:buChar char="•"/>
            </a:pPr>
            <a:r>
              <a:rPr lang="en-US" sz="25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Neuvottelutaidot ovat kykyä kuunnella ja ymmärtää toisten näkemyksiä</a:t>
            </a:r>
          </a:p>
          <a:p>
            <a:pPr marL="549292" lvl="1" indent="-274646" algn="l">
              <a:lnSpc>
                <a:spcPts val="5113"/>
              </a:lnSpc>
              <a:buFont typeface="Arial"/>
              <a:buChar char="•"/>
            </a:pPr>
            <a:r>
              <a:rPr lang="en-US" sz="254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Ymmärrystä siitä, mitä halutaan saavuttaa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28700" y="2273492"/>
            <a:ext cx="14330199" cy="440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534" lvl="1" indent="-244267" algn="l">
              <a:lnSpc>
                <a:spcPts val="3167"/>
              </a:lnSpc>
              <a:buFont typeface="Arial"/>
              <a:buChar char="•"/>
            </a:pP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Kun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molemmat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osapuolet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joustavat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omista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mielipiteistään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ja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näkemyksistään</a:t>
            </a:r>
            <a:endParaRPr lang="en-US" sz="226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88534" lvl="1" indent="-244267" algn="l">
              <a:lnSpc>
                <a:spcPts val="3167"/>
              </a:lnSpc>
              <a:buFont typeface="Arial"/>
              <a:buChar char="•"/>
            </a:pP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Yhdessä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sovitaan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toimintatavat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jotka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kelpaavat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molemmille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167"/>
              </a:lnSpc>
            </a:pPr>
            <a:endParaRPr lang="en-US" sz="226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67"/>
              </a:lnSpc>
            </a:pP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Esim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l">
              <a:lnSpc>
                <a:spcPts val="3167"/>
              </a:lnSpc>
            </a:pP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Lissu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haluaa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lähteä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kiipeilemään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mutta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Sussu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pelkää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korkeita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paikkoja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Sussu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haluaisi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mieluummin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uimahalliin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mutta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Lissu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ei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osaa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uida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167"/>
              </a:lnSpc>
            </a:pP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haluavat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viettää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aikaa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yhdessä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joten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he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tekevät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kompromissin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He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lähtevät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yhdessä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ajamaan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karting-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autoilla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167"/>
              </a:lnSpc>
            </a:pPr>
            <a:endParaRPr lang="en-US" sz="226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67"/>
              </a:lnSpc>
            </a:pP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Kumpikin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luopui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omasta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ideastaan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ja he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keksivät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yhdessä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täysin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uuden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idean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joka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sopi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26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molemmille</a:t>
            </a:r>
            <a:r>
              <a:rPr lang="en-US" sz="226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409595">
            <a:off x="14026119" y="2603049"/>
            <a:ext cx="5038815" cy="4397511"/>
          </a:xfrm>
          <a:custGeom>
            <a:avLst/>
            <a:gdLst/>
            <a:ahLst/>
            <a:cxnLst/>
            <a:rect l="l" t="t" r="r" b="b"/>
            <a:pathLst>
              <a:path w="5038815" h="4397511">
                <a:moveTo>
                  <a:pt x="0" y="0"/>
                </a:moveTo>
                <a:lnTo>
                  <a:pt x="5038815" y="0"/>
                </a:lnTo>
                <a:lnTo>
                  <a:pt x="5038815" y="4397511"/>
                </a:lnTo>
                <a:lnTo>
                  <a:pt x="0" y="4397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450915"/>
            <a:ext cx="18288000" cy="1836085"/>
            <a:chOff x="0" y="0"/>
            <a:chExt cx="2833290" cy="2844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3290" cy="284458"/>
            </a:xfrm>
            <a:custGeom>
              <a:avLst/>
              <a:gdLst/>
              <a:ahLst/>
              <a:cxnLst/>
              <a:rect l="l" t="t" r="r" b="b"/>
              <a:pathLst>
                <a:path w="2833290" h="284458">
                  <a:moveTo>
                    <a:pt x="0" y="0"/>
                  </a:moveTo>
                  <a:lnTo>
                    <a:pt x="2833290" y="0"/>
                  </a:lnTo>
                  <a:lnTo>
                    <a:pt x="2833290" y="284458"/>
                  </a:lnTo>
                  <a:lnTo>
                    <a:pt x="0" y="284458"/>
                  </a:lnTo>
                  <a:close/>
                </a:path>
              </a:pathLst>
            </a:custGeom>
            <a:blipFill>
              <a:blip r:embed="rId4"/>
              <a:stretch>
                <a:fillRect t="-448016" b="-44801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1344" y="621756"/>
            <a:ext cx="15951908" cy="10801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Neuvottelun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 </a:t>
            </a:r>
            <a:r>
              <a:rPr kumimoji="0" lang="en-US" sz="599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avainsana</a:t>
            </a:r>
            <a:r>
              <a:rPr kumimoji="0" lang="en-US" sz="5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dio Now Display"/>
                <a:ea typeface="Stadio Now Display"/>
                <a:cs typeface="Stadio Now Display"/>
                <a:sym typeface="Stadio Now Display"/>
              </a:rPr>
              <a:t>: KOMPROMISSI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8935" y="4752069"/>
            <a:ext cx="4623766" cy="3943687"/>
          </a:xfrm>
          <a:custGeom>
            <a:avLst/>
            <a:gdLst/>
            <a:ahLst/>
            <a:cxnLst/>
            <a:rect l="l" t="t" r="r" b="b"/>
            <a:pathLst>
              <a:path w="4623766" h="3943687">
                <a:moveTo>
                  <a:pt x="0" y="0"/>
                </a:moveTo>
                <a:lnTo>
                  <a:pt x="4623766" y="0"/>
                </a:lnTo>
                <a:lnTo>
                  <a:pt x="4623766" y="3943687"/>
                </a:lnTo>
                <a:lnTo>
                  <a:pt x="0" y="3943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17568" y="-177625"/>
            <a:ext cx="19605568" cy="3545736"/>
            <a:chOff x="0" y="0"/>
            <a:chExt cx="2872175" cy="5194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72175" cy="519443"/>
            </a:xfrm>
            <a:custGeom>
              <a:avLst/>
              <a:gdLst/>
              <a:ahLst/>
              <a:cxnLst/>
              <a:rect l="l" t="t" r="r" b="b"/>
              <a:pathLst>
                <a:path w="2872175" h="519443">
                  <a:moveTo>
                    <a:pt x="0" y="0"/>
                  </a:moveTo>
                  <a:lnTo>
                    <a:pt x="2872175" y="0"/>
                  </a:lnTo>
                  <a:lnTo>
                    <a:pt x="2872175" y="519443"/>
                  </a:lnTo>
                  <a:lnTo>
                    <a:pt x="0" y="519443"/>
                  </a:lnTo>
                  <a:close/>
                </a:path>
              </a:pathLst>
            </a:custGeom>
            <a:blipFill>
              <a:blip r:embed="rId3">
                <a:alphaModFix amt="43000"/>
              </a:blip>
              <a:stretch>
                <a:fillRect t="-182923" b="-182923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28700" y="4524684"/>
            <a:ext cx="12454891" cy="4188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1799" lvl="1" indent="-320900" algn="l">
              <a:lnSpc>
                <a:spcPts val="5588"/>
              </a:lnSpc>
              <a:buAutoNum type="arabicPeriod"/>
            </a:pP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Mieti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oletko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eri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mieltä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toisen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kanssa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41799" lvl="1" indent="-320900" algn="l">
              <a:lnSpc>
                <a:spcPts val="5588"/>
              </a:lnSpc>
              <a:buAutoNum type="arabicPeriod"/>
            </a:pP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Kerro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toiselle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oma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näkemyksesi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aiheesta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41799" lvl="1" indent="-320900" algn="l">
              <a:lnSpc>
                <a:spcPts val="5588"/>
              </a:lnSpc>
              <a:buAutoNum type="arabicPeriod"/>
            </a:pP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Kysy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mitä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hän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asiasta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ajattelee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41799" lvl="1" indent="-320900" algn="l">
              <a:lnSpc>
                <a:spcPts val="5588"/>
              </a:lnSpc>
              <a:buAutoNum type="arabicPeriod"/>
            </a:pP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Kuuntele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mitä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toinen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kertoo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41799" lvl="1" indent="-320900" algn="l">
              <a:lnSpc>
                <a:spcPts val="5588"/>
              </a:lnSpc>
              <a:buAutoNum type="arabicPeriod"/>
            </a:pP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Mieti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miksi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hän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ajattelee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niin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641799" lvl="1" indent="-320900" algn="l">
              <a:lnSpc>
                <a:spcPts val="5588"/>
              </a:lnSpc>
              <a:buAutoNum type="arabicPeriod"/>
            </a:pP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Ehdota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ratkaisua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johon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molemmat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voisivat</a:t>
            </a:r>
            <a:r>
              <a:rPr lang="en-US" sz="297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olla </a:t>
            </a:r>
            <a:r>
              <a:rPr lang="en-US" sz="297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tyytyväisiä</a:t>
            </a:r>
            <a:endParaRPr lang="en-US" sz="297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14383" y="796966"/>
            <a:ext cx="12208654" cy="1606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5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Neuvottelun</a:t>
            </a:r>
            <a:r>
              <a:rPr kumimoji="0" lang="en-US" sz="10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10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vaiheet</a:t>
            </a:r>
            <a:endParaRPr kumimoji="0" lang="en-US" sz="106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omsomol"/>
              <a:ea typeface="Komsomol"/>
              <a:cs typeface="Komsomol"/>
              <a:sym typeface="Komsomo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8039629" y="869978"/>
            <a:ext cx="16230600" cy="7040023"/>
          </a:xfrm>
          <a:custGeom>
            <a:avLst/>
            <a:gdLst/>
            <a:ahLst/>
            <a:cxnLst/>
            <a:rect l="l" t="t" r="r" b="b"/>
            <a:pathLst>
              <a:path w="16230600" h="7040023">
                <a:moveTo>
                  <a:pt x="0" y="0"/>
                </a:moveTo>
                <a:lnTo>
                  <a:pt x="16230600" y="0"/>
                </a:lnTo>
                <a:lnTo>
                  <a:pt x="16230600" y="7040022"/>
                </a:lnTo>
                <a:lnTo>
                  <a:pt x="0" y="7040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1028700" y="3366020"/>
            <a:ext cx="12685424" cy="383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4665" lvl="1" indent="-352332" algn="l">
              <a:lnSpc>
                <a:spcPts val="6136"/>
              </a:lnSpc>
              <a:buFont typeface="Arial"/>
              <a:buChar char="•"/>
            </a:pPr>
            <a:r>
              <a:rPr lang="en-US" sz="3263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Kaikki riitelevät joskus ja se on ok. Joskus olemme asioista eri mieltä ja se saattaa aiheuttaa riitoja</a:t>
            </a:r>
          </a:p>
          <a:p>
            <a:pPr marL="704665" lvl="1" indent="-352332" algn="l">
              <a:lnSpc>
                <a:spcPts val="6136"/>
              </a:lnSpc>
              <a:buFont typeface="Arial"/>
              <a:buChar char="•"/>
            </a:pPr>
            <a:r>
              <a:rPr lang="en-US" sz="3263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Riitoja ei pidä vältellä. Älä myöskään tahallisesti haasta riitaa</a:t>
            </a:r>
          </a:p>
          <a:p>
            <a:pPr marL="704665" lvl="1" indent="-352332" algn="l">
              <a:lnSpc>
                <a:spcPts val="6136"/>
              </a:lnSpc>
              <a:buFont typeface="Arial"/>
              <a:buChar char="•"/>
            </a:pPr>
            <a:r>
              <a:rPr lang="en-US" sz="3263">
                <a:solidFill>
                  <a:srgbClr val="173F47"/>
                </a:solidFill>
                <a:latin typeface="Poppins"/>
                <a:ea typeface="Poppins"/>
                <a:cs typeface="Poppins"/>
                <a:sym typeface="Poppins"/>
              </a:rPr>
              <a:t>Riidat tulee ratkaista </a:t>
            </a:r>
            <a:r>
              <a:rPr lang="en-US" sz="3263" b="1">
                <a:solidFill>
                  <a:srgbClr val="173F47"/>
                </a:solidFill>
                <a:latin typeface="Poppins Bold"/>
                <a:ea typeface="Poppins Bold"/>
                <a:cs typeface="Poppins Bold"/>
                <a:sym typeface="Poppins Bold"/>
              </a:rPr>
              <a:t>neuvottelemalla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06615" y="5780218"/>
            <a:ext cx="5281385" cy="4506782"/>
          </a:xfrm>
          <a:custGeom>
            <a:avLst/>
            <a:gdLst/>
            <a:ahLst/>
            <a:cxnLst/>
            <a:rect l="l" t="t" r="r" b="b"/>
            <a:pathLst>
              <a:path w="5281385" h="4506782">
                <a:moveTo>
                  <a:pt x="0" y="0"/>
                </a:moveTo>
                <a:lnTo>
                  <a:pt x="5281385" y="0"/>
                </a:lnTo>
                <a:lnTo>
                  <a:pt x="5281385" y="4506782"/>
                </a:lnTo>
                <a:lnTo>
                  <a:pt x="0" y="450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1038225"/>
            <a:ext cx="12208654" cy="1606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5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88" b="0" i="0" u="none" strike="noStrike" kern="1200" cap="none" spc="0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Riitojen</a:t>
            </a:r>
            <a:r>
              <a:rPr kumimoji="0" lang="en-US" sz="10688" b="0" i="0" u="none" strike="noStrike" kern="1200" cap="none" spc="0" normalizeH="0" baseline="0" noProof="0" dirty="0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 </a:t>
            </a:r>
            <a:r>
              <a:rPr kumimoji="0" lang="en-US" sz="10688" b="0" i="0" u="none" strike="noStrike" kern="1200" cap="none" spc="0" normalizeH="0" baseline="0" noProof="0" dirty="0" err="1">
                <a:ln>
                  <a:noFill/>
                </a:ln>
                <a:solidFill>
                  <a:srgbClr val="2A707E"/>
                </a:solidFill>
                <a:effectLst/>
                <a:uLnTx/>
                <a:uFillTx/>
                <a:latin typeface="Komsomol"/>
                <a:ea typeface="Komsomol"/>
                <a:cs typeface="Komsomol"/>
                <a:sym typeface="Komsomol"/>
              </a:rPr>
              <a:t>ratkaiseminen</a:t>
            </a:r>
            <a:endParaRPr kumimoji="0" lang="en-US" sz="10688" b="0" i="0" u="none" strike="noStrike" kern="1200" cap="none" spc="0" normalizeH="0" baseline="0" noProof="0" dirty="0">
              <a:ln>
                <a:noFill/>
              </a:ln>
              <a:solidFill>
                <a:srgbClr val="2A707E"/>
              </a:solidFill>
              <a:effectLst/>
              <a:uLnTx/>
              <a:uFillTx/>
              <a:latin typeface="Komsomol"/>
              <a:ea typeface="Komsomol"/>
              <a:cs typeface="Komsomol"/>
              <a:sym typeface="Komsomo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600</Words>
  <Application>Microsoft Office PowerPoint</Application>
  <PresentationFormat>Mukautettu</PresentationFormat>
  <Paragraphs>89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32" baseType="lpstr">
      <vt:lpstr>Poppins</vt:lpstr>
      <vt:lpstr>Calibri</vt:lpstr>
      <vt:lpstr>Overpass</vt:lpstr>
      <vt:lpstr>Stadio Now Display Bold</vt:lpstr>
      <vt:lpstr>Childos Arabic Semi-Bold</vt:lpstr>
      <vt:lpstr>Open Sans Bold</vt:lpstr>
      <vt:lpstr>Kollektif</vt:lpstr>
      <vt:lpstr>Poppins Bold</vt:lpstr>
      <vt:lpstr>Open Sans</vt:lpstr>
      <vt:lpstr>Black and White Picture</vt:lpstr>
      <vt:lpstr>Arial</vt:lpstr>
      <vt:lpstr>Bimbo</vt:lpstr>
      <vt:lpstr>Komsomol</vt:lpstr>
      <vt:lpstr>Stadio Now Display</vt:lpstr>
      <vt:lpstr>Office Theme</vt:lpstr>
      <vt:lpstr>SOPU-tunti</vt:lpstr>
      <vt:lpstr>Tunnin suunnitelma</vt:lpstr>
      <vt:lpstr>Miltä tänään tuntuu?</vt:lpstr>
      <vt:lpstr>Alkuleikki: tavuketju </vt:lpstr>
      <vt:lpstr>Päivän aihe:  Neuvottelutaidot</vt:lpstr>
      <vt:lpstr>Mitä ovat neuvottelutaidot?</vt:lpstr>
      <vt:lpstr>Neuvottelun avainsana: KOMPROMISSI</vt:lpstr>
      <vt:lpstr>Neuvottelun vaiheet</vt:lpstr>
      <vt:lpstr>Riitojen ratkaiseminen</vt:lpstr>
      <vt:lpstr>opettele riitelemään oikein</vt:lpstr>
      <vt:lpstr>kokeillaan!</vt:lpstr>
      <vt:lpstr>Matka autiolle saarelle</vt:lpstr>
      <vt:lpstr>Vaihe 2</vt:lpstr>
      <vt:lpstr>Vaihe 3</vt:lpstr>
      <vt:lpstr>Purku!</vt:lpstr>
      <vt:lpstr>Kiitos oppitunnista!</vt:lpstr>
      <vt:lpstr>Lähteet: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04: Neuvottelutaidot</dc:title>
  <cp:lastModifiedBy>Heiskari Venla</cp:lastModifiedBy>
  <cp:revision>2</cp:revision>
  <dcterms:created xsi:type="dcterms:W3CDTF">2006-08-16T00:00:00Z</dcterms:created>
  <dcterms:modified xsi:type="dcterms:W3CDTF">2024-11-12T06:36:02Z</dcterms:modified>
  <dc:identifier>DAGIpAPsH9s</dc:identifier>
</cp:coreProperties>
</file>