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6858000" cy="9144000"/>
  <p:embeddedFontLst>
    <p:embeddedFont>
      <p:font typeface="Agrandir" panose="020B0604020202020204" charset="0"/>
      <p:regular r:id="rId16"/>
    </p:embeddedFont>
    <p:embeddedFont>
      <p:font typeface="Agrandir Bold" panose="020B0604020202020204" charset="0"/>
      <p:regular r:id="rId17"/>
    </p:embeddedFont>
    <p:embeddedFont>
      <p:font typeface="Childos Arabic" panose="020B0604020202020204" charset="-78"/>
      <p:regular r:id="rId18"/>
    </p:embeddedFont>
    <p:embeddedFont>
      <p:font typeface="Corben" panose="020B0604020202020204" charset="0"/>
      <p:regular r:id="rId19"/>
    </p:embeddedFont>
    <p:embeddedFont>
      <p:font typeface="Now" panose="020B0604020202020204" charset="0"/>
      <p:regular r:id="rId20"/>
    </p:embeddedFont>
    <p:embeddedFont>
      <p:font typeface="Open Sans" panose="020B0606030504020204" pitchFamily="34" charset="0"/>
      <p:regular r:id="rId21"/>
      <p:bold r:id="rId22"/>
      <p:italic r:id="rId23"/>
      <p:boldItalic r:id="rId24"/>
    </p:embeddedFont>
    <p:embeddedFont>
      <p:font typeface="Open Sans Bold" panose="020B0806030504020204" charset="0"/>
      <p:regular r:id="rId25"/>
    </p:embeddedFont>
    <p:embeddedFont>
      <p:font typeface="Schoolbell" panose="020B0604020202020204" charset="0"/>
      <p:regular r:id="rId26"/>
    </p:embeddedFont>
    <p:embeddedFont>
      <p:font typeface="Stadio Now Display" panose="020B0604020202020204" charset="0"/>
      <p:regular r:id="rId27"/>
    </p:embeddedFont>
    <p:embeddedFont>
      <p:font typeface="Stadio Now Display Bold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5" autoAdjust="0"/>
    <p:restoredTop sz="86467" autoAdjust="0"/>
  </p:normalViewPr>
  <p:slideViewPr>
    <p:cSldViewPr>
      <p:cViewPr varScale="1">
        <p:scale>
          <a:sx n="42" d="100"/>
          <a:sy n="42" d="100"/>
        </p:scale>
        <p:origin x="56" y="1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ooky.fi/kirjailija/Tutte+M.+Olsen" TargetMode="External"/><Relationship Id="rId2" Type="http://schemas.openxmlformats.org/officeDocument/2006/relationships/hyperlink" Target="https://www.booky.fi/kirjailija/Knut+K.+Gundersen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booky.fi/kirjailija/Bengt+Dalefold" TargetMode="External"/><Relationship Id="rId5" Type="http://schemas.openxmlformats.org/officeDocument/2006/relationships/hyperlink" Target="https://www.booky.fi/kirjailija/Borge+Stromgren" TargetMode="External"/><Relationship Id="rId4" Type="http://schemas.openxmlformats.org/officeDocument/2006/relationships/hyperlink" Target="https://www.booky.fi/kirjailija/Johannes+Finne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sv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9.png"/><Relationship Id="rId7" Type="http://schemas.openxmlformats.org/officeDocument/2006/relationships/image" Target="../media/image32.sv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Relationship Id="rId9" Type="http://schemas.openxmlformats.org/officeDocument/2006/relationships/image" Target="../media/image34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21" name="Freeform 21" descr="Logo, Oulun kaupunki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396258" y="7641623"/>
            <a:ext cx="6808439" cy="2265556"/>
          </a:xfrm>
          <a:custGeom>
            <a:avLst/>
            <a:gdLst/>
            <a:ahLst/>
            <a:cxnLst/>
            <a:rect l="l" t="t" r="r" b="b"/>
            <a:pathLst>
              <a:path w="6808439" h="2265556">
                <a:moveTo>
                  <a:pt x="0" y="0"/>
                </a:moveTo>
                <a:lnTo>
                  <a:pt x="6808438" y="0"/>
                </a:lnTo>
                <a:lnTo>
                  <a:pt x="6808438" y="2265556"/>
                </a:lnTo>
                <a:lnTo>
                  <a:pt x="0" y="22655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904632" y="-746739"/>
            <a:ext cx="5556721" cy="5007995"/>
          </a:xfrm>
          <a:custGeom>
            <a:avLst/>
            <a:gdLst/>
            <a:ahLst/>
            <a:cxnLst/>
            <a:rect l="l" t="t" r="r" b="b"/>
            <a:pathLst>
              <a:path w="5556721" h="5007995">
                <a:moveTo>
                  <a:pt x="0" y="0"/>
                </a:moveTo>
                <a:lnTo>
                  <a:pt x="5556721" y="0"/>
                </a:lnTo>
                <a:lnTo>
                  <a:pt x="5556721" y="5007995"/>
                </a:lnTo>
                <a:lnTo>
                  <a:pt x="0" y="50079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343551" y="7146398"/>
            <a:ext cx="4965379" cy="3140602"/>
          </a:xfrm>
          <a:custGeom>
            <a:avLst/>
            <a:gdLst/>
            <a:ahLst/>
            <a:cxnLst/>
            <a:rect l="l" t="t" r="r" b="b"/>
            <a:pathLst>
              <a:path w="4965379" h="3140602">
                <a:moveTo>
                  <a:pt x="0" y="0"/>
                </a:moveTo>
                <a:lnTo>
                  <a:pt x="4965379" y="0"/>
                </a:lnTo>
                <a:lnTo>
                  <a:pt x="4965379" y="3140602"/>
                </a:lnTo>
                <a:lnTo>
                  <a:pt x="0" y="31406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561432" y="-1423592"/>
            <a:ext cx="6529617" cy="5684848"/>
          </a:xfrm>
          <a:custGeom>
            <a:avLst/>
            <a:gdLst/>
            <a:ahLst/>
            <a:cxnLst/>
            <a:rect l="l" t="t" r="r" b="b"/>
            <a:pathLst>
              <a:path w="6529617" h="5684848">
                <a:moveTo>
                  <a:pt x="0" y="0"/>
                </a:moveTo>
                <a:lnTo>
                  <a:pt x="6529617" y="0"/>
                </a:lnTo>
                <a:lnTo>
                  <a:pt x="6529617" y="5684848"/>
                </a:lnTo>
                <a:lnTo>
                  <a:pt x="0" y="56848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6" name="TextBox 6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452146" y="6332585"/>
            <a:ext cx="9383709" cy="96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FFFFFF"/>
                </a:solidFill>
                <a:latin typeface="Stadio Now Display"/>
                <a:ea typeface="Stadio Now Display"/>
                <a:cs typeface="Stadio Now Display"/>
                <a:sym typeface="Stadio Now Display"/>
              </a:rPr>
              <a:t>tunti</a:t>
            </a:r>
          </a:p>
        </p:txBody>
      </p:sp>
      <p:grpSp>
        <p:nvGrpSpPr>
          <p:cNvPr id="7" name="Group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312665" y="2514383"/>
            <a:ext cx="14235045" cy="5820124"/>
            <a:chOff x="265351" y="-382644"/>
            <a:chExt cx="18980060" cy="7760166"/>
          </a:xfrm>
        </p:grpSpPr>
        <p:grpSp>
          <p:nvGrpSpPr>
            <p:cNvPr id="8" name="Group 8"/>
            <p:cNvGrpSpPr/>
            <p:nvPr/>
          </p:nvGrpSpPr>
          <p:grpSpPr>
            <a:xfrm>
              <a:off x="265351" y="718137"/>
              <a:ext cx="4809418" cy="4809418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fi-FI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68539" tIns="68539" rIns="68539" bIns="68539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4773087" y="718137"/>
              <a:ext cx="4809418" cy="4809418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fi-FI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68539" tIns="68539" rIns="68539" bIns="68539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9148740" y="718137"/>
              <a:ext cx="4809418" cy="4809418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fi-FI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68539" tIns="68539" rIns="68539" bIns="68539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13574200" y="718137"/>
              <a:ext cx="4809418" cy="4809418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fi-FI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68539" tIns="68539" rIns="68539" bIns="68539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497816" y="-382644"/>
              <a:ext cx="18747595" cy="77601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101"/>
                </a:lnSpc>
                <a:spcBef>
                  <a:spcPct val="0"/>
                </a:spcBef>
              </a:pPr>
              <a:r>
                <a:rPr lang="en-US" sz="30787" b="1" spc="6526" dirty="0">
                  <a:solidFill>
                    <a:srgbClr val="737373"/>
                  </a:solidFill>
                  <a:latin typeface="Stadio Now Display Bold"/>
                  <a:ea typeface="Stadio Now Display Bold"/>
                  <a:cs typeface="Stadio Now Display Bold"/>
                  <a:sym typeface="Stadio Now Display Bold"/>
                </a:rPr>
                <a:t>SOPU</a:t>
              </a:r>
            </a:p>
          </p:txBody>
        </p:sp>
      </p:grpSp>
      <p:sp>
        <p:nvSpPr>
          <p:cNvPr id="22" name="Otsikko 21">
            <a:extLst>
              <a:ext uri="{FF2B5EF4-FFF2-40B4-BE49-F238E27FC236}">
                <a16:creationId xmlns:a16="http://schemas.microsoft.com/office/drawing/2014/main" id="{C57C7D1C-BFFE-7F53-2A5A-1DCFE5D36A6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i-FI" dirty="0"/>
              <a:t>SOPU-tunti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5400000">
            <a:off x="4951415" y="-2823979"/>
            <a:ext cx="8385171" cy="15934957"/>
          </a:xfrm>
          <a:custGeom>
            <a:avLst/>
            <a:gdLst/>
            <a:ahLst/>
            <a:cxnLst/>
            <a:rect l="l" t="t" r="r" b="b"/>
            <a:pathLst>
              <a:path w="8385171" h="15934957">
                <a:moveTo>
                  <a:pt x="0" y="0"/>
                </a:moveTo>
                <a:lnTo>
                  <a:pt x="8385170" y="0"/>
                </a:lnTo>
                <a:lnTo>
                  <a:pt x="8385170" y="15934958"/>
                </a:lnTo>
                <a:lnTo>
                  <a:pt x="0" y="159349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7" r="-46101"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4" name="TextBox 4"/>
          <p:cNvSpPr txBox="1"/>
          <p:nvPr/>
        </p:nvSpPr>
        <p:spPr>
          <a:xfrm>
            <a:off x="2641903" y="3943643"/>
            <a:ext cx="13004193" cy="2313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54380" lvl="1" indent="-477190" algn="l">
              <a:lnSpc>
                <a:spcPts val="6188"/>
              </a:lnSpc>
              <a:buFont typeface="Arial"/>
              <a:buChar char="•"/>
            </a:pPr>
            <a:r>
              <a:rPr lang="en-US" sz="442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Aikuinen jakaa paperit.</a:t>
            </a:r>
          </a:p>
          <a:p>
            <a:pPr marL="954380" lvl="1" indent="-477190" algn="l">
              <a:lnSpc>
                <a:spcPts val="6188"/>
              </a:lnSpc>
              <a:buFont typeface="Arial"/>
              <a:buChar char="•"/>
            </a:pPr>
            <a:r>
              <a:rPr lang="en-US" sz="442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Aikuinen antaa ohjeet ja sinun tehtäväsi on noudattaa ohjeita mahdollisimman tarkasti.</a:t>
            </a:r>
          </a:p>
        </p:txBody>
      </p:sp>
      <p:sp>
        <p:nvSpPr>
          <p:cNvPr id="5" name="Otsikko 4">
            <a:extLst>
              <a:ext uri="{FF2B5EF4-FFF2-40B4-BE49-F238E27FC236}">
                <a16:creationId xmlns:a16="http://schemas.microsoft.com/office/drawing/2014/main" id="{2DDD8047-1CFE-4D26-7FE0-FB60516D683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i-FI" dirty="0"/>
              <a:t>Tehtävä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5400000">
            <a:off x="4951415" y="-2823979"/>
            <a:ext cx="8385171" cy="15934957"/>
          </a:xfrm>
          <a:custGeom>
            <a:avLst/>
            <a:gdLst/>
            <a:ahLst/>
            <a:cxnLst/>
            <a:rect l="l" t="t" r="r" b="b"/>
            <a:pathLst>
              <a:path w="8385171" h="15934957">
                <a:moveTo>
                  <a:pt x="0" y="0"/>
                </a:moveTo>
                <a:lnTo>
                  <a:pt x="8385170" y="0"/>
                </a:lnTo>
                <a:lnTo>
                  <a:pt x="8385170" y="15934958"/>
                </a:lnTo>
                <a:lnTo>
                  <a:pt x="0" y="159349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7" r="-46101"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4" name="TextBox 4"/>
          <p:cNvSpPr txBox="1">
            <a:spLocks noGrp="1"/>
          </p:cNvSpPr>
          <p:nvPr>
            <p:ph type="title" idx="4294967295"/>
          </p:nvPr>
        </p:nvSpPr>
        <p:spPr>
          <a:xfrm>
            <a:off x="3958034" y="1624622"/>
            <a:ext cx="10371931" cy="153921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75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3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ildos Arabic"/>
                <a:ea typeface="Childos Arabic"/>
                <a:cs typeface="Childos Arabic"/>
                <a:sym typeface="Childos Arabic"/>
              </a:rPr>
              <a:t>Mieti</a:t>
            </a:r>
            <a:r>
              <a:rPr kumimoji="0" lang="en-US" sz="563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ildos Arabic"/>
                <a:ea typeface="Childos Arabic"/>
                <a:cs typeface="Childos Arabic"/>
                <a:sym typeface="Childos Arabic"/>
              </a:rPr>
              <a:t>, </a:t>
            </a:r>
            <a:r>
              <a:rPr kumimoji="0" lang="en-US" sz="563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ildos Arabic"/>
                <a:ea typeface="Childos Arabic"/>
                <a:cs typeface="Childos Arabic"/>
                <a:sym typeface="Childos Arabic"/>
              </a:rPr>
              <a:t>mikä</a:t>
            </a:r>
            <a:r>
              <a:rPr kumimoji="0" lang="en-US" sz="563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ildos Arabic"/>
                <a:ea typeface="Childos Arabic"/>
                <a:cs typeface="Childos Arabic"/>
                <a:sym typeface="Childos Arabic"/>
              </a:rPr>
              <a:t> </a:t>
            </a:r>
            <a:r>
              <a:rPr kumimoji="0" lang="en-US" sz="563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ildos Arabic"/>
                <a:ea typeface="Childos Arabic"/>
                <a:cs typeface="Childos Arabic"/>
                <a:sym typeface="Childos Arabic"/>
              </a:rPr>
              <a:t>saattaisi</a:t>
            </a:r>
            <a:r>
              <a:rPr kumimoji="0" lang="en-US" sz="563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ildos Arabic"/>
                <a:ea typeface="Childos Arabic"/>
                <a:cs typeface="Childos Arabic"/>
                <a:sym typeface="Childos Arabic"/>
              </a:rPr>
              <a:t> </a:t>
            </a:r>
            <a:r>
              <a:rPr kumimoji="0" lang="en-US" sz="563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ildos Arabic"/>
                <a:ea typeface="Childos Arabic"/>
                <a:cs typeface="Childos Arabic"/>
                <a:sym typeface="Childos Arabic"/>
              </a:rPr>
              <a:t>helpottaa</a:t>
            </a:r>
            <a:r>
              <a:rPr kumimoji="0" lang="en-US" sz="563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ildos Arabic"/>
                <a:ea typeface="Childos Arabic"/>
                <a:cs typeface="Childos Arabic"/>
                <a:sym typeface="Childos Arabic"/>
              </a:rPr>
              <a:t> </a:t>
            </a:r>
            <a:r>
              <a:rPr kumimoji="0" lang="en-US" sz="563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ildos Arabic"/>
                <a:ea typeface="Childos Arabic"/>
                <a:cs typeface="Childos Arabic"/>
                <a:sym typeface="Childos Arabic"/>
              </a:rPr>
              <a:t>itseäsi</a:t>
            </a:r>
            <a:r>
              <a:rPr kumimoji="0" lang="en-US" sz="563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ildos Arabic"/>
                <a:ea typeface="Childos Arabic"/>
                <a:cs typeface="Childos Arabic"/>
                <a:sym typeface="Childos Arabic"/>
              </a:rPr>
              <a:t> </a:t>
            </a:r>
            <a:r>
              <a:rPr kumimoji="0" lang="en-US" sz="563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ildos Arabic"/>
                <a:ea typeface="Childos Arabic"/>
                <a:cs typeface="Childos Arabic"/>
                <a:sym typeface="Childos Arabic"/>
              </a:rPr>
              <a:t>noudattamaan</a:t>
            </a:r>
            <a:r>
              <a:rPr kumimoji="0" lang="en-US" sz="563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ildos Arabic"/>
                <a:ea typeface="Childos Arabic"/>
                <a:cs typeface="Childos Arabic"/>
                <a:sym typeface="Childos Arabic"/>
              </a:rPr>
              <a:t> </a:t>
            </a:r>
            <a:r>
              <a:rPr kumimoji="0" lang="en-US" sz="563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ildos Arabic"/>
                <a:ea typeface="Childos Arabic"/>
                <a:cs typeface="Childos Arabic"/>
                <a:sym typeface="Childos Arabic"/>
              </a:rPr>
              <a:t>ohjeita</a:t>
            </a:r>
            <a:endParaRPr kumimoji="0" lang="en-US" sz="563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ildos Arabic"/>
              <a:ea typeface="Childos Arabic"/>
              <a:cs typeface="Childos Arabic"/>
              <a:sym typeface="Childos Arabic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632235" y="3652980"/>
            <a:ext cx="12715242" cy="51333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05865" lvl="1" indent="-402933" algn="l">
              <a:lnSpc>
                <a:spcPts val="5225"/>
              </a:lnSpc>
              <a:buFont typeface="Arial"/>
              <a:buChar char="•"/>
            </a:pPr>
            <a:r>
              <a:rPr lang="en-US" sz="3732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Ohjeet kerrotaan ääneen</a:t>
            </a:r>
          </a:p>
          <a:p>
            <a:pPr marL="805865" lvl="1" indent="-402933" algn="l">
              <a:lnSpc>
                <a:spcPts val="5225"/>
              </a:lnSpc>
              <a:buFont typeface="Arial"/>
              <a:buChar char="•"/>
            </a:pPr>
            <a:r>
              <a:rPr lang="en-US" sz="3732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Ohjeet näytetään kuvina</a:t>
            </a:r>
          </a:p>
          <a:p>
            <a:pPr marL="805865" lvl="1" indent="-402933" algn="l">
              <a:lnSpc>
                <a:spcPts val="5225"/>
              </a:lnSpc>
              <a:buFont typeface="Arial"/>
              <a:buChar char="•"/>
            </a:pPr>
            <a:r>
              <a:rPr lang="en-US" sz="3732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Saat lukea ohjeet</a:t>
            </a:r>
          </a:p>
          <a:p>
            <a:pPr marL="805865" lvl="1" indent="-402933" algn="l">
              <a:lnSpc>
                <a:spcPts val="5225"/>
              </a:lnSpc>
              <a:buFont typeface="Arial"/>
              <a:buChar char="•"/>
            </a:pPr>
            <a:r>
              <a:rPr lang="en-US" sz="3732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Ohjeet on jaettu pienempiin osioihin</a:t>
            </a:r>
          </a:p>
          <a:p>
            <a:pPr marL="805865" lvl="1" indent="-402933" algn="l">
              <a:lnSpc>
                <a:spcPts val="5225"/>
              </a:lnSpc>
              <a:buFont typeface="Arial"/>
              <a:buChar char="•"/>
            </a:pPr>
            <a:r>
              <a:rPr lang="en-US" sz="3732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Kaikki ohjeet tulevat kerralla</a:t>
            </a:r>
          </a:p>
          <a:p>
            <a:pPr marL="805865" lvl="1" indent="-402933" algn="l">
              <a:lnSpc>
                <a:spcPts val="5225"/>
              </a:lnSpc>
              <a:buFont typeface="Arial"/>
              <a:buChar char="•"/>
            </a:pPr>
            <a:r>
              <a:rPr lang="en-US" sz="3732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Jokin muu tapa?</a:t>
            </a:r>
          </a:p>
          <a:p>
            <a:pPr algn="l">
              <a:lnSpc>
                <a:spcPts val="5225"/>
              </a:lnSpc>
            </a:pPr>
            <a:endParaRPr lang="en-US" sz="3732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  <a:p>
            <a:pPr algn="l">
              <a:lnSpc>
                <a:spcPts val="4292"/>
              </a:lnSpc>
            </a:pPr>
            <a:r>
              <a:rPr lang="en-US" sz="306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Keskustele tästä vieruskaverin kanssa hetki.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5400000">
            <a:off x="4951415" y="-2823979"/>
            <a:ext cx="8385171" cy="15934957"/>
          </a:xfrm>
          <a:custGeom>
            <a:avLst/>
            <a:gdLst/>
            <a:ahLst/>
            <a:cxnLst/>
            <a:rect l="l" t="t" r="r" b="b"/>
            <a:pathLst>
              <a:path w="8385171" h="15934957">
                <a:moveTo>
                  <a:pt x="0" y="0"/>
                </a:moveTo>
                <a:lnTo>
                  <a:pt x="8385170" y="0"/>
                </a:lnTo>
                <a:lnTo>
                  <a:pt x="8385170" y="15934958"/>
                </a:lnTo>
                <a:lnTo>
                  <a:pt x="0" y="159349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7" r="-46101"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4" name="TextBox 4"/>
          <p:cNvSpPr txBox="1">
            <a:spLocks noGrp="1"/>
          </p:cNvSpPr>
          <p:nvPr>
            <p:ph type="title" idx="4294967295"/>
          </p:nvPr>
        </p:nvSpPr>
        <p:spPr>
          <a:xfrm>
            <a:off x="4791533" y="2903511"/>
            <a:ext cx="8704935" cy="2239989"/>
          </a:xfrm>
          <a:prstGeom prst="rect">
            <a:avLst/>
          </a:prstGeom>
          <a:noFill/>
          <a:ln>
            <a:solidFill>
              <a:schemeClr val="tx1"/>
            </a:solidFill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9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856" b="0" i="0" u="none" strike="noStrike" kern="1200" cap="none" spc="0" normalizeH="0" baseline="0" noProof="0" dirty="0" err="1">
                <a:ln>
                  <a:noFill/>
                </a:ln>
                <a:solidFill>
                  <a:srgbClr val="5D5D5D"/>
                </a:solidFill>
                <a:effectLst/>
                <a:uLnTx/>
                <a:uFillTx/>
                <a:latin typeface="Corben"/>
                <a:ea typeface="Corben"/>
                <a:cs typeface="Corben"/>
                <a:sym typeface="Corben"/>
              </a:rPr>
              <a:t>Mitä</a:t>
            </a:r>
            <a:r>
              <a:rPr kumimoji="0" lang="en-US" sz="6856" b="0" i="0" u="none" strike="noStrike" kern="1200" cap="none" spc="0" normalizeH="0" baseline="0" noProof="0" dirty="0">
                <a:ln>
                  <a:noFill/>
                </a:ln>
                <a:solidFill>
                  <a:srgbClr val="5D5D5D"/>
                </a:solidFill>
                <a:effectLst/>
                <a:uLnTx/>
                <a:uFillTx/>
                <a:latin typeface="Corben"/>
                <a:ea typeface="Corben"/>
                <a:cs typeface="Corben"/>
                <a:sym typeface="Corben"/>
              </a:rPr>
              <a:t> </a:t>
            </a:r>
            <a:r>
              <a:rPr kumimoji="0" lang="en-US" sz="6856" b="0" i="0" u="none" strike="noStrike" kern="1200" cap="none" spc="0" normalizeH="0" baseline="0" noProof="0" dirty="0" err="1">
                <a:ln>
                  <a:noFill/>
                </a:ln>
                <a:solidFill>
                  <a:srgbClr val="5D5D5D"/>
                </a:solidFill>
                <a:effectLst/>
                <a:uLnTx/>
                <a:uFillTx/>
                <a:latin typeface="Corben"/>
                <a:ea typeface="Corben"/>
                <a:cs typeface="Corben"/>
                <a:sym typeface="Corben"/>
              </a:rPr>
              <a:t>jäi</a:t>
            </a:r>
            <a:r>
              <a:rPr kumimoji="0" lang="en-US" sz="6856" b="0" i="0" u="none" strike="noStrike" kern="1200" cap="none" spc="0" normalizeH="0" baseline="0" noProof="0" dirty="0">
                <a:ln>
                  <a:noFill/>
                </a:ln>
                <a:solidFill>
                  <a:srgbClr val="5D5D5D"/>
                </a:solidFill>
                <a:effectLst/>
                <a:uLnTx/>
                <a:uFillTx/>
                <a:latin typeface="Corben"/>
                <a:ea typeface="Corben"/>
                <a:cs typeface="Corben"/>
                <a:sym typeface="Corben"/>
              </a:rPr>
              <a:t> </a:t>
            </a:r>
            <a:r>
              <a:rPr kumimoji="0" lang="en-US" sz="6856" b="0" i="0" u="none" strike="noStrike" kern="1200" cap="none" spc="0" normalizeH="0" baseline="0" noProof="0" dirty="0" err="1">
                <a:ln>
                  <a:noFill/>
                </a:ln>
                <a:solidFill>
                  <a:srgbClr val="5D5D5D"/>
                </a:solidFill>
                <a:effectLst/>
                <a:uLnTx/>
                <a:uFillTx/>
                <a:latin typeface="Corben"/>
                <a:ea typeface="Corben"/>
                <a:cs typeface="Corben"/>
                <a:sym typeface="Corben"/>
              </a:rPr>
              <a:t>mieleen</a:t>
            </a:r>
            <a:r>
              <a:rPr kumimoji="0" lang="en-US" sz="6856" b="0" i="0" u="none" strike="noStrike" kern="1200" cap="none" spc="0" normalizeH="0" baseline="0" noProof="0" dirty="0">
                <a:ln>
                  <a:noFill/>
                </a:ln>
                <a:solidFill>
                  <a:srgbClr val="5D5D5D"/>
                </a:solidFill>
                <a:effectLst/>
                <a:uLnTx/>
                <a:uFillTx/>
                <a:latin typeface="Corben"/>
                <a:ea typeface="Corben"/>
                <a:cs typeface="Corben"/>
                <a:sym typeface="Corben"/>
              </a:rPr>
              <a:t> </a:t>
            </a:r>
            <a:r>
              <a:rPr kumimoji="0" lang="en-US" sz="6856" b="0" i="0" u="none" strike="noStrike" kern="1200" cap="none" spc="0" normalizeH="0" baseline="0" noProof="0" dirty="0" err="1">
                <a:ln>
                  <a:noFill/>
                </a:ln>
                <a:solidFill>
                  <a:srgbClr val="5D5D5D"/>
                </a:solidFill>
                <a:effectLst/>
                <a:uLnTx/>
                <a:uFillTx/>
                <a:latin typeface="Corben"/>
                <a:ea typeface="Corben"/>
                <a:cs typeface="Corben"/>
                <a:sym typeface="Corben"/>
              </a:rPr>
              <a:t>tästä</a:t>
            </a:r>
            <a:r>
              <a:rPr kumimoji="0" lang="en-US" sz="6856" b="0" i="0" u="none" strike="noStrike" kern="1200" cap="none" spc="0" normalizeH="0" baseline="0" noProof="0" dirty="0">
                <a:ln>
                  <a:noFill/>
                </a:ln>
                <a:solidFill>
                  <a:srgbClr val="5D5D5D"/>
                </a:solidFill>
                <a:effectLst/>
                <a:uLnTx/>
                <a:uFillTx/>
                <a:latin typeface="Corben"/>
                <a:ea typeface="Corben"/>
                <a:cs typeface="Corben"/>
                <a:sym typeface="Corben"/>
              </a:rPr>
              <a:t> </a:t>
            </a:r>
            <a:r>
              <a:rPr kumimoji="0" lang="en-US" sz="6856" b="0" i="0" u="none" strike="noStrike" kern="1200" cap="none" spc="0" normalizeH="0" baseline="0" noProof="0" dirty="0" err="1">
                <a:ln>
                  <a:noFill/>
                </a:ln>
                <a:solidFill>
                  <a:srgbClr val="5D5D5D"/>
                </a:solidFill>
                <a:effectLst/>
                <a:uLnTx/>
                <a:uFillTx/>
                <a:latin typeface="Corben"/>
                <a:ea typeface="Corben"/>
                <a:cs typeface="Corben"/>
                <a:sym typeface="Corben"/>
              </a:rPr>
              <a:t>tunnista</a:t>
            </a:r>
            <a:r>
              <a:rPr kumimoji="0" lang="en-US" sz="6856" b="0" i="0" u="none" strike="noStrike" kern="1200" cap="none" spc="0" normalizeH="0" baseline="0" noProof="0" dirty="0">
                <a:ln>
                  <a:noFill/>
                </a:ln>
                <a:solidFill>
                  <a:srgbClr val="5D5D5D"/>
                </a:solidFill>
                <a:effectLst/>
                <a:uLnTx/>
                <a:uFillTx/>
                <a:latin typeface="Corben"/>
                <a:ea typeface="Corben"/>
                <a:cs typeface="Corben"/>
                <a:sym typeface="Corben"/>
              </a:rPr>
              <a:t>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3172326" y="1859107"/>
            <a:ext cx="6015089" cy="8229600"/>
          </a:xfrm>
          <a:custGeom>
            <a:avLst/>
            <a:gdLst/>
            <a:ahLst/>
            <a:cxnLst/>
            <a:rect l="l" t="t" r="r" b="b"/>
            <a:pathLst>
              <a:path w="6015089" h="8229600">
                <a:moveTo>
                  <a:pt x="6015090" y="0"/>
                </a:moveTo>
                <a:lnTo>
                  <a:pt x="0" y="0"/>
                </a:lnTo>
                <a:lnTo>
                  <a:pt x="0" y="8229600"/>
                </a:lnTo>
                <a:lnTo>
                  <a:pt x="6015090" y="8229600"/>
                </a:lnTo>
                <a:lnTo>
                  <a:pt x="601509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9187416" y="198293"/>
            <a:ext cx="5928258" cy="4114800"/>
          </a:xfrm>
          <a:custGeom>
            <a:avLst/>
            <a:gdLst/>
            <a:ahLst/>
            <a:cxnLst/>
            <a:rect l="l" t="t" r="r" b="b"/>
            <a:pathLst>
              <a:path w="5928258" h="4114800">
                <a:moveTo>
                  <a:pt x="5928258" y="0"/>
                </a:moveTo>
                <a:lnTo>
                  <a:pt x="0" y="0"/>
                </a:lnTo>
                <a:lnTo>
                  <a:pt x="0" y="4114800"/>
                </a:lnTo>
                <a:lnTo>
                  <a:pt x="5928258" y="4114800"/>
                </a:lnTo>
                <a:lnTo>
                  <a:pt x="592825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4" name="TextBox 4"/>
          <p:cNvSpPr txBox="1">
            <a:spLocks noGrp="1"/>
          </p:cNvSpPr>
          <p:nvPr>
            <p:ph type="title" idx="4294967295"/>
          </p:nvPr>
        </p:nvSpPr>
        <p:spPr>
          <a:xfrm>
            <a:off x="10099277" y="1764115"/>
            <a:ext cx="4582605" cy="84028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50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48" b="0" i="0" u="none" strike="noStrike" kern="1200" cap="none" spc="0" normalizeH="0" baseline="0" noProof="0" dirty="0">
                <a:ln>
                  <a:noFill/>
                </a:ln>
                <a:solidFill>
                  <a:srgbClr val="CB6CE6"/>
                </a:solidFill>
                <a:effectLst/>
                <a:uLnTx/>
                <a:uFillTx/>
                <a:latin typeface="Childos Arabic"/>
                <a:ea typeface="Childos Arabic"/>
                <a:cs typeface="Childos Arabic"/>
                <a:sym typeface="Childos Arabic"/>
              </a:rPr>
              <a:t>Kiitos </a:t>
            </a:r>
            <a:r>
              <a:rPr kumimoji="0" lang="en-US" sz="4648" b="0" i="0" u="none" strike="noStrike" kern="1200" cap="none" spc="0" normalizeH="0" baseline="0" noProof="0" dirty="0" err="1">
                <a:ln>
                  <a:noFill/>
                </a:ln>
                <a:solidFill>
                  <a:srgbClr val="CB6CE6"/>
                </a:solidFill>
                <a:effectLst/>
                <a:uLnTx/>
                <a:uFillTx/>
                <a:latin typeface="Childos Arabic"/>
                <a:ea typeface="Childos Arabic"/>
                <a:cs typeface="Childos Arabic"/>
                <a:sym typeface="Childos Arabic"/>
              </a:rPr>
              <a:t>oppitunnista</a:t>
            </a:r>
            <a:r>
              <a:rPr kumimoji="0" lang="en-US" sz="4648" b="0" i="0" u="none" strike="noStrike" kern="1200" cap="none" spc="0" normalizeH="0" baseline="0" noProof="0" dirty="0">
                <a:ln>
                  <a:noFill/>
                </a:ln>
                <a:solidFill>
                  <a:srgbClr val="CB6CE6"/>
                </a:solidFill>
                <a:effectLst/>
                <a:uLnTx/>
                <a:uFillTx/>
                <a:latin typeface="Childos Arabic"/>
                <a:ea typeface="Childos Arabic"/>
                <a:cs typeface="Childos Arabic"/>
                <a:sym typeface="Childos Arabic"/>
              </a:rPr>
              <a:t>!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71550"/>
            <a:ext cx="16230600" cy="2403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0"/>
              </a:lnSpc>
            </a:pPr>
            <a:r>
              <a:rPr lang="en-US" sz="269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Lähteet</a:t>
            </a:r>
            <a:r>
              <a:rPr lang="en-US" sz="269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:</a:t>
            </a:r>
          </a:p>
          <a:p>
            <a:pPr marL="581536" lvl="1" indent="-290768" algn="l">
              <a:lnSpc>
                <a:spcPts val="3770"/>
              </a:lnSpc>
              <a:buFont typeface="Arial"/>
              <a:buChar char="•"/>
            </a:pPr>
            <a:r>
              <a:rPr lang="en-US" sz="269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2" tooltip="https://www.booky.fi/kirjailija/Knut+K.+Gundersen"/>
              </a:rPr>
              <a:t>Gundersen</a:t>
            </a:r>
            <a:r>
              <a:rPr lang="en-US" sz="269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69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3" tooltip="https://www.booky.fi/kirjailija/Tutte+M.+Olsen"/>
              </a:rPr>
              <a:t>Olsen</a:t>
            </a:r>
            <a:r>
              <a:rPr lang="en-US" sz="269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69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4" tooltip="https://www.booky.fi/kirjailija/Johannes+Finne"/>
              </a:rPr>
              <a:t>Finne</a:t>
            </a:r>
            <a:r>
              <a:rPr lang="en-US" sz="269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69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5" tooltip="https://www.booky.fi/kirjailija/Borge+Stromgren"/>
              </a:rPr>
              <a:t>Stromgren</a:t>
            </a:r>
            <a:r>
              <a:rPr lang="en-US" sz="269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69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6" tooltip="https://www.booky.fi/kirjailija/Bengt+Dalefold"/>
              </a:rPr>
              <a:t>Dalefold</a:t>
            </a:r>
            <a:r>
              <a:rPr lang="en-US" sz="269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2019. </a:t>
            </a:r>
            <a:r>
              <a:rPr lang="en-US" sz="269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AART - Adapted aggression replacement training: </a:t>
            </a:r>
            <a:r>
              <a:rPr lang="en-US" sz="269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sosiaalisen</a:t>
            </a:r>
            <a:r>
              <a:rPr lang="en-US" sz="269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69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kyvykkyyden</a:t>
            </a:r>
            <a:r>
              <a:rPr lang="en-US" sz="269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69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harjoitusmenetelmä</a:t>
            </a:r>
            <a:endParaRPr lang="en-US" sz="2693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marL="581536" lvl="1" indent="-290768" algn="l">
              <a:lnSpc>
                <a:spcPts val="3770"/>
              </a:lnSpc>
              <a:buFont typeface="Arial"/>
              <a:buChar char="•"/>
            </a:pPr>
            <a:r>
              <a:rPr lang="en-US" sz="269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Improaapinen.fi, </a:t>
            </a:r>
            <a:r>
              <a:rPr lang="en-US" sz="269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swish-boing-bang</a:t>
            </a:r>
          </a:p>
          <a:p>
            <a:pPr algn="l">
              <a:lnSpc>
                <a:spcPts val="3770"/>
              </a:lnSpc>
            </a:pPr>
            <a:r>
              <a:rPr lang="en-US" sz="269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https://improaapinen.fi/swish-boing-bang/</a:t>
            </a:r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ED9CC2ED-D452-C453-F6C1-F9E64EC125E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i-FI" dirty="0"/>
              <a:t>Lähteet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" name="TextBox 3"/>
          <p:cNvSpPr txBox="1">
            <a:spLocks noGrp="1"/>
          </p:cNvSpPr>
          <p:nvPr>
            <p:ph type="title" idx="4294967295"/>
          </p:nvPr>
        </p:nvSpPr>
        <p:spPr>
          <a:xfrm>
            <a:off x="2678574" y="700482"/>
            <a:ext cx="5857231" cy="115207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24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497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hildos Arabic"/>
                <a:ea typeface="Childos Arabic"/>
                <a:cs typeface="Childos Arabic"/>
                <a:sym typeface="Childos Arabic"/>
              </a:rPr>
              <a:t>Tunnin</a:t>
            </a:r>
            <a:r>
              <a:rPr kumimoji="0" lang="en-US" sz="749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hildos Arabic"/>
                <a:ea typeface="Childos Arabic"/>
                <a:cs typeface="Childos Arabic"/>
                <a:sym typeface="Childos Arabic"/>
              </a:rPr>
              <a:t> </a:t>
            </a:r>
            <a:r>
              <a:rPr kumimoji="0" lang="en-US" sz="7497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hildos Arabic"/>
                <a:ea typeface="Childos Arabic"/>
                <a:cs typeface="Childos Arabic"/>
                <a:sym typeface="Childos Arabic"/>
              </a:rPr>
              <a:t>ohjelma</a:t>
            </a:r>
            <a:endParaRPr kumimoji="0" lang="en-US" sz="749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hildos Arabic"/>
              <a:ea typeface="Childos Arabic"/>
              <a:cs typeface="Childos Arabic"/>
              <a:sym typeface="Childos Arabic"/>
            </a:endParaRPr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1751584">
            <a:off x="15277872" y="7736340"/>
            <a:ext cx="1665386" cy="1729602"/>
          </a:xfrm>
          <a:custGeom>
            <a:avLst/>
            <a:gdLst/>
            <a:ahLst/>
            <a:cxnLst/>
            <a:rect l="l" t="t" r="r" b="b"/>
            <a:pathLst>
              <a:path w="1665386" h="1729602">
                <a:moveTo>
                  <a:pt x="0" y="0"/>
                </a:moveTo>
                <a:lnTo>
                  <a:pt x="1665385" y="0"/>
                </a:lnTo>
                <a:lnTo>
                  <a:pt x="1665385" y="1729602"/>
                </a:lnTo>
                <a:lnTo>
                  <a:pt x="0" y="17296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763488">
            <a:off x="14505796" y="853512"/>
            <a:ext cx="1929495" cy="1838282"/>
          </a:xfrm>
          <a:custGeom>
            <a:avLst/>
            <a:gdLst/>
            <a:ahLst/>
            <a:cxnLst/>
            <a:rect l="l" t="t" r="r" b="b"/>
            <a:pathLst>
              <a:path w="1929495" h="1838282">
                <a:moveTo>
                  <a:pt x="0" y="0"/>
                </a:moveTo>
                <a:lnTo>
                  <a:pt x="1929495" y="0"/>
                </a:lnTo>
                <a:lnTo>
                  <a:pt x="1929495" y="1838282"/>
                </a:lnTo>
                <a:lnTo>
                  <a:pt x="0" y="18382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14410933" y="2755552"/>
            <a:ext cx="6632619" cy="1121516"/>
          </a:xfrm>
          <a:custGeom>
            <a:avLst/>
            <a:gdLst/>
            <a:ahLst/>
            <a:cxnLst/>
            <a:rect l="l" t="t" r="r" b="b"/>
            <a:pathLst>
              <a:path w="6632619" h="1121516">
                <a:moveTo>
                  <a:pt x="0" y="0"/>
                </a:moveTo>
                <a:lnTo>
                  <a:pt x="6632619" y="0"/>
                </a:lnTo>
                <a:lnTo>
                  <a:pt x="6632619" y="1121515"/>
                </a:lnTo>
                <a:lnTo>
                  <a:pt x="0" y="11215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7" name="TextBox 7"/>
          <p:cNvSpPr txBox="1"/>
          <p:nvPr/>
        </p:nvSpPr>
        <p:spPr>
          <a:xfrm>
            <a:off x="2320455" y="4227966"/>
            <a:ext cx="9217163" cy="862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6872"/>
              </a:lnSpc>
            </a:pPr>
            <a:r>
              <a:rPr lang="en-US" sz="5286">
                <a:solidFill>
                  <a:srgbClr val="FFFFFF"/>
                </a:solidFill>
                <a:latin typeface="Schoolbell"/>
                <a:ea typeface="Schoolbell"/>
                <a:cs typeface="Schoolbell"/>
                <a:sym typeface="Schoolbell"/>
              </a:rPr>
              <a:t>Lämmittelyleikki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320455" y="5983176"/>
            <a:ext cx="11550505" cy="862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6872"/>
              </a:lnSpc>
            </a:pPr>
            <a:r>
              <a:rPr lang="en-US" sz="5286">
                <a:solidFill>
                  <a:srgbClr val="FFFFFF"/>
                </a:solidFill>
                <a:latin typeface="Schoolbell"/>
                <a:ea typeface="Schoolbell"/>
                <a:cs typeface="Schoolbell"/>
                <a:sym typeface="Schoolbell"/>
              </a:rPr>
              <a:t>Tunnin aihe: Ohjeiden noudattaminen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320455" y="7738387"/>
            <a:ext cx="9217163" cy="862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6872"/>
              </a:lnSpc>
            </a:pPr>
            <a:r>
              <a:rPr lang="en-US" sz="5286">
                <a:solidFill>
                  <a:srgbClr val="FFFFFF"/>
                </a:solidFill>
                <a:latin typeface="Schoolbell"/>
                <a:ea typeface="Schoolbell"/>
                <a:cs typeface="Schoolbell"/>
                <a:sym typeface="Schoolbell"/>
              </a:rPr>
              <a:t>Yhteenveto ja lopetus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2033614"/>
            <a:ext cx="686259" cy="1419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56"/>
              </a:lnSpc>
            </a:pPr>
            <a:r>
              <a:rPr lang="en-US" sz="7552">
                <a:solidFill>
                  <a:srgbClr val="FFFFFF"/>
                </a:solidFill>
                <a:latin typeface="Schoolbell"/>
                <a:ea typeface="Schoolbell"/>
                <a:cs typeface="Schoolbell"/>
                <a:sym typeface="Schoolbell"/>
              </a:rPr>
              <a:t>1.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3844571"/>
            <a:ext cx="686259" cy="1419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11856"/>
              </a:lnSpc>
              <a:spcBef>
                <a:spcPct val="0"/>
              </a:spcBef>
            </a:pPr>
            <a:r>
              <a:rPr lang="en-US" sz="7552" u="none">
                <a:solidFill>
                  <a:srgbClr val="FFFFFF"/>
                </a:solidFill>
                <a:latin typeface="Schoolbell"/>
                <a:ea typeface="Schoolbell"/>
                <a:cs typeface="Schoolbell"/>
                <a:sym typeface="Schoolbell"/>
              </a:rPr>
              <a:t>2.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5655528"/>
            <a:ext cx="686259" cy="1419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11856"/>
              </a:lnSpc>
              <a:spcBef>
                <a:spcPct val="0"/>
              </a:spcBef>
            </a:pPr>
            <a:r>
              <a:rPr lang="en-US" sz="7552" u="none">
                <a:solidFill>
                  <a:srgbClr val="FFFFFF"/>
                </a:solidFill>
                <a:latin typeface="Schoolbell"/>
                <a:ea typeface="Schoolbell"/>
                <a:cs typeface="Schoolbell"/>
                <a:sym typeface="Schoolbell"/>
              </a:rPr>
              <a:t>3.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7466486"/>
            <a:ext cx="686259" cy="1419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11856"/>
              </a:lnSpc>
              <a:spcBef>
                <a:spcPct val="0"/>
              </a:spcBef>
            </a:pPr>
            <a:r>
              <a:rPr lang="en-US" sz="7552">
                <a:solidFill>
                  <a:srgbClr val="FFFFFF"/>
                </a:solidFill>
                <a:latin typeface="Schoolbell"/>
                <a:ea typeface="Schoolbell"/>
                <a:cs typeface="Schoolbell"/>
                <a:sym typeface="Schoolbell"/>
              </a:rPr>
              <a:t>4.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320455" y="2472892"/>
            <a:ext cx="10728906" cy="862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72"/>
              </a:lnSpc>
            </a:pPr>
            <a:r>
              <a:rPr lang="en-US" sz="5286">
                <a:solidFill>
                  <a:srgbClr val="FFFFFF"/>
                </a:solidFill>
                <a:latin typeface="Schoolbell"/>
                <a:ea typeface="Schoolbell"/>
                <a:cs typeface="Schoolbell"/>
                <a:sym typeface="Schoolbell"/>
              </a:rPr>
              <a:t>Tunnelmakierros: Miltä tänään tuntuu?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1897380"/>
            <a:ext cx="18288000" cy="12184380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791533" y="2035249"/>
            <a:ext cx="8704935" cy="1449854"/>
            <a:chOff x="0" y="0"/>
            <a:chExt cx="2292658" cy="3818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92658" cy="381854"/>
            </a:xfrm>
            <a:custGeom>
              <a:avLst/>
              <a:gdLst/>
              <a:ahLst/>
              <a:cxnLst/>
              <a:rect l="l" t="t" r="r" b="b"/>
              <a:pathLst>
                <a:path w="2292658" h="381854">
                  <a:moveTo>
                    <a:pt x="45358" y="0"/>
                  </a:moveTo>
                  <a:lnTo>
                    <a:pt x="2247300" y="0"/>
                  </a:lnTo>
                  <a:cubicBezTo>
                    <a:pt x="2272350" y="0"/>
                    <a:pt x="2292658" y="20307"/>
                    <a:pt x="2292658" y="45358"/>
                  </a:cubicBezTo>
                  <a:lnTo>
                    <a:pt x="2292658" y="336497"/>
                  </a:lnTo>
                  <a:cubicBezTo>
                    <a:pt x="2292658" y="361547"/>
                    <a:pt x="2272350" y="381854"/>
                    <a:pt x="2247300" y="381854"/>
                  </a:cubicBezTo>
                  <a:lnTo>
                    <a:pt x="45358" y="381854"/>
                  </a:lnTo>
                  <a:cubicBezTo>
                    <a:pt x="20307" y="381854"/>
                    <a:pt x="0" y="361547"/>
                    <a:pt x="0" y="336497"/>
                  </a:cubicBezTo>
                  <a:lnTo>
                    <a:pt x="0" y="45358"/>
                  </a:lnTo>
                  <a:cubicBezTo>
                    <a:pt x="0" y="20307"/>
                    <a:pt x="20307" y="0"/>
                    <a:pt x="45358" y="0"/>
                  </a:cubicBezTo>
                  <a:close/>
                </a:path>
              </a:pathLst>
            </a:custGeom>
            <a:solidFill>
              <a:srgbClr val="FFFFFF">
                <a:alpha val="60784"/>
              </a:srgbClr>
            </a:solidFill>
          </p:spPr>
          <p:txBody>
            <a:bodyPr/>
            <a:lstStyle/>
            <a:p>
              <a:endParaRPr lang="fi-FI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292658" cy="4199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0"/>
                </a:lnSpc>
              </a:pPr>
              <a:endParaRPr/>
            </a:p>
          </p:txBody>
        </p:sp>
      </p:grpSp>
      <p:sp>
        <p:nvSpPr>
          <p:cNvPr id="6" name="TextBox 6"/>
          <p:cNvSpPr txBox="1">
            <a:spLocks noGrp="1"/>
          </p:cNvSpPr>
          <p:nvPr>
            <p:ph type="title" idx="4294967295"/>
          </p:nvPr>
        </p:nvSpPr>
        <p:spPr>
          <a:xfrm>
            <a:off x="4791533" y="2105676"/>
            <a:ext cx="8704935" cy="110979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9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856" b="0" i="0" u="none" strike="noStrike" kern="1200" cap="none" spc="0" normalizeH="0" baseline="0" noProof="0" dirty="0" err="1">
                <a:ln>
                  <a:noFill/>
                </a:ln>
                <a:solidFill>
                  <a:srgbClr val="5D5D5D"/>
                </a:solidFill>
                <a:effectLst/>
                <a:uLnTx/>
                <a:uFillTx/>
                <a:latin typeface="Corben"/>
                <a:ea typeface="Corben"/>
                <a:cs typeface="Corben"/>
                <a:sym typeface="Corben"/>
              </a:rPr>
              <a:t>Miltä</a:t>
            </a:r>
            <a:r>
              <a:rPr kumimoji="0" lang="en-US" sz="6856" b="0" i="0" u="none" strike="noStrike" kern="1200" cap="none" spc="0" normalizeH="0" baseline="0" noProof="0" dirty="0">
                <a:ln>
                  <a:noFill/>
                </a:ln>
                <a:solidFill>
                  <a:srgbClr val="5D5D5D"/>
                </a:solidFill>
                <a:effectLst/>
                <a:uLnTx/>
                <a:uFillTx/>
                <a:latin typeface="Corben"/>
                <a:ea typeface="Corben"/>
                <a:cs typeface="Corben"/>
                <a:sym typeface="Corben"/>
              </a:rPr>
              <a:t> </a:t>
            </a:r>
            <a:r>
              <a:rPr kumimoji="0" lang="en-US" sz="6856" b="0" i="0" u="none" strike="noStrike" kern="1200" cap="none" spc="0" normalizeH="0" baseline="0" noProof="0" dirty="0" err="1">
                <a:ln>
                  <a:noFill/>
                </a:ln>
                <a:solidFill>
                  <a:srgbClr val="5D5D5D"/>
                </a:solidFill>
                <a:effectLst/>
                <a:uLnTx/>
                <a:uFillTx/>
                <a:latin typeface="Corben"/>
                <a:ea typeface="Corben"/>
                <a:cs typeface="Corben"/>
                <a:sym typeface="Corben"/>
              </a:rPr>
              <a:t>tänään</a:t>
            </a:r>
            <a:r>
              <a:rPr kumimoji="0" lang="en-US" sz="6856" b="0" i="0" u="none" strike="noStrike" kern="1200" cap="none" spc="0" normalizeH="0" baseline="0" noProof="0" dirty="0">
                <a:ln>
                  <a:noFill/>
                </a:ln>
                <a:solidFill>
                  <a:srgbClr val="5D5D5D"/>
                </a:solidFill>
                <a:effectLst/>
                <a:uLnTx/>
                <a:uFillTx/>
                <a:latin typeface="Corben"/>
                <a:ea typeface="Corben"/>
                <a:cs typeface="Corben"/>
                <a:sym typeface="Corben"/>
              </a:rPr>
              <a:t> </a:t>
            </a:r>
            <a:r>
              <a:rPr kumimoji="0" lang="en-US" sz="6856" b="0" i="0" u="none" strike="noStrike" kern="1200" cap="none" spc="0" normalizeH="0" baseline="0" noProof="0" dirty="0" err="1">
                <a:ln>
                  <a:noFill/>
                </a:ln>
                <a:solidFill>
                  <a:srgbClr val="5D5D5D"/>
                </a:solidFill>
                <a:effectLst/>
                <a:uLnTx/>
                <a:uFillTx/>
                <a:latin typeface="Corben"/>
                <a:ea typeface="Corben"/>
                <a:cs typeface="Corben"/>
                <a:sym typeface="Corben"/>
              </a:rPr>
              <a:t>tuntuu</a:t>
            </a:r>
            <a:r>
              <a:rPr kumimoji="0" lang="en-US" sz="6856" b="0" i="0" u="none" strike="noStrike" kern="1200" cap="none" spc="0" normalizeH="0" baseline="0" noProof="0" dirty="0">
                <a:ln>
                  <a:noFill/>
                </a:ln>
                <a:solidFill>
                  <a:srgbClr val="5D5D5D"/>
                </a:solidFill>
                <a:effectLst/>
                <a:uLnTx/>
                <a:uFillTx/>
                <a:latin typeface="Corben"/>
                <a:ea typeface="Corben"/>
                <a:cs typeface="Corben"/>
                <a:sym typeface="Corben"/>
              </a:rPr>
              <a:t>?</a:t>
            </a:r>
          </a:p>
        </p:txBody>
      </p:sp>
      <p:grpSp>
        <p:nvGrpSpPr>
          <p:cNvPr id="7" name="Group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479237" y="7644760"/>
            <a:ext cx="7149550" cy="1613540"/>
            <a:chOff x="0" y="0"/>
            <a:chExt cx="1883009" cy="42496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883009" cy="424965"/>
            </a:xfrm>
            <a:custGeom>
              <a:avLst/>
              <a:gdLst/>
              <a:ahLst/>
              <a:cxnLst/>
              <a:rect l="l" t="t" r="r" b="b"/>
              <a:pathLst>
                <a:path w="1883009" h="424965">
                  <a:moveTo>
                    <a:pt x="55226" y="0"/>
                  </a:moveTo>
                  <a:lnTo>
                    <a:pt x="1827783" y="0"/>
                  </a:lnTo>
                  <a:cubicBezTo>
                    <a:pt x="1842430" y="0"/>
                    <a:pt x="1856477" y="5818"/>
                    <a:pt x="1866834" y="16175"/>
                  </a:cubicBezTo>
                  <a:cubicBezTo>
                    <a:pt x="1877190" y="26532"/>
                    <a:pt x="1883009" y="40579"/>
                    <a:pt x="1883009" y="55226"/>
                  </a:cubicBezTo>
                  <a:lnTo>
                    <a:pt x="1883009" y="369740"/>
                  </a:lnTo>
                  <a:cubicBezTo>
                    <a:pt x="1883009" y="384386"/>
                    <a:pt x="1877190" y="398433"/>
                    <a:pt x="1866834" y="408790"/>
                  </a:cubicBezTo>
                  <a:cubicBezTo>
                    <a:pt x="1856477" y="419147"/>
                    <a:pt x="1842430" y="424965"/>
                    <a:pt x="1827783" y="424965"/>
                  </a:cubicBezTo>
                  <a:lnTo>
                    <a:pt x="55226" y="424965"/>
                  </a:lnTo>
                  <a:cubicBezTo>
                    <a:pt x="40579" y="424965"/>
                    <a:pt x="26532" y="419147"/>
                    <a:pt x="16175" y="408790"/>
                  </a:cubicBezTo>
                  <a:cubicBezTo>
                    <a:pt x="5818" y="398433"/>
                    <a:pt x="0" y="384386"/>
                    <a:pt x="0" y="369740"/>
                  </a:cubicBezTo>
                  <a:lnTo>
                    <a:pt x="0" y="55226"/>
                  </a:lnTo>
                  <a:cubicBezTo>
                    <a:pt x="0" y="40579"/>
                    <a:pt x="5818" y="26532"/>
                    <a:pt x="16175" y="16175"/>
                  </a:cubicBezTo>
                  <a:cubicBezTo>
                    <a:pt x="26532" y="5818"/>
                    <a:pt x="40579" y="0"/>
                    <a:pt x="55226" y="0"/>
                  </a:cubicBezTo>
                  <a:close/>
                </a:path>
              </a:pathLst>
            </a:custGeom>
            <a:solidFill>
              <a:srgbClr val="FFFFFF">
                <a:alpha val="60784"/>
              </a:srgbClr>
            </a:solidFill>
          </p:spPr>
          <p:txBody>
            <a:bodyPr/>
            <a:lstStyle/>
            <a:p>
              <a:endParaRPr lang="fi-FI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883009" cy="4630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0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569225" y="7883207"/>
            <a:ext cx="6969573" cy="1079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77"/>
              </a:lnSpc>
            </a:pPr>
            <a:r>
              <a:rPr lang="en-US" sz="3126">
                <a:solidFill>
                  <a:srgbClr val="323232"/>
                </a:solidFill>
                <a:latin typeface="Corben"/>
                <a:ea typeface="Corben"/>
                <a:cs typeface="Corben"/>
                <a:sym typeface="Corben"/>
              </a:rPr>
              <a:t>Ota itsellesi kortti/kuva, joka kuvaa sitä tunnetta, joka sinulla on nyt.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6138265">
            <a:off x="15773356" y="6552473"/>
            <a:ext cx="2696300" cy="2289404"/>
          </a:xfrm>
          <a:custGeom>
            <a:avLst/>
            <a:gdLst/>
            <a:ahLst/>
            <a:cxnLst/>
            <a:rect l="l" t="t" r="r" b="b"/>
            <a:pathLst>
              <a:path w="2696300" h="2289404">
                <a:moveTo>
                  <a:pt x="0" y="0"/>
                </a:moveTo>
                <a:lnTo>
                  <a:pt x="2696301" y="0"/>
                </a:lnTo>
                <a:lnTo>
                  <a:pt x="2696301" y="2289404"/>
                </a:lnTo>
                <a:lnTo>
                  <a:pt x="0" y="22894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07059" y="144766"/>
            <a:ext cx="2353261" cy="2182115"/>
          </a:xfrm>
          <a:custGeom>
            <a:avLst/>
            <a:gdLst/>
            <a:ahLst/>
            <a:cxnLst/>
            <a:rect l="l" t="t" r="r" b="b"/>
            <a:pathLst>
              <a:path w="2353261" h="2182115">
                <a:moveTo>
                  <a:pt x="0" y="0"/>
                </a:moveTo>
                <a:lnTo>
                  <a:pt x="2353261" y="0"/>
                </a:lnTo>
                <a:lnTo>
                  <a:pt x="2353261" y="2182115"/>
                </a:lnTo>
                <a:lnTo>
                  <a:pt x="0" y="21821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260739" y="1879085"/>
            <a:ext cx="13766523" cy="7931544"/>
          </a:xfrm>
          <a:custGeom>
            <a:avLst/>
            <a:gdLst/>
            <a:ahLst/>
            <a:cxnLst/>
            <a:rect l="l" t="t" r="r" b="b"/>
            <a:pathLst>
              <a:path w="13766523" h="7931544">
                <a:moveTo>
                  <a:pt x="0" y="0"/>
                </a:moveTo>
                <a:lnTo>
                  <a:pt x="13766522" y="0"/>
                </a:lnTo>
                <a:lnTo>
                  <a:pt x="13766522" y="7931544"/>
                </a:lnTo>
                <a:lnTo>
                  <a:pt x="0" y="79315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8479"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6" name="TextBox 6"/>
          <p:cNvSpPr txBox="1"/>
          <p:nvPr/>
        </p:nvSpPr>
        <p:spPr>
          <a:xfrm>
            <a:off x="2740048" y="1894115"/>
            <a:ext cx="12807903" cy="7530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8466" lvl="1" indent="-324233" algn="l">
              <a:lnSpc>
                <a:spcPts val="6637"/>
              </a:lnSpc>
              <a:buFont typeface="Arial"/>
              <a:buChar char="•"/>
            </a:pPr>
            <a:r>
              <a:rPr lang="en-US" sz="3003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Asetutaan piiriin. Piirissä ei saa puhua, ellei ole sinun vuorosi. Piirissä täytyy myös seistä paikallaan.</a:t>
            </a:r>
          </a:p>
          <a:p>
            <a:pPr marL="648466" lvl="1" indent="-324233" algn="l">
              <a:lnSpc>
                <a:spcPts val="6637"/>
              </a:lnSpc>
              <a:buFont typeface="Arial"/>
              <a:buChar char="•"/>
            </a:pPr>
            <a:r>
              <a:rPr lang="en-US" sz="3003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Aikuinen aloittaa liikkeen sanomalla riks, raks tai poks ja heilauttamalla kättä liikkeen suuntaan</a:t>
            </a:r>
          </a:p>
          <a:p>
            <a:pPr algn="l">
              <a:lnSpc>
                <a:spcPts val="6637"/>
              </a:lnSpc>
            </a:pPr>
            <a:r>
              <a:rPr lang="en-US" sz="3003" b="1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Riks = liike jatkuu oikealle</a:t>
            </a:r>
          </a:p>
          <a:p>
            <a:pPr algn="l">
              <a:lnSpc>
                <a:spcPts val="6637"/>
              </a:lnSpc>
            </a:pPr>
            <a:r>
              <a:rPr lang="en-US" sz="3003" b="1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Raks = liike jatkuu vasemmalle</a:t>
            </a:r>
          </a:p>
          <a:p>
            <a:pPr algn="l">
              <a:lnSpc>
                <a:spcPts val="6637"/>
              </a:lnSpc>
            </a:pPr>
            <a:r>
              <a:rPr lang="en-US" sz="3003" b="1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Poks = liike hyppää häden osoittamaan suntaan</a:t>
            </a:r>
          </a:p>
          <a:p>
            <a:pPr marL="648466" lvl="1" indent="-324233" algn="l">
              <a:lnSpc>
                <a:spcPts val="6637"/>
              </a:lnSpc>
              <a:buFont typeface="Arial"/>
              <a:buChar char="•"/>
            </a:pPr>
            <a:r>
              <a:rPr lang="en-US" sz="3003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Se, johon käsi osoittaa, jatkaa liikettä.</a:t>
            </a:r>
          </a:p>
          <a:p>
            <a:pPr marL="648466" lvl="1" indent="-324233" algn="l">
              <a:lnSpc>
                <a:spcPts val="6637"/>
              </a:lnSpc>
              <a:buFont typeface="Arial"/>
              <a:buChar char="•"/>
            </a:pPr>
            <a:r>
              <a:rPr lang="en-US" sz="3003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Koettakaa saada liikkeestä mahdollisimman nopea</a:t>
            </a:r>
          </a:p>
        </p:txBody>
      </p:sp>
      <p:sp>
        <p:nvSpPr>
          <p:cNvPr id="7" name="TextBox 7"/>
          <p:cNvSpPr txBox="1">
            <a:spLocks noGrp="1"/>
          </p:cNvSpPr>
          <p:nvPr>
            <p:ph type="title" idx="4294967295"/>
          </p:nvPr>
        </p:nvSpPr>
        <p:spPr>
          <a:xfrm>
            <a:off x="3123789" y="830687"/>
            <a:ext cx="12040421" cy="104839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97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hildos Arabic"/>
                <a:ea typeface="Childos Arabic"/>
                <a:cs typeface="Childos Arabic"/>
                <a:sym typeface="Childos Arabic"/>
              </a:rPr>
              <a:t>Alkuleikki</a:t>
            </a:r>
            <a:r>
              <a:rPr kumimoji="0" lang="en-US" sz="8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hildos Arabic"/>
                <a:ea typeface="Childos Arabic"/>
                <a:cs typeface="Childos Arabic"/>
                <a:sym typeface="Childos Arabic"/>
              </a:rPr>
              <a:t>: </a:t>
            </a:r>
            <a:r>
              <a:rPr kumimoji="0" lang="en-US" sz="85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hildos Arabic"/>
                <a:ea typeface="Childos Arabic"/>
                <a:cs typeface="Childos Arabic"/>
                <a:sym typeface="Childos Arabic"/>
              </a:rPr>
              <a:t>riks-raks-poks</a:t>
            </a:r>
            <a:endParaRPr kumimoji="0" lang="en-US" sz="8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hildos Arabic"/>
              <a:ea typeface="Childos Arabic"/>
              <a:cs typeface="Childos Arabic"/>
              <a:sym typeface="Childos Arabic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359350" y="2728482"/>
            <a:ext cx="10967277" cy="4830036"/>
          </a:xfrm>
          <a:custGeom>
            <a:avLst/>
            <a:gdLst/>
            <a:ahLst/>
            <a:cxnLst/>
            <a:rect l="l" t="t" r="r" b="b"/>
            <a:pathLst>
              <a:path w="10967277" h="4830036">
                <a:moveTo>
                  <a:pt x="0" y="0"/>
                </a:moveTo>
                <a:lnTo>
                  <a:pt x="10967277" y="0"/>
                </a:lnTo>
                <a:lnTo>
                  <a:pt x="10967277" y="4830036"/>
                </a:lnTo>
                <a:lnTo>
                  <a:pt x="0" y="48300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157" t="-92539"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4" name="TextBox 4"/>
          <p:cNvSpPr txBox="1">
            <a:spLocks noGrp="1"/>
          </p:cNvSpPr>
          <p:nvPr>
            <p:ph type="title" idx="4294967295"/>
          </p:nvPr>
        </p:nvSpPr>
        <p:spPr>
          <a:xfrm>
            <a:off x="3359350" y="3631130"/>
            <a:ext cx="11569299" cy="26075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8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63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ildos Arabic"/>
                <a:ea typeface="Childos Arabic"/>
                <a:cs typeface="Childos Arabic"/>
                <a:sym typeface="Childos Arabic"/>
              </a:rPr>
              <a:t>Tunnin</a:t>
            </a:r>
            <a:r>
              <a:rPr kumimoji="0" lang="en-US" sz="1263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ildos Arabic"/>
                <a:ea typeface="Childos Arabic"/>
                <a:cs typeface="Childos Arabic"/>
                <a:sym typeface="Childos Arabic"/>
              </a:rPr>
              <a:t> </a:t>
            </a:r>
            <a:r>
              <a:rPr kumimoji="0" lang="en-US" sz="1263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ildos Arabic"/>
                <a:ea typeface="Childos Arabic"/>
                <a:cs typeface="Childos Arabic"/>
                <a:sym typeface="Childos Arabic"/>
              </a:rPr>
              <a:t>aihe</a:t>
            </a:r>
            <a:r>
              <a:rPr kumimoji="0" lang="en-US" sz="1263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ildos Arabic"/>
                <a:ea typeface="Childos Arabic"/>
                <a:cs typeface="Childos Arabic"/>
                <a:sym typeface="Childos Arabic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ts val="7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ildos Arabic"/>
                <a:ea typeface="Childos Arabic"/>
                <a:cs typeface="Childos Arabic"/>
                <a:sym typeface="Childos Arabic"/>
              </a:rPr>
              <a:t>Ohjeiden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ildos Arabic"/>
                <a:ea typeface="Childos Arabic"/>
                <a:cs typeface="Childos Arabic"/>
                <a:sym typeface="Childos Arabic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ildos Arabic"/>
                <a:ea typeface="Childos Arabic"/>
                <a:cs typeface="Childos Arabic"/>
                <a:sym typeface="Childos Arabic"/>
              </a:rPr>
              <a:t>noudattaminen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ildos Arabic"/>
                <a:ea typeface="Childos Arabic"/>
                <a:cs typeface="Childos Arabic"/>
                <a:sym typeface="Childos Arabic"/>
              </a:rPr>
              <a:t> </a:t>
            </a:r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1664" y="6888986"/>
            <a:ext cx="2251348" cy="2976542"/>
          </a:xfrm>
          <a:custGeom>
            <a:avLst/>
            <a:gdLst/>
            <a:ahLst/>
            <a:cxnLst/>
            <a:rect l="l" t="t" r="r" b="b"/>
            <a:pathLst>
              <a:path w="2251348" h="2976542">
                <a:moveTo>
                  <a:pt x="0" y="0"/>
                </a:moveTo>
                <a:lnTo>
                  <a:pt x="2251348" y="0"/>
                </a:lnTo>
                <a:lnTo>
                  <a:pt x="2251348" y="2976542"/>
                </a:lnTo>
                <a:lnTo>
                  <a:pt x="0" y="29765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257332" y="6794518"/>
            <a:ext cx="3451503" cy="3181658"/>
          </a:xfrm>
          <a:custGeom>
            <a:avLst/>
            <a:gdLst/>
            <a:ahLst/>
            <a:cxnLst/>
            <a:rect l="l" t="t" r="r" b="b"/>
            <a:pathLst>
              <a:path w="3451503" h="3181658">
                <a:moveTo>
                  <a:pt x="0" y="0"/>
                </a:moveTo>
                <a:lnTo>
                  <a:pt x="3451503" y="0"/>
                </a:lnTo>
                <a:lnTo>
                  <a:pt x="3451503" y="3181658"/>
                </a:lnTo>
                <a:lnTo>
                  <a:pt x="0" y="31816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284010"/>
            <a:ext cx="6286710" cy="2114621"/>
          </a:xfrm>
          <a:custGeom>
            <a:avLst/>
            <a:gdLst/>
            <a:ahLst/>
            <a:cxnLst/>
            <a:rect l="l" t="t" r="r" b="b"/>
            <a:pathLst>
              <a:path w="6286710" h="2114621">
                <a:moveTo>
                  <a:pt x="0" y="0"/>
                </a:moveTo>
                <a:lnTo>
                  <a:pt x="6286710" y="0"/>
                </a:lnTo>
                <a:lnTo>
                  <a:pt x="6286710" y="2114621"/>
                </a:lnTo>
                <a:lnTo>
                  <a:pt x="0" y="21146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8" name="Freeform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057491" y="592291"/>
            <a:ext cx="3651345" cy="2628968"/>
          </a:xfrm>
          <a:custGeom>
            <a:avLst/>
            <a:gdLst/>
            <a:ahLst/>
            <a:cxnLst/>
            <a:rect l="l" t="t" r="r" b="b"/>
            <a:pathLst>
              <a:path w="3651345" h="2628968">
                <a:moveTo>
                  <a:pt x="0" y="0"/>
                </a:moveTo>
                <a:lnTo>
                  <a:pt x="3651344" y="0"/>
                </a:lnTo>
                <a:lnTo>
                  <a:pt x="3651344" y="2628968"/>
                </a:lnTo>
                <a:lnTo>
                  <a:pt x="0" y="26289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5400000">
            <a:off x="3799145" y="-4789338"/>
            <a:ext cx="10689710" cy="20268387"/>
          </a:xfrm>
          <a:custGeom>
            <a:avLst/>
            <a:gdLst/>
            <a:ahLst/>
            <a:cxnLst/>
            <a:rect l="l" t="t" r="r" b="b"/>
            <a:pathLst>
              <a:path w="10689710" h="20268387">
                <a:moveTo>
                  <a:pt x="0" y="0"/>
                </a:moveTo>
                <a:lnTo>
                  <a:pt x="10689710" y="0"/>
                </a:lnTo>
                <a:lnTo>
                  <a:pt x="10689710" y="20268387"/>
                </a:lnTo>
                <a:lnTo>
                  <a:pt x="0" y="202683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000"/>
            </a:blip>
            <a:stretch>
              <a:fillRect r="-45997"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" name="TextBox 3"/>
          <p:cNvSpPr txBox="1">
            <a:spLocks noGrp="1"/>
          </p:cNvSpPr>
          <p:nvPr>
            <p:ph type="title" idx="4294967295"/>
          </p:nvPr>
        </p:nvSpPr>
        <p:spPr>
          <a:xfrm>
            <a:off x="1156624" y="4124391"/>
            <a:ext cx="15974753" cy="230491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2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81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ildos Arabic"/>
                <a:ea typeface="Childos Arabic"/>
                <a:cs typeface="Childos Arabic"/>
                <a:sym typeface="Childos Arabic"/>
              </a:rPr>
              <a:t>Mitä</a:t>
            </a:r>
            <a:r>
              <a:rPr kumimoji="0" lang="en-US" sz="1008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ildos Arabic"/>
                <a:ea typeface="Childos Arabic"/>
                <a:cs typeface="Childos Arabic"/>
                <a:sym typeface="Childos Arabic"/>
              </a:rPr>
              <a:t> </a:t>
            </a:r>
            <a:r>
              <a:rPr kumimoji="0" lang="en-US" sz="10081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ildos Arabic"/>
                <a:ea typeface="Childos Arabic"/>
                <a:cs typeface="Childos Arabic"/>
                <a:sym typeface="Childos Arabic"/>
              </a:rPr>
              <a:t>ohjeiden</a:t>
            </a:r>
            <a:r>
              <a:rPr kumimoji="0" lang="en-US" sz="1008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ildos Arabic"/>
                <a:ea typeface="Childos Arabic"/>
                <a:cs typeface="Childos Arabic"/>
                <a:sym typeface="Childos Arabic"/>
              </a:rPr>
              <a:t> </a:t>
            </a:r>
            <a:r>
              <a:rPr kumimoji="0" lang="en-US" sz="10081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ildos Arabic"/>
                <a:ea typeface="Childos Arabic"/>
                <a:cs typeface="Childos Arabic"/>
                <a:sym typeface="Childos Arabic"/>
              </a:rPr>
              <a:t>noudattaminen</a:t>
            </a:r>
            <a:r>
              <a:rPr kumimoji="0" lang="en-US" sz="1008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ildos Arabic"/>
                <a:ea typeface="Childos Arabic"/>
                <a:cs typeface="Childos Arabic"/>
                <a:sym typeface="Childos Arabic"/>
              </a:rPr>
              <a:t> </a:t>
            </a:r>
            <a:r>
              <a:rPr kumimoji="0" lang="en-US" sz="10081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ildos Arabic"/>
                <a:ea typeface="Childos Arabic"/>
                <a:cs typeface="Childos Arabic"/>
                <a:sym typeface="Childos Arabic"/>
              </a:rPr>
              <a:t>tarkoittaa</a:t>
            </a:r>
            <a:r>
              <a:rPr kumimoji="0" lang="en-US" sz="1008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ildos Arabic"/>
                <a:ea typeface="Childos Arabic"/>
                <a:cs typeface="Childos Arabic"/>
                <a:sym typeface="Childos Arabic"/>
              </a:rPr>
              <a:t>?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5400000">
            <a:off x="5019850" y="-2666807"/>
            <a:ext cx="8248301" cy="15639315"/>
          </a:xfrm>
          <a:custGeom>
            <a:avLst/>
            <a:gdLst/>
            <a:ahLst/>
            <a:cxnLst/>
            <a:rect l="l" t="t" r="r" b="b"/>
            <a:pathLst>
              <a:path w="8248301" h="15639315">
                <a:moveTo>
                  <a:pt x="0" y="0"/>
                </a:moveTo>
                <a:lnTo>
                  <a:pt x="8248300" y="0"/>
                </a:lnTo>
                <a:lnTo>
                  <a:pt x="8248300" y="15639315"/>
                </a:lnTo>
                <a:lnTo>
                  <a:pt x="0" y="156393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3000"/>
            </a:blip>
            <a:stretch>
              <a:fillRect r="-45997"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4" name="TextBox 4"/>
          <p:cNvSpPr txBox="1"/>
          <p:nvPr/>
        </p:nvSpPr>
        <p:spPr>
          <a:xfrm>
            <a:off x="1556039" y="2597573"/>
            <a:ext cx="15175923" cy="5438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60401" lvl="1" indent="-380201" algn="l">
              <a:lnSpc>
                <a:spcPts val="8805"/>
              </a:lnSpc>
              <a:buAutoNum type="arabicPeriod"/>
            </a:pPr>
            <a:r>
              <a:rPr lang="en-US" sz="3522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 Kuuntele tarkkaan, kun sinulle annetaan ohjeet</a:t>
            </a:r>
          </a:p>
          <a:p>
            <a:pPr marL="760401" lvl="1" indent="-380201" algn="l">
              <a:lnSpc>
                <a:spcPts val="8805"/>
              </a:lnSpc>
              <a:buAutoNum type="arabicPeriod"/>
            </a:pPr>
            <a:r>
              <a:rPr lang="en-US" sz="3522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 Kysy, jos et ymmärtänyt jotain.</a:t>
            </a:r>
          </a:p>
          <a:p>
            <a:pPr marL="760401" lvl="1" indent="-380201" algn="l">
              <a:lnSpc>
                <a:spcPts val="8805"/>
              </a:lnSpc>
              <a:buAutoNum type="arabicPeriod"/>
            </a:pPr>
            <a:r>
              <a:rPr lang="en-US" sz="3522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 Mieti, haluatko noudattaa ohjeita ja kerro se ohjeiden antajalle.</a:t>
            </a:r>
          </a:p>
          <a:p>
            <a:pPr marL="760401" lvl="1" indent="-380201" algn="l">
              <a:lnSpc>
                <a:spcPts val="8805"/>
              </a:lnSpc>
              <a:buAutoNum type="arabicPeriod"/>
            </a:pPr>
            <a:r>
              <a:rPr lang="en-US" sz="3522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 Kertaa ohjeet.</a:t>
            </a:r>
          </a:p>
          <a:p>
            <a:pPr marL="760401" lvl="1" indent="-380201" algn="l">
              <a:lnSpc>
                <a:spcPts val="8805"/>
              </a:lnSpc>
              <a:buAutoNum type="arabicPeriod"/>
            </a:pPr>
            <a:r>
              <a:rPr lang="en-US" sz="3522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 Toimi ohjeiden mukaan.</a:t>
            </a:r>
          </a:p>
        </p:txBody>
      </p:sp>
      <p:sp>
        <p:nvSpPr>
          <p:cNvPr id="5" name="TextBox 5"/>
          <p:cNvSpPr txBox="1">
            <a:spLocks noGrp="1"/>
          </p:cNvSpPr>
          <p:nvPr>
            <p:ph type="title" idx="4294967295"/>
          </p:nvPr>
        </p:nvSpPr>
        <p:spPr>
          <a:xfrm>
            <a:off x="2314324" y="1547981"/>
            <a:ext cx="13659351" cy="97188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3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78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ildos Arabic"/>
                <a:ea typeface="Childos Arabic"/>
                <a:cs typeface="Childos Arabic"/>
                <a:sym typeface="Childos Arabic"/>
              </a:rPr>
              <a:t>Ohjeiden</a:t>
            </a:r>
            <a:r>
              <a:rPr kumimoji="0" lang="en-US" sz="778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ildos Arabic"/>
                <a:ea typeface="Childos Arabic"/>
                <a:cs typeface="Childos Arabic"/>
                <a:sym typeface="Childos Arabic"/>
              </a:rPr>
              <a:t> </a:t>
            </a:r>
            <a:r>
              <a:rPr kumimoji="0" lang="en-US" sz="778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ildos Arabic"/>
                <a:ea typeface="Childos Arabic"/>
                <a:cs typeface="Childos Arabic"/>
                <a:sym typeface="Childos Arabic"/>
              </a:rPr>
              <a:t>noudattamisen</a:t>
            </a:r>
            <a:r>
              <a:rPr kumimoji="0" lang="en-US" sz="778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ildos Arabic"/>
                <a:ea typeface="Childos Arabic"/>
                <a:cs typeface="Childos Arabic"/>
                <a:sym typeface="Childos Arabic"/>
              </a:rPr>
              <a:t> </a:t>
            </a:r>
            <a:r>
              <a:rPr kumimoji="0" lang="en-US" sz="778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ildos Arabic"/>
                <a:ea typeface="Childos Arabic"/>
                <a:cs typeface="Childos Arabic"/>
                <a:sym typeface="Childos Arabic"/>
              </a:rPr>
              <a:t>vaiheet</a:t>
            </a:r>
            <a:endParaRPr kumimoji="0" lang="en-US" sz="778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ildos Arabic"/>
              <a:ea typeface="Childos Arabic"/>
              <a:cs typeface="Childos Arabic"/>
              <a:sym typeface="Childos Arabic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91370" y="3588120"/>
            <a:ext cx="9705260" cy="4274239"/>
          </a:xfrm>
          <a:custGeom>
            <a:avLst/>
            <a:gdLst/>
            <a:ahLst/>
            <a:cxnLst/>
            <a:rect l="l" t="t" r="r" b="b"/>
            <a:pathLst>
              <a:path w="9705260" h="4274239">
                <a:moveTo>
                  <a:pt x="0" y="0"/>
                </a:moveTo>
                <a:lnTo>
                  <a:pt x="9705260" y="0"/>
                </a:lnTo>
                <a:lnTo>
                  <a:pt x="9705260" y="4274238"/>
                </a:lnTo>
                <a:lnTo>
                  <a:pt x="0" y="42742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157" t="-92539"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721296">
            <a:off x="6325472" y="5529041"/>
            <a:ext cx="5637056" cy="1434887"/>
          </a:xfrm>
          <a:custGeom>
            <a:avLst/>
            <a:gdLst/>
            <a:ahLst/>
            <a:cxnLst/>
            <a:rect l="l" t="t" r="r" b="b"/>
            <a:pathLst>
              <a:path w="5637056" h="1434887">
                <a:moveTo>
                  <a:pt x="0" y="0"/>
                </a:moveTo>
                <a:lnTo>
                  <a:pt x="5637056" y="0"/>
                </a:lnTo>
                <a:lnTo>
                  <a:pt x="5637056" y="1434887"/>
                </a:lnTo>
                <a:lnTo>
                  <a:pt x="0" y="14348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3026566">
            <a:off x="2743604" y="2404370"/>
            <a:ext cx="3728345" cy="2367499"/>
          </a:xfrm>
          <a:custGeom>
            <a:avLst/>
            <a:gdLst/>
            <a:ahLst/>
            <a:cxnLst/>
            <a:rect l="l" t="t" r="r" b="b"/>
            <a:pathLst>
              <a:path w="3728345" h="2367499">
                <a:moveTo>
                  <a:pt x="0" y="0"/>
                </a:moveTo>
                <a:lnTo>
                  <a:pt x="3728345" y="0"/>
                </a:lnTo>
                <a:lnTo>
                  <a:pt x="3728345" y="2367499"/>
                </a:lnTo>
                <a:lnTo>
                  <a:pt x="0" y="23674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6" name="TextBox 6"/>
          <p:cNvSpPr txBox="1">
            <a:spLocks noGrp="1"/>
          </p:cNvSpPr>
          <p:nvPr>
            <p:ph type="title" idx="4294967295"/>
          </p:nvPr>
        </p:nvSpPr>
        <p:spPr>
          <a:xfrm>
            <a:off x="3687259" y="4673727"/>
            <a:ext cx="10913483" cy="119672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8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ildos Arabic"/>
                <a:ea typeface="Childos Arabic"/>
                <a:cs typeface="Childos Arabic"/>
                <a:sym typeface="Childos Arabic"/>
              </a:rPr>
              <a:t>Kokeillaan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ildos Arabic"/>
                <a:ea typeface="Childos Arabic"/>
                <a:cs typeface="Childos Arabic"/>
                <a:sym typeface="Childos Arabic"/>
              </a:rPr>
              <a:t>!</a:t>
            </a:r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7671314">
            <a:off x="11833594" y="5972294"/>
            <a:ext cx="3728345" cy="2367499"/>
          </a:xfrm>
          <a:custGeom>
            <a:avLst/>
            <a:gdLst/>
            <a:ahLst/>
            <a:cxnLst/>
            <a:rect l="l" t="t" r="r" b="b"/>
            <a:pathLst>
              <a:path w="3728345" h="2367499">
                <a:moveTo>
                  <a:pt x="0" y="0"/>
                </a:moveTo>
                <a:lnTo>
                  <a:pt x="3728344" y="0"/>
                </a:lnTo>
                <a:lnTo>
                  <a:pt x="3728344" y="2367499"/>
                </a:lnTo>
                <a:lnTo>
                  <a:pt x="0" y="23674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5400000">
            <a:off x="3799145" y="-4789338"/>
            <a:ext cx="10689710" cy="20268387"/>
          </a:xfrm>
          <a:custGeom>
            <a:avLst/>
            <a:gdLst/>
            <a:ahLst/>
            <a:cxnLst/>
            <a:rect l="l" t="t" r="r" b="b"/>
            <a:pathLst>
              <a:path w="10689710" h="20268387">
                <a:moveTo>
                  <a:pt x="0" y="0"/>
                </a:moveTo>
                <a:lnTo>
                  <a:pt x="10689710" y="0"/>
                </a:lnTo>
                <a:lnTo>
                  <a:pt x="10689710" y="20268387"/>
                </a:lnTo>
                <a:lnTo>
                  <a:pt x="0" y="202683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000"/>
            </a:blip>
            <a:stretch>
              <a:fillRect r="-45997"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" name="TextBox 3"/>
          <p:cNvSpPr txBox="1">
            <a:spLocks noGrp="1"/>
          </p:cNvSpPr>
          <p:nvPr>
            <p:ph type="title" idx="4294967295"/>
          </p:nvPr>
        </p:nvSpPr>
        <p:spPr>
          <a:xfrm>
            <a:off x="3597830" y="2253760"/>
            <a:ext cx="11092340" cy="1922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1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ildos Arabic"/>
                <a:ea typeface="Childos Arabic"/>
                <a:cs typeface="Childos Arabic"/>
                <a:sym typeface="Childos Arabic"/>
              </a:rPr>
              <a:t>Millaisia</a:t>
            </a: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ildos Arabic"/>
                <a:ea typeface="Childos Arabic"/>
                <a:cs typeface="Childos Arabic"/>
                <a:sym typeface="Childos Arabic"/>
              </a:rPr>
              <a:t> </a:t>
            </a:r>
            <a:r>
              <a:rPr kumimoji="0" lang="en-US" sz="7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ildos Arabic"/>
                <a:ea typeface="Childos Arabic"/>
                <a:cs typeface="Childos Arabic"/>
                <a:sym typeface="Childos Arabic"/>
              </a:rPr>
              <a:t>ohjeita</a:t>
            </a: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ildos Arabic"/>
                <a:ea typeface="Childos Arabic"/>
                <a:cs typeface="Childos Arabic"/>
                <a:sym typeface="Childos Arabic"/>
              </a:rPr>
              <a:t> </a:t>
            </a:r>
            <a:r>
              <a:rPr kumimoji="0" lang="en-US" sz="7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ildos Arabic"/>
                <a:ea typeface="Childos Arabic"/>
                <a:cs typeface="Childos Arabic"/>
                <a:sym typeface="Childos Arabic"/>
              </a:rPr>
              <a:t>erilaisiin</a:t>
            </a: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ildos Arabic"/>
                <a:ea typeface="Childos Arabic"/>
                <a:cs typeface="Childos Arabic"/>
                <a:sym typeface="Childos Arabic"/>
              </a:rPr>
              <a:t> </a:t>
            </a:r>
            <a:r>
              <a:rPr kumimoji="0" lang="en-US" sz="7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ildos Arabic"/>
                <a:ea typeface="Childos Arabic"/>
                <a:cs typeface="Childos Arabic"/>
                <a:sym typeface="Childos Arabic"/>
              </a:rPr>
              <a:t>paikkoihin</a:t>
            </a: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ildos Arabic"/>
                <a:ea typeface="Childos Arabic"/>
                <a:cs typeface="Childos Arabic"/>
                <a:sym typeface="Childos Arabic"/>
              </a:rPr>
              <a:t> ja </a:t>
            </a:r>
            <a:r>
              <a:rPr kumimoji="0" lang="en-US" sz="7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ildos Arabic"/>
                <a:ea typeface="Childos Arabic"/>
                <a:cs typeface="Childos Arabic"/>
                <a:sym typeface="Childos Arabic"/>
              </a:rPr>
              <a:t>tilanteisiin</a:t>
            </a: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ildos Arabic"/>
                <a:ea typeface="Childos Arabic"/>
                <a:cs typeface="Childos Arabic"/>
                <a:sym typeface="Childos Arabic"/>
              </a:rPr>
              <a:t> </a:t>
            </a:r>
            <a:r>
              <a:rPr kumimoji="0" lang="en-US" sz="7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ildos Arabic"/>
                <a:ea typeface="Childos Arabic"/>
                <a:cs typeface="Childos Arabic"/>
                <a:sym typeface="Childos Arabic"/>
              </a:rPr>
              <a:t>liittyy</a:t>
            </a: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ildos Arabic"/>
                <a:ea typeface="Childos Arabic"/>
                <a:cs typeface="Childos Arabic"/>
                <a:sym typeface="Childos Arabic"/>
              </a:rPr>
              <a:t>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597830" y="5048250"/>
            <a:ext cx="11092340" cy="3437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57901" lvl="1" indent="-528951" algn="l">
              <a:lnSpc>
                <a:spcPts val="6859"/>
              </a:lnSpc>
              <a:buAutoNum type="arabicPeriod"/>
            </a:pPr>
            <a:r>
              <a:rPr lang="en-US" sz="4899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 Koulussa</a:t>
            </a:r>
          </a:p>
          <a:p>
            <a:pPr marL="1057901" lvl="1" indent="-528951" algn="l">
              <a:lnSpc>
                <a:spcPts val="6859"/>
              </a:lnSpc>
              <a:buAutoNum type="arabicPeriod"/>
            </a:pPr>
            <a:r>
              <a:rPr lang="en-US" sz="4899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 Liikenteessä</a:t>
            </a:r>
          </a:p>
          <a:p>
            <a:pPr marL="1057901" lvl="1" indent="-528951" algn="l">
              <a:lnSpc>
                <a:spcPts val="6859"/>
              </a:lnSpc>
              <a:buAutoNum type="arabicPeriod"/>
            </a:pPr>
            <a:r>
              <a:rPr lang="en-US" sz="4899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 Kirjastossa</a:t>
            </a:r>
          </a:p>
          <a:p>
            <a:pPr marL="1057901" lvl="1" indent="-528951" algn="l">
              <a:lnSpc>
                <a:spcPts val="6859"/>
              </a:lnSpc>
              <a:buAutoNum type="arabicPeriod"/>
            </a:pPr>
            <a:r>
              <a:rPr lang="en-US" sz="4899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 Kotona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e7f2b28d-54cf-44b6-aad9-6a2b7fb652a6}" enabled="1" method="Standard" siteId="{5cc89a67-fa29-4356-af5d-f436abc7c21b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282</Words>
  <Application>Microsoft Office PowerPoint</Application>
  <PresentationFormat>Mukautettu</PresentationFormat>
  <Paragraphs>56</Paragraphs>
  <Slides>14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12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14</vt:i4>
      </vt:variant>
    </vt:vector>
  </HeadingPairs>
  <TitlesOfParts>
    <vt:vector size="27" baseType="lpstr">
      <vt:lpstr>Childos Arabic</vt:lpstr>
      <vt:lpstr>Schoolbell</vt:lpstr>
      <vt:lpstr>Arial</vt:lpstr>
      <vt:lpstr>Open Sans</vt:lpstr>
      <vt:lpstr>Now</vt:lpstr>
      <vt:lpstr>Calibri</vt:lpstr>
      <vt:lpstr>Open Sans Bold</vt:lpstr>
      <vt:lpstr>Stadio Now Display Bold</vt:lpstr>
      <vt:lpstr>Agrandir</vt:lpstr>
      <vt:lpstr>Corben</vt:lpstr>
      <vt:lpstr>Stadio Now Display</vt:lpstr>
      <vt:lpstr>Agrandir Bold</vt:lpstr>
      <vt:lpstr>Office Theme</vt:lpstr>
      <vt:lpstr>SOPU-tunti</vt:lpstr>
      <vt:lpstr>Tunnin ohjelma</vt:lpstr>
      <vt:lpstr>Miltä tänään tuntuu?</vt:lpstr>
      <vt:lpstr>Alkuleikki: riks-raks-poks</vt:lpstr>
      <vt:lpstr>Tunnin aihe: Ohjeiden noudattaminen </vt:lpstr>
      <vt:lpstr>Mitä ohjeiden noudattaminen tarkoittaa?</vt:lpstr>
      <vt:lpstr>Ohjeiden noudattamisen vaiheet</vt:lpstr>
      <vt:lpstr>Kokeillaan!</vt:lpstr>
      <vt:lpstr>Millaisia ohjeita erilaisiin paikkoihin ja tilanteisiin liittyy?</vt:lpstr>
      <vt:lpstr>Tehtävä</vt:lpstr>
      <vt:lpstr>Mieti, mikä saattaisi helpottaa itseäsi noudattamaan ohjeita</vt:lpstr>
      <vt:lpstr>Mitä jäi mieleen tästä tunnista?</vt:lpstr>
      <vt:lpstr>Kiitos oppitunnista!</vt:lpstr>
      <vt:lpstr>Lähteet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valmis SOPU 02: Ohjeiden noudattaminen</dc:title>
  <cp:lastModifiedBy>Heiskari Venla</cp:lastModifiedBy>
  <cp:revision>3</cp:revision>
  <dcterms:created xsi:type="dcterms:W3CDTF">2006-08-16T00:00:00Z</dcterms:created>
  <dcterms:modified xsi:type="dcterms:W3CDTF">2024-11-12T13:02:29Z</dcterms:modified>
  <dc:identifier>DAGEJ6v7QXE</dc:identifier>
</cp:coreProperties>
</file>