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23"/>
  </p:notesMasterIdLst>
  <p:sldIdLst>
    <p:sldId id="270" r:id="rId5"/>
    <p:sldId id="279" r:id="rId6"/>
    <p:sldId id="271" r:id="rId7"/>
    <p:sldId id="283" r:id="rId8"/>
    <p:sldId id="306" r:id="rId9"/>
    <p:sldId id="309" r:id="rId10"/>
    <p:sldId id="308" r:id="rId11"/>
    <p:sldId id="311" r:id="rId12"/>
    <p:sldId id="293" r:id="rId13"/>
    <p:sldId id="312" r:id="rId14"/>
    <p:sldId id="313" r:id="rId15"/>
    <p:sldId id="307" r:id="rId16"/>
    <p:sldId id="303" r:id="rId17"/>
    <p:sldId id="310" r:id="rId18"/>
    <p:sldId id="316" r:id="rId19"/>
    <p:sldId id="315" r:id="rId20"/>
    <p:sldId id="304" r:id="rId21"/>
    <p:sldId id="314" r:id="rId22"/>
  </p:sldIdLst>
  <p:sldSz cx="12192000" cy="6858000"/>
  <p:notesSz cx="6858000" cy="9144000"/>
  <p:embeddedFontLst>
    <p:embeddedFont>
      <p:font typeface="Segoe UI" panose="020B0502040204020203" pitchFamily="34" charset="0"/>
      <p:regular r:id="rId24"/>
      <p:bold r:id="rId25"/>
      <p:italic r:id="rId26"/>
      <p:boldItalic r:id="rId2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ACBE7B-A652-2BF4-5077-72E555B1E8E9}" name="Nikkanen Vilma" initials="NV" userId="S::vilma.nikkanen@ouka.fi::0fb9fa3a-3308-478f-9d35-387587937944" providerId="AD"/>
  <p188:author id="{D4248C8C-53D5-0975-5016-9BEEE548F868}" name="Nikkanen Vilma" initials="NV" userId="S::Vilma.Nikkanen@ouka.fi::0fb9fa3a-3308-478f-9d35-387587937944" providerId="AD"/>
  <p188:author id="{A44DAFEC-7EE4-3ED7-0A17-1FDD8E6A1180}" name="Mäkelä Sanna" initials="MS" userId="S::sanna.makela@eduouka.fi::d3bc7f2b-68c3-415b-af49-cc790a8b0d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4EDCE-59EA-1A2F-B817-D7A520EA41AC}" v="184" dt="2024-11-28T13:31:36.977"/>
  </p1510:revLst>
</p1510:revInfo>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F7131-4B9A-CD46-99A3-B9C56DA8C7B8}" type="datetimeFigureOut">
              <a:t>1.12.2024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927CE-8C45-E94B-B51A-90EEDE1FBC02}" type="slidenum">
              <a:t>‹#›</a:t>
            </a:fld>
            <a:endParaRPr lang="fi-FI"/>
          </a:p>
        </p:txBody>
      </p:sp>
    </p:spTree>
    <p:extLst>
      <p:ext uri="{BB962C8B-B14F-4D97-AF65-F5344CB8AC3E}">
        <p14:creationId xmlns:p14="http://schemas.microsoft.com/office/powerpoint/2010/main" val="288698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Oulu on oppiva kestävyyskaupunki. Kestävyys ja vastuullisuus ovat tärkeitä elementtejä elinikäisen oppimisen polulla ja ne tulevat merkityksellisiksi vain tekojen kautta. Kaikilla aikuisilla on vastuu tulevista sukupolvista ja meidän tulee elää niin kuin opetamme. </a:t>
            </a:r>
            <a:br>
              <a:rPr lang="fi-FI"/>
            </a:br>
            <a:br>
              <a:rPr lang="fi-FI"/>
            </a:br>
            <a:r>
              <a:rPr lang="fi-FI"/>
              <a:t>Siksi meidän kaikkien on kerrottava samaa tarinaa. Oululainen Kestävän tulevaisuuden opinvirta kokoaa yhdessä tärkeiksi koetut teemat yhdeksi kokonaisuudeksi, joka auttaa meitä oululaisia rakentamaan toivon ja merkityksellisyyden tulevaisuuksia yhdessä. </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927CE-8C45-E94B-B51A-90EEDE1FBC0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97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12" name="Suorakulmio 11">
            <a:extLst>
              <a:ext uri="{FF2B5EF4-FFF2-40B4-BE49-F238E27FC236}">
                <a16:creationId xmlns:a16="http://schemas.microsoft.com/office/drawing/2014/main" id="{592C1EF0-9A0F-B342-8A8E-3BE0D0C6660E}"/>
              </a:ext>
            </a:extLst>
          </p:cNvPr>
          <p:cNvSpPr/>
          <p:nvPr userDrawn="1"/>
        </p:nvSpPr>
        <p:spPr>
          <a:xfrm>
            <a:off x="2633870" y="5108713"/>
            <a:ext cx="6818243" cy="566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3364ACD-E6A8-2349-9A79-7DA1ACCC64F5}"/>
              </a:ext>
            </a:extLst>
          </p:cNvPr>
          <p:cNvSpPr>
            <a:spLocks noGrp="1"/>
          </p:cNvSpPr>
          <p:nvPr>
            <p:ph type="subTitle" idx="1"/>
          </p:nvPr>
        </p:nvSpPr>
        <p:spPr>
          <a:xfrm>
            <a:off x="2633870" y="5218296"/>
            <a:ext cx="6818243" cy="45694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03726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1.12.2024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1.12.2024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52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7" name="Alatunnisteen paikkamerkki 4">
            <a:extLst>
              <a:ext uri="{FF2B5EF4-FFF2-40B4-BE49-F238E27FC236}">
                <a16:creationId xmlns:a16="http://schemas.microsoft.com/office/drawing/2014/main" id="{BAE0BE8B-E574-2A43-B58C-7368A527A70B}"/>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8" name="Otsikko 1">
            <a:extLst>
              <a:ext uri="{FF2B5EF4-FFF2-40B4-BE49-F238E27FC236}">
                <a16:creationId xmlns:a16="http://schemas.microsoft.com/office/drawing/2014/main" id="{B689483B-102F-E14F-A3BF-2527660D5FCF}"/>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3517773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 dia ilman alaotsikko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61290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456D14-95DF-5546-9179-F8DE2CC5EDC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F844BFF-8ACA-1B4B-9ED7-1C3AC18CAA9D}"/>
              </a:ext>
            </a:extLst>
          </p:cNvPr>
          <p:cNvSpPr>
            <a:spLocks noGrp="1"/>
          </p:cNvSpPr>
          <p:nvPr>
            <p:ph type="dt" sz="half" idx="10"/>
          </p:nvPr>
        </p:nvSpPr>
        <p:spPr/>
        <p:txBody>
          <a:bodyPr/>
          <a:lstStyle/>
          <a:p>
            <a:fld id="{5CA6D794-6D49-D14D-A3AA-4E28A60DEB82}" type="datetime1">
              <a:rPr lang="fi-FI"/>
              <a:pPr/>
              <a:t>1.12.2024</a:t>
            </a:fld>
            <a:endParaRPr lang="fi-FI"/>
          </a:p>
        </p:txBody>
      </p:sp>
      <p:sp>
        <p:nvSpPr>
          <p:cNvPr id="5" name="Dian numeron paikkamerkki 4">
            <a:extLst>
              <a:ext uri="{FF2B5EF4-FFF2-40B4-BE49-F238E27FC236}">
                <a16:creationId xmlns:a16="http://schemas.microsoft.com/office/drawing/2014/main" id="{EA4708F7-6013-944E-9539-607769181580}"/>
              </a:ext>
            </a:extLst>
          </p:cNvPr>
          <p:cNvSpPr>
            <a:spLocks noGrp="1"/>
          </p:cNvSpPr>
          <p:nvPr>
            <p:ph type="sldNum" sz="quarter" idx="12"/>
          </p:nvPr>
        </p:nvSpPr>
        <p:spPr/>
        <p:txBody>
          <a:bodyPr/>
          <a:lstStyle/>
          <a:p>
            <a:fld id="{15F6CC75-A029-4D4E-8087-B3546233A905}" type="slidenum">
              <a:rPr lang="fi-FI"/>
              <a:pPr/>
              <a:t>‹#›</a:t>
            </a:fld>
            <a:endParaRPr lang="fi-FI"/>
          </a:p>
        </p:txBody>
      </p:sp>
      <p:sp>
        <p:nvSpPr>
          <p:cNvPr id="6" name="Alatunnisteen paikkamerkki 4">
            <a:extLst>
              <a:ext uri="{FF2B5EF4-FFF2-40B4-BE49-F238E27FC236}">
                <a16:creationId xmlns:a16="http://schemas.microsoft.com/office/drawing/2014/main" id="{E49C1361-DD7E-3F42-AB8D-9F331B5316F3}"/>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294860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93725"/>
            <a:ext cx="9349409" cy="1304649"/>
          </a:xfrm>
        </p:spPr>
        <p:txBody>
          <a:bodyPr anchor="ctr">
            <a:noAutofit/>
          </a:bodyPr>
          <a:lstStyle>
            <a:lvl1pPr>
              <a:defRPr sz="3200" b="1"/>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64439"/>
            <a:ext cx="10515600" cy="368665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8FD16A33-89E8-7047-8D2A-D94769F253A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0168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kaksi palst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88898"/>
            <a:ext cx="9329530" cy="1314588"/>
          </a:xfrm>
        </p:spPr>
        <p:txBody>
          <a:bodyPr anchor="ctr">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48566"/>
            <a:ext cx="4812102" cy="3686654"/>
          </a:xfrm>
        </p:spPr>
        <p:txBody>
          <a:bodyPr/>
          <a:lstStyle>
            <a:lvl1pPr marL="0" indent="0">
              <a:buNone/>
              <a:defRPr/>
            </a:lvl1pPr>
            <a:lvl2pPr marL="403225" indent="-223838">
              <a:tabLst/>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8" name="Sisällön paikkamerkki 2">
            <a:extLst>
              <a:ext uri="{FF2B5EF4-FFF2-40B4-BE49-F238E27FC236}">
                <a16:creationId xmlns:a16="http://schemas.microsoft.com/office/drawing/2014/main" id="{1691E9F3-5758-9547-A768-60F2EE26BA77}"/>
              </a:ext>
            </a:extLst>
          </p:cNvPr>
          <p:cNvSpPr>
            <a:spLocks noGrp="1"/>
          </p:cNvSpPr>
          <p:nvPr>
            <p:ph idx="12"/>
          </p:nvPr>
        </p:nvSpPr>
        <p:spPr>
          <a:xfrm>
            <a:off x="6189452" y="2064439"/>
            <a:ext cx="4576314" cy="3686654"/>
          </a:xfrm>
        </p:spPr>
        <p:txBody>
          <a:bodyPr/>
          <a:lstStyle>
            <a:lvl1pPr marL="0" indent="0">
              <a:lnSpc>
                <a:spcPct val="100000"/>
              </a:lnSpc>
              <a:buNone/>
              <a:defRPr sz="2000" b="0" i="0">
                <a:latin typeface="Segoe UI" panose="020B0502040204020203" pitchFamily="34" charset="0"/>
                <a:cs typeface="Segoe UI" panose="020B0502040204020203" pitchFamily="34" charset="0"/>
              </a:defRPr>
            </a:lvl1pPr>
            <a:lvl2pPr marL="355600" indent="-173038">
              <a:tabLst>
                <a:tab pos="173038" algn="l"/>
              </a:tabLst>
              <a:defRPr b="0"/>
            </a:lvl2pPr>
            <a:lvl3pPr marL="711200" indent="-222250">
              <a:tabLst/>
              <a:defRPr/>
            </a:lvl3pPr>
            <a:lvl4pPr marL="1028700" indent="-265113">
              <a:tabLst/>
              <a:defRPr/>
            </a:lvl4pPr>
            <a:lvl5pPr marL="1252538" indent="-2238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Alatunnisteen paikkamerkki 4">
            <a:extLst>
              <a:ext uri="{FF2B5EF4-FFF2-40B4-BE49-F238E27FC236}">
                <a16:creationId xmlns:a16="http://schemas.microsoft.com/office/drawing/2014/main" id="{BA5ABFF7-15B5-4A46-8EA5-1CFA30DB2B8E}"/>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21899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sältö ja kuva oikeall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746184"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450850" indent="-211138">
              <a:tabLst/>
              <a:defRPr/>
            </a:lvl3pPr>
            <a:lvl4pPr marL="450850" indent="-211138">
              <a:tabLst/>
              <a:defRPr/>
            </a:lvl4pPr>
            <a:lvl5pPr marL="450850" indent="-2111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6393813"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pic>
        <p:nvPicPr>
          <p:cNvPr id="8" name="Kuva 7" descr="Oulun kaupungin tunnus">
            <a:extLst>
              <a:ext uri="{FF2B5EF4-FFF2-40B4-BE49-F238E27FC236}">
                <a16:creationId xmlns:a16="http://schemas.microsoft.com/office/drawing/2014/main" id="{9E5379E9-A0EF-D14D-A21E-520A60A9F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E45F955C-97C2-A441-9029-33D13D9E4A65}"/>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103284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 ja kuva vasemmall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746184"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6517256"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4">
            <a:extLst>
              <a:ext uri="{FF2B5EF4-FFF2-40B4-BE49-F238E27FC236}">
                <a16:creationId xmlns:a16="http://schemas.microsoft.com/office/drawing/2014/main" id="{306DE729-F91A-414D-AB1E-FA9345E2A1B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53049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uva ja teksti">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0" y="0"/>
            <a:ext cx="12192000"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457085" y="5780832"/>
            <a:ext cx="10987353" cy="976104"/>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60284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1.12.2024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4DCD462-3CE8-D644-BCA8-ACB9FBEA1355}"/>
              </a:ext>
            </a:extLst>
          </p:cNvPr>
          <p:cNvSpPr>
            <a:spLocks noGrp="1"/>
          </p:cNvSpPr>
          <p:nvPr>
            <p:ph type="title"/>
          </p:nvPr>
        </p:nvSpPr>
        <p:spPr>
          <a:xfrm>
            <a:off x="838200" y="365125"/>
            <a:ext cx="9634086"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2A0D5EA-0528-FB42-8BE5-EDBE70A34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314603-D520-574E-B638-953C350080BB}"/>
              </a:ext>
            </a:extLst>
          </p:cNvPr>
          <p:cNvSpPr>
            <a:spLocks noGrp="1"/>
          </p:cNvSpPr>
          <p:nvPr>
            <p:ph type="dt" sz="half" idx="2"/>
          </p:nvPr>
        </p:nvSpPr>
        <p:spPr>
          <a:xfrm>
            <a:off x="1690777" y="6356350"/>
            <a:ext cx="2743200"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5CA6D794-6D49-D14D-A3AA-4E28A60DEB82}" type="datetime1">
              <a:rPr lang="fi-FI"/>
              <a:pPr/>
              <a:t>1.12.2024</a:t>
            </a:fld>
            <a:endParaRPr lang="fi-FI"/>
          </a:p>
        </p:txBody>
      </p:sp>
      <p:sp>
        <p:nvSpPr>
          <p:cNvPr id="5" name="Alatunnisteen paikkamerkki 4">
            <a:extLst>
              <a:ext uri="{FF2B5EF4-FFF2-40B4-BE49-F238E27FC236}">
                <a16:creationId xmlns:a16="http://schemas.microsoft.com/office/drawing/2014/main" id="{B52C661C-41BF-EF45-A912-4063EE8B197D}"/>
              </a:ext>
            </a:extLst>
          </p:cNvPr>
          <p:cNvSpPr>
            <a:spLocks noGrp="1"/>
          </p:cNvSpPr>
          <p:nvPr>
            <p:ph type="ftr" sz="quarter" idx="3"/>
          </p:nvPr>
        </p:nvSpPr>
        <p:spPr>
          <a:xfrm>
            <a:off x="9511748" y="6356350"/>
            <a:ext cx="1842052" cy="365125"/>
          </a:xfrm>
          <a:prstGeom prst="rect">
            <a:avLst/>
          </a:prstGeom>
        </p:spPr>
        <p:txBody>
          <a:bodyPr vert="horz" lIns="91440" tIns="45720" rIns="91440" bIns="45720" rtlCol="0" anchor="ctr"/>
          <a:lstStyle>
            <a:lvl1pPr algn="r">
              <a:defRPr sz="1200" b="1" i="0">
                <a:solidFill>
                  <a:schemeClr val="tx1"/>
                </a:solidFill>
                <a:latin typeface="Segoe UI" panose="020B0502040204020203" pitchFamily="34" charset="0"/>
                <a:cs typeface="Segoe UI" panose="020B0502040204020203" pitchFamily="34" charset="0"/>
              </a:defRPr>
            </a:lvl1pPr>
          </a:lstStyle>
          <a:p>
            <a:r>
              <a:rPr lang="fi-FI"/>
              <a:t>ouka.fi/opinvirta</a:t>
            </a:r>
          </a:p>
        </p:txBody>
      </p:sp>
      <p:sp>
        <p:nvSpPr>
          <p:cNvPr id="6" name="Dian numeron paikkamerkki 5">
            <a:extLst>
              <a:ext uri="{FF2B5EF4-FFF2-40B4-BE49-F238E27FC236}">
                <a16:creationId xmlns:a16="http://schemas.microsoft.com/office/drawing/2014/main" id="{E6146EAE-DBBB-8A40-AC81-8A11DE4D8146}"/>
              </a:ext>
            </a:extLst>
          </p:cNvPr>
          <p:cNvSpPr>
            <a:spLocks noGrp="1"/>
          </p:cNvSpPr>
          <p:nvPr>
            <p:ph type="sldNum" sz="quarter" idx="4"/>
          </p:nvPr>
        </p:nvSpPr>
        <p:spPr>
          <a:xfrm>
            <a:off x="907212" y="6356350"/>
            <a:ext cx="783565"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15F6CC75-A029-4D4E-8087-B3546233A905}" type="slidenum">
              <a:rPr lang="fi-FI"/>
              <a:pPr/>
              <a:t>‹#›</a:t>
            </a:fld>
            <a:endParaRPr lang="fi-FI"/>
          </a:p>
        </p:txBody>
      </p:sp>
      <p:pic>
        <p:nvPicPr>
          <p:cNvPr id="8" name="Kuva 7">
            <a:extLst>
              <a:ext uri="{FF2B5EF4-FFF2-40B4-BE49-F238E27FC236}">
                <a16:creationId xmlns:a16="http://schemas.microsoft.com/office/drawing/2014/main" id="{989788CB-B1AE-0842-9F67-04CC4726B2C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594182" y="525213"/>
            <a:ext cx="1115633" cy="933650"/>
          </a:xfrm>
          <a:prstGeom prst="rect">
            <a:avLst/>
          </a:prstGeom>
        </p:spPr>
      </p:pic>
    </p:spTree>
    <p:extLst>
      <p:ext uri="{BB962C8B-B14F-4D97-AF65-F5344CB8AC3E}">
        <p14:creationId xmlns:p14="http://schemas.microsoft.com/office/powerpoint/2010/main" val="3878078405"/>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67" r:id="rId3"/>
    <p:sldLayoutId id="2147483662" r:id="rId4"/>
    <p:sldLayoutId id="2147483650" r:id="rId5"/>
    <p:sldLayoutId id="2147483660" r:id="rId6"/>
    <p:sldLayoutId id="2147483661" r:id="rId7"/>
    <p:sldLayoutId id="2147483670" r:id="rId8"/>
    <p:sldLayoutId id="2147483685" r:id="rId9"/>
    <p:sldLayoutId id="2147483684" r:id="rId10"/>
    <p:sldLayoutId id="2147483654" r:id="rId11"/>
    <p:sldLayoutId id="2147483655" r:id="rId12"/>
    <p:sldLayoutId id="2147483663" r:id="rId13"/>
  </p:sldLayoutIdLst>
  <p:hf sldNum="0" hdr="0" dt="0"/>
  <p:txStyles>
    <p:titleStyle>
      <a:lvl1pPr algn="l" defTabSz="914400" rtl="0" eaLnBrk="1" latinLnBrk="0" hangingPunct="1">
        <a:lnSpc>
          <a:spcPct val="90000"/>
        </a:lnSpc>
        <a:spcBef>
          <a:spcPct val="0"/>
        </a:spcBef>
        <a:buNone/>
        <a:defRPr sz="3200" b="1" i="0" kern="1200">
          <a:solidFill>
            <a:srgbClr val="00B7E3"/>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qiD9qSmftDE" TargetMode="External"/><Relationship Id="rId2" Type="http://schemas.openxmlformats.org/officeDocument/2006/relationships/hyperlink" Target="https://www.youtube.com/watch?reload=9&amp;v=OqlnwuTnRRE" TargetMode="External"/><Relationship Id="rId1" Type="http://schemas.openxmlformats.org/officeDocument/2006/relationships/slideLayout" Target="../slideLayouts/slideLayout4.xml"/><Relationship Id="rId4" Type="http://schemas.openxmlformats.org/officeDocument/2006/relationships/hyperlink" Target="https://skick.fi/videoita-skickist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kiertokaari.fi/materiaaleja-kouluille/" TargetMode="External"/><Relationship Id="rId7"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www.ouka.fi/oulun-tilapalvelut/energianhallint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E16A-501E-9C4B-AB43-F8657E66E7E3}"/>
              </a:ext>
            </a:extLst>
          </p:cNvPr>
          <p:cNvSpPr>
            <a:spLocks noGrp="1"/>
          </p:cNvSpPr>
          <p:nvPr>
            <p:ph type="ctrTitle"/>
          </p:nvPr>
        </p:nvSpPr>
        <p:spPr/>
        <p:txBody>
          <a:bodyPr/>
          <a:lstStyle/>
          <a:p>
            <a:r>
              <a:rPr lang="fi-FI"/>
              <a:t>Kestävän tulevaisuuden</a:t>
            </a:r>
            <a:br>
              <a:rPr lang="fi-FI"/>
            </a:br>
            <a:r>
              <a:rPr lang="fi-FI"/>
              <a:t>OPINVIRTA</a:t>
            </a:r>
          </a:p>
        </p:txBody>
      </p:sp>
      <p:sp>
        <p:nvSpPr>
          <p:cNvPr id="3" name="Alaotsikko 2">
            <a:extLst>
              <a:ext uri="{FF2B5EF4-FFF2-40B4-BE49-F238E27FC236}">
                <a16:creationId xmlns:a16="http://schemas.microsoft.com/office/drawing/2014/main" id="{AC1D2F29-D3F6-154B-850B-C2ADAE7E349F}"/>
              </a:ext>
            </a:extLst>
          </p:cNvPr>
          <p:cNvSpPr>
            <a:spLocks noGrp="1"/>
          </p:cNvSpPr>
          <p:nvPr>
            <p:ph type="subTitle" idx="1"/>
          </p:nvPr>
        </p:nvSpPr>
        <p:spPr>
          <a:xfrm>
            <a:off x="2633870" y="5195550"/>
            <a:ext cx="6818243" cy="479694"/>
          </a:xfrm>
        </p:spPr>
        <p:txBody>
          <a:bodyPr vert="horz" lIns="91440" tIns="45720" rIns="91440" bIns="45720" rtlCol="0" anchor="t">
            <a:normAutofit fontScale="62500" lnSpcReduction="20000"/>
          </a:bodyPr>
          <a:lstStyle/>
          <a:p>
            <a:r>
              <a:rPr lang="fi-FI">
                <a:latin typeface="Segoe UI"/>
                <a:cs typeface="Segoe UI"/>
              </a:rPr>
              <a:t>ILMASTO-OSAAMINEN - YLÄKOULUN LUONTOKOULUTOIMINTA</a:t>
            </a:r>
          </a:p>
          <a:p>
            <a:r>
              <a:rPr lang="fi-FI">
                <a:latin typeface="Segoe UI"/>
                <a:cs typeface="Segoe UI"/>
              </a:rPr>
              <a:t>Sanna Mäkelä 2024</a:t>
            </a:r>
            <a:endParaRPr lang="fi-FI" dirty="0"/>
          </a:p>
        </p:txBody>
      </p:sp>
    </p:spTree>
    <p:extLst>
      <p:ext uri="{BB962C8B-B14F-4D97-AF65-F5344CB8AC3E}">
        <p14:creationId xmlns:p14="http://schemas.microsoft.com/office/powerpoint/2010/main" val="1932300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47F26D-D4DE-0172-E90E-55E44F3723CA}"/>
              </a:ext>
            </a:extLst>
          </p:cNvPr>
          <p:cNvSpPr>
            <a:spLocks noGrp="1"/>
          </p:cNvSpPr>
          <p:nvPr>
            <p:ph type="title"/>
          </p:nvPr>
        </p:nvSpPr>
        <p:spPr/>
        <p:txBody>
          <a:bodyPr/>
          <a:lstStyle/>
          <a:p>
            <a:r>
              <a:rPr lang="fi-FI">
                <a:latin typeface="Segoe UI"/>
                <a:cs typeface="Segoe UI"/>
              </a:rPr>
              <a:t>STEAM – TULEVAISUUDEN ENERGIANTUOTANTO </a:t>
            </a:r>
            <a:endParaRPr lang="fi-FI"/>
          </a:p>
        </p:txBody>
      </p:sp>
      <p:graphicFrame>
        <p:nvGraphicFramePr>
          <p:cNvPr id="5" name="Sisällön paikkamerkki 4">
            <a:extLst>
              <a:ext uri="{FF2B5EF4-FFF2-40B4-BE49-F238E27FC236}">
                <a16:creationId xmlns:a16="http://schemas.microsoft.com/office/drawing/2014/main" id="{FD5F3BC9-7F9F-668E-ABD6-B791A2DC7C36}"/>
              </a:ext>
            </a:extLst>
          </p:cNvPr>
          <p:cNvGraphicFramePr>
            <a:graphicFrameLocks noGrp="1"/>
          </p:cNvGraphicFramePr>
          <p:nvPr>
            <p:ph idx="1"/>
            <p:extLst>
              <p:ext uri="{D42A27DB-BD31-4B8C-83A1-F6EECF244321}">
                <p14:modId xmlns:p14="http://schemas.microsoft.com/office/powerpoint/2010/main" val="2561945464"/>
              </p:ext>
            </p:extLst>
          </p:nvPr>
        </p:nvGraphicFramePr>
        <p:xfrm>
          <a:off x="691662" y="1780442"/>
          <a:ext cx="10515600" cy="5085075"/>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354686501"/>
                    </a:ext>
                  </a:extLst>
                </a:gridCol>
                <a:gridCol w="3505200">
                  <a:extLst>
                    <a:ext uri="{9D8B030D-6E8A-4147-A177-3AD203B41FA5}">
                      <a16:colId xmlns:a16="http://schemas.microsoft.com/office/drawing/2014/main" val="343578829"/>
                    </a:ext>
                  </a:extLst>
                </a:gridCol>
                <a:gridCol w="3505200">
                  <a:extLst>
                    <a:ext uri="{9D8B030D-6E8A-4147-A177-3AD203B41FA5}">
                      <a16:colId xmlns:a16="http://schemas.microsoft.com/office/drawing/2014/main" val="2539532375"/>
                    </a:ext>
                  </a:extLst>
                </a:gridCol>
              </a:tblGrid>
              <a:tr h="370840">
                <a:tc>
                  <a:txBody>
                    <a:bodyPr/>
                    <a:lstStyle/>
                    <a:p>
                      <a:r>
                        <a:rPr lang="fi-FI"/>
                        <a:t>TAVOITTEET</a:t>
                      </a:r>
                    </a:p>
                  </a:txBody>
                  <a:tcPr/>
                </a:tc>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370840">
                <a:tc rowSpan="10">
                  <a:txBody>
                    <a:bodyPr/>
                    <a:lstStyle/>
                    <a:p>
                      <a:pPr marL="457200" marR="0" lvl="1" indent="0">
                        <a:lnSpc>
                          <a:spcPct val="100000"/>
                        </a:lnSpc>
                        <a:spcBef>
                          <a:spcPts val="0"/>
                        </a:spcBef>
                        <a:spcAft>
                          <a:spcPts val="0"/>
                        </a:spcAft>
                        <a:buClr>
                          <a:srgbClr val="000000"/>
                        </a:buClr>
                        <a:buFont typeface="Arial"/>
                        <a:buNone/>
                      </a:pPr>
                      <a:endParaRPr lang="fi-FI" sz="1100" b="0" u="none" strike="noStrike" noProof="0">
                        <a:solidFill>
                          <a:srgbClr val="444444"/>
                        </a:solidFill>
                        <a:latin typeface="Segoe UI"/>
                        <a:cs typeface="Segoe UI"/>
                      </a:endParaRPr>
                    </a:p>
                    <a:p>
                      <a:pPr marL="742950" marR="0" lvl="1" indent="-285750">
                        <a:lnSpc>
                          <a:spcPct val="100000"/>
                        </a:lnSpc>
                        <a:spcBef>
                          <a:spcPts val="0"/>
                        </a:spcBef>
                        <a:spcAft>
                          <a:spcPts val="0"/>
                        </a:spcAft>
                        <a:buClr>
                          <a:srgbClr val="000000"/>
                        </a:buClr>
                        <a:buFont typeface="Arial"/>
                        <a:buChar char="•"/>
                      </a:pPr>
                      <a:endParaRPr lang="fi-FI" sz="1100" b="0" u="none" strike="noStrike" noProof="0">
                        <a:solidFill>
                          <a:srgbClr val="444444"/>
                        </a:solidFill>
                        <a:latin typeface="Segoe UI"/>
                        <a:cs typeface="Segoe UI"/>
                      </a:endParaRPr>
                    </a:p>
                    <a:p>
                      <a:pPr rtl="0" fontAlgn="base"/>
                      <a:r>
                        <a:rPr lang="fi-FI" sz="1100" b="0" i="0" kern="1200">
                          <a:solidFill>
                            <a:schemeClr val="dk1"/>
                          </a:solidFill>
                          <a:effectLst/>
                          <a:latin typeface="Segoe UI"/>
                          <a:ea typeface="+mn-ea"/>
                          <a:cs typeface="Segoe UI"/>
                        </a:rPr>
                        <a:t>Tässä jaksossa:</a:t>
                      </a:r>
                    </a:p>
                    <a:p>
                      <a:pPr rtl="0" fontAlgn="base"/>
                      <a:r>
                        <a:rPr lang="fi-FI" sz="1100" b="0" i="0" kern="1200">
                          <a:solidFill>
                            <a:schemeClr val="dk1"/>
                          </a:solidFill>
                          <a:effectLst/>
                          <a:latin typeface="Segoe UI"/>
                          <a:ea typeface="+mn-ea"/>
                          <a:cs typeface="Segoe UI"/>
                        </a:rPr>
                        <a:t>- Opit tiedostamaan toimintasi ja valintojesi vaikutusta ilmastoon. </a:t>
                      </a:r>
                    </a:p>
                    <a:p>
                      <a:pPr rtl="0" fontAlgn="base"/>
                      <a:r>
                        <a:rPr lang="fi-FI" sz="1100" b="0" i="0" kern="1200">
                          <a:solidFill>
                            <a:schemeClr val="dk1"/>
                          </a:solidFill>
                          <a:effectLst/>
                          <a:latin typeface="Segoe UI"/>
                          <a:ea typeface="+mn-ea"/>
                          <a:cs typeface="Segoe UI"/>
                        </a:rPr>
                        <a:t>- Opit pohtimaan energiantuotantoa sekä -kulutustasi ilmaston näkökulmasta</a:t>
                      </a:r>
                    </a:p>
                    <a:p>
                      <a:pPr rtl="0" fontAlgn="base"/>
                      <a:r>
                        <a:rPr lang="fi-FI" sz="1100" b="0" i="0" kern="1200">
                          <a:solidFill>
                            <a:schemeClr val="dk1"/>
                          </a:solidFill>
                          <a:effectLst/>
                          <a:latin typeface="Segoe UI"/>
                          <a:ea typeface="+mn-ea"/>
                          <a:cs typeface="Segoe UI"/>
                        </a:rPr>
                        <a:t>- Opit ymmärtämään energiantuotannon vaikutukset laajemmin. (kiertotalous, liikenne, ruuantuotanto asiayhteys) </a:t>
                      </a:r>
                    </a:p>
                    <a:p>
                      <a:pPr marL="285750" marR="0" lvl="0" indent="-285750">
                        <a:lnSpc>
                          <a:spcPct val="100000"/>
                        </a:lnSpc>
                        <a:spcBef>
                          <a:spcPts val="0"/>
                        </a:spcBef>
                        <a:spcAft>
                          <a:spcPts val="0"/>
                        </a:spcAft>
                        <a:buClr>
                          <a:srgbClr val="000000"/>
                        </a:buClr>
                        <a:buFont typeface="Arial"/>
                        <a:buChar char="•"/>
                      </a:pPr>
                      <a:endParaRPr lang="fi-FI" sz="1100" b="0" i="0" u="none" strike="noStrike" noProof="0">
                        <a:solidFill>
                          <a:srgbClr val="444444"/>
                        </a:solidFill>
                        <a:latin typeface="Segoe UI"/>
                        <a:cs typeface="Segoe UI"/>
                      </a:endParaRPr>
                    </a:p>
                  </a:txBody>
                  <a:tcPr/>
                </a:tc>
                <a:tc>
                  <a:txBody>
                    <a:bodyPr/>
                    <a:lstStyle/>
                    <a:p>
                      <a:pPr lvl="0">
                        <a:buNone/>
                      </a:pPr>
                      <a:r>
                        <a:rPr lang="fi-FI" sz="1100" b="1" i="0" u="none" strike="noStrike" baseline="0" noProof="0">
                          <a:solidFill>
                            <a:srgbClr val="000000"/>
                          </a:solidFill>
                          <a:latin typeface="Segoe UI"/>
                        </a:rPr>
                        <a:t>FY: energia, sähkö, energiantuotanto, sähköisen energian siirtäminen</a:t>
                      </a:r>
                    </a:p>
                  </a:txBody>
                  <a:tcPr/>
                </a:tc>
                <a:tc rowSpan="10">
                  <a:txBody>
                    <a:bodyPr/>
                    <a:lstStyle/>
                    <a:p>
                      <a:pPr rtl="0" fontAlgn="base"/>
                      <a:r>
                        <a:rPr lang="fi-FI" sz="1100" b="0" i="0" kern="1200">
                          <a:solidFill>
                            <a:schemeClr val="dk1"/>
                          </a:solidFill>
                          <a:effectLst/>
                          <a:latin typeface="Segoe UI"/>
                          <a:ea typeface="+mn-ea"/>
                          <a:cs typeface="+mn-cs"/>
                        </a:rPr>
                        <a:t>• Alamme itsenäisesti yhdistää oppimiamme asioita yhteiskunnallisesti puhuttaviin asioihin ja ilmastotekojen mittakaava alkaa hahmottua.  </a:t>
                      </a:r>
                      <a:endParaRPr lang="fi-FI" sz="1100" b="0" u="none" strike="noStrike" kern="1200">
                        <a:solidFill>
                          <a:schemeClr val="dk1"/>
                        </a:solidFill>
                        <a:effectLst/>
                        <a:latin typeface="Segoe UI"/>
                      </a:endParaRPr>
                    </a:p>
                    <a:p>
                      <a:pPr rtl="0" fontAlgn="base"/>
                      <a:endParaRPr lang="fi-FI" sz="1100" b="0" u="none" strike="noStrike" kern="1200">
                        <a:solidFill>
                          <a:schemeClr val="dk1"/>
                        </a:solidFill>
                        <a:effectLst/>
                        <a:latin typeface="Segoe UI"/>
                      </a:endParaRPr>
                    </a:p>
                    <a:p>
                      <a:pPr rtl="0" fontAlgn="base"/>
                      <a:r>
                        <a:rPr lang="fi-FI" sz="1100" b="0" u="none" strike="noStrike" kern="1200">
                          <a:solidFill>
                            <a:schemeClr val="dk1"/>
                          </a:solidFill>
                          <a:effectLst/>
                          <a:latin typeface="Segoe UI"/>
                        </a:rPr>
                        <a:t>Tulevaisuusajattelu</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p>
                    <a:p>
                      <a:pPr rtl="0" fontAlgn="base"/>
                      <a:r>
                        <a:rPr lang="fi-FI" sz="1100" b="0" u="none" strike="noStrike" kern="1200">
                          <a:solidFill>
                            <a:schemeClr val="dk1"/>
                          </a:solidFill>
                          <a:effectLst/>
                          <a:latin typeface="Segoe UI"/>
                        </a:rPr>
                        <a:t>Työelämätaidot- osaajien kouluttaminen kestävyyteen</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endParaRPr lang="fi-FI" sz="1100" b="0" i="0" kern="1200">
                        <a:solidFill>
                          <a:schemeClr val="dk1"/>
                        </a:solidFill>
                        <a:effectLst/>
                        <a:latin typeface="Segoe UI"/>
                        <a:ea typeface="+mn-ea"/>
                        <a:cs typeface="+mn-cs"/>
                      </a:endParaRPr>
                    </a:p>
                  </a:txBody>
                  <a:tcPr/>
                </a:tc>
                <a:extLst>
                  <a:ext uri="{0D108BD9-81ED-4DB2-BD59-A6C34878D82A}">
                    <a16:rowId xmlns:a16="http://schemas.microsoft.com/office/drawing/2014/main" val="716905999"/>
                  </a:ext>
                </a:extLst>
              </a:tr>
              <a:tr h="370840">
                <a:tc vMerge="1">
                  <a:txBody>
                    <a:bodyPr/>
                    <a:lstStyle/>
                    <a:p>
                      <a:endParaRPr lang="fi-FI"/>
                    </a:p>
                  </a:txBody>
                  <a:tcPr/>
                </a:tc>
                <a:tc>
                  <a:txBody>
                    <a:bodyPr/>
                    <a:lstStyle/>
                    <a:p>
                      <a:r>
                        <a:rPr lang="fi-FI" sz="1100" b="1">
                          <a:latin typeface="Segoe UI"/>
                          <a:cs typeface="Segoe UI"/>
                        </a:rPr>
                        <a:t>YH: Kestävä kehitys, </a:t>
                      </a:r>
                      <a:r>
                        <a:rPr lang="fi-FI" sz="1100" b="1" kern="1200">
                          <a:solidFill>
                            <a:schemeClr val="dk1"/>
                          </a:solidFill>
                          <a:effectLst/>
                          <a:latin typeface="Segoe UI"/>
                          <a:ea typeface="+mn-ea"/>
                          <a:cs typeface="Segoe UI"/>
                        </a:rPr>
                        <a:t>yhteiskunnallinen vaikuttaminen, talous</a:t>
                      </a:r>
                      <a:endParaRPr lang="fi-FI" sz="1100" b="1">
                        <a:latin typeface="Segoe UI"/>
                        <a:cs typeface="Segoe UI"/>
                      </a:endParaRPr>
                    </a:p>
                  </a:txBody>
                  <a:tcPr/>
                </a:tc>
                <a:tc vMerge="1">
                  <a:txBody>
                    <a:bodyPr/>
                    <a:lstStyle/>
                    <a:p>
                      <a:endParaRPr lang="fi-FI"/>
                    </a:p>
                  </a:txBody>
                  <a:tcPr/>
                </a:tc>
                <a:extLst>
                  <a:ext uri="{0D108BD9-81ED-4DB2-BD59-A6C34878D82A}">
                    <a16:rowId xmlns:a16="http://schemas.microsoft.com/office/drawing/2014/main" val="1574727172"/>
                  </a:ext>
                </a:extLst>
              </a:tr>
              <a:tr h="370840">
                <a:tc vMerge="1">
                  <a:txBody>
                    <a:bodyPr/>
                    <a:lstStyle/>
                    <a:p>
                      <a:endParaRPr lang="fi-FI"/>
                    </a:p>
                  </a:txBody>
                  <a:tcPr/>
                </a:tc>
                <a:tc>
                  <a:txBody>
                    <a:bodyPr/>
                    <a:lstStyle/>
                    <a:p>
                      <a:pPr lvl="0">
                        <a:buNone/>
                      </a:pPr>
                      <a:r>
                        <a:rPr lang="fi-FI" sz="1100" b="1">
                          <a:latin typeface="Segoe UI"/>
                        </a:rPr>
                        <a:t>HI: elinkeinoelämän kehitys ja maailmantalous, demokratia, tulevaisuudenusko, globaali kestävä kehitys</a:t>
                      </a:r>
                    </a:p>
                  </a:txBody>
                  <a:tcPr/>
                </a:tc>
                <a:tc vMerge="1">
                  <a:txBody>
                    <a:bodyPr/>
                    <a:lstStyle/>
                    <a:p>
                      <a:endParaRPr lang="fi-FI"/>
                    </a:p>
                  </a:txBody>
                  <a:tcPr/>
                </a:tc>
                <a:extLst>
                  <a:ext uri="{0D108BD9-81ED-4DB2-BD59-A6C34878D82A}">
                    <a16:rowId xmlns:a16="http://schemas.microsoft.com/office/drawing/2014/main" val="3429338328"/>
                  </a:ext>
                </a:extLst>
              </a:tr>
              <a:tr h="370840">
                <a:tc vMerge="1">
                  <a:txBody>
                    <a:bodyPr/>
                    <a:lstStyle/>
                    <a:p>
                      <a:endParaRPr lang="fi-FI"/>
                    </a:p>
                  </a:txBody>
                  <a:tcPr/>
                </a:tc>
                <a:tc>
                  <a:txBody>
                    <a:bodyPr/>
                    <a:lstStyle/>
                    <a:p>
                      <a:pPr lvl="0">
                        <a:buNone/>
                      </a:pPr>
                      <a:r>
                        <a:rPr lang="fi-FI" sz="1100" b="1">
                          <a:latin typeface="Segoe UI"/>
                        </a:rPr>
                        <a:t>KE: luonnonvarojen kestävä käyttö</a:t>
                      </a:r>
                    </a:p>
                  </a:txBody>
                  <a:tcPr/>
                </a:tc>
                <a:tc vMerge="1">
                  <a:txBody>
                    <a:bodyPr/>
                    <a:lstStyle/>
                    <a:p>
                      <a:endParaRPr lang="fi-FI"/>
                    </a:p>
                  </a:txBody>
                  <a:tcPr/>
                </a:tc>
                <a:extLst>
                  <a:ext uri="{0D108BD9-81ED-4DB2-BD59-A6C34878D82A}">
                    <a16:rowId xmlns:a16="http://schemas.microsoft.com/office/drawing/2014/main" val="2498307278"/>
                  </a:ext>
                </a:extLst>
              </a:tr>
              <a:tr h="370840">
                <a:tc vMerge="1">
                  <a:txBody>
                    <a:bodyPr/>
                    <a:lstStyle/>
                    <a:p>
                      <a:endParaRPr lang="fi-FI"/>
                    </a:p>
                  </a:txBody>
                  <a:tcPr/>
                </a:tc>
                <a:tc>
                  <a:txBody>
                    <a:bodyPr/>
                    <a:lstStyle/>
                    <a:p>
                      <a:r>
                        <a:rPr lang="fi-FI" sz="1100" b="1">
                          <a:latin typeface="Segoe UI"/>
                          <a:cs typeface="Segoe UI"/>
                        </a:rPr>
                        <a:t>MT: </a:t>
                      </a:r>
                      <a:r>
                        <a:rPr lang="fi-FI" sz="1100" b="1" kern="1200">
                          <a:solidFill>
                            <a:schemeClr val="dk1"/>
                          </a:solidFill>
                          <a:effectLst/>
                          <a:latin typeface="Segoe UI"/>
                          <a:ea typeface="+mn-ea"/>
                          <a:cs typeface="Segoe UI"/>
                        </a:rPr>
                        <a:t>Ympäristön muutokset: ilmastonmuutos, luonnon monimuotoisuus, globalisaatio, elinkaariajattelu, ympäristön tila</a:t>
                      </a:r>
                    </a:p>
                    <a:p>
                      <a:pPr lvl="0">
                        <a:buNone/>
                      </a:pPr>
                      <a:endParaRPr lang="fi-FI" sz="1100" b="1">
                        <a:latin typeface="Segoe UI"/>
                      </a:endParaRPr>
                    </a:p>
                  </a:txBody>
                  <a:tcPr/>
                </a:tc>
                <a:tc vMerge="1">
                  <a:txBody>
                    <a:bodyPr/>
                    <a:lstStyle/>
                    <a:p>
                      <a:endParaRPr lang="fi-FI"/>
                    </a:p>
                  </a:txBody>
                  <a:tcPr/>
                </a:tc>
                <a:extLst>
                  <a:ext uri="{0D108BD9-81ED-4DB2-BD59-A6C34878D82A}">
                    <a16:rowId xmlns:a16="http://schemas.microsoft.com/office/drawing/2014/main" val="3231274094"/>
                  </a:ext>
                </a:extLst>
              </a:tr>
              <a:tr h="370840">
                <a:tc vMerge="1">
                  <a:txBody>
                    <a:bodyPr/>
                    <a:lstStyle/>
                    <a:p>
                      <a:endParaRPr lang="fi-FI"/>
                    </a:p>
                  </a:txBody>
                  <a:tcPr/>
                </a:tc>
                <a:tc>
                  <a:txBody>
                    <a:bodyPr/>
                    <a:lstStyle/>
                    <a:p>
                      <a:pPr lvl="0">
                        <a:buNone/>
                      </a:pPr>
                      <a:r>
                        <a:rPr lang="fi-FI" sz="1100" b="1">
                          <a:latin typeface="Segoe UI"/>
                        </a:rPr>
                        <a:t>BG: ihmisen vaikutus ympäristöön, luonnon monimuotoisuus, kestävä kehitys</a:t>
                      </a:r>
                    </a:p>
                  </a:txBody>
                  <a:tcPr/>
                </a:tc>
                <a:tc vMerge="1">
                  <a:txBody>
                    <a:bodyPr/>
                    <a:lstStyle/>
                    <a:p>
                      <a:endParaRPr lang="fi-FI"/>
                    </a:p>
                  </a:txBody>
                  <a:tcPr/>
                </a:tc>
                <a:extLst>
                  <a:ext uri="{0D108BD9-81ED-4DB2-BD59-A6C34878D82A}">
                    <a16:rowId xmlns:a16="http://schemas.microsoft.com/office/drawing/2014/main" val="246727900"/>
                  </a:ext>
                </a:extLst>
              </a:tr>
              <a:tr h="370840">
                <a:tc vMerge="1">
                  <a:txBody>
                    <a:bodyPr/>
                    <a:lstStyle/>
                    <a:p>
                      <a:endParaRPr lang="fi-FI"/>
                    </a:p>
                  </a:txBody>
                  <a:tcPr/>
                </a:tc>
                <a:tc>
                  <a:txBody>
                    <a:bodyPr/>
                    <a:lstStyle/>
                    <a:p>
                      <a:pPr lvl="0">
                        <a:buNone/>
                      </a:pPr>
                      <a:r>
                        <a:rPr lang="fi-FI" sz="1100" b="1">
                          <a:latin typeface="Segoe UI"/>
                        </a:rPr>
                        <a:t>AI: tiedonhaku ja lähdekritiikki, tekstin tuottaminen, monilukutaito, tutkiva ja kriittinen ajattelu</a:t>
                      </a:r>
                    </a:p>
                  </a:txBody>
                  <a:tcPr/>
                </a:tc>
                <a:tc vMerge="1">
                  <a:txBody>
                    <a:bodyPr/>
                    <a:lstStyle/>
                    <a:p>
                      <a:endParaRPr lang="fi-FI"/>
                    </a:p>
                  </a:txBody>
                  <a:tcPr/>
                </a:tc>
                <a:extLst>
                  <a:ext uri="{0D108BD9-81ED-4DB2-BD59-A6C34878D82A}">
                    <a16:rowId xmlns:a16="http://schemas.microsoft.com/office/drawing/2014/main" val="3633034655"/>
                  </a:ext>
                </a:extLst>
              </a:tr>
              <a:tr h="370839">
                <a:tc vMerge="1">
                  <a:txBody>
                    <a:bodyPr/>
                    <a:lstStyle/>
                    <a:p>
                      <a:endParaRPr lang="fi-FI"/>
                    </a:p>
                  </a:txBody>
                  <a:tcPr/>
                </a:tc>
                <a:tc>
                  <a:txBody>
                    <a:bodyPr/>
                    <a:lstStyle/>
                    <a:p>
                      <a:pPr lvl="0">
                        <a:buNone/>
                      </a:pPr>
                      <a:r>
                        <a:rPr lang="fi-FI" sz="1100" b="1">
                          <a:latin typeface="Segoe UI"/>
                        </a:rPr>
                        <a:t>TT. Ympäristöriskit, vastuullinen kuluttaminen</a:t>
                      </a:r>
                    </a:p>
                  </a:txBody>
                  <a:tcPr/>
                </a:tc>
                <a:tc vMerge="1">
                  <a:txBody>
                    <a:bodyPr/>
                    <a:lstStyle/>
                    <a:p>
                      <a:endParaRPr lang="fi-FI"/>
                    </a:p>
                  </a:txBody>
                  <a:tcPr/>
                </a:tc>
                <a:extLst>
                  <a:ext uri="{0D108BD9-81ED-4DB2-BD59-A6C34878D82A}">
                    <a16:rowId xmlns:a16="http://schemas.microsoft.com/office/drawing/2014/main" val="710905423"/>
                  </a:ext>
                </a:extLst>
              </a:tr>
              <a:tr h="370838">
                <a:tc vMerge="1">
                  <a:txBody>
                    <a:bodyPr/>
                    <a:lstStyle/>
                    <a:p>
                      <a:endParaRPr lang="fi-FI"/>
                    </a:p>
                  </a:txBody>
                  <a:tcPr/>
                </a:tc>
                <a:tc>
                  <a:txBody>
                    <a:bodyPr/>
                    <a:lstStyle/>
                    <a:p>
                      <a:pPr lvl="0">
                        <a:buNone/>
                      </a:pPr>
                      <a:r>
                        <a:rPr lang="fi-FI" sz="1100" b="1">
                          <a:latin typeface="Segoe UI"/>
                        </a:rPr>
                        <a:t>MA: tilastot, prosenttilaskut (energiasisältöjä)</a:t>
                      </a:r>
                    </a:p>
                  </a:txBody>
                  <a:tcPr/>
                </a:tc>
                <a:tc vMerge="1">
                  <a:txBody>
                    <a:bodyPr/>
                    <a:lstStyle/>
                    <a:p>
                      <a:endParaRPr lang="fi-FI"/>
                    </a:p>
                  </a:txBody>
                  <a:tcPr/>
                </a:tc>
                <a:extLst>
                  <a:ext uri="{0D108BD9-81ED-4DB2-BD59-A6C34878D82A}">
                    <a16:rowId xmlns:a16="http://schemas.microsoft.com/office/drawing/2014/main" val="1557175209"/>
                  </a:ext>
                </a:extLst>
              </a:tr>
              <a:tr h="370838">
                <a:tc vMerge="1">
                  <a:txBody>
                    <a:bodyPr/>
                    <a:lstStyle/>
                    <a:p>
                      <a:endParaRPr lang="fi-FI"/>
                    </a:p>
                  </a:txBody>
                  <a:tcPr/>
                </a:tc>
                <a:tc>
                  <a:txBody>
                    <a:bodyPr/>
                    <a:lstStyle/>
                    <a:p>
                      <a:pPr lvl="0">
                        <a:buNone/>
                      </a:pPr>
                      <a:r>
                        <a:rPr lang="fi-FI" sz="1100" b="1">
                          <a:latin typeface="Segoe UI"/>
                        </a:rPr>
                        <a:t>KU/KÄS/ICT: mallinnus</a:t>
                      </a:r>
                    </a:p>
                  </a:txBody>
                  <a:tcPr/>
                </a:tc>
                <a:tc vMerge="1">
                  <a:txBody>
                    <a:bodyPr/>
                    <a:lstStyle/>
                    <a:p>
                      <a:endParaRPr lang="fi-FI"/>
                    </a:p>
                  </a:txBody>
                  <a:tcPr/>
                </a:tc>
                <a:extLst>
                  <a:ext uri="{0D108BD9-81ED-4DB2-BD59-A6C34878D82A}">
                    <a16:rowId xmlns:a16="http://schemas.microsoft.com/office/drawing/2014/main" val="4884267"/>
                  </a:ext>
                </a:extLst>
              </a:tr>
            </a:tbl>
          </a:graphicData>
        </a:graphic>
      </p:graphicFrame>
      <p:sp>
        <p:nvSpPr>
          <p:cNvPr id="4" name="Alatunnisteen paikkamerkki 3">
            <a:extLst>
              <a:ext uri="{FF2B5EF4-FFF2-40B4-BE49-F238E27FC236}">
                <a16:creationId xmlns:a16="http://schemas.microsoft.com/office/drawing/2014/main" id="{EA707814-0F3B-1A93-7A3D-FEE60E962FA7}"/>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321897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Hehkuva loistelamppu sammutettujen lamppujen joukossa">
            <a:extLst>
              <a:ext uri="{FF2B5EF4-FFF2-40B4-BE49-F238E27FC236}">
                <a16:creationId xmlns:a16="http://schemas.microsoft.com/office/drawing/2014/main" id="{80C0421E-089A-DC61-2120-B93C5CED9717}"/>
              </a:ext>
            </a:extLst>
          </p:cNvPr>
          <p:cNvPicPr>
            <a:picLocks noGrp="1" noChangeAspect="1"/>
          </p:cNvPicPr>
          <p:nvPr>
            <p:ph type="pic" idx="12"/>
          </p:nvPr>
        </p:nvPicPr>
        <p:blipFill rotWithShape="1">
          <a:blip r:embed="rId2"/>
          <a:srcRect l="15099" t="15990" r="15099" b="15990"/>
          <a:stretch/>
        </p:blipFill>
        <p:spPr>
          <a:xfrm>
            <a:off x="308439" y="3339062"/>
            <a:ext cx="5073618" cy="3382412"/>
          </a:xfrm>
          <a:prstGeom prst="rect">
            <a:avLst/>
          </a:prstGeom>
          <a:ln>
            <a:noFill/>
          </a:ln>
          <a:effectLst>
            <a:softEdge rad="112500"/>
          </a:effectLst>
        </p:spPr>
      </p:pic>
      <p:sp>
        <p:nvSpPr>
          <p:cNvPr id="5" name="Sisällön paikkamerkki 4">
            <a:extLst>
              <a:ext uri="{FF2B5EF4-FFF2-40B4-BE49-F238E27FC236}">
                <a16:creationId xmlns:a16="http://schemas.microsoft.com/office/drawing/2014/main" id="{278B065F-4FF6-2148-86E8-016EB1ED3497}"/>
              </a:ext>
            </a:extLst>
          </p:cNvPr>
          <p:cNvSpPr>
            <a:spLocks noGrp="1"/>
          </p:cNvSpPr>
          <p:nvPr>
            <p:ph idx="1"/>
          </p:nvPr>
        </p:nvSpPr>
        <p:spPr>
          <a:xfrm>
            <a:off x="6177064" y="680936"/>
            <a:ext cx="4916506" cy="5675413"/>
          </a:xfrm>
        </p:spPr>
        <p:txBody>
          <a:bodyPr vert="horz" lIns="91440" tIns="45720" rIns="91440" bIns="45720" rtlCol="0" anchor="t">
            <a:normAutofit fontScale="77500" lnSpcReduction="20000"/>
          </a:bodyPr>
          <a:lstStyle/>
          <a:p>
            <a:r>
              <a:rPr lang="fi-FI">
                <a:latin typeface="Segoe UI"/>
                <a:cs typeface="Segoe UI"/>
              </a:rPr>
              <a:t>STEAM-HAASTE:</a:t>
            </a:r>
          </a:p>
          <a:p>
            <a:r>
              <a:rPr lang="fi-FI">
                <a:latin typeface="Segoe UI"/>
                <a:cs typeface="Segoe UI"/>
              </a:rPr>
              <a:t>Loputtomasti puhdasta energiaa</a:t>
            </a:r>
          </a:p>
          <a:p>
            <a:r>
              <a:rPr lang="fi-FI">
                <a:latin typeface="Segoe UI"/>
                <a:cs typeface="Segoe UI"/>
              </a:rPr>
              <a:t>Kestävää energian kulutusta</a:t>
            </a:r>
          </a:p>
          <a:p>
            <a:r>
              <a:rPr lang="fi-FI">
                <a:latin typeface="Segoe UI"/>
                <a:cs typeface="Segoe UI"/>
              </a:rPr>
              <a:t>Huoltovarmuutta sekä ratkaisuja energian talteenottoon</a:t>
            </a:r>
          </a:p>
          <a:p>
            <a:endParaRPr lang="fi-FI"/>
          </a:p>
          <a:p>
            <a:pPr marL="342900" indent="-342900">
              <a:buAutoNum type="arabicPeriod"/>
            </a:pPr>
            <a:r>
              <a:rPr lang="fi-FI" sz="1800">
                <a:latin typeface="Segoe UI"/>
                <a:cs typeface="Segoe UI"/>
              </a:rPr>
              <a:t>Tutki uusiutuvien energiamuotojen tai tulevaisuuden energiantuotannon vahvuuksia ja haasteita. Tee niistä ajatuskartta tai muu tiivistelmä. Voitte tehdä myös luokan yhteisen tiedonkeruun,.</a:t>
            </a:r>
          </a:p>
          <a:p>
            <a:pPr marL="342900" indent="-342900">
              <a:buAutoNum type="arabicPeriod"/>
            </a:pPr>
            <a:r>
              <a:rPr lang="fi-FI" sz="1800">
                <a:latin typeface="Segoe UI"/>
                <a:cs typeface="Segoe UI"/>
              </a:rPr>
              <a:t>Ideoi saamasi tiedon pohjalta joko olemassa olevista tuotantomuodoista kestävämpiä tai rakenna jotain uutta! Toteuta mallinnuksia ensin luonnoksena.</a:t>
            </a:r>
          </a:p>
          <a:p>
            <a:pPr marL="342900" indent="-342900">
              <a:buAutoNum type="arabicPeriod"/>
            </a:pPr>
            <a:r>
              <a:rPr lang="fi-FI" sz="1800">
                <a:latin typeface="Segoe UI"/>
                <a:cs typeface="Segoe UI"/>
              </a:rPr>
              <a:t>Valitse yksi mallinnus. Toteuta se piirtämällä tai rakentamalla pienoismalli joko sähköisesti tai käsin.</a:t>
            </a:r>
          </a:p>
          <a:p>
            <a:pPr marL="342900" indent="-342900">
              <a:buAutoNum type="arabicPeriod"/>
            </a:pPr>
            <a:r>
              <a:rPr lang="fi-FI" sz="1800">
                <a:latin typeface="Segoe UI"/>
                <a:cs typeface="Segoe UI"/>
              </a:rPr>
              <a:t>Tässä vaiheessa on aika tehdä yhdessä maailmasta parempi! Tehkää yhteinen suunnitelma yhdistäen parhaat palat tai valitkaa yksi, josta kehitätte vieläkin paremman.</a:t>
            </a:r>
          </a:p>
          <a:p>
            <a:pPr marL="342900" indent="-342900">
              <a:buAutoNum type="arabicPeriod"/>
            </a:pPr>
            <a:r>
              <a:rPr lang="fi-FI" sz="1800">
                <a:latin typeface="Segoe UI"/>
                <a:cs typeface="Segoe UI"/>
              </a:rPr>
              <a:t>Esitelkää energiantuotannon tulevaisuuden ratkaisunne sekä pyytäkää rakentavaa palautetta.</a:t>
            </a:r>
          </a:p>
          <a:p>
            <a:pPr marL="342900" indent="-342900">
              <a:buAutoNum type="arabicPeriod"/>
            </a:pPr>
            <a:r>
              <a:rPr lang="fi-FI" sz="1800">
                <a:latin typeface="Segoe UI"/>
                <a:cs typeface="Segoe UI"/>
              </a:rPr>
              <a:t>Muistakaa myös kertoa, mitä opitte prosessissa!</a:t>
            </a:r>
          </a:p>
          <a:p>
            <a:endParaRPr lang="fi-FI"/>
          </a:p>
        </p:txBody>
      </p:sp>
      <p:sp>
        <p:nvSpPr>
          <p:cNvPr id="4" name="Alatunnisteen paikkamerkki 3">
            <a:extLst>
              <a:ext uri="{FF2B5EF4-FFF2-40B4-BE49-F238E27FC236}">
                <a16:creationId xmlns:a16="http://schemas.microsoft.com/office/drawing/2014/main" id="{C38E2D14-F8E1-7143-AC87-C3E74497DE8E}"/>
              </a:ext>
            </a:extLst>
          </p:cNvPr>
          <p:cNvSpPr>
            <a:spLocks noGrp="1"/>
          </p:cNvSpPr>
          <p:nvPr>
            <p:ph type="ftr" sz="quarter" idx="11"/>
          </p:nvPr>
        </p:nvSpPr>
        <p:spPr/>
        <p:txBody>
          <a:bodyPr/>
          <a:lstStyle/>
          <a:p>
            <a:r>
              <a:rPr lang="fi-FI"/>
              <a:t>ouka.fi/opinvirta</a:t>
            </a:r>
          </a:p>
        </p:txBody>
      </p:sp>
      <p:pic>
        <p:nvPicPr>
          <p:cNvPr id="9" name="Kuva 5">
            <a:extLst>
              <a:ext uri="{FF2B5EF4-FFF2-40B4-BE49-F238E27FC236}">
                <a16:creationId xmlns:a16="http://schemas.microsoft.com/office/drawing/2014/main" id="{5A336447-5E41-91A9-8A4D-5D5D99C964DE}"/>
              </a:ext>
            </a:extLst>
          </p:cNvPr>
          <p:cNvPicPr>
            <a:picLocks noChangeAspect="1"/>
          </p:cNvPicPr>
          <p:nvPr/>
        </p:nvPicPr>
        <p:blipFill rotWithShape="1">
          <a:blip r:embed="rId3"/>
          <a:srcRect l="5288" r="5288"/>
          <a:stretch/>
        </p:blipFill>
        <p:spPr>
          <a:xfrm>
            <a:off x="295542" y="961114"/>
            <a:ext cx="3112205" cy="3648186"/>
          </a:xfrm>
          <a:prstGeom prst="rect">
            <a:avLst/>
          </a:prstGeom>
          <a:noFill/>
        </p:spPr>
      </p:pic>
    </p:spTree>
    <p:extLst>
      <p:ext uri="{BB962C8B-B14F-4D97-AF65-F5344CB8AC3E}">
        <p14:creationId xmlns:p14="http://schemas.microsoft.com/office/powerpoint/2010/main" val="386093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5490-C9F5-9402-2D7F-FA06E2241E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49A3690-08CA-4B5A-60EE-BA608CDDB28D}"/>
              </a:ext>
            </a:extLst>
          </p:cNvPr>
          <p:cNvSpPr>
            <a:spLocks noGrp="1"/>
          </p:cNvSpPr>
          <p:nvPr>
            <p:ph type="title"/>
          </p:nvPr>
        </p:nvSpPr>
        <p:spPr/>
        <p:txBody>
          <a:bodyPr/>
          <a:lstStyle/>
          <a:p>
            <a:r>
              <a:rPr lang="fi-FI">
                <a:latin typeface="Segoe UI"/>
                <a:cs typeface="Segoe UI"/>
              </a:rPr>
              <a:t>STEAM -  PÄÄ POIS ROSKIKSESTA!</a:t>
            </a:r>
            <a:br>
              <a:rPr lang="fi-FI">
                <a:latin typeface="Segoe UI"/>
                <a:cs typeface="Segoe UI"/>
              </a:rPr>
            </a:br>
            <a:r>
              <a:rPr lang="fi-FI">
                <a:latin typeface="Segoe UI"/>
                <a:cs typeface="Segoe UI"/>
              </a:rPr>
              <a:t>Hävikkiä vastaan, puhtaamman ruuan puolesta!</a:t>
            </a:r>
            <a:endParaRPr lang="fi-FI"/>
          </a:p>
        </p:txBody>
      </p:sp>
      <p:graphicFrame>
        <p:nvGraphicFramePr>
          <p:cNvPr id="5" name="Sisällön paikkamerkki 4">
            <a:extLst>
              <a:ext uri="{FF2B5EF4-FFF2-40B4-BE49-F238E27FC236}">
                <a16:creationId xmlns:a16="http://schemas.microsoft.com/office/drawing/2014/main" id="{6552C0BD-A977-95BB-CEC7-077A84D56E91}"/>
              </a:ext>
            </a:extLst>
          </p:cNvPr>
          <p:cNvGraphicFramePr>
            <a:graphicFrameLocks noGrp="1"/>
          </p:cNvGraphicFramePr>
          <p:nvPr>
            <p:ph idx="1"/>
            <p:extLst>
              <p:ext uri="{D42A27DB-BD31-4B8C-83A1-F6EECF244321}">
                <p14:modId xmlns:p14="http://schemas.microsoft.com/office/powerpoint/2010/main" val="1844333233"/>
              </p:ext>
            </p:extLst>
          </p:nvPr>
        </p:nvGraphicFramePr>
        <p:xfrm>
          <a:off x="691662" y="1780442"/>
          <a:ext cx="10630578" cy="3806366"/>
        </p:xfrm>
        <a:graphic>
          <a:graphicData uri="http://schemas.openxmlformats.org/drawingml/2006/table">
            <a:tbl>
              <a:tblPr firstRow="1" bandRow="1">
                <a:tableStyleId>{F5AB1C69-6EDB-4FF4-983F-18BD219EF322}</a:tableStyleId>
              </a:tblPr>
              <a:tblGrid>
                <a:gridCol w="3543526">
                  <a:extLst>
                    <a:ext uri="{9D8B030D-6E8A-4147-A177-3AD203B41FA5}">
                      <a16:colId xmlns:a16="http://schemas.microsoft.com/office/drawing/2014/main" val="354686501"/>
                    </a:ext>
                  </a:extLst>
                </a:gridCol>
                <a:gridCol w="3543526">
                  <a:extLst>
                    <a:ext uri="{9D8B030D-6E8A-4147-A177-3AD203B41FA5}">
                      <a16:colId xmlns:a16="http://schemas.microsoft.com/office/drawing/2014/main" val="343578829"/>
                    </a:ext>
                  </a:extLst>
                </a:gridCol>
                <a:gridCol w="3543526">
                  <a:extLst>
                    <a:ext uri="{9D8B030D-6E8A-4147-A177-3AD203B41FA5}">
                      <a16:colId xmlns:a16="http://schemas.microsoft.com/office/drawing/2014/main" val="2539532375"/>
                    </a:ext>
                  </a:extLst>
                </a:gridCol>
              </a:tblGrid>
              <a:tr h="488375">
                <a:tc>
                  <a:txBody>
                    <a:bodyPr/>
                    <a:lstStyle/>
                    <a:p>
                      <a:r>
                        <a:rPr lang="fi-FI"/>
                        <a:t>TAVOITTEET</a:t>
                      </a:r>
                    </a:p>
                  </a:txBody>
                  <a:tcPr/>
                </a:tc>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563510">
                <a:tc rowSpan="6">
                  <a:txBody>
                    <a:bodyPr/>
                    <a:lstStyle/>
                    <a:p>
                      <a:pPr marL="742950" marR="0" lvl="1" indent="-285750">
                        <a:lnSpc>
                          <a:spcPct val="100000"/>
                        </a:lnSpc>
                        <a:spcBef>
                          <a:spcPts val="0"/>
                        </a:spcBef>
                        <a:spcAft>
                          <a:spcPts val="0"/>
                        </a:spcAft>
                        <a:buClr>
                          <a:srgbClr val="000000"/>
                        </a:buClr>
                        <a:buFont typeface="Arial"/>
                        <a:buChar char="•"/>
                      </a:pPr>
                      <a:endParaRPr lang="fi-FI" sz="1100" b="1" u="none" strike="noStrike" noProof="0" dirty="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endParaRPr lang="fi-FI" sz="1100" b="1" u="none" strike="noStrike" noProof="0" dirty="0">
                        <a:solidFill>
                          <a:srgbClr val="444444"/>
                        </a:solidFill>
                        <a:latin typeface="Segoe UI"/>
                      </a:endParaRPr>
                    </a:p>
                    <a:p>
                      <a:pPr marL="0" marR="0" lvl="0" indent="0">
                        <a:lnSpc>
                          <a:spcPct val="100000"/>
                        </a:lnSpc>
                        <a:spcBef>
                          <a:spcPts val="0"/>
                        </a:spcBef>
                        <a:spcAft>
                          <a:spcPts val="0"/>
                        </a:spcAft>
                        <a:buClr>
                          <a:srgbClr val="000000"/>
                        </a:buClr>
                        <a:buNone/>
                      </a:pPr>
                      <a:r>
                        <a:rPr lang="fi-FI" sz="1100" b="1" u="none" strike="noStrike" noProof="0">
                          <a:solidFill>
                            <a:srgbClr val="444444"/>
                          </a:solidFill>
                          <a:latin typeface="Segoe UI"/>
                        </a:rPr>
                        <a:t>Tässä jaksossa...</a:t>
                      </a:r>
                      <a:endParaRPr lang="fi-FI" sz="1100" b="1" u="none" strike="noStrike" noProof="0" dirty="0">
                        <a:solidFill>
                          <a:srgbClr val="444444"/>
                        </a:solidFill>
                        <a:latin typeface="Segoe UI"/>
                      </a:endParaRPr>
                    </a:p>
                    <a:p>
                      <a:pPr marL="171450" marR="0" lvl="0" indent="-171450">
                        <a:lnSpc>
                          <a:spcPct val="100000"/>
                        </a:lnSpc>
                        <a:spcBef>
                          <a:spcPts val="0"/>
                        </a:spcBef>
                        <a:spcAft>
                          <a:spcPts val="0"/>
                        </a:spcAft>
                        <a:buFont typeface="Calibri"/>
                        <a:buChar char="-"/>
                      </a:pPr>
                      <a:r>
                        <a:rPr lang="fi-FI" sz="1100" b="1" i="0" u="none" strike="noStrike" noProof="0">
                          <a:solidFill>
                            <a:srgbClr val="000000"/>
                          </a:solidFill>
                          <a:latin typeface="Segoe UI"/>
                        </a:rPr>
                        <a:t>Opit tiedostamaan toimintasi ja valintojesi vaikutuksen ilmastoon.</a:t>
                      </a:r>
                    </a:p>
                    <a:p>
                      <a:pPr marL="171450" marR="0" lvl="0" indent="-171450" algn="l">
                        <a:lnSpc>
                          <a:spcPct val="100000"/>
                        </a:lnSpc>
                        <a:spcBef>
                          <a:spcPts val="0"/>
                        </a:spcBef>
                        <a:spcAft>
                          <a:spcPts val="0"/>
                        </a:spcAft>
                        <a:buFont typeface="Calibri"/>
                        <a:buChar char="-"/>
                      </a:pPr>
                      <a:r>
                        <a:rPr lang="fi-FI" sz="1100" b="1" i="0" u="none" strike="noStrike" noProof="0">
                          <a:solidFill>
                            <a:srgbClr val="000000"/>
                          </a:solidFill>
                          <a:latin typeface="Segoe UI"/>
                        </a:rPr>
                        <a:t>Tiedät, miten voit osallistua ja vaikuttaa omassa kouluyhteisössäsi sekä paikallisesti eri tavoin (osallisuusryhmät, oppilaskunta, Vihreä lippu-tiimit jne., kampanjat, ehdotukset tiimeille jne.).</a:t>
                      </a:r>
                      <a:endParaRPr lang="fi-FI" sz="1100" b="0" i="0" u="none" strike="noStrike" noProof="0">
                        <a:solidFill>
                          <a:srgbClr val="000000"/>
                        </a:solidFill>
                        <a:latin typeface="Segoe UI"/>
                      </a:endParaRPr>
                    </a:p>
                    <a:p>
                      <a:pPr marL="171450" lvl="0" indent="-171450" algn="l">
                        <a:lnSpc>
                          <a:spcPct val="100000"/>
                        </a:lnSpc>
                        <a:spcBef>
                          <a:spcPts val="0"/>
                        </a:spcBef>
                        <a:spcAft>
                          <a:spcPts val="0"/>
                        </a:spcAft>
                        <a:buFont typeface="Calibri"/>
                        <a:buChar char="-"/>
                      </a:pPr>
                      <a:r>
                        <a:rPr lang="fi-FI" sz="1100" b="1" i="0" u="none" strike="noStrike" noProof="0">
                          <a:solidFill>
                            <a:srgbClr val="000000"/>
                          </a:solidFill>
                          <a:latin typeface="Segoe UI"/>
                        </a:rPr>
                        <a:t>Toimit omassa elämässäsi sekä lähiympäristössäsi ilmaston puolesta sekä vaikutat toiminnallasi myös laajemmin.</a:t>
                      </a:r>
                      <a:endParaRPr lang="fi-FI" sz="1100" b="0" i="0" u="none" strike="noStrike" noProof="0">
                        <a:solidFill>
                          <a:srgbClr val="000000"/>
                        </a:solidFill>
                        <a:latin typeface="Segoe UI"/>
                      </a:endParaRPr>
                    </a:p>
                    <a:p>
                      <a:pPr marL="171450" marR="0" lvl="0" indent="-171450">
                        <a:lnSpc>
                          <a:spcPct val="100000"/>
                        </a:lnSpc>
                        <a:spcBef>
                          <a:spcPts val="0"/>
                        </a:spcBef>
                        <a:spcAft>
                          <a:spcPts val="0"/>
                        </a:spcAft>
                        <a:buFont typeface="Calibri"/>
                        <a:buChar char="-"/>
                      </a:pPr>
                      <a:endParaRPr lang="fi-FI" sz="1100" b="1" i="0" u="none" strike="noStrike" noProof="0" dirty="0">
                        <a:solidFill>
                          <a:srgbClr val="000000"/>
                        </a:solidFill>
                        <a:latin typeface="Segoe UI"/>
                      </a:endParaRPr>
                    </a:p>
                    <a:p>
                      <a:pPr marL="171450" marR="0" lvl="0" indent="-171450">
                        <a:lnSpc>
                          <a:spcPct val="100000"/>
                        </a:lnSpc>
                        <a:spcBef>
                          <a:spcPts val="0"/>
                        </a:spcBef>
                        <a:spcAft>
                          <a:spcPts val="0"/>
                        </a:spcAft>
                        <a:buFont typeface="Calibri"/>
                        <a:buChar char="-"/>
                      </a:pPr>
                      <a:endParaRPr lang="fi-FI" sz="1100" b="1" i="0" u="none" strike="noStrike" noProof="0" dirty="0">
                        <a:solidFill>
                          <a:srgbClr val="000000"/>
                        </a:solidFill>
                        <a:latin typeface="Segoe UI"/>
                      </a:endParaRPr>
                    </a:p>
                  </a:txBody>
                  <a:tcPr/>
                </a:tc>
                <a:tc>
                  <a:txBody>
                    <a:bodyPr/>
                    <a:lstStyle/>
                    <a:p>
                      <a:pPr lvl="0">
                        <a:buNone/>
                      </a:pPr>
                      <a:r>
                        <a:rPr lang="fi-FI" sz="1100" b="1" i="0" u="none" strike="noStrike" baseline="0" noProof="0">
                          <a:solidFill>
                            <a:srgbClr val="000000"/>
                          </a:solidFill>
                          <a:latin typeface="Segoe UI"/>
                        </a:rPr>
                        <a:t>KO: lähiruoka, ruoantuotanto, kestävä tulevaisuus, ravitsemus</a:t>
                      </a:r>
                    </a:p>
                  </a:txBody>
                  <a:tcPr/>
                </a:tc>
                <a:tc rowSpan="6">
                  <a:txBody>
                    <a:bodyPr/>
                    <a:lstStyle/>
                    <a:p>
                      <a:pPr lvl="0">
                        <a:buNone/>
                      </a:pPr>
                      <a:endParaRPr lang="fi-FI" sz="1100" b="0" i="0" u="none" strike="noStrike" kern="1200" noProof="0" dirty="0">
                        <a:solidFill>
                          <a:srgbClr val="000000"/>
                        </a:solidFill>
                        <a:effectLst/>
                        <a:latin typeface="Segoe UI"/>
                      </a:endParaRPr>
                    </a:p>
                    <a:p>
                      <a:pPr lvl="0">
                        <a:buNone/>
                      </a:pPr>
                      <a:r>
                        <a:rPr lang="fi-FI" sz="1100" b="0" i="0" u="none" strike="noStrike" kern="1200" noProof="0">
                          <a:solidFill>
                            <a:srgbClr val="000000"/>
                          </a:solidFill>
                          <a:effectLst/>
                          <a:latin typeface="Segoe UI"/>
                        </a:rPr>
                        <a:t> Ymmärrämme, että yhteisö on keskeisessä asemassa muutoksessa. Toimimme omassa yhteisössämme edistääksemme muutosta.</a:t>
                      </a:r>
                      <a:endParaRPr lang="fi-FI" sz="1100" b="0" i="0" u="none" strike="noStrike" kern="1200" noProof="0" dirty="0">
                        <a:solidFill>
                          <a:srgbClr val="000000"/>
                        </a:solidFill>
                        <a:effectLst/>
                        <a:latin typeface="Segoe UI"/>
                      </a:endParaRPr>
                    </a:p>
                    <a:p>
                      <a:pPr lvl="0">
                        <a:buNone/>
                      </a:pPr>
                      <a:endParaRPr lang="fi-FI" sz="1100" b="0" i="0" u="none" strike="noStrike" kern="1200" noProof="0" dirty="0">
                        <a:solidFill>
                          <a:srgbClr val="000000"/>
                        </a:solidFill>
                        <a:effectLst/>
                        <a:latin typeface="Segoe UI"/>
                      </a:endParaRPr>
                    </a:p>
                    <a:p>
                      <a:pPr lvl="0">
                        <a:buNone/>
                      </a:pPr>
                      <a:r>
                        <a:rPr lang="fi-FI" sz="1100" b="0" i="0" u="none" strike="noStrike" kern="1200" noProof="0">
                          <a:solidFill>
                            <a:srgbClr val="000000"/>
                          </a:solidFill>
                          <a:effectLst/>
                          <a:latin typeface="Segoe UI"/>
                        </a:rPr>
                        <a:t>Alamme itsenäisesti yhdistää oppimiamme asioita </a:t>
                      </a:r>
                      <a:r>
                        <a:rPr lang="fi-FI" sz="1100" b="0" i="0" u="none" strike="noStrike" kern="1200" noProof="0" dirty="0">
                          <a:solidFill>
                            <a:srgbClr val="000000"/>
                          </a:solidFill>
                          <a:effectLst/>
                          <a:latin typeface="Segoe UI"/>
                        </a:rPr>
                        <a:t>yhteiskunnallisesti puhuttaviin asioihin ja ilmastotekojen mittakaava alkaa hahmottua. </a:t>
                      </a:r>
                      <a:endParaRPr lang="fi-FI" sz="1100" b="0" i="0" u="none" strike="noStrike" kern="1200" noProof="0">
                        <a:solidFill>
                          <a:srgbClr val="000000"/>
                        </a:solidFill>
                        <a:effectLst/>
                        <a:latin typeface="Segoe UI"/>
                      </a:endParaRPr>
                    </a:p>
                    <a:p>
                      <a:pPr lvl="0">
                        <a:buNone/>
                      </a:pPr>
                      <a:endParaRPr lang="fi-FI" sz="1100" b="0" i="0" u="none" strike="noStrike" kern="1200" noProof="0" dirty="0">
                        <a:solidFill>
                          <a:srgbClr val="000000"/>
                        </a:solidFill>
                        <a:effectLst/>
                        <a:latin typeface="Segoe UI"/>
                      </a:endParaRPr>
                    </a:p>
                    <a:p>
                      <a:pPr lvl="0">
                        <a:buNone/>
                      </a:pPr>
                      <a:endParaRPr lang="fi-FI" sz="1100" b="0" i="0" u="none" strike="noStrike" kern="1200" noProof="0" dirty="0">
                        <a:solidFill>
                          <a:srgbClr val="000000"/>
                        </a:solidFill>
                        <a:effectLst/>
                        <a:latin typeface="Segoe UI"/>
                      </a:endParaRPr>
                    </a:p>
                    <a:p>
                      <a:pPr lvl="0">
                        <a:buNone/>
                      </a:pPr>
                      <a:endParaRPr lang="fi-FI" sz="1100" b="0" u="none" strike="noStrike" kern="1200" dirty="0">
                        <a:solidFill>
                          <a:schemeClr val="dk1"/>
                        </a:solidFill>
                        <a:effectLst/>
                        <a:latin typeface="Segoe UI"/>
                      </a:endParaRPr>
                    </a:p>
                    <a:p>
                      <a:pPr lvl="0">
                        <a:buNone/>
                      </a:pPr>
                      <a:r>
                        <a:rPr lang="fi-FI" sz="1100" b="0" u="none" strike="noStrike" kern="1200">
                          <a:solidFill>
                            <a:schemeClr val="dk1"/>
                          </a:solidFill>
                          <a:effectLst/>
                          <a:latin typeface="Segoe UI"/>
                        </a:rPr>
                        <a:t>Tulevaisuusajattelu</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p>
                    <a:p>
                      <a:pPr rtl="0" fontAlgn="base"/>
                      <a:r>
                        <a:rPr lang="fi-FI" sz="1100" b="0" u="none" strike="noStrike" kern="1200">
                          <a:solidFill>
                            <a:schemeClr val="dk1"/>
                          </a:solidFill>
                          <a:effectLst/>
                          <a:latin typeface="Segoe UI"/>
                        </a:rPr>
                        <a:t>Työelämätaidot- osaajien kouluttaminen kestävyyteen</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endParaRPr lang="fi-FI" sz="1100" b="0" i="0" kern="1200">
                        <a:solidFill>
                          <a:schemeClr val="dk1"/>
                        </a:solidFill>
                        <a:effectLst/>
                        <a:latin typeface="Segoe UI"/>
                        <a:ea typeface="+mn-ea"/>
                        <a:cs typeface="+mn-cs"/>
                      </a:endParaRPr>
                    </a:p>
                  </a:txBody>
                  <a:tcPr/>
                </a:tc>
                <a:extLst>
                  <a:ext uri="{0D108BD9-81ED-4DB2-BD59-A6C34878D82A}">
                    <a16:rowId xmlns:a16="http://schemas.microsoft.com/office/drawing/2014/main" val="716905999"/>
                  </a:ext>
                </a:extLst>
              </a:tr>
              <a:tr h="488375">
                <a:tc vMerge="1">
                  <a:txBody>
                    <a:bodyPr/>
                    <a:lstStyle/>
                    <a:p>
                      <a:endParaRPr lang="fi-FI"/>
                    </a:p>
                  </a:txBody>
                  <a:tcPr/>
                </a:tc>
                <a:tc>
                  <a:txBody>
                    <a:bodyPr/>
                    <a:lstStyle/>
                    <a:p>
                      <a:pPr lvl="0">
                        <a:buNone/>
                      </a:pPr>
                      <a:r>
                        <a:rPr lang="fi-FI" sz="1100" b="1">
                          <a:latin typeface="Segoe UI"/>
                        </a:rPr>
                        <a:t>TT: hyvinvointi ja ravitsemus</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1574727172"/>
                  </a:ext>
                </a:extLst>
              </a:tr>
              <a:tr h="488375">
                <a:tc vMerge="1">
                  <a:txBody>
                    <a:bodyPr/>
                    <a:lstStyle/>
                    <a:p>
                      <a:endParaRPr lang="fi-FI"/>
                    </a:p>
                  </a:txBody>
                  <a:tcPr/>
                </a:tc>
                <a:tc>
                  <a:txBody>
                    <a:bodyPr/>
                    <a:lstStyle/>
                    <a:p>
                      <a:pPr lvl="0">
                        <a:buNone/>
                      </a:pPr>
                      <a:r>
                        <a:rPr lang="fi-FI" sz="1100" b="1">
                          <a:latin typeface="Segoe UI"/>
                        </a:rPr>
                        <a:t>YH: vastuullinen kuluttaminen, kestävä tulevaisuus</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3429338328"/>
                  </a:ext>
                </a:extLst>
              </a:tr>
              <a:tr h="563510">
                <a:tc vMerge="1">
                  <a:txBody>
                    <a:bodyPr/>
                    <a:lstStyle/>
                    <a:p>
                      <a:endParaRPr lang="fi-FI"/>
                    </a:p>
                  </a:txBody>
                  <a:tcPr/>
                </a:tc>
                <a:tc>
                  <a:txBody>
                    <a:bodyPr/>
                    <a:lstStyle/>
                    <a:p>
                      <a:pPr lvl="0">
                        <a:buNone/>
                      </a:pPr>
                      <a:r>
                        <a:rPr lang="fi-FI" sz="1100" b="1" dirty="0">
                          <a:latin typeface="Segoe UI"/>
                        </a:rPr>
                        <a:t>MT: luonnonvarojen elinkaari, kestävä tulevaisuus, </a:t>
                      </a:r>
                      <a:r>
                        <a:rPr lang="fi-FI" sz="1100" b="1">
                          <a:latin typeface="Segoe UI"/>
                        </a:rPr>
                        <a:t>globaali näkökulma ruuan tuotannossa, ympäristövaikutukset</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2498307278"/>
                  </a:ext>
                </a:extLst>
              </a:tr>
              <a:tr h="563510">
                <a:tc vMerge="1">
                  <a:txBody>
                    <a:bodyPr/>
                    <a:lstStyle/>
                    <a:p>
                      <a:endParaRPr lang="fi-FI"/>
                    </a:p>
                  </a:txBody>
                  <a:tcPr/>
                </a:tc>
                <a:tc>
                  <a:txBody>
                    <a:bodyPr/>
                    <a:lstStyle/>
                    <a:p>
                      <a:pPr lvl="0">
                        <a:buNone/>
                      </a:pPr>
                      <a:r>
                        <a:rPr lang="fi-FI" sz="1100" b="1">
                          <a:latin typeface="Segoe UI"/>
                        </a:rPr>
                        <a:t>Hiilijalanjälki ja ympäristövaikutukset</a:t>
                      </a:r>
                      <a:endParaRPr lang="fi-FI" sz="1100" b="1" dirty="0">
                        <a:latin typeface="Segoe UI"/>
                      </a:endParaRPr>
                    </a:p>
                    <a:p>
                      <a:pPr lvl="0">
                        <a:buNone/>
                      </a:pPr>
                      <a:r>
                        <a:rPr lang="fi-FI" sz="1100" b="1">
                          <a:latin typeface="Segoe UI"/>
                        </a:rPr>
                        <a:t>Tulevaisuuden ruokavisiot</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3231274094"/>
                  </a:ext>
                </a:extLst>
              </a:tr>
              <a:tr h="619861">
                <a:tc vMerge="1">
                  <a:txBody>
                    <a:bodyPr/>
                    <a:lstStyle/>
                    <a:p>
                      <a:endParaRPr lang="fi-FI"/>
                    </a:p>
                  </a:txBody>
                  <a:tcPr/>
                </a:tc>
                <a:tc>
                  <a:txBody>
                    <a:bodyPr/>
                    <a:lstStyle/>
                    <a:p>
                      <a:pPr lvl="0">
                        <a:buNone/>
                      </a:pPr>
                      <a:r>
                        <a:rPr lang="fi-FI" sz="1100" b="1" dirty="0">
                          <a:latin typeface="Segoe UI"/>
                        </a:rPr>
                        <a:t>Mahdollista yhdistää myös biologiaan, fysiikkaan </a:t>
                      </a:r>
                      <a:r>
                        <a:rPr lang="fi-FI" sz="1100" b="1">
                          <a:latin typeface="Segoe UI"/>
                        </a:rPr>
                        <a:t>ja kemiaan laajentamalla ja soveltamalla sisältöä. </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246727900"/>
                  </a:ext>
                </a:extLst>
              </a:tr>
            </a:tbl>
          </a:graphicData>
        </a:graphic>
      </p:graphicFrame>
      <p:sp>
        <p:nvSpPr>
          <p:cNvPr id="4" name="Alatunnisteen paikkamerkki 3">
            <a:extLst>
              <a:ext uri="{FF2B5EF4-FFF2-40B4-BE49-F238E27FC236}">
                <a16:creationId xmlns:a16="http://schemas.microsoft.com/office/drawing/2014/main" id="{3ABD972E-17DF-F629-E64D-21E32DF504FE}"/>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02568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Luonnonmukainen ruoka asetettu valkoisen ympyrän taustaksi">
            <a:extLst>
              <a:ext uri="{FF2B5EF4-FFF2-40B4-BE49-F238E27FC236}">
                <a16:creationId xmlns:a16="http://schemas.microsoft.com/office/drawing/2014/main" id="{CE868864-BB11-E8A8-315D-7D639A479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84" y="1921486"/>
            <a:ext cx="5958216" cy="3972560"/>
          </a:xfrm>
          <a:prstGeom prst="rect">
            <a:avLst/>
          </a:prstGeom>
        </p:spPr>
      </p:pic>
      <p:sp>
        <p:nvSpPr>
          <p:cNvPr id="3" name="Sisällön paikkamerkki 2">
            <a:extLst>
              <a:ext uri="{FF2B5EF4-FFF2-40B4-BE49-F238E27FC236}">
                <a16:creationId xmlns:a16="http://schemas.microsoft.com/office/drawing/2014/main" id="{F06ADFCC-16EC-B9D0-1ED5-4BD309CDC3E6}"/>
              </a:ext>
            </a:extLst>
          </p:cNvPr>
          <p:cNvSpPr>
            <a:spLocks noGrp="1"/>
          </p:cNvSpPr>
          <p:nvPr>
            <p:ph idx="1"/>
          </p:nvPr>
        </p:nvSpPr>
        <p:spPr>
          <a:xfrm>
            <a:off x="1739944" y="2064439"/>
            <a:ext cx="10515600" cy="3686654"/>
          </a:xfrm>
        </p:spPr>
        <p:txBody>
          <a:bodyPr vert="horz" lIns="91440" tIns="45720" rIns="91440" bIns="45720" rtlCol="0" anchor="t">
            <a:normAutofit/>
          </a:bodyPr>
          <a:lstStyle/>
          <a:p>
            <a:endParaRPr lang="fi-FI">
              <a:latin typeface="Segoe UI"/>
              <a:cs typeface="Segoe UI"/>
            </a:endParaRPr>
          </a:p>
          <a:p>
            <a:endParaRPr lang="fi-FI">
              <a:latin typeface="Segoe UI"/>
              <a:cs typeface="Segoe UI"/>
            </a:endParaRPr>
          </a:p>
          <a:p>
            <a:pPr marL="457200" lvl="1" indent="0">
              <a:buNone/>
            </a:pPr>
            <a:endParaRPr lang="fi-FI">
              <a:latin typeface="Segoe UI"/>
              <a:cs typeface="Segoe UI"/>
            </a:endParaRPr>
          </a:p>
          <a:p>
            <a:pPr lvl="1"/>
            <a:endParaRPr lang="fi-FI">
              <a:latin typeface="Segoe UI"/>
              <a:cs typeface="Segoe UI"/>
            </a:endParaRPr>
          </a:p>
          <a:p>
            <a:pPr marL="457200" lvl="1" indent="0">
              <a:buNone/>
            </a:pPr>
            <a:endParaRPr lang="fi-FI">
              <a:latin typeface="Segoe UI"/>
              <a:cs typeface="Segoe UI"/>
            </a:endParaRPr>
          </a:p>
        </p:txBody>
      </p:sp>
      <p:sp>
        <p:nvSpPr>
          <p:cNvPr id="7" name="Otsikko 1">
            <a:extLst>
              <a:ext uri="{FF2B5EF4-FFF2-40B4-BE49-F238E27FC236}">
                <a16:creationId xmlns:a16="http://schemas.microsoft.com/office/drawing/2014/main" id="{427F6DCD-1204-40C6-3FAC-A6A3D64AC9D2}"/>
              </a:ext>
            </a:extLst>
          </p:cNvPr>
          <p:cNvSpPr>
            <a:spLocks noGrp="1"/>
          </p:cNvSpPr>
          <p:nvPr>
            <p:ph type="title"/>
          </p:nvPr>
        </p:nvSpPr>
        <p:spPr>
          <a:xfrm>
            <a:off x="218035" y="194144"/>
            <a:ext cx="9240001" cy="1447602"/>
          </a:xfrm>
        </p:spPr>
        <p:txBody>
          <a:bodyPr/>
          <a:lstStyle/>
          <a:p>
            <a:pPr>
              <a:lnSpc>
                <a:spcPct val="100000"/>
              </a:lnSpc>
              <a:spcBef>
                <a:spcPts val="1000"/>
              </a:spcBef>
            </a:pPr>
            <a:r>
              <a:rPr lang="fi-FI" sz="2800">
                <a:solidFill>
                  <a:schemeClr val="accent3"/>
                </a:solidFill>
                <a:latin typeface="Segoe UI"/>
                <a:cs typeface="Segoe UI"/>
              </a:rPr>
              <a:t>STEAM-HAASTE:</a:t>
            </a:r>
            <a:endParaRPr lang="en-US" sz="2800">
              <a:solidFill>
                <a:schemeClr val="accent3"/>
              </a:solidFill>
              <a:latin typeface="Segoe UI"/>
              <a:cs typeface="Segoe UI"/>
            </a:endParaRPr>
          </a:p>
          <a:p>
            <a:pPr>
              <a:lnSpc>
                <a:spcPct val="100000"/>
              </a:lnSpc>
              <a:spcBef>
                <a:spcPts val="1000"/>
              </a:spcBef>
            </a:pPr>
            <a:r>
              <a:rPr lang="fi-FI" sz="2800">
                <a:solidFill>
                  <a:schemeClr val="accent2"/>
                </a:solidFill>
                <a:latin typeface="Segoe UI"/>
                <a:cs typeface="Segoe UI"/>
              </a:rPr>
              <a:t>TEKOÄLYJÄÄKAAPPI – Osa planetaarista ruokavaliota?</a:t>
            </a:r>
          </a:p>
        </p:txBody>
      </p:sp>
      <p:sp>
        <p:nvSpPr>
          <p:cNvPr id="10" name="Alatunnisteen paikkamerkki 3">
            <a:extLst>
              <a:ext uri="{FF2B5EF4-FFF2-40B4-BE49-F238E27FC236}">
                <a16:creationId xmlns:a16="http://schemas.microsoft.com/office/drawing/2014/main" id="{7CC5C39E-3D40-5C2C-72CF-D7925B5B821D}"/>
              </a:ext>
            </a:extLst>
          </p:cNvPr>
          <p:cNvSpPr>
            <a:spLocks noGrp="1"/>
          </p:cNvSpPr>
          <p:nvPr>
            <p:ph type="ftr" sz="quarter" idx="11"/>
          </p:nvPr>
        </p:nvSpPr>
        <p:spPr>
          <a:xfrm>
            <a:off x="7695532" y="6173786"/>
            <a:ext cx="4114800" cy="365125"/>
          </a:xfrm>
        </p:spPr>
        <p:txBody>
          <a:bodyPr/>
          <a:lstStyle/>
          <a:p>
            <a:r>
              <a:rPr lang="fi-FI" err="1"/>
              <a:t>ouka.fi</a:t>
            </a:r>
            <a:r>
              <a:rPr lang="fi-FI"/>
              <a:t>/opinvirta</a:t>
            </a:r>
          </a:p>
        </p:txBody>
      </p:sp>
      <p:pic>
        <p:nvPicPr>
          <p:cNvPr id="2" name="Kuva 1" descr="Kuva, joka sisältää kohteen teksti, kuvakaappaus, ympyrä, Fontti&#10;&#10;Kuvaus luotu automaattisesti">
            <a:extLst>
              <a:ext uri="{FF2B5EF4-FFF2-40B4-BE49-F238E27FC236}">
                <a16:creationId xmlns:a16="http://schemas.microsoft.com/office/drawing/2014/main" id="{8FD66E47-B829-BB12-AE5D-21ACA1BA1F20}"/>
              </a:ext>
            </a:extLst>
          </p:cNvPr>
          <p:cNvPicPr>
            <a:picLocks noChangeAspect="1"/>
          </p:cNvPicPr>
          <p:nvPr/>
        </p:nvPicPr>
        <p:blipFill>
          <a:blip r:embed="rId3"/>
          <a:stretch>
            <a:fillRect/>
          </a:stretch>
        </p:blipFill>
        <p:spPr>
          <a:xfrm>
            <a:off x="2084757" y="2698874"/>
            <a:ext cx="2064269" cy="2417783"/>
          </a:xfrm>
          <a:prstGeom prst="rect">
            <a:avLst/>
          </a:prstGeom>
        </p:spPr>
      </p:pic>
      <p:sp>
        <p:nvSpPr>
          <p:cNvPr id="6" name="Tekstiruutu 5">
            <a:extLst>
              <a:ext uri="{FF2B5EF4-FFF2-40B4-BE49-F238E27FC236}">
                <a16:creationId xmlns:a16="http://schemas.microsoft.com/office/drawing/2014/main" id="{AF520A2E-8093-DC5F-FAA5-C3F3F6D6FB90}"/>
              </a:ext>
            </a:extLst>
          </p:cNvPr>
          <p:cNvSpPr txBox="1"/>
          <p:nvPr/>
        </p:nvSpPr>
        <p:spPr>
          <a:xfrm>
            <a:off x="6323476" y="1892969"/>
            <a:ext cx="5490205" cy="4743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fi-FI" sz="1200" b="1" dirty="0">
                <a:latin typeface="Segoe UI"/>
                <a:cs typeface="Segoe UI"/>
              </a:rPr>
              <a:t>Tutustu aiheeseen Koulun korjausoppaan </a:t>
            </a:r>
            <a:r>
              <a:rPr lang="fi-FI" sz="1200" b="1">
                <a:latin typeface="Segoe UI"/>
                <a:cs typeface="Segoe UI"/>
              </a:rPr>
              <a:t>tehtäviä soveltaen. Esimerkiksi:</a:t>
            </a:r>
            <a:endParaRPr lang="fi-FI" sz="1200" b="1" dirty="0">
              <a:latin typeface="Segoe UI"/>
              <a:cs typeface="Segoe UI"/>
            </a:endParaRPr>
          </a:p>
          <a:p>
            <a:pPr>
              <a:spcBef>
                <a:spcPts val="1000"/>
              </a:spcBef>
            </a:pPr>
            <a:r>
              <a:rPr lang="fi-FI" sz="1200" b="1">
                <a:latin typeface="Segoe UI"/>
                <a:cs typeface="Segoe UI"/>
              </a:rPr>
              <a:t>   3. Ruokajärjestelmän päästöt </a:t>
            </a:r>
            <a:endParaRPr lang="fi-FI" sz="1200" b="1" dirty="0">
              <a:latin typeface="Segoe UI"/>
              <a:cs typeface="Segoe UI"/>
            </a:endParaRPr>
          </a:p>
          <a:p>
            <a:pPr>
              <a:spcBef>
                <a:spcPts val="1000"/>
              </a:spcBef>
            </a:pPr>
            <a:r>
              <a:rPr lang="fi-FI" sz="1200" b="1">
                <a:latin typeface="Segoe UI"/>
                <a:cs typeface="Segoe UI"/>
              </a:rPr>
              <a:t>   5. Lounaan hiilijalanjälki</a:t>
            </a:r>
          </a:p>
          <a:p>
            <a:pPr>
              <a:spcBef>
                <a:spcPts val="1000"/>
              </a:spcBef>
            </a:pPr>
            <a:r>
              <a:rPr lang="fi-FI" sz="1200" b="1">
                <a:latin typeface="Segoe UI"/>
                <a:cs typeface="Segoe UI"/>
              </a:rPr>
              <a:t>   6. Linjaston ja listan vietävänä</a:t>
            </a:r>
            <a:endParaRPr lang="fi-FI">
              <a:cs typeface="Calibri" panose="020F0502020204030204"/>
            </a:endParaRPr>
          </a:p>
          <a:p>
            <a:pPr marL="228600" indent="-228600">
              <a:spcBef>
                <a:spcPts val="1000"/>
              </a:spcBef>
              <a:buAutoNum type="arabicPeriod"/>
            </a:pPr>
            <a:r>
              <a:rPr lang="fi-FI" sz="1200" b="1">
                <a:latin typeface="Segoe UI"/>
                <a:cs typeface="Segoe UI"/>
              </a:rPr>
              <a:t>Mieti, miten hyödyntäisit tekoälyä kotisi ruokailussa, ruuan </a:t>
            </a:r>
            <a:r>
              <a:rPr lang="fi-FI" sz="1200" b="1" dirty="0">
                <a:latin typeface="Segoe UI"/>
                <a:cs typeface="Segoe UI"/>
              </a:rPr>
              <a:t>säilyttämisessä tai hankkimisessa? </a:t>
            </a:r>
            <a:endParaRPr lang="fi-FI" sz="1200" dirty="0">
              <a:latin typeface="Segoe UI"/>
              <a:cs typeface="Segoe UI"/>
            </a:endParaRPr>
          </a:p>
          <a:p>
            <a:pPr marL="966470" lvl="2" indent="-342900">
              <a:lnSpc>
                <a:spcPct val="110000"/>
              </a:lnSpc>
              <a:spcBef>
                <a:spcPts val="500"/>
              </a:spcBef>
              <a:buFont typeface="Wingdings,Sans-Serif"/>
              <a:buChar char="§"/>
            </a:pPr>
            <a:r>
              <a:rPr lang="fi-FI" sz="1200" b="1" dirty="0">
                <a:latin typeface="Segoe UI"/>
                <a:cs typeface="Segoe UI"/>
              </a:rPr>
              <a:t>Miten se tukisi planetaarista hyvinvointia</a:t>
            </a:r>
            <a:r>
              <a:rPr lang="fi-FI" sz="1200" dirty="0">
                <a:latin typeface="Segoe UI"/>
                <a:cs typeface="Segoe UI"/>
              </a:rPr>
              <a:t>     </a:t>
            </a:r>
            <a:r>
              <a:rPr lang="fi-FI" sz="1200" b="1" dirty="0">
                <a:latin typeface="Segoe UI"/>
                <a:cs typeface="Segoe UI"/>
              </a:rPr>
              <a:t>kouluruokailussa?</a:t>
            </a:r>
            <a:endParaRPr lang="en-US" sz="1200" dirty="0">
              <a:latin typeface="Segoe UI"/>
              <a:cs typeface="Segoe UI"/>
            </a:endParaRPr>
          </a:p>
          <a:p>
            <a:pPr marL="342900" indent="-342900">
              <a:spcBef>
                <a:spcPts val="1000"/>
              </a:spcBef>
              <a:buAutoNum type="arabicPeriod"/>
            </a:pPr>
            <a:r>
              <a:rPr lang="fi-FI" sz="1200" b="1" dirty="0">
                <a:latin typeface="Segoe UI"/>
                <a:cs typeface="Segoe UI"/>
              </a:rPr>
              <a:t>Tutki asiaa tarvittaessa!</a:t>
            </a:r>
            <a:endParaRPr lang="en-US" sz="1200" dirty="0">
              <a:latin typeface="Segoe UI"/>
              <a:cs typeface="Segoe UI"/>
            </a:endParaRPr>
          </a:p>
          <a:p>
            <a:pPr marL="342900" indent="-342900">
              <a:spcBef>
                <a:spcPts val="1000"/>
              </a:spcBef>
              <a:buAutoNum type="arabicPeriod"/>
            </a:pPr>
            <a:r>
              <a:rPr lang="fi-FI" sz="1200" b="1" dirty="0">
                <a:latin typeface="Segoe UI"/>
                <a:cs typeface="Segoe UI"/>
              </a:rPr>
              <a:t>Tee ideointi rakentamalla pienoismalli, piirtämällä ja kirjoittamalla ideat.</a:t>
            </a:r>
            <a:endParaRPr lang="en-US" sz="1200" dirty="0">
              <a:latin typeface="Segoe UI"/>
              <a:cs typeface="Segoe UI"/>
            </a:endParaRPr>
          </a:p>
          <a:p>
            <a:pPr marL="342900" indent="-342900">
              <a:spcBef>
                <a:spcPts val="1000"/>
              </a:spcBef>
              <a:buAutoNum type="arabicPeriod"/>
            </a:pPr>
            <a:r>
              <a:rPr lang="fi-FI" sz="1200" b="1" dirty="0">
                <a:latin typeface="Segoe UI"/>
                <a:cs typeface="Segoe UI"/>
              </a:rPr>
              <a:t>Aika laittaa viisaat päät yhteen – Mikä on yhteinen ratkaisunne?</a:t>
            </a:r>
            <a:endParaRPr lang="en-US" sz="1200" dirty="0">
              <a:latin typeface="Segoe UI"/>
              <a:cs typeface="Segoe UI"/>
            </a:endParaRPr>
          </a:p>
          <a:p>
            <a:pPr marL="342900" indent="-342900">
              <a:spcBef>
                <a:spcPts val="1000"/>
              </a:spcBef>
              <a:buAutoNum type="arabicPeriod"/>
            </a:pPr>
            <a:r>
              <a:rPr lang="fi-FI" sz="1200" b="1" dirty="0">
                <a:latin typeface="Segoe UI"/>
                <a:cs typeface="Segoe UI"/>
              </a:rPr>
              <a:t>Tehkää yhteinen suunnitelma yhdistäen parhaat palat.</a:t>
            </a:r>
            <a:endParaRPr lang="en-US" sz="1200" dirty="0">
              <a:latin typeface="Segoe UI"/>
              <a:cs typeface="Segoe UI"/>
            </a:endParaRPr>
          </a:p>
          <a:p>
            <a:pPr marL="342900" indent="-342900">
              <a:spcBef>
                <a:spcPts val="1000"/>
              </a:spcBef>
              <a:buAutoNum type="arabicPeriod"/>
            </a:pPr>
            <a:r>
              <a:rPr lang="fi-FI" sz="1200" b="1" dirty="0">
                <a:latin typeface="Segoe UI"/>
                <a:cs typeface="Segoe UI"/>
              </a:rPr>
              <a:t>Esitelkää tuotoksenne ja pyytäkää rakentavaa palautetta.</a:t>
            </a:r>
            <a:endParaRPr lang="en-US" sz="1200" dirty="0">
              <a:latin typeface="Segoe UI"/>
              <a:cs typeface="Segoe UI"/>
            </a:endParaRPr>
          </a:p>
          <a:p>
            <a:pPr marL="342900" indent="-342900">
              <a:spcBef>
                <a:spcPts val="1000"/>
              </a:spcBef>
              <a:buAutoNum type="arabicPeriod"/>
            </a:pPr>
            <a:r>
              <a:rPr lang="fi-FI" sz="1200" b="1" dirty="0">
                <a:latin typeface="Segoe UI"/>
                <a:cs typeface="Segoe UI"/>
              </a:rPr>
              <a:t>Muistakaa myös kertoa, mitä opitte prosessissa!</a:t>
            </a:r>
          </a:p>
          <a:p>
            <a:pPr marL="342900" indent="-342900">
              <a:spcBef>
                <a:spcPts val="1000"/>
              </a:spcBef>
              <a:buAutoNum type="arabicPeriod"/>
            </a:pPr>
            <a:r>
              <a:rPr lang="fi-FI" sz="1200" b="1">
                <a:latin typeface="Segoe UI"/>
                <a:cs typeface="Segoe UI"/>
              </a:rPr>
              <a:t>Miten muuttaisit ruokailutottumuksiasi kotona ilmastoystävällisemmiksi? </a:t>
            </a:r>
            <a:endParaRPr lang="fi-FI" sz="1200" b="1" dirty="0">
              <a:latin typeface="Segoe UI"/>
              <a:cs typeface="Segoe UI"/>
            </a:endParaRPr>
          </a:p>
        </p:txBody>
      </p:sp>
    </p:spTree>
    <p:extLst>
      <p:ext uri="{BB962C8B-B14F-4D97-AF65-F5344CB8AC3E}">
        <p14:creationId xmlns:p14="http://schemas.microsoft.com/office/powerpoint/2010/main" val="3334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5490-C9F5-9402-2D7F-FA06E2241E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49A3690-08CA-4B5A-60EE-BA608CDDB28D}"/>
              </a:ext>
            </a:extLst>
          </p:cNvPr>
          <p:cNvSpPr>
            <a:spLocks noGrp="1"/>
          </p:cNvSpPr>
          <p:nvPr>
            <p:ph type="title"/>
          </p:nvPr>
        </p:nvSpPr>
        <p:spPr/>
        <p:txBody>
          <a:bodyPr/>
          <a:lstStyle/>
          <a:p>
            <a:r>
              <a:rPr lang="fi-FI">
                <a:latin typeface="Segoe UI"/>
                <a:cs typeface="Segoe UI"/>
              </a:rPr>
              <a:t>STEAM -  KESTÄVÄMPÄÄ LIIKKUMISTA</a:t>
            </a:r>
            <a:endParaRPr lang="fi-FI"/>
          </a:p>
        </p:txBody>
      </p:sp>
      <p:graphicFrame>
        <p:nvGraphicFramePr>
          <p:cNvPr id="5" name="Sisällön paikkamerkki 4">
            <a:extLst>
              <a:ext uri="{FF2B5EF4-FFF2-40B4-BE49-F238E27FC236}">
                <a16:creationId xmlns:a16="http://schemas.microsoft.com/office/drawing/2014/main" id="{6552C0BD-A977-95BB-CEC7-077A84D56E91}"/>
              </a:ext>
            </a:extLst>
          </p:cNvPr>
          <p:cNvGraphicFramePr>
            <a:graphicFrameLocks noGrp="1"/>
          </p:cNvGraphicFramePr>
          <p:nvPr>
            <p:ph idx="1"/>
            <p:extLst>
              <p:ext uri="{D42A27DB-BD31-4B8C-83A1-F6EECF244321}">
                <p14:modId xmlns:p14="http://schemas.microsoft.com/office/powerpoint/2010/main" val="1643783004"/>
              </p:ext>
            </p:extLst>
          </p:nvPr>
        </p:nvGraphicFramePr>
        <p:xfrm>
          <a:off x="691662" y="1587099"/>
          <a:ext cx="10515600" cy="4211318"/>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354686501"/>
                    </a:ext>
                  </a:extLst>
                </a:gridCol>
                <a:gridCol w="3505200">
                  <a:extLst>
                    <a:ext uri="{9D8B030D-6E8A-4147-A177-3AD203B41FA5}">
                      <a16:colId xmlns:a16="http://schemas.microsoft.com/office/drawing/2014/main" val="343578829"/>
                    </a:ext>
                  </a:extLst>
                </a:gridCol>
                <a:gridCol w="3505200">
                  <a:extLst>
                    <a:ext uri="{9D8B030D-6E8A-4147-A177-3AD203B41FA5}">
                      <a16:colId xmlns:a16="http://schemas.microsoft.com/office/drawing/2014/main" val="2539532375"/>
                    </a:ext>
                  </a:extLst>
                </a:gridCol>
              </a:tblGrid>
              <a:tr h="370840">
                <a:tc>
                  <a:txBody>
                    <a:bodyPr/>
                    <a:lstStyle/>
                    <a:p>
                      <a:r>
                        <a:rPr lang="fi-FI"/>
                        <a:t>TAVOITTEET</a:t>
                      </a:r>
                    </a:p>
                  </a:txBody>
                  <a:tcPr/>
                </a:tc>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370840">
                <a:tc rowSpan="9">
                  <a:txBody>
                    <a:bodyPr/>
                    <a:lstStyle/>
                    <a:p>
                      <a:pPr marL="742950" marR="0" lvl="1" indent="-285750">
                        <a:lnSpc>
                          <a:spcPct val="100000"/>
                        </a:lnSpc>
                        <a:spcBef>
                          <a:spcPts val="0"/>
                        </a:spcBef>
                        <a:spcAft>
                          <a:spcPts val="0"/>
                        </a:spcAft>
                        <a:buClr>
                          <a:srgbClr val="000000"/>
                        </a:buClr>
                        <a:buFont typeface="Arial"/>
                        <a:buChar char="•"/>
                      </a:pPr>
                      <a:endParaRPr lang="fi-FI" sz="1100" b="1" u="none" strike="noStrike" noProof="0">
                        <a:solidFill>
                          <a:srgbClr val="444444"/>
                        </a:solidFill>
                        <a:latin typeface="Segoe UI"/>
                      </a:endParaRPr>
                    </a:p>
                    <a:p>
                      <a:pPr marL="742950" marR="0" lvl="1" indent="-285750">
                        <a:lnSpc>
                          <a:spcPct val="100000"/>
                        </a:lnSpc>
                        <a:spcBef>
                          <a:spcPts val="0"/>
                        </a:spcBef>
                        <a:spcAft>
                          <a:spcPts val="0"/>
                        </a:spcAft>
                        <a:buClr>
                          <a:srgbClr val="000000"/>
                        </a:buClr>
                        <a:buFont typeface="Arial"/>
                        <a:buChar char="•"/>
                      </a:pPr>
                      <a:endParaRPr lang="fi-FI" sz="1100" b="1" u="none" strike="noStrike" noProof="0">
                        <a:solidFill>
                          <a:srgbClr val="444444"/>
                        </a:solidFill>
                        <a:latin typeface="Segoe UI"/>
                      </a:endParaRPr>
                    </a:p>
                    <a:p>
                      <a:pPr marL="0" marR="0" lvl="0" indent="0">
                        <a:lnSpc>
                          <a:spcPct val="100000"/>
                        </a:lnSpc>
                        <a:spcBef>
                          <a:spcPts val="0"/>
                        </a:spcBef>
                        <a:spcAft>
                          <a:spcPts val="0"/>
                        </a:spcAft>
                        <a:buClr>
                          <a:srgbClr val="000000"/>
                        </a:buClr>
                        <a:buNone/>
                      </a:pPr>
                      <a:r>
                        <a:rPr lang="fi-FI" sz="1100" b="1" i="0" u="none" strike="noStrike" noProof="0">
                          <a:solidFill>
                            <a:srgbClr val="444444"/>
                          </a:solidFill>
                          <a:latin typeface="Segoe UI"/>
                        </a:rPr>
                        <a:t>Tässä jaksossa...</a:t>
                      </a:r>
                      <a:endParaRPr lang="en-US" sz="1100" b="0" i="0" u="none" strike="noStrike" noProof="0">
                        <a:solidFill>
                          <a:srgbClr val="000000"/>
                        </a:solidFill>
                        <a:latin typeface="Segoe UI"/>
                      </a:endParaRPr>
                    </a:p>
                    <a:p>
                      <a:pPr marL="171450" marR="0" lvl="0" indent="-171450">
                        <a:lnSpc>
                          <a:spcPct val="100000"/>
                        </a:lnSpc>
                        <a:spcBef>
                          <a:spcPts val="0"/>
                        </a:spcBef>
                        <a:spcAft>
                          <a:spcPts val="0"/>
                        </a:spcAft>
                        <a:buClr>
                          <a:srgbClr val="000000"/>
                        </a:buClr>
                        <a:buFont typeface="Calibri,Sans-Serif"/>
                        <a:buChar char="-"/>
                      </a:pPr>
                      <a:r>
                        <a:rPr lang="fi-FI" sz="1100" b="1" i="0" u="none" strike="noStrike" noProof="0">
                          <a:solidFill>
                            <a:srgbClr val="000000"/>
                          </a:solidFill>
                          <a:latin typeface="Segoe UI"/>
                        </a:rPr>
                        <a:t>Ymmärrät, että omilla arjen valinnoillani, hyvinvoinnillani sekä paikallisella tasolla tehtävällä ympäristö- ja kestävyystyöllä on vaikutusta.</a:t>
                      </a:r>
                      <a:endParaRPr lang="fi-FI" sz="1100" b="0" i="0" u="none" strike="noStrike" noProof="0">
                        <a:solidFill>
                          <a:srgbClr val="000000"/>
                        </a:solidFill>
                        <a:latin typeface="Segoe UI"/>
                      </a:endParaRPr>
                    </a:p>
                    <a:p>
                      <a:pPr marL="171450" marR="0" lvl="0" indent="-171450">
                        <a:lnSpc>
                          <a:spcPct val="100000"/>
                        </a:lnSpc>
                        <a:spcBef>
                          <a:spcPts val="0"/>
                        </a:spcBef>
                        <a:spcAft>
                          <a:spcPts val="0"/>
                        </a:spcAft>
                        <a:buClr>
                          <a:srgbClr val="000000"/>
                        </a:buClr>
                        <a:buFont typeface="Calibri,Sans-Serif"/>
                        <a:buChar char="-"/>
                      </a:pPr>
                      <a:r>
                        <a:rPr lang="fi-FI" sz="1100" b="1" i="0" u="none" strike="noStrike" noProof="0">
                          <a:solidFill>
                            <a:srgbClr val="000000"/>
                          </a:solidFill>
                          <a:latin typeface="Segoe UI"/>
                        </a:rPr>
                        <a:t>Opit tiedostamaan toimintasi ja valintojesi vaikutuksen ilmastoon.</a:t>
                      </a:r>
                      <a:endParaRPr lang="fi-FI" sz="1100" b="0" i="0" u="none" strike="noStrike" noProof="0">
                        <a:solidFill>
                          <a:srgbClr val="000000"/>
                        </a:solidFill>
                        <a:latin typeface="Segoe UI"/>
                      </a:endParaRPr>
                    </a:p>
                    <a:p>
                      <a:pPr marL="171450" marR="0" lvl="0" indent="-171450">
                        <a:lnSpc>
                          <a:spcPct val="100000"/>
                        </a:lnSpc>
                        <a:spcBef>
                          <a:spcPts val="0"/>
                        </a:spcBef>
                        <a:spcAft>
                          <a:spcPts val="0"/>
                        </a:spcAft>
                        <a:buClr>
                          <a:srgbClr val="000000"/>
                        </a:buClr>
                        <a:buFont typeface="Calibri,Sans-Serif"/>
                        <a:buChar char="-"/>
                      </a:pPr>
                      <a:r>
                        <a:rPr lang="fi-FI" sz="1100" b="1" i="0" u="none" strike="noStrike" noProof="0">
                          <a:solidFill>
                            <a:srgbClr val="000000"/>
                          </a:solidFill>
                          <a:latin typeface="Segoe UI"/>
                        </a:rPr>
                        <a:t>Opit pohtimaan energiantuotantoa sekä -kulutusta ilmaston näkökulmasta sekä ymmärrän energiantuotannon vaikutukset laajemmin. </a:t>
                      </a:r>
                      <a:endParaRPr lang="fi-FI" sz="1100">
                        <a:latin typeface="Segoe UI"/>
                      </a:endParaRPr>
                    </a:p>
                  </a:txBody>
                  <a:tcPr/>
                </a:tc>
                <a:tc>
                  <a:txBody>
                    <a:bodyPr/>
                    <a:lstStyle/>
                    <a:p>
                      <a:pPr lvl="0">
                        <a:buNone/>
                      </a:pPr>
                      <a:r>
                        <a:rPr lang="fi-FI" sz="1100" b="1" i="0" u="none" strike="noStrike" baseline="0" noProof="0">
                          <a:solidFill>
                            <a:srgbClr val="000000"/>
                          </a:solidFill>
                          <a:latin typeface="Segoe UI"/>
                        </a:rPr>
                        <a:t>FY: energiantuotanto, energian säilymisen periaate, yhteiskunnalliset ratkaisut</a:t>
                      </a:r>
                    </a:p>
                  </a:txBody>
                  <a:tcPr/>
                </a:tc>
                <a:tc rowSpan="9">
                  <a:txBody>
                    <a:bodyPr/>
                    <a:lstStyle/>
                    <a:p>
                      <a:pPr lvl="0">
                        <a:buNone/>
                      </a:pPr>
                      <a:r>
                        <a:rPr lang="fi-FI" sz="1100" b="0" i="0" u="none" strike="noStrike" kern="1200" noProof="0">
                          <a:solidFill>
                            <a:srgbClr val="000000"/>
                          </a:solidFill>
                          <a:effectLst/>
                          <a:latin typeface="Segoe UI"/>
                        </a:rPr>
                        <a:t>Osaamme arvostaa aineettomia asioita materian lisäksi. </a:t>
                      </a:r>
                    </a:p>
                    <a:p>
                      <a:pPr lvl="0">
                        <a:buNone/>
                      </a:pPr>
                      <a:endParaRPr lang="fi-FI" sz="1100" b="0" i="0" u="none" strike="noStrike" kern="1200" noProof="0">
                        <a:solidFill>
                          <a:srgbClr val="000000"/>
                        </a:solidFill>
                        <a:effectLst/>
                        <a:latin typeface="Segoe UI"/>
                      </a:endParaRPr>
                    </a:p>
                    <a:p>
                      <a:pPr lvl="0">
                        <a:buNone/>
                      </a:pPr>
                      <a:r>
                        <a:rPr lang="fi-FI" sz="1100" b="0" i="0" u="none" strike="noStrike" kern="1200" noProof="0">
                          <a:solidFill>
                            <a:srgbClr val="000000"/>
                          </a:solidFill>
                          <a:effectLst/>
                          <a:latin typeface="Segoe UI"/>
                        </a:rPr>
                        <a:t>Alamme itsenäisesti yhdistää oppimiamme asioita yhteiskunnallisesti puhuttaviin asioihin ja ilmastotekojen mittakaava alkaa hahmottua. </a:t>
                      </a:r>
                      <a:endParaRPr lang="fi-FI" sz="1100">
                        <a:latin typeface="Segoe UI"/>
                      </a:endParaRPr>
                    </a:p>
                    <a:p>
                      <a:pPr lvl="0">
                        <a:buNone/>
                      </a:pPr>
                      <a:endParaRPr lang="fi-FI" sz="1100" b="0" u="none" strike="noStrike" kern="1200">
                        <a:solidFill>
                          <a:schemeClr val="dk1"/>
                        </a:solidFill>
                        <a:effectLst/>
                        <a:latin typeface="Segoe UI"/>
                      </a:endParaRPr>
                    </a:p>
                    <a:p>
                      <a:pPr lvl="0">
                        <a:buNone/>
                      </a:pPr>
                      <a:r>
                        <a:rPr lang="fi-FI" sz="1100" b="0" u="none" strike="noStrike" kern="1200">
                          <a:solidFill>
                            <a:schemeClr val="dk1"/>
                          </a:solidFill>
                          <a:effectLst/>
                          <a:latin typeface="Segoe UI"/>
                        </a:rPr>
                        <a:t>Tulevaisuusajattelu</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p>
                    <a:p>
                      <a:pPr rtl="0" fontAlgn="base"/>
                      <a:r>
                        <a:rPr lang="fi-FI" sz="1100" b="0" u="none" strike="noStrike" kern="1200">
                          <a:solidFill>
                            <a:schemeClr val="dk1"/>
                          </a:solidFill>
                          <a:effectLst/>
                          <a:latin typeface="Segoe UI"/>
                        </a:rPr>
                        <a:t>Työelämätaidot- osaajien kouluttaminen kestävyyteen</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endParaRPr lang="fi-FI" sz="1100" b="0" i="0" kern="1200">
                        <a:solidFill>
                          <a:schemeClr val="dk1"/>
                        </a:solidFill>
                        <a:effectLst/>
                        <a:latin typeface="Segoe UI"/>
                        <a:ea typeface="+mn-ea"/>
                        <a:cs typeface="+mn-cs"/>
                      </a:endParaRPr>
                    </a:p>
                  </a:txBody>
                  <a:tcPr/>
                </a:tc>
                <a:extLst>
                  <a:ext uri="{0D108BD9-81ED-4DB2-BD59-A6C34878D82A}">
                    <a16:rowId xmlns:a16="http://schemas.microsoft.com/office/drawing/2014/main" val="716905999"/>
                  </a:ext>
                </a:extLst>
              </a:tr>
              <a:tr h="370840">
                <a:tc vMerge="1">
                  <a:txBody>
                    <a:bodyPr/>
                    <a:lstStyle/>
                    <a:p>
                      <a:endParaRPr lang="fi-FI"/>
                    </a:p>
                  </a:txBody>
                  <a:tcPr/>
                </a:tc>
                <a:tc>
                  <a:txBody>
                    <a:bodyPr/>
                    <a:lstStyle/>
                    <a:p>
                      <a:pPr lvl="0">
                        <a:buNone/>
                      </a:pPr>
                      <a:r>
                        <a:rPr lang="fi-FI" sz="1100" b="1">
                          <a:latin typeface="Segoe UI"/>
                        </a:rPr>
                        <a:t>MT: ilmastonmuutos, geomedia, globaali näkökulma, kestävä kuluttaminen, kestävä tulevaisuus</a:t>
                      </a:r>
                    </a:p>
                  </a:txBody>
                  <a:tcPr/>
                </a:tc>
                <a:tc vMerge="1">
                  <a:txBody>
                    <a:bodyPr/>
                    <a:lstStyle/>
                    <a:p>
                      <a:endParaRPr lang="fi-FI"/>
                    </a:p>
                  </a:txBody>
                  <a:tcPr/>
                </a:tc>
                <a:extLst>
                  <a:ext uri="{0D108BD9-81ED-4DB2-BD59-A6C34878D82A}">
                    <a16:rowId xmlns:a16="http://schemas.microsoft.com/office/drawing/2014/main" val="1574727172"/>
                  </a:ext>
                </a:extLst>
              </a:tr>
              <a:tr h="426492">
                <a:tc vMerge="1">
                  <a:txBody>
                    <a:bodyPr/>
                    <a:lstStyle/>
                    <a:p>
                      <a:endParaRPr lang="fi-FI"/>
                    </a:p>
                  </a:txBody>
                  <a:tcPr/>
                </a:tc>
                <a:tc>
                  <a:txBody>
                    <a:bodyPr/>
                    <a:lstStyle/>
                    <a:p>
                      <a:pPr lvl="0">
                        <a:buNone/>
                      </a:pPr>
                      <a:r>
                        <a:rPr lang="fi-FI" sz="1100" b="1">
                          <a:latin typeface="Segoe UI"/>
                        </a:rPr>
                        <a:t>KU/KÄS: soveltaminen muissa oppiaineissa, teknologian hyödyntäminen</a:t>
                      </a:r>
                    </a:p>
                  </a:txBody>
                  <a:tcPr/>
                </a:tc>
                <a:tc vMerge="1">
                  <a:txBody>
                    <a:bodyPr/>
                    <a:lstStyle/>
                    <a:p>
                      <a:endParaRPr lang="fi-FI"/>
                    </a:p>
                  </a:txBody>
                  <a:tcPr/>
                </a:tc>
                <a:extLst>
                  <a:ext uri="{0D108BD9-81ED-4DB2-BD59-A6C34878D82A}">
                    <a16:rowId xmlns:a16="http://schemas.microsoft.com/office/drawing/2014/main" val="2498307278"/>
                  </a:ext>
                </a:extLst>
              </a:tr>
              <a:tr h="370840">
                <a:tc vMerge="1">
                  <a:txBody>
                    <a:bodyPr/>
                    <a:lstStyle/>
                    <a:p>
                      <a:endParaRPr lang="fi-FI"/>
                    </a:p>
                  </a:txBody>
                  <a:tcPr/>
                </a:tc>
                <a:tc>
                  <a:txBody>
                    <a:bodyPr/>
                    <a:lstStyle/>
                    <a:p>
                      <a:pPr lvl="0">
                        <a:buNone/>
                      </a:pPr>
                      <a:r>
                        <a:rPr lang="fi-FI" sz="1100" b="1">
                          <a:latin typeface="Segoe UI"/>
                        </a:rPr>
                        <a:t>LI: liikunnan monipuolisuus, hyvinvointi</a:t>
                      </a:r>
                    </a:p>
                  </a:txBody>
                  <a:tcPr/>
                </a:tc>
                <a:tc vMerge="1">
                  <a:txBody>
                    <a:bodyPr/>
                    <a:lstStyle/>
                    <a:p>
                      <a:endParaRPr lang="fi-FI"/>
                    </a:p>
                  </a:txBody>
                  <a:tcPr/>
                </a:tc>
                <a:extLst>
                  <a:ext uri="{0D108BD9-81ED-4DB2-BD59-A6C34878D82A}">
                    <a16:rowId xmlns:a16="http://schemas.microsoft.com/office/drawing/2014/main" val="3231274094"/>
                  </a:ext>
                </a:extLst>
              </a:tr>
              <a:tr h="370840">
                <a:tc vMerge="1">
                  <a:txBody>
                    <a:bodyPr/>
                    <a:lstStyle/>
                    <a:p>
                      <a:endParaRPr lang="fi-FI"/>
                    </a:p>
                  </a:txBody>
                  <a:tcPr/>
                </a:tc>
                <a:tc>
                  <a:txBody>
                    <a:bodyPr/>
                    <a:lstStyle/>
                    <a:p>
                      <a:pPr lvl="0">
                        <a:buNone/>
                      </a:pPr>
                      <a:r>
                        <a:rPr lang="fi-FI" sz="1100" b="1">
                          <a:latin typeface="Segoe UI"/>
                        </a:rPr>
                        <a:t>TT: hyvinvointi, terveelliset elämäntavat, vastuullinen kuluttaminen</a:t>
                      </a:r>
                    </a:p>
                  </a:txBody>
                  <a:tcPr/>
                </a:tc>
                <a:tc vMerge="1">
                  <a:txBody>
                    <a:bodyPr/>
                    <a:lstStyle/>
                    <a:p>
                      <a:endParaRPr lang="fi-FI"/>
                    </a:p>
                  </a:txBody>
                  <a:tcPr/>
                </a:tc>
                <a:extLst>
                  <a:ext uri="{0D108BD9-81ED-4DB2-BD59-A6C34878D82A}">
                    <a16:rowId xmlns:a16="http://schemas.microsoft.com/office/drawing/2014/main" val="246727900"/>
                  </a:ext>
                </a:extLst>
              </a:tr>
              <a:tr h="370840">
                <a:tc vMerge="1">
                  <a:txBody>
                    <a:bodyPr/>
                    <a:lstStyle/>
                    <a:p>
                      <a:endParaRPr lang="fi-FI"/>
                    </a:p>
                  </a:txBody>
                  <a:tcPr/>
                </a:tc>
                <a:tc>
                  <a:txBody>
                    <a:bodyPr/>
                    <a:lstStyle/>
                    <a:p>
                      <a:pPr lvl="0">
                        <a:buNone/>
                      </a:pPr>
                      <a:r>
                        <a:rPr lang="fi-FI" sz="1100" b="1">
                          <a:latin typeface="Segoe UI"/>
                        </a:rPr>
                        <a:t>MA: matematiikan soveltaminen</a:t>
                      </a:r>
                    </a:p>
                  </a:txBody>
                  <a:tcPr/>
                </a:tc>
                <a:tc vMerge="1">
                  <a:txBody>
                    <a:bodyPr/>
                    <a:lstStyle/>
                    <a:p>
                      <a:endParaRPr lang="fi-FI"/>
                    </a:p>
                  </a:txBody>
                  <a:tcPr/>
                </a:tc>
                <a:extLst>
                  <a:ext uri="{0D108BD9-81ED-4DB2-BD59-A6C34878D82A}">
                    <a16:rowId xmlns:a16="http://schemas.microsoft.com/office/drawing/2014/main" val="3633034655"/>
                  </a:ext>
                </a:extLst>
              </a:tr>
              <a:tr h="370839">
                <a:tc vMerge="1">
                  <a:txBody>
                    <a:bodyPr/>
                    <a:lstStyle/>
                    <a:p>
                      <a:endParaRPr lang="fi-FI"/>
                    </a:p>
                  </a:txBody>
                  <a:tcPr/>
                </a:tc>
                <a:tc>
                  <a:txBody>
                    <a:bodyPr/>
                    <a:lstStyle/>
                    <a:p>
                      <a:pPr lvl="0">
                        <a:buNone/>
                      </a:pPr>
                      <a:r>
                        <a:rPr lang="fi-FI" sz="1100" b="1">
                          <a:latin typeface="Segoe UI"/>
                        </a:rPr>
                        <a:t>YH:hyvinvointi, yhteiskunnallinen vaikuttaminen ja päätöksenteko</a:t>
                      </a:r>
                    </a:p>
                  </a:txBody>
                  <a:tcPr/>
                </a:tc>
                <a:tc vMerge="1">
                  <a:txBody>
                    <a:bodyPr/>
                    <a:lstStyle/>
                    <a:p>
                      <a:endParaRPr lang="fi-FI"/>
                    </a:p>
                  </a:txBody>
                  <a:tcPr/>
                </a:tc>
                <a:extLst>
                  <a:ext uri="{0D108BD9-81ED-4DB2-BD59-A6C34878D82A}">
                    <a16:rowId xmlns:a16="http://schemas.microsoft.com/office/drawing/2014/main" val="710905423"/>
                  </a:ext>
                </a:extLst>
              </a:tr>
              <a:tr h="370838">
                <a:tc vMerge="1">
                  <a:txBody>
                    <a:bodyPr/>
                    <a:lstStyle/>
                    <a:p>
                      <a:endParaRPr lang="fi-FI"/>
                    </a:p>
                  </a:txBody>
                  <a:tcPr/>
                </a:tc>
                <a:tc>
                  <a:txBody>
                    <a:bodyPr/>
                    <a:lstStyle/>
                    <a:p>
                      <a:pPr lvl="0">
                        <a:buNone/>
                      </a:pPr>
                      <a:r>
                        <a:rPr lang="fi-FI" sz="1100" b="1">
                          <a:latin typeface="Segoe UI"/>
                        </a:rPr>
                        <a:t>AI: vastuullisuus, vaikuttaminen, ajattelun taidot, tiedonhaku</a:t>
                      </a:r>
                    </a:p>
                  </a:txBody>
                  <a:tcPr/>
                </a:tc>
                <a:tc vMerge="1">
                  <a:txBody>
                    <a:bodyPr/>
                    <a:lstStyle/>
                    <a:p>
                      <a:endParaRPr lang="fi-FI"/>
                    </a:p>
                  </a:txBody>
                  <a:tcPr/>
                </a:tc>
                <a:extLst>
                  <a:ext uri="{0D108BD9-81ED-4DB2-BD59-A6C34878D82A}">
                    <a16:rowId xmlns:a16="http://schemas.microsoft.com/office/drawing/2014/main" val="1557175209"/>
                  </a:ext>
                </a:extLst>
              </a:tr>
              <a:tr h="370838">
                <a:tc vMerge="1">
                  <a:txBody>
                    <a:bodyPr/>
                    <a:lstStyle/>
                    <a:p>
                      <a:endParaRPr lang="fi-FI"/>
                    </a:p>
                  </a:txBody>
                  <a:tcPr/>
                </a:tc>
                <a:tc>
                  <a:txBody>
                    <a:bodyPr/>
                    <a:lstStyle/>
                    <a:p>
                      <a:pPr lvl="0">
                        <a:buNone/>
                      </a:pPr>
                      <a:r>
                        <a:rPr lang="fi-FI" sz="1100" b="1">
                          <a:latin typeface="Segoe UI"/>
                        </a:rPr>
                        <a:t>BG: ihminen, kestävä tulevaisuus</a:t>
                      </a:r>
                    </a:p>
                  </a:txBody>
                  <a:tcPr/>
                </a:tc>
                <a:tc vMerge="1">
                  <a:txBody>
                    <a:bodyPr/>
                    <a:lstStyle/>
                    <a:p>
                      <a:endParaRPr lang="fi-FI"/>
                    </a:p>
                  </a:txBody>
                  <a:tcPr/>
                </a:tc>
                <a:extLst>
                  <a:ext uri="{0D108BD9-81ED-4DB2-BD59-A6C34878D82A}">
                    <a16:rowId xmlns:a16="http://schemas.microsoft.com/office/drawing/2014/main" val="4884267"/>
                  </a:ext>
                </a:extLst>
              </a:tr>
            </a:tbl>
          </a:graphicData>
        </a:graphic>
      </p:graphicFrame>
      <p:sp>
        <p:nvSpPr>
          <p:cNvPr id="4" name="Alatunnisteen paikkamerkki 3">
            <a:extLst>
              <a:ext uri="{FF2B5EF4-FFF2-40B4-BE49-F238E27FC236}">
                <a16:creationId xmlns:a16="http://schemas.microsoft.com/office/drawing/2014/main" id="{3ABD972E-17DF-F629-E64D-21E32DF504FE}"/>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2545192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50ACEF-9D2B-B5C6-914A-E26B051DC7C0}"/>
              </a:ext>
            </a:extLst>
          </p:cNvPr>
          <p:cNvSpPr>
            <a:spLocks noGrp="1"/>
          </p:cNvSpPr>
          <p:nvPr>
            <p:ph type="title"/>
          </p:nvPr>
        </p:nvSpPr>
        <p:spPr/>
        <p:txBody>
          <a:bodyPr/>
          <a:lstStyle/>
          <a:p>
            <a:r>
              <a:rPr lang="fi-FI">
                <a:latin typeface="Segoe UI"/>
                <a:cs typeface="Segoe UI"/>
              </a:rPr>
              <a:t>STEAM - KESTÄVÄMPÄÄ LIIKKUMISTA</a:t>
            </a:r>
            <a:endParaRPr lang="fi-FI"/>
          </a:p>
        </p:txBody>
      </p:sp>
      <p:pic>
        <p:nvPicPr>
          <p:cNvPr id="5" name="Sisällön paikkamerkki 4" descr="Siirretään väylä">
            <a:extLst>
              <a:ext uri="{FF2B5EF4-FFF2-40B4-BE49-F238E27FC236}">
                <a16:creationId xmlns:a16="http://schemas.microsoft.com/office/drawing/2014/main" id="{778C581E-2842-594C-F248-E06229752B15}"/>
              </a:ext>
            </a:extLst>
          </p:cNvPr>
          <p:cNvPicPr>
            <a:picLocks noGrp="1" noChangeAspect="1"/>
          </p:cNvPicPr>
          <p:nvPr>
            <p:ph idx="1"/>
          </p:nvPr>
        </p:nvPicPr>
        <p:blipFill>
          <a:blip r:embed="rId2"/>
          <a:stretch>
            <a:fillRect/>
          </a:stretch>
        </p:blipFill>
        <p:spPr>
          <a:xfrm>
            <a:off x="1267892" y="2535997"/>
            <a:ext cx="4125372" cy="2726471"/>
          </a:xfrm>
          <a:prstGeom prst="rect">
            <a:avLst/>
          </a:prstGeom>
          <a:ln>
            <a:noFill/>
          </a:ln>
          <a:effectLst>
            <a:softEdge rad="112500"/>
          </a:effectLst>
        </p:spPr>
      </p:pic>
      <p:sp>
        <p:nvSpPr>
          <p:cNvPr id="4" name="Alatunnisteen paikkamerkki 3">
            <a:extLst>
              <a:ext uri="{FF2B5EF4-FFF2-40B4-BE49-F238E27FC236}">
                <a16:creationId xmlns:a16="http://schemas.microsoft.com/office/drawing/2014/main" id="{B9646E3F-123A-FAC5-C70B-C6A2DD13EBDC}"/>
              </a:ext>
            </a:extLst>
          </p:cNvPr>
          <p:cNvSpPr>
            <a:spLocks noGrp="1"/>
          </p:cNvSpPr>
          <p:nvPr>
            <p:ph type="ftr" sz="quarter" idx="11"/>
          </p:nvPr>
        </p:nvSpPr>
        <p:spPr/>
        <p:txBody>
          <a:bodyPr/>
          <a:lstStyle/>
          <a:p>
            <a:r>
              <a:rPr lang="fi-FI"/>
              <a:t>ouka.fi/opinvirta</a:t>
            </a:r>
          </a:p>
        </p:txBody>
      </p:sp>
      <p:pic>
        <p:nvPicPr>
          <p:cNvPr id="6" name="Kuva 5" descr="Henkilö seisoo vuorenhuipulla">
            <a:extLst>
              <a:ext uri="{FF2B5EF4-FFF2-40B4-BE49-F238E27FC236}">
                <a16:creationId xmlns:a16="http://schemas.microsoft.com/office/drawing/2014/main" id="{1A0DC94F-CC79-1745-F819-B86C4ED7CAB2}"/>
              </a:ext>
            </a:extLst>
          </p:cNvPr>
          <p:cNvPicPr>
            <a:picLocks noChangeAspect="1"/>
          </p:cNvPicPr>
          <p:nvPr/>
        </p:nvPicPr>
        <p:blipFill>
          <a:blip r:embed="rId3"/>
          <a:stretch>
            <a:fillRect/>
          </a:stretch>
        </p:blipFill>
        <p:spPr>
          <a:xfrm>
            <a:off x="0" y="3900779"/>
            <a:ext cx="2729904" cy="1770945"/>
          </a:xfrm>
          <a:prstGeom prst="rect">
            <a:avLst/>
          </a:prstGeom>
          <a:ln>
            <a:noFill/>
          </a:ln>
          <a:effectLst>
            <a:softEdge rad="112500"/>
          </a:effectLst>
        </p:spPr>
      </p:pic>
      <p:pic>
        <p:nvPicPr>
          <p:cNvPr id="7" name="Kuva 6" descr="Henkilö kävelee polkupyörällä katua pitkin">
            <a:extLst>
              <a:ext uri="{FF2B5EF4-FFF2-40B4-BE49-F238E27FC236}">
                <a16:creationId xmlns:a16="http://schemas.microsoft.com/office/drawing/2014/main" id="{095E5583-0CD4-9273-0367-11076A9FE432}"/>
              </a:ext>
            </a:extLst>
          </p:cNvPr>
          <p:cNvPicPr>
            <a:picLocks noChangeAspect="1"/>
          </p:cNvPicPr>
          <p:nvPr/>
        </p:nvPicPr>
        <p:blipFill>
          <a:blip r:embed="rId4"/>
          <a:stretch>
            <a:fillRect/>
          </a:stretch>
        </p:blipFill>
        <p:spPr>
          <a:xfrm>
            <a:off x="164123" y="1500350"/>
            <a:ext cx="2741277" cy="1927485"/>
          </a:xfrm>
          <a:prstGeom prst="rect">
            <a:avLst/>
          </a:prstGeom>
          <a:ln>
            <a:noFill/>
          </a:ln>
          <a:effectLst>
            <a:softEdge rad="112500"/>
          </a:effectLst>
        </p:spPr>
      </p:pic>
      <p:sp>
        <p:nvSpPr>
          <p:cNvPr id="8" name="Tekstiruutu 7">
            <a:extLst>
              <a:ext uri="{FF2B5EF4-FFF2-40B4-BE49-F238E27FC236}">
                <a16:creationId xmlns:a16="http://schemas.microsoft.com/office/drawing/2014/main" id="{84ECD2B4-E92E-D31D-F3D8-F6527440A1D1}"/>
              </a:ext>
            </a:extLst>
          </p:cNvPr>
          <p:cNvSpPr txBox="1"/>
          <p:nvPr/>
        </p:nvSpPr>
        <p:spPr>
          <a:xfrm>
            <a:off x="5510721" y="1505015"/>
            <a:ext cx="6314932"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a:latin typeface="Segoe UI"/>
                <a:cs typeface="Segoe UI"/>
              </a:rPr>
              <a:t>VÄHENNETÄÄN LIIKKUMISEN JA LIIKENTEEN HIILIJALANJÄLKEÄ!</a:t>
            </a:r>
          </a:p>
          <a:p>
            <a:endParaRPr lang="fi-FI" sz="1200" b="1">
              <a:latin typeface="Segoe UI"/>
              <a:cs typeface="Segoe UI"/>
            </a:endParaRPr>
          </a:p>
          <a:p>
            <a:pPr marL="342900" indent="-342900">
              <a:buFont typeface="Calibri"/>
              <a:buChar char="-"/>
            </a:pPr>
            <a:r>
              <a:rPr lang="fi-FI" sz="1200" b="1">
                <a:latin typeface="Segoe UI"/>
                <a:cs typeface="Segoe UI"/>
              </a:rPr>
              <a:t>Näihin tehtäviin löydät tarkemman taustatyön koulun korjausoppaasta. Korjausopasta voi soveltaa yläkoulun sisältöihin tai tehdä osioita yhdessä oppitunnin aikana.</a:t>
            </a:r>
          </a:p>
          <a:p>
            <a:r>
              <a:rPr lang="fi-FI" sz="1200" b="1">
                <a:latin typeface="Segoe UI"/>
                <a:cs typeface="Segoe UI"/>
              </a:rPr>
              <a:t>   12. Liikkumisen päästöt</a:t>
            </a:r>
          </a:p>
          <a:p>
            <a:r>
              <a:rPr lang="fi-FI" sz="1200" b="1">
                <a:latin typeface="Segoe UI"/>
                <a:cs typeface="Segoe UI"/>
              </a:rPr>
              <a:t>   14. Koulumatkasi</a:t>
            </a:r>
            <a:endParaRPr lang="fi-FI" sz="1200">
              <a:latin typeface="Segoe UI"/>
              <a:cs typeface="Segoe UI"/>
            </a:endParaRPr>
          </a:p>
          <a:p>
            <a:r>
              <a:rPr lang="fi-FI" sz="1200" b="1">
                <a:latin typeface="Segoe UI"/>
                <a:cs typeface="Segoe UI"/>
              </a:rPr>
              <a:t>   15. Muiden koulumatka</a:t>
            </a:r>
          </a:p>
          <a:p>
            <a:r>
              <a:rPr lang="fi-FI" sz="1200" b="1">
                <a:latin typeface="Segoe UI"/>
                <a:cs typeface="Segoe UI"/>
              </a:rPr>
              <a:t>   13. Koulumatkavisio</a:t>
            </a:r>
          </a:p>
          <a:p>
            <a:endParaRPr lang="fi-FI" sz="1200" b="1">
              <a:latin typeface="Segoe UI"/>
              <a:cs typeface="Segoe UI"/>
            </a:endParaRPr>
          </a:p>
          <a:p>
            <a:r>
              <a:rPr lang="fi-FI" sz="1200" b="1">
                <a:latin typeface="Segoe UI"/>
                <a:cs typeface="Segoe UI"/>
              </a:rPr>
              <a:t>2. Mitä, jos maailmassa ei enää olisi öljyä? Mitä, jos liikkuminen yksityisautolla ei enää olisi mahdollista? Mitä jos tavaraa ei enää voida kuljettaa toiselta puolelta maapalloa? Tai jos meillä jokaisella olisi mahdollisuus vain yhteen matkaan päivässä? Voisimmeko hyödyntää jotain täysin uutta ja uusiutuvaa polttoainetta?</a:t>
            </a:r>
          </a:p>
          <a:p>
            <a:endParaRPr lang="fi-FI" sz="1200" b="1">
              <a:latin typeface="Segoe UI"/>
              <a:cs typeface="Segoe UI"/>
            </a:endParaRPr>
          </a:p>
          <a:p>
            <a:r>
              <a:rPr lang="fi-FI" sz="1200" b="1">
                <a:latin typeface="Segoe UI"/>
                <a:cs typeface="Segoe UI"/>
              </a:rPr>
              <a:t>3. Päättäkää, mihin ylläolevista haasteista tartutte! Tutkikaa aihetta tarkemmin aiempien keskustelujen pohjalta.</a:t>
            </a:r>
          </a:p>
          <a:p>
            <a:endParaRPr lang="fi-FI" sz="1200" b="1">
              <a:latin typeface="Segoe UI"/>
              <a:cs typeface="Segoe UI"/>
            </a:endParaRPr>
          </a:p>
          <a:p>
            <a:r>
              <a:rPr lang="fi-FI" sz="1200" b="1">
                <a:latin typeface="Segoe UI"/>
                <a:cs typeface="Segoe UI"/>
              </a:rPr>
              <a:t>4. Rakentakaa ratkaisunne annettuja välineitä käyttämällä. Voitte esimerkiksi rakentaa tulevaisuuden kulkuvälineen, joka perustuu kestäviin ratkaisuihin. Tai mallintaa luokallenne kestävämmän tavan kulkea päivittäistä koulumatkaa tai vaikkapa harrastuksiin.</a:t>
            </a:r>
          </a:p>
          <a:p>
            <a:r>
              <a:rPr lang="fi-FI" sz="1200" b="1">
                <a:latin typeface="Segoe UI"/>
                <a:cs typeface="Segoe UI"/>
              </a:rPr>
              <a:t>  - Huomioikaa työssänne sekä kestävyysnäkökulmat, yhteiskunnan näkökulmat ja teknologia.</a:t>
            </a:r>
          </a:p>
          <a:p>
            <a:pPr marL="171450" indent="-171450">
              <a:buFont typeface="Calibri"/>
              <a:buChar char="-"/>
            </a:pPr>
            <a:r>
              <a:rPr lang="fi-FI" sz="1200" b="1">
                <a:latin typeface="Segoe UI"/>
                <a:cs typeface="Segoe UI"/>
              </a:rPr>
              <a:t>Toteuttakaa suunnitelmastanne esitys muille.</a:t>
            </a:r>
          </a:p>
          <a:p>
            <a:endParaRPr lang="fi-FI" sz="1200" b="1">
              <a:latin typeface="Segoe UI"/>
              <a:cs typeface="Segoe UI"/>
            </a:endParaRPr>
          </a:p>
          <a:p>
            <a:r>
              <a:rPr lang="fi-FI" sz="1200" b="1">
                <a:latin typeface="Segoe UI"/>
                <a:cs typeface="Segoe UI"/>
              </a:rPr>
              <a:t>5. Esitelkää ratkaisunne muille. Käykää keskustelua työn haasteista ja vahvuuksista. </a:t>
            </a:r>
          </a:p>
          <a:p>
            <a:endParaRPr lang="fi-FI" sz="1100" b="1">
              <a:latin typeface="Segoe UI"/>
              <a:cs typeface="Segoe UI"/>
            </a:endParaRPr>
          </a:p>
          <a:p>
            <a:endParaRPr lang="fi-FI" sz="1100">
              <a:latin typeface="Segoe UI"/>
              <a:cs typeface="Segoe UI"/>
            </a:endParaRPr>
          </a:p>
          <a:p>
            <a:endParaRPr lang="fi-FI" sz="1100">
              <a:latin typeface="Segoe UI"/>
              <a:cs typeface="Segoe UI"/>
            </a:endParaRPr>
          </a:p>
          <a:p>
            <a:endParaRPr lang="fi-FI" sz="1100">
              <a:latin typeface="Segoe UI"/>
              <a:cs typeface="Segoe UI"/>
            </a:endParaRPr>
          </a:p>
          <a:p>
            <a:endParaRPr lang="fi-FI" sz="1100">
              <a:latin typeface="Segoe UI"/>
              <a:cs typeface="Segoe UI"/>
            </a:endParaRPr>
          </a:p>
          <a:p>
            <a:endParaRPr lang="fi-FI" sz="1100">
              <a:latin typeface="Segoe UI"/>
              <a:cs typeface="Segoe UI"/>
            </a:endParaRPr>
          </a:p>
        </p:txBody>
      </p:sp>
      <p:pic>
        <p:nvPicPr>
          <p:cNvPr id="9" name="Kuva 8" descr="Kuva, joka sisältää kohteen teksti, kuvakaappaus, ympyrä, Fontti&#10;&#10;Kuvaus luotu automaattisesti">
            <a:extLst>
              <a:ext uri="{FF2B5EF4-FFF2-40B4-BE49-F238E27FC236}">
                <a16:creationId xmlns:a16="http://schemas.microsoft.com/office/drawing/2014/main" id="{27011D5D-EA3B-F41B-FC3D-34B2A62E6763}"/>
              </a:ext>
            </a:extLst>
          </p:cNvPr>
          <p:cNvPicPr>
            <a:picLocks noChangeAspect="1"/>
          </p:cNvPicPr>
          <p:nvPr/>
        </p:nvPicPr>
        <p:blipFill>
          <a:blip r:embed="rId5"/>
          <a:stretch>
            <a:fillRect/>
          </a:stretch>
        </p:blipFill>
        <p:spPr>
          <a:xfrm>
            <a:off x="2940542" y="4445612"/>
            <a:ext cx="2064269" cy="2417783"/>
          </a:xfrm>
          <a:prstGeom prst="rect">
            <a:avLst/>
          </a:prstGeom>
        </p:spPr>
      </p:pic>
    </p:spTree>
    <p:extLst>
      <p:ext uri="{BB962C8B-B14F-4D97-AF65-F5344CB8AC3E}">
        <p14:creationId xmlns:p14="http://schemas.microsoft.com/office/powerpoint/2010/main" val="133512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5490-C9F5-9402-2D7F-FA06E2241E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49A3690-08CA-4B5A-60EE-BA608CDDB28D}"/>
              </a:ext>
            </a:extLst>
          </p:cNvPr>
          <p:cNvSpPr>
            <a:spLocks noGrp="1"/>
          </p:cNvSpPr>
          <p:nvPr>
            <p:ph type="title"/>
          </p:nvPr>
        </p:nvSpPr>
        <p:spPr/>
        <p:txBody>
          <a:bodyPr/>
          <a:lstStyle/>
          <a:p>
            <a:r>
              <a:rPr lang="fi-FI">
                <a:latin typeface="Segoe UI"/>
                <a:cs typeface="Segoe UI"/>
              </a:rPr>
              <a:t>STEAM - PALUU TULEVAISUUTEEN! </a:t>
            </a:r>
            <a:endParaRPr lang="fi-FI"/>
          </a:p>
        </p:txBody>
      </p:sp>
      <p:graphicFrame>
        <p:nvGraphicFramePr>
          <p:cNvPr id="5" name="Sisällön paikkamerkki 4">
            <a:extLst>
              <a:ext uri="{FF2B5EF4-FFF2-40B4-BE49-F238E27FC236}">
                <a16:creationId xmlns:a16="http://schemas.microsoft.com/office/drawing/2014/main" id="{6552C0BD-A977-95BB-CEC7-077A84D56E91}"/>
              </a:ext>
            </a:extLst>
          </p:cNvPr>
          <p:cNvGraphicFramePr>
            <a:graphicFrameLocks noGrp="1"/>
          </p:cNvGraphicFramePr>
          <p:nvPr>
            <p:ph idx="1"/>
            <p:extLst>
              <p:ext uri="{D42A27DB-BD31-4B8C-83A1-F6EECF244321}">
                <p14:modId xmlns:p14="http://schemas.microsoft.com/office/powerpoint/2010/main" val="809547558"/>
              </p:ext>
            </p:extLst>
          </p:nvPr>
        </p:nvGraphicFramePr>
        <p:xfrm>
          <a:off x="691662" y="1780442"/>
          <a:ext cx="10515600" cy="3909851"/>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354686501"/>
                    </a:ext>
                  </a:extLst>
                </a:gridCol>
                <a:gridCol w="3505200">
                  <a:extLst>
                    <a:ext uri="{9D8B030D-6E8A-4147-A177-3AD203B41FA5}">
                      <a16:colId xmlns:a16="http://schemas.microsoft.com/office/drawing/2014/main" val="343578829"/>
                    </a:ext>
                  </a:extLst>
                </a:gridCol>
                <a:gridCol w="3505200">
                  <a:extLst>
                    <a:ext uri="{9D8B030D-6E8A-4147-A177-3AD203B41FA5}">
                      <a16:colId xmlns:a16="http://schemas.microsoft.com/office/drawing/2014/main" val="2539532375"/>
                    </a:ext>
                  </a:extLst>
                </a:gridCol>
              </a:tblGrid>
              <a:tr h="467047">
                <a:tc>
                  <a:txBody>
                    <a:bodyPr/>
                    <a:lstStyle/>
                    <a:p>
                      <a:r>
                        <a:rPr lang="fi-FI"/>
                        <a:t>TAVOITTEET</a:t>
                      </a:r>
                    </a:p>
                  </a:txBody>
                  <a:tcPr/>
                </a:tc>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533768">
                <a:tc rowSpan="6">
                  <a:txBody>
                    <a:bodyPr/>
                    <a:lstStyle/>
                    <a:p>
                      <a:pPr marL="457200" marR="0" lvl="1" indent="0">
                        <a:lnSpc>
                          <a:spcPct val="100000"/>
                        </a:lnSpc>
                        <a:spcBef>
                          <a:spcPts val="0"/>
                        </a:spcBef>
                        <a:spcAft>
                          <a:spcPts val="0"/>
                        </a:spcAft>
                        <a:buClr>
                          <a:srgbClr val="000000"/>
                        </a:buClr>
                        <a:buNone/>
                      </a:pPr>
                      <a:r>
                        <a:rPr lang="fi-FI" sz="1100" b="1" u="none" strike="noStrike" noProof="0">
                          <a:solidFill>
                            <a:srgbClr val="444444"/>
                          </a:solidFill>
                          <a:latin typeface="Segoe UI"/>
                        </a:rPr>
                        <a:t>Tässä jaksossa...</a:t>
                      </a:r>
                      <a:endParaRPr lang="fi-FI" sz="1100" b="1" u="none" strike="noStrike" noProof="0" dirty="0">
                        <a:solidFill>
                          <a:srgbClr val="444444"/>
                        </a:solidFill>
                        <a:latin typeface="Segoe UI"/>
                      </a:endParaRPr>
                    </a:p>
                    <a:p>
                      <a:pPr marL="171450" indent="-171450" rtl="0" fontAlgn="base">
                        <a:buFont typeface="Calibri"/>
                        <a:buChar char="-"/>
                      </a:pPr>
                      <a:r>
                        <a:rPr lang="fi-FI" sz="1100" b="1" i="0" kern="1200">
                          <a:solidFill>
                            <a:schemeClr val="dk1"/>
                          </a:solidFill>
                          <a:effectLst/>
                          <a:latin typeface="Segoe UI"/>
                          <a:ea typeface="+mn-ea"/>
                          <a:cs typeface="+mn-cs"/>
                        </a:rPr>
                        <a:t>Opit tunnistamaan omia </a:t>
                      </a:r>
                      <a:r>
                        <a:rPr lang="fi-FI" sz="1100" b="1" i="0" kern="1200" dirty="0">
                          <a:solidFill>
                            <a:schemeClr val="dk1"/>
                          </a:solidFill>
                          <a:effectLst/>
                          <a:latin typeface="Segoe UI"/>
                          <a:ea typeface="+mn-ea"/>
                          <a:cs typeface="+mn-cs"/>
                        </a:rPr>
                        <a:t>vahvuuksiasi tulevaisuuteni näkökulmasta.</a:t>
                      </a:r>
                      <a:r>
                        <a:rPr lang="fi-FI" sz="1100" b="0" i="0" kern="1200" dirty="0">
                          <a:solidFill>
                            <a:schemeClr val="dk1"/>
                          </a:solidFill>
                          <a:effectLst/>
                          <a:latin typeface="Segoe UI"/>
                          <a:ea typeface="+mn-ea"/>
                          <a:cs typeface="+mn-cs"/>
                        </a:rPr>
                        <a:t> </a:t>
                      </a:r>
                    </a:p>
                    <a:p>
                      <a:pPr marL="171450" indent="-171450" rtl="0" fontAlgn="base">
                        <a:buFont typeface="Calibri"/>
                        <a:buChar char="-"/>
                      </a:pPr>
                      <a:r>
                        <a:rPr lang="fi-FI" sz="1100" b="1" i="0" kern="1200">
                          <a:solidFill>
                            <a:schemeClr val="dk1"/>
                          </a:solidFill>
                          <a:effectLst/>
                          <a:latin typeface="Segoe UI"/>
                          <a:ea typeface="+mn-ea"/>
                          <a:cs typeface="+mn-cs"/>
                        </a:rPr>
                        <a:t>Opit hyödyntämään vahvuuksia ja taitoja </a:t>
                      </a:r>
                      <a:r>
                        <a:rPr lang="fi-FI" sz="1100" b="1" i="0" kern="1200" dirty="0">
                          <a:solidFill>
                            <a:schemeClr val="dk1"/>
                          </a:solidFill>
                          <a:effectLst/>
                          <a:latin typeface="Segoe UI"/>
                          <a:ea typeface="+mn-ea"/>
                          <a:cs typeface="+mn-cs"/>
                        </a:rPr>
                        <a:t>kestävän tulevaisuuden rakentamisessa </a:t>
                      </a:r>
                      <a:r>
                        <a:rPr lang="fi-FI" sz="1100" b="1" i="0" kern="1200">
                          <a:solidFill>
                            <a:schemeClr val="dk1"/>
                          </a:solidFill>
                          <a:effectLst/>
                          <a:latin typeface="Segoe UI"/>
                          <a:ea typeface="+mn-ea"/>
                          <a:cs typeface="+mn-cs"/>
                        </a:rPr>
                        <a:t>esimerkiksi pohtiessasi koulutuksen ja </a:t>
                      </a:r>
                      <a:r>
                        <a:rPr lang="fi-FI" sz="1100" b="1" i="0" kern="1200" dirty="0">
                          <a:solidFill>
                            <a:schemeClr val="dk1"/>
                          </a:solidFill>
                          <a:effectLst/>
                          <a:latin typeface="Segoe UI"/>
                          <a:ea typeface="+mn-ea"/>
                          <a:cs typeface="+mn-cs"/>
                        </a:rPr>
                        <a:t>työelämän mahdollisuuksia. </a:t>
                      </a:r>
                      <a:r>
                        <a:rPr lang="fi-FI" sz="1100" b="0" i="0" kern="1200" dirty="0">
                          <a:solidFill>
                            <a:schemeClr val="dk1"/>
                          </a:solidFill>
                          <a:effectLst/>
                          <a:latin typeface="Segoe UI"/>
                          <a:ea typeface="+mn-ea"/>
                          <a:cs typeface="+mn-cs"/>
                        </a:rPr>
                        <a:t> </a:t>
                      </a:r>
                    </a:p>
                    <a:p>
                      <a:pPr marL="285750" marR="0" lvl="0" indent="-285750">
                        <a:lnSpc>
                          <a:spcPct val="100000"/>
                        </a:lnSpc>
                        <a:spcBef>
                          <a:spcPts val="0"/>
                        </a:spcBef>
                        <a:spcAft>
                          <a:spcPts val="0"/>
                        </a:spcAft>
                        <a:buClr>
                          <a:srgbClr val="000000"/>
                        </a:buClr>
                        <a:buFont typeface="Calibri"/>
                        <a:buChar char="-"/>
                      </a:pPr>
                      <a:endParaRPr lang="fi-FI" sz="1100" b="1" i="0" u="none" strike="noStrike" noProof="0" dirty="0">
                        <a:solidFill>
                          <a:srgbClr val="444444"/>
                        </a:solidFill>
                        <a:latin typeface="Segoe UI"/>
                      </a:endParaRPr>
                    </a:p>
                  </a:txBody>
                  <a:tcPr/>
                </a:tc>
                <a:tc>
                  <a:txBody>
                    <a:bodyPr/>
                    <a:lstStyle/>
                    <a:p>
                      <a:pPr lvl="0">
                        <a:buNone/>
                      </a:pPr>
                      <a:r>
                        <a:rPr lang="fi-FI" sz="1100" b="1" i="0" u="none" strike="noStrike" baseline="0" noProof="0">
                          <a:solidFill>
                            <a:srgbClr val="000000"/>
                          </a:solidFill>
                          <a:latin typeface="Segoe UI"/>
                        </a:rPr>
                        <a:t>OPO: oppiminen, työelämätaidot, vahvuudet, yritteliäisyys, tulevaisuuden rakentaminen</a:t>
                      </a:r>
                    </a:p>
                  </a:txBody>
                  <a:tcPr/>
                </a:tc>
                <a:tc rowSpan="6">
                  <a:txBody>
                    <a:bodyPr/>
                    <a:lstStyle/>
                    <a:p>
                      <a:pPr rtl="0" fontAlgn="base"/>
                      <a:r>
                        <a:rPr lang="fi-FI" sz="1100" b="0" u="none" strike="noStrike" kern="1200">
                          <a:solidFill>
                            <a:schemeClr val="dk1"/>
                          </a:solidFill>
                          <a:effectLst/>
                          <a:latin typeface="Segoe UI"/>
                        </a:rPr>
                        <a:t>Tulevaisuusajattelu</a:t>
                      </a:r>
                      <a:r>
                        <a:rPr lang="en-US" sz="1100" b="0" u="none" strike="noStrike" kern="1200">
                          <a:solidFill>
                            <a:schemeClr val="dk1"/>
                          </a:solidFill>
                          <a:effectLst/>
                          <a:latin typeface="Segoe UI"/>
                        </a:rPr>
                        <a:t>​</a:t>
                      </a:r>
                      <a:r>
                        <a:rPr lang="en-US" sz="1100" b="0" kern="1200">
                          <a:solidFill>
                            <a:schemeClr val="dk1"/>
                          </a:solidFill>
                          <a:effectLst/>
                          <a:latin typeface="Segoe UI"/>
                        </a:rPr>
                        <a:t>​</a:t>
                      </a:r>
                    </a:p>
                    <a:p>
                      <a:pPr rtl="0" fontAlgn="base"/>
                      <a:r>
                        <a:rPr lang="fi-FI" sz="1100" b="0" kern="1200">
                          <a:solidFill>
                            <a:schemeClr val="dk1"/>
                          </a:solidFill>
                          <a:effectLst/>
                          <a:latin typeface="Segoe UI"/>
                        </a:rPr>
                        <a:t>​</a:t>
                      </a:r>
                    </a:p>
                    <a:p>
                      <a:pPr rtl="0" fontAlgn="base"/>
                      <a:r>
                        <a:rPr lang="fi-FI" sz="1100" b="0" u="none" strike="noStrike" kern="1200">
                          <a:solidFill>
                            <a:schemeClr val="dk1"/>
                          </a:solidFill>
                          <a:effectLst/>
                          <a:latin typeface="Segoe UI"/>
                        </a:rPr>
                        <a:t>Työelämätaidot- osaajien kouluttaminen kestävyyteen</a:t>
                      </a:r>
                    </a:p>
                    <a:p>
                      <a:pPr lvl="0">
                        <a:buNone/>
                      </a:pPr>
                      <a:endParaRPr lang="en-US" sz="1100" b="0" u="none" strike="noStrike" kern="1200" dirty="0">
                        <a:solidFill>
                          <a:schemeClr val="dk1"/>
                        </a:solidFill>
                        <a:effectLst/>
                        <a:latin typeface="Segoe UI"/>
                      </a:endParaRPr>
                    </a:p>
                    <a:p>
                      <a:pPr lvl="0">
                        <a:buNone/>
                      </a:pPr>
                      <a:r>
                        <a:rPr lang="fi-FI" sz="1100" b="0" i="0" u="none" strike="noStrike" kern="1200" noProof="0">
                          <a:solidFill>
                            <a:srgbClr val="000000"/>
                          </a:solidFill>
                          <a:effectLst/>
                          <a:latin typeface="Calibri"/>
                        </a:rPr>
                        <a:t> Ymmärrämme, että yhteisö on keskeisessä asemassa muutoksessa. Toimimme omassa yhteisössämme edistääksemme muutosta.</a:t>
                      </a:r>
                      <a:r>
                        <a:rPr lang="en-US" sz="1100" b="0" u="none" strike="noStrike" kern="1200">
                          <a:solidFill>
                            <a:schemeClr val="dk1"/>
                          </a:solidFill>
                          <a:effectLst/>
                          <a:latin typeface="Segoe UI"/>
                        </a:rPr>
                        <a:t>​</a:t>
                      </a:r>
                      <a:r>
                        <a:rPr lang="en-US" sz="1100" b="0" kern="1200">
                          <a:solidFill>
                            <a:schemeClr val="dk1"/>
                          </a:solidFill>
                          <a:effectLst/>
                          <a:latin typeface="Segoe UI"/>
                        </a:rPr>
                        <a:t>​</a:t>
                      </a:r>
                      <a:endParaRPr lang="en-US"/>
                    </a:p>
                    <a:p>
                      <a:pPr lvl="0">
                        <a:buNone/>
                      </a:pPr>
                      <a:endParaRPr lang="en-US" sz="1100" b="0" kern="1200" dirty="0">
                        <a:solidFill>
                          <a:schemeClr val="dk1"/>
                        </a:solidFill>
                        <a:effectLst/>
                        <a:latin typeface="Segoe UI"/>
                      </a:endParaRPr>
                    </a:p>
                    <a:p>
                      <a:pPr lvl="0">
                        <a:buNone/>
                      </a:pPr>
                      <a:r>
                        <a:rPr lang="fi-FI" sz="1100" b="0" i="0" u="none" strike="noStrike" kern="1200" noProof="0">
                          <a:solidFill>
                            <a:srgbClr val="000000"/>
                          </a:solidFill>
                          <a:effectLst/>
                          <a:latin typeface="Calibri"/>
                        </a:rPr>
                        <a:t>Alamme itsenäisesti yhdistää oppimiamme asioita </a:t>
                      </a:r>
                      <a:r>
                        <a:rPr lang="fi-FI" sz="1100" b="0" i="0" u="none" strike="noStrike" kern="1200" noProof="0" dirty="0">
                          <a:solidFill>
                            <a:srgbClr val="000000"/>
                          </a:solidFill>
                          <a:effectLst/>
                          <a:latin typeface="Calibri"/>
                        </a:rPr>
                        <a:t>yhteiskunnallisesti puhuttaviin asioihin ja ilmastotekojen mittakaava alkaa hahmottua. </a:t>
                      </a:r>
                      <a:endParaRPr lang="en-US" sz="1100" b="0" i="0" u="none" strike="noStrike" kern="1200" noProof="0" dirty="0">
                        <a:solidFill>
                          <a:srgbClr val="000000"/>
                        </a:solidFill>
                        <a:effectLst/>
                        <a:latin typeface="Calibri"/>
                      </a:endParaRPr>
                    </a:p>
                    <a:p>
                      <a:pPr rtl="0" fontAlgn="base"/>
                      <a:r>
                        <a:rPr lang="fi-FI" sz="1100" b="0" kern="1200">
                          <a:solidFill>
                            <a:schemeClr val="dk1"/>
                          </a:solidFill>
                          <a:effectLst/>
                          <a:latin typeface="Segoe UI"/>
                        </a:rPr>
                        <a:t>​​</a:t>
                      </a:r>
                      <a:endParaRPr lang="fi-FI" sz="1100" b="0" i="0" kern="1200" dirty="0">
                        <a:solidFill>
                          <a:schemeClr val="dk1"/>
                        </a:solidFill>
                        <a:effectLst/>
                        <a:latin typeface="Segoe UI"/>
                        <a:ea typeface="+mn-ea"/>
                        <a:cs typeface="+mn-cs"/>
                      </a:endParaRPr>
                    </a:p>
                  </a:txBody>
                  <a:tcPr/>
                </a:tc>
                <a:extLst>
                  <a:ext uri="{0D108BD9-81ED-4DB2-BD59-A6C34878D82A}">
                    <a16:rowId xmlns:a16="http://schemas.microsoft.com/office/drawing/2014/main" val="716905999"/>
                  </a:ext>
                </a:extLst>
              </a:tr>
              <a:tr h="467047">
                <a:tc vMerge="1">
                  <a:txBody>
                    <a:bodyPr/>
                    <a:lstStyle/>
                    <a:p>
                      <a:endParaRPr lang="fi-FI"/>
                    </a:p>
                  </a:txBody>
                  <a:tcPr/>
                </a:tc>
                <a:tc>
                  <a:txBody>
                    <a:bodyPr/>
                    <a:lstStyle/>
                    <a:p>
                      <a:pPr lvl="0">
                        <a:buNone/>
                      </a:pPr>
                      <a:r>
                        <a:rPr lang="fi-FI" sz="1100" b="1">
                          <a:latin typeface="Segoe UI"/>
                        </a:rPr>
                        <a:t>TT: vahvuudet, hyvinvointi, osallisuus</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1574727172"/>
                  </a:ext>
                </a:extLst>
              </a:tr>
              <a:tr h="533768">
                <a:tc vMerge="1">
                  <a:txBody>
                    <a:bodyPr/>
                    <a:lstStyle/>
                    <a:p>
                      <a:endParaRPr lang="fi-FI"/>
                    </a:p>
                  </a:txBody>
                  <a:tcPr/>
                </a:tc>
                <a:tc>
                  <a:txBody>
                    <a:bodyPr/>
                    <a:lstStyle/>
                    <a:p>
                      <a:pPr lvl="0">
                        <a:buNone/>
                      </a:pPr>
                      <a:r>
                        <a:rPr lang="fi-FI" sz="1100" b="1">
                          <a:latin typeface="Segoe UI"/>
                        </a:rPr>
                        <a:t>YH: työelämätaidot, yrittäjyys, kestävä tulevaisuus, vaikuttaminen</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3429338328"/>
                  </a:ext>
                </a:extLst>
              </a:tr>
              <a:tr h="467047">
                <a:tc vMerge="1">
                  <a:txBody>
                    <a:bodyPr/>
                    <a:lstStyle/>
                    <a:p>
                      <a:endParaRPr lang="fi-FI"/>
                    </a:p>
                  </a:txBody>
                  <a:tcPr/>
                </a:tc>
                <a:tc>
                  <a:txBody>
                    <a:bodyPr/>
                    <a:lstStyle/>
                    <a:p>
                      <a:pPr lvl="0">
                        <a:buNone/>
                      </a:pPr>
                      <a:r>
                        <a:rPr lang="fi-FI" sz="1100" b="1">
                          <a:latin typeface="Segoe UI"/>
                        </a:rPr>
                        <a:t>KU: soveltaminen muissa oppiaineissa</a:t>
                      </a: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2498307278"/>
                  </a:ext>
                </a:extLst>
              </a:tr>
              <a:tr h="974127">
                <a:tc vMerge="1">
                  <a:txBody>
                    <a:bodyPr/>
                    <a:lstStyle/>
                    <a:p>
                      <a:endParaRPr lang="fi-FI"/>
                    </a:p>
                  </a:txBody>
                  <a:tcPr/>
                </a:tc>
                <a:tc>
                  <a:txBody>
                    <a:bodyPr/>
                    <a:lstStyle/>
                    <a:p>
                      <a:pPr lvl="0">
                        <a:buNone/>
                      </a:pPr>
                      <a:r>
                        <a:rPr lang="fi-FI" sz="1100" b="1">
                          <a:latin typeface="Segoe UI"/>
                        </a:rPr>
                        <a:t>MUITA LINKITYKSIÄ:</a:t>
                      </a:r>
                      <a:endParaRPr lang="fi-FI" sz="1100" b="1" dirty="0">
                        <a:latin typeface="Segoe UI"/>
                      </a:endParaRPr>
                    </a:p>
                    <a:p>
                      <a:pPr lvl="0">
                        <a:buNone/>
                      </a:pPr>
                      <a:r>
                        <a:rPr lang="fi-FI" sz="1100" b="1">
                          <a:latin typeface="Segoe UI"/>
                        </a:rPr>
                        <a:t>TVT-TAIDOT</a:t>
                      </a:r>
                      <a:endParaRPr lang="fi-FI" sz="1100" b="1" dirty="0">
                        <a:latin typeface="Segoe UI"/>
                      </a:endParaRPr>
                    </a:p>
                    <a:p>
                      <a:pPr lvl="0">
                        <a:buNone/>
                      </a:pPr>
                      <a:r>
                        <a:rPr lang="fi-FI" sz="1100" b="1">
                          <a:latin typeface="Segoe UI"/>
                        </a:rPr>
                        <a:t>YRITYSKYLÄ</a:t>
                      </a:r>
                      <a:endParaRPr lang="fi-FI" sz="1100" b="1" dirty="0">
                        <a:latin typeface="Segoe UI"/>
                      </a:endParaRPr>
                    </a:p>
                    <a:p>
                      <a:pPr lvl="0">
                        <a:buNone/>
                      </a:pPr>
                      <a:endParaRPr lang="fi-FI" sz="1100" b="1" dirty="0">
                        <a:latin typeface="Segoe UI"/>
                      </a:endParaRPr>
                    </a:p>
                  </a:txBody>
                  <a:tcPr/>
                </a:tc>
                <a:tc vMerge="1">
                  <a:txBody>
                    <a:bodyPr/>
                    <a:lstStyle/>
                    <a:p>
                      <a:endParaRPr lang="fi-FI"/>
                    </a:p>
                  </a:txBody>
                  <a:tcPr/>
                </a:tc>
                <a:extLst>
                  <a:ext uri="{0D108BD9-81ED-4DB2-BD59-A6C34878D82A}">
                    <a16:rowId xmlns:a16="http://schemas.microsoft.com/office/drawing/2014/main" val="3231274094"/>
                  </a:ext>
                </a:extLst>
              </a:tr>
              <a:tr h="467047">
                <a:tc vMerge="1">
                  <a:txBody>
                    <a:bodyPr/>
                    <a:lstStyle/>
                    <a:p>
                      <a:endParaRPr lang="fi-FI"/>
                    </a:p>
                  </a:txBody>
                  <a:tcPr/>
                </a:tc>
                <a:tc>
                  <a:txBody>
                    <a:bodyPr/>
                    <a:lstStyle/>
                    <a:p>
                      <a:pPr lvl="0">
                        <a:buNone/>
                      </a:pPr>
                      <a:endParaRPr lang="fi-FI" sz="1100" b="1">
                        <a:latin typeface="Segoe UI"/>
                      </a:endParaRPr>
                    </a:p>
                  </a:txBody>
                  <a:tcPr/>
                </a:tc>
                <a:tc vMerge="1">
                  <a:txBody>
                    <a:bodyPr/>
                    <a:lstStyle/>
                    <a:p>
                      <a:endParaRPr lang="fi-FI"/>
                    </a:p>
                  </a:txBody>
                  <a:tcPr/>
                </a:tc>
                <a:extLst>
                  <a:ext uri="{0D108BD9-81ED-4DB2-BD59-A6C34878D82A}">
                    <a16:rowId xmlns:a16="http://schemas.microsoft.com/office/drawing/2014/main" val="4884267"/>
                  </a:ext>
                </a:extLst>
              </a:tr>
            </a:tbl>
          </a:graphicData>
        </a:graphic>
      </p:graphicFrame>
      <p:sp>
        <p:nvSpPr>
          <p:cNvPr id="4" name="Alatunnisteen paikkamerkki 3">
            <a:extLst>
              <a:ext uri="{FF2B5EF4-FFF2-40B4-BE49-F238E27FC236}">
                <a16:creationId xmlns:a16="http://schemas.microsoft.com/office/drawing/2014/main" id="{3ABD972E-17DF-F629-E64D-21E32DF504FE}"/>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84575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16CE06-700A-324C-78DB-D5E3E8FF73B0}"/>
              </a:ext>
            </a:extLst>
          </p:cNvPr>
          <p:cNvSpPr>
            <a:spLocks noGrp="1"/>
          </p:cNvSpPr>
          <p:nvPr>
            <p:ph type="title"/>
          </p:nvPr>
        </p:nvSpPr>
        <p:spPr/>
        <p:txBody>
          <a:bodyPr/>
          <a:lstStyle/>
          <a:p>
            <a:r>
              <a:rPr lang="fi-FI">
                <a:latin typeface="Segoe UI"/>
                <a:cs typeface="Segoe UI"/>
              </a:rPr>
              <a:t>PALUU TULEVAISUUTEEN!</a:t>
            </a:r>
            <a:br>
              <a:rPr lang="fi-FI">
                <a:latin typeface="Segoe UI"/>
                <a:cs typeface="Segoe UI"/>
              </a:rPr>
            </a:br>
            <a:r>
              <a:rPr lang="fi-FI">
                <a:latin typeface="Segoe UI"/>
                <a:cs typeface="Segoe UI"/>
              </a:rPr>
              <a:t>Minun vahvuuteni kestävämpään tulevaisuuteen</a:t>
            </a:r>
          </a:p>
        </p:txBody>
      </p:sp>
      <p:sp>
        <p:nvSpPr>
          <p:cNvPr id="3" name="Sisällön paikkamerkki 2">
            <a:extLst>
              <a:ext uri="{FF2B5EF4-FFF2-40B4-BE49-F238E27FC236}">
                <a16:creationId xmlns:a16="http://schemas.microsoft.com/office/drawing/2014/main" id="{2436BF4C-CE28-24B1-0BE3-A21D94FDED4F}"/>
              </a:ext>
            </a:extLst>
          </p:cNvPr>
          <p:cNvSpPr>
            <a:spLocks noGrp="1"/>
          </p:cNvSpPr>
          <p:nvPr>
            <p:ph idx="1"/>
          </p:nvPr>
        </p:nvSpPr>
        <p:spPr>
          <a:xfrm>
            <a:off x="6101861" y="1598141"/>
            <a:ext cx="5251939" cy="4767101"/>
          </a:xfrm>
        </p:spPr>
        <p:txBody>
          <a:bodyPr vert="horz" lIns="91440" tIns="45720" rIns="91440" bIns="45720" rtlCol="0" anchor="t">
            <a:normAutofit fontScale="77500" lnSpcReduction="20000"/>
          </a:bodyPr>
          <a:lstStyle/>
          <a:p>
            <a:pPr marL="0" indent="0">
              <a:buNone/>
            </a:pPr>
            <a:r>
              <a:rPr lang="fi-FI" b="1">
                <a:latin typeface="Segoe UI"/>
                <a:cs typeface="Segoe UI"/>
              </a:rPr>
              <a:t>RAKENNA ITSELLESI TULEVAISUUDEN TAITOJEN POKEKORTTI!</a:t>
            </a:r>
            <a:endParaRPr lang="fi-FI" b="1" dirty="0">
              <a:latin typeface="Segoe UI"/>
              <a:cs typeface="Segoe UI"/>
            </a:endParaRPr>
          </a:p>
          <a:p>
            <a:pPr marL="0" indent="0">
              <a:buNone/>
            </a:pPr>
            <a:endParaRPr lang="fi-FI" b="1" dirty="0"/>
          </a:p>
          <a:p>
            <a:pPr marL="457200" indent="-457200">
              <a:buAutoNum type="arabicPeriod"/>
            </a:pPr>
            <a:r>
              <a:rPr lang="fi-FI" b="1">
                <a:latin typeface="Segoe UI"/>
                <a:cs typeface="Segoe UI"/>
              </a:rPr>
              <a:t>Tutki erilaisia ammatteja kestävyyden ja tulevaisuuden muutoksien näkökulmasta. Mitä muutoksia esimerkiksi opettajasi tai huoltajasi ammateissa on tapahtunut viimeisen 10 vuoden aikana?</a:t>
            </a:r>
            <a:endParaRPr lang="fi-FI" b="1" dirty="0"/>
          </a:p>
          <a:p>
            <a:pPr marL="457200" indent="-457200">
              <a:buAutoNum type="arabicPeriod"/>
            </a:pPr>
            <a:r>
              <a:rPr lang="fi-FI" b="1">
                <a:latin typeface="Segoe UI"/>
                <a:cs typeface="Segoe UI"/>
              </a:rPr>
              <a:t>Valitse itsellesi kolme vahvuutta.</a:t>
            </a:r>
            <a:endParaRPr lang="fi-FI" b="1" dirty="0"/>
          </a:p>
          <a:p>
            <a:pPr marL="457200" indent="-457200">
              <a:buAutoNum type="arabicPeriod"/>
            </a:pPr>
            <a:r>
              <a:rPr lang="fi-FI" b="1">
                <a:latin typeface="Segoe UI"/>
                <a:cs typeface="Segoe UI"/>
              </a:rPr>
              <a:t>Valitse lisäksi kolme taitoa.</a:t>
            </a:r>
            <a:endParaRPr lang="fi-FI" b="1" dirty="0"/>
          </a:p>
          <a:p>
            <a:pPr marL="457200" indent="-457200">
              <a:buAutoNum type="arabicPeriod"/>
            </a:pPr>
            <a:r>
              <a:rPr lang="fi-FI" b="1">
                <a:latin typeface="Segoe UI"/>
                <a:cs typeface="Segoe UI"/>
              </a:rPr>
              <a:t>Keksi itsellesi motto tai tunnuslause kestävämmän tulevaisuuden puolesta!</a:t>
            </a:r>
            <a:endParaRPr lang="fi-FI" b="1" dirty="0"/>
          </a:p>
          <a:p>
            <a:pPr marL="457200" indent="-457200">
              <a:buAutoNum type="arabicPeriod"/>
            </a:pPr>
            <a:r>
              <a:rPr lang="fi-FI" b="1">
                <a:latin typeface="Segoe UI"/>
                <a:cs typeface="Segoe UI"/>
              </a:rPr>
              <a:t>Suunnittele lopuksi itsellesi kestävyyden supersankarihahmo. Hahmo voi olla muukin kuin Pokemon. Luo kortti jollakin sovituista </a:t>
            </a:r>
            <a:r>
              <a:rPr lang="fi-FI" b="1" dirty="0">
                <a:latin typeface="Segoe UI"/>
                <a:cs typeface="Segoe UI"/>
              </a:rPr>
              <a:t>menetelmistä.</a:t>
            </a:r>
            <a:endParaRPr lang="fi-FI" b="1" dirty="0"/>
          </a:p>
          <a:p>
            <a:pPr marL="457200" indent="-457200">
              <a:buAutoNum type="arabicPeriod"/>
            </a:pPr>
            <a:r>
              <a:rPr lang="fi-FI" b="1">
                <a:latin typeface="Segoe UI"/>
                <a:cs typeface="Segoe UI"/>
              </a:rPr>
              <a:t>Esitelkää hahmonne ryhmissä ja keskustelkaa myös tulevaisuuden työelämän tarpeista. Mitä vahvuuksia ja taitoja tarvimme rakentaaksemme kestävämpää huomista jo nyt?</a:t>
            </a:r>
            <a:endParaRPr lang="fi-FI" dirty="0"/>
          </a:p>
        </p:txBody>
      </p:sp>
      <p:sp>
        <p:nvSpPr>
          <p:cNvPr id="4" name="Alatunnisteen paikkamerkki 3">
            <a:extLst>
              <a:ext uri="{FF2B5EF4-FFF2-40B4-BE49-F238E27FC236}">
                <a16:creationId xmlns:a16="http://schemas.microsoft.com/office/drawing/2014/main" id="{815773B5-EE9F-A72C-E6E1-BAE0B5BDD881}"/>
              </a:ext>
            </a:extLst>
          </p:cNvPr>
          <p:cNvSpPr>
            <a:spLocks noGrp="1"/>
          </p:cNvSpPr>
          <p:nvPr>
            <p:ph type="ftr" sz="quarter" idx="11"/>
          </p:nvPr>
        </p:nvSpPr>
        <p:spPr/>
        <p:txBody>
          <a:bodyPr/>
          <a:lstStyle/>
          <a:p>
            <a:r>
              <a:rPr lang="fi-FI"/>
              <a:t>ouka.fi/opinvirta</a:t>
            </a:r>
          </a:p>
        </p:txBody>
      </p:sp>
      <p:pic>
        <p:nvPicPr>
          <p:cNvPr id="7" name="Kuva 6" descr="Kuva, joka sisältää kohteen Animoidut lastenohjelmat, animaatio, fiktio, kuvitus&#10;&#10;Kuvaus luotu automaattisesti">
            <a:extLst>
              <a:ext uri="{FF2B5EF4-FFF2-40B4-BE49-F238E27FC236}">
                <a16:creationId xmlns:a16="http://schemas.microsoft.com/office/drawing/2014/main" id="{AA7B3726-4A44-A652-2A02-B7A6C8B95510}"/>
              </a:ext>
            </a:extLst>
          </p:cNvPr>
          <p:cNvPicPr>
            <a:picLocks noChangeAspect="1"/>
          </p:cNvPicPr>
          <p:nvPr/>
        </p:nvPicPr>
        <p:blipFill>
          <a:blip r:embed="rId2"/>
          <a:stretch>
            <a:fillRect/>
          </a:stretch>
        </p:blipFill>
        <p:spPr>
          <a:xfrm>
            <a:off x="260926" y="2066323"/>
            <a:ext cx="3481754" cy="3434862"/>
          </a:xfrm>
          <a:prstGeom prst="rect">
            <a:avLst/>
          </a:prstGeom>
        </p:spPr>
      </p:pic>
      <p:pic>
        <p:nvPicPr>
          <p:cNvPr id="6" name="Kuva 5" descr="Kuva, joka sisältää kohteen teksti, kuvakaappaus, ympyrä, Fontti&#10;&#10;Kuvaus luotu automaattisesti">
            <a:extLst>
              <a:ext uri="{FF2B5EF4-FFF2-40B4-BE49-F238E27FC236}">
                <a16:creationId xmlns:a16="http://schemas.microsoft.com/office/drawing/2014/main" id="{3D14D35E-9E2A-E1F4-5B6F-89C35D2B0FEC}"/>
              </a:ext>
            </a:extLst>
          </p:cNvPr>
          <p:cNvPicPr>
            <a:picLocks noChangeAspect="1"/>
          </p:cNvPicPr>
          <p:nvPr/>
        </p:nvPicPr>
        <p:blipFill>
          <a:blip r:embed="rId3"/>
          <a:stretch>
            <a:fillRect/>
          </a:stretch>
        </p:blipFill>
        <p:spPr>
          <a:xfrm>
            <a:off x="3339126" y="3578105"/>
            <a:ext cx="2755930" cy="3285290"/>
          </a:xfrm>
          <a:prstGeom prst="rect">
            <a:avLst/>
          </a:prstGeom>
        </p:spPr>
      </p:pic>
    </p:spTree>
    <p:extLst>
      <p:ext uri="{BB962C8B-B14F-4D97-AF65-F5344CB8AC3E}">
        <p14:creationId xmlns:p14="http://schemas.microsoft.com/office/powerpoint/2010/main" val="2868278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A79C99-76A4-82B2-13B8-6477279C5105}"/>
              </a:ext>
            </a:extLst>
          </p:cNvPr>
          <p:cNvSpPr>
            <a:spLocks noGrp="1"/>
          </p:cNvSpPr>
          <p:nvPr>
            <p:ph type="title"/>
          </p:nvPr>
        </p:nvSpPr>
        <p:spPr/>
        <p:txBody>
          <a:bodyPr/>
          <a:lstStyle/>
          <a:p>
            <a:r>
              <a:rPr lang="fi-FI">
                <a:latin typeface="Segoe UI"/>
                <a:cs typeface="Segoe UI"/>
              </a:rPr>
              <a:t>TYÖELÄMÄ JA KESTÄVYYSTEEMA - LINKIT</a:t>
            </a:r>
            <a:endParaRPr lang="fi-FI" dirty="0"/>
          </a:p>
        </p:txBody>
      </p:sp>
      <p:sp>
        <p:nvSpPr>
          <p:cNvPr id="3" name="Sisällön paikkamerkki 2">
            <a:extLst>
              <a:ext uri="{FF2B5EF4-FFF2-40B4-BE49-F238E27FC236}">
                <a16:creationId xmlns:a16="http://schemas.microsoft.com/office/drawing/2014/main" id="{D27A377C-B5F6-60DC-81AB-E10CBCE80390}"/>
              </a:ext>
            </a:extLst>
          </p:cNvPr>
          <p:cNvSpPr>
            <a:spLocks noGrp="1"/>
          </p:cNvSpPr>
          <p:nvPr>
            <p:ph idx="1"/>
          </p:nvPr>
        </p:nvSpPr>
        <p:spPr/>
        <p:txBody>
          <a:bodyPr vert="horz" lIns="91440" tIns="45720" rIns="91440" bIns="45720" rtlCol="0" anchor="t">
            <a:normAutofit/>
          </a:bodyPr>
          <a:lstStyle/>
          <a:p>
            <a:r>
              <a:rPr lang="fi-FI">
                <a:latin typeface="Segoe UI"/>
                <a:cs typeface="Segoe UI"/>
              </a:rPr>
              <a:t>Lappeenranta: Kahvia kestävästi – Makea </a:t>
            </a:r>
            <a:r>
              <a:rPr lang="fi-FI" err="1">
                <a:latin typeface="Segoe UI"/>
                <a:cs typeface="Segoe UI"/>
              </a:rPr>
              <a:t>Coffeen</a:t>
            </a:r>
            <a:r>
              <a:rPr lang="fi-FI">
                <a:latin typeface="Segoe UI"/>
                <a:cs typeface="Segoe UI"/>
              </a:rPr>
              <a:t> Visa Tuovisen haastattelu</a:t>
            </a:r>
          </a:p>
          <a:p>
            <a:r>
              <a:rPr lang="fi-FI"/>
              <a:t>Työn taitajat</a:t>
            </a:r>
          </a:p>
          <a:p>
            <a:r>
              <a:rPr lang="fi-FI" err="1">
                <a:latin typeface="Segoe UI"/>
                <a:cs typeface="Segoe UI"/>
              </a:rPr>
              <a:t>Fabpatch</a:t>
            </a:r>
            <a:r>
              <a:rPr lang="fi-FI">
                <a:latin typeface="Segoe UI"/>
                <a:cs typeface="Segoe UI"/>
              </a:rPr>
              <a:t> Oy</a:t>
            </a:r>
          </a:p>
          <a:p>
            <a:r>
              <a:rPr lang="fi-FI" dirty="0">
                <a:latin typeface="Segoe UI"/>
                <a:cs typeface="Segoe UI"/>
                <a:hlinkClick r:id="rId2"/>
              </a:rPr>
              <a:t>Haurun Jäteauto Oy, Mikko Hauru (youtube.com)</a:t>
            </a:r>
          </a:p>
          <a:p>
            <a:r>
              <a:rPr lang="fi-FI" dirty="0">
                <a:hlinkClick r:id="rId3"/>
              </a:rPr>
              <a:t>Kuinka biojäte muuttuu polttoaineeksi - ämpärillisellä jätettä ajaa hämmästyttävän pitkälle! (youtube.com)</a:t>
            </a:r>
          </a:p>
          <a:p>
            <a:r>
              <a:rPr lang="fi-FI" dirty="0">
                <a:hlinkClick r:id="rId4"/>
              </a:rPr>
              <a:t>Videoita Skickistä - SKICK</a:t>
            </a:r>
          </a:p>
          <a:p>
            <a:endParaRPr lang="fi-FI" dirty="0"/>
          </a:p>
        </p:txBody>
      </p:sp>
      <p:sp>
        <p:nvSpPr>
          <p:cNvPr id="4" name="Alatunnisteen paikkamerkki 3">
            <a:extLst>
              <a:ext uri="{FF2B5EF4-FFF2-40B4-BE49-F238E27FC236}">
                <a16:creationId xmlns:a16="http://schemas.microsoft.com/office/drawing/2014/main" id="{88B3E65E-B8E2-D94F-C82F-5273968E4110}"/>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907879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CE1E0-EABB-A0C5-C23E-69F28FCF8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1598"/>
            <a:ext cx="12268201" cy="7003096"/>
          </a:xfrm>
          <a:prstGeom prst="rect">
            <a:avLst/>
          </a:prstGeom>
        </p:spPr>
      </p:pic>
    </p:spTree>
    <p:extLst>
      <p:ext uri="{BB962C8B-B14F-4D97-AF65-F5344CB8AC3E}">
        <p14:creationId xmlns:p14="http://schemas.microsoft.com/office/powerpoint/2010/main" val="2120654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C52AB3-2E8E-C664-E7C6-4167DB1979E0}"/>
              </a:ext>
            </a:extLst>
          </p:cNvPr>
          <p:cNvSpPr>
            <a:spLocks noGrp="1"/>
          </p:cNvSpPr>
          <p:nvPr>
            <p:ph type="title"/>
          </p:nvPr>
        </p:nvSpPr>
        <p:spPr>
          <a:xfrm>
            <a:off x="752168" y="225015"/>
            <a:ext cx="9349409" cy="1304649"/>
          </a:xfrm>
        </p:spPr>
        <p:txBody>
          <a:bodyPr/>
          <a:lstStyle/>
          <a:p>
            <a:r>
              <a:rPr lang="fi-FI">
                <a:latin typeface="Segoe UI"/>
                <a:cs typeface="Segoe UI"/>
              </a:rPr>
              <a:t>Miten?</a:t>
            </a:r>
            <a:endParaRPr lang="fi-FI"/>
          </a:p>
        </p:txBody>
      </p:sp>
      <p:sp>
        <p:nvSpPr>
          <p:cNvPr id="3" name="Sisällön paikkamerkki 2">
            <a:extLst>
              <a:ext uri="{FF2B5EF4-FFF2-40B4-BE49-F238E27FC236}">
                <a16:creationId xmlns:a16="http://schemas.microsoft.com/office/drawing/2014/main" id="{40029BA7-E802-4F20-3E02-376A967DB2BB}"/>
              </a:ext>
            </a:extLst>
          </p:cNvPr>
          <p:cNvSpPr>
            <a:spLocks noGrp="1"/>
          </p:cNvSpPr>
          <p:nvPr>
            <p:ph idx="1"/>
          </p:nvPr>
        </p:nvSpPr>
        <p:spPr>
          <a:xfrm>
            <a:off x="678426" y="1585116"/>
            <a:ext cx="10515600" cy="3686654"/>
          </a:xfrm>
        </p:spPr>
        <p:txBody>
          <a:bodyPr vert="horz" lIns="91440" tIns="45720" rIns="91440" bIns="45720" rtlCol="0" anchor="t">
            <a:normAutofit lnSpcReduction="10000"/>
          </a:bodyPr>
          <a:lstStyle/>
          <a:p>
            <a:pPr marL="457200" indent="-457200">
              <a:buAutoNum type="arabicPeriod"/>
            </a:pPr>
            <a:r>
              <a:rPr lang="fi-FI">
                <a:latin typeface="Segoe UI"/>
                <a:cs typeface="Segoe UI"/>
              </a:rPr>
              <a:t>Vahvistetaan </a:t>
            </a:r>
            <a:r>
              <a:rPr lang="fi-FI" b="1">
                <a:latin typeface="Segoe UI"/>
                <a:cs typeface="Segoe UI"/>
              </a:rPr>
              <a:t>luontosuhdetta</a:t>
            </a:r>
            <a:r>
              <a:rPr lang="fi-FI">
                <a:latin typeface="Segoe UI"/>
                <a:cs typeface="Segoe UI"/>
              </a:rPr>
              <a:t> varhaiskasvatuksesta aikuisuuteen</a:t>
            </a:r>
            <a:endParaRPr lang="fi-FI"/>
          </a:p>
          <a:p>
            <a:pPr marL="457200" indent="-457200">
              <a:buAutoNum type="arabicPeriod"/>
            </a:pPr>
            <a:r>
              <a:rPr lang="fi-FI">
                <a:latin typeface="Segoe UI"/>
                <a:cs typeface="Segoe UI"/>
              </a:rPr>
              <a:t>Pää pois vain roskapöntöstä! </a:t>
            </a:r>
            <a:r>
              <a:rPr lang="fi-FI" b="1">
                <a:latin typeface="Segoe UI"/>
                <a:cs typeface="Segoe UI"/>
              </a:rPr>
              <a:t>Kiertotalousosaamista</a:t>
            </a:r>
            <a:r>
              <a:rPr lang="fi-FI">
                <a:latin typeface="Segoe UI"/>
                <a:cs typeface="Segoe UI"/>
              </a:rPr>
              <a:t> kehitetään opinpolulla kierrätyksen alkeista kohti kohtuullisuusajattelua ja resurssiviisautta.</a:t>
            </a:r>
          </a:p>
          <a:p>
            <a:pPr marL="457200" indent="-457200">
              <a:buAutoNum type="arabicPeriod"/>
            </a:pPr>
            <a:r>
              <a:rPr lang="fi-FI">
                <a:latin typeface="Segoe UI"/>
                <a:cs typeface="Segoe UI"/>
              </a:rPr>
              <a:t>Il</a:t>
            </a:r>
            <a:r>
              <a:rPr lang="fi-FI" b="1">
                <a:latin typeface="Segoe UI"/>
                <a:cs typeface="Segoe UI"/>
              </a:rPr>
              <a:t>masto-osaamisen rakentaminen ja vahvistaminen</a:t>
            </a:r>
            <a:r>
              <a:rPr lang="fi-FI">
                <a:latin typeface="Segoe UI"/>
                <a:cs typeface="Segoe UI"/>
              </a:rPr>
              <a:t> varhaiskasvatuksesta aikuisuuteen. Eletään kuten opetamme. </a:t>
            </a:r>
            <a:endParaRPr lang="fi-FI"/>
          </a:p>
          <a:p>
            <a:pPr marL="457200" indent="-457200">
              <a:buAutoNum type="arabicPeriod"/>
            </a:pPr>
            <a:r>
              <a:rPr lang="fi-FI">
                <a:latin typeface="Segoe UI"/>
                <a:cs typeface="Segoe UI"/>
              </a:rPr>
              <a:t>Kestävän tulevaisuuden opinvirta mallina </a:t>
            </a:r>
            <a:r>
              <a:rPr lang="fi-FI" b="1">
                <a:latin typeface="Segoe UI"/>
                <a:cs typeface="Segoe UI"/>
              </a:rPr>
              <a:t>tuetaan osaksi Oulun jokaisen päiväkoti -ja kouluyksikön toimintaa.</a:t>
            </a:r>
            <a:endParaRPr lang="fi-FI" b="1"/>
          </a:p>
          <a:p>
            <a:pPr marL="457200" indent="-457200">
              <a:buAutoNum type="arabicPeriod"/>
            </a:pPr>
            <a:r>
              <a:rPr lang="fi-FI">
                <a:latin typeface="Segoe UI"/>
                <a:cs typeface="Segoe UI"/>
              </a:rPr>
              <a:t>Kestävän tulevaisuuden opinvirta </a:t>
            </a:r>
            <a:r>
              <a:rPr lang="fi-FI" b="1">
                <a:latin typeface="Segoe UI"/>
                <a:cs typeface="Segoe UI"/>
              </a:rPr>
              <a:t>tarjoaa tukea, verkostoja ja asiantuntija-apua kohderyhmille ja osana sidosryhmätyötä. </a:t>
            </a:r>
            <a:endParaRPr lang="fi-FI" b="1"/>
          </a:p>
          <a:p>
            <a:pPr marL="457200" indent="-457200">
              <a:buAutoNum type="arabicPeriod"/>
            </a:pPr>
            <a:r>
              <a:rPr lang="fi-FI">
                <a:latin typeface="Segoe UI"/>
                <a:cs typeface="Segoe UI"/>
              </a:rPr>
              <a:t>Paljon hyviä asioita tapahtuu jo! </a:t>
            </a:r>
            <a:r>
              <a:rPr lang="fi-FI" b="1">
                <a:latin typeface="Segoe UI"/>
                <a:cs typeface="Segoe UI"/>
              </a:rPr>
              <a:t>Viestimme ja kannustamme viestimään sisäisesti ja ulkoisesti.</a:t>
            </a:r>
            <a:endParaRPr lang="fi-FI" b="1"/>
          </a:p>
          <a:p>
            <a:pPr marL="0" indent="0">
              <a:buNone/>
            </a:pPr>
            <a:endParaRPr lang="fi-FI"/>
          </a:p>
        </p:txBody>
      </p:sp>
      <p:sp>
        <p:nvSpPr>
          <p:cNvPr id="4" name="Alatunnisteen paikkamerkki 3">
            <a:extLst>
              <a:ext uri="{FF2B5EF4-FFF2-40B4-BE49-F238E27FC236}">
                <a16:creationId xmlns:a16="http://schemas.microsoft.com/office/drawing/2014/main" id="{3EF4AA1C-C446-86EB-AEBC-6984AB36D749}"/>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927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cstate="email">
            <a:extLst>
              <a:ext uri="{28A0092B-C50C-407E-A947-70E740481C1C}">
                <a14:useLocalDpi xmlns:a14="http://schemas.microsoft.com/office/drawing/2010/main"/>
              </a:ext>
            </a:extLst>
          </a:blip>
          <a:srcRect b="52345"/>
          <a:stretch/>
        </p:blipFill>
        <p:spPr>
          <a:xfrm>
            <a:off x="2501943" y="4636579"/>
            <a:ext cx="8442282" cy="1424483"/>
          </a:xfrm>
          <a:prstGeom prst="rect">
            <a:avLst/>
          </a:prstGeom>
        </p:spPr>
      </p:pic>
      <p:sp>
        <p:nvSpPr>
          <p:cNvPr id="2" name="Suorakulmio 1"/>
          <p:cNvSpPr/>
          <p:nvPr/>
        </p:nvSpPr>
        <p:spPr>
          <a:xfrm>
            <a:off x="7916564" y="6291072"/>
            <a:ext cx="2130552" cy="566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tsikko 1">
            <a:extLst>
              <a:ext uri="{FF2B5EF4-FFF2-40B4-BE49-F238E27FC236}">
                <a16:creationId xmlns:a16="http://schemas.microsoft.com/office/drawing/2014/main" id="{075611D6-25C7-C1B6-F342-ACC190B68B93}"/>
              </a:ext>
            </a:extLst>
          </p:cNvPr>
          <p:cNvSpPr>
            <a:spLocks noGrp="1"/>
          </p:cNvSpPr>
          <p:nvPr>
            <p:ph type="title"/>
          </p:nvPr>
        </p:nvSpPr>
        <p:spPr>
          <a:xfrm>
            <a:off x="532467" y="294786"/>
            <a:ext cx="8447666" cy="1304649"/>
          </a:xfrm>
        </p:spPr>
        <p:txBody>
          <a:bodyPr/>
          <a:lstStyle/>
          <a:p>
            <a:r>
              <a:rPr lang="fi-FI">
                <a:latin typeface="Segoe UI"/>
                <a:cs typeface="Segoe UI"/>
              </a:rPr>
              <a:t>Ilmasto-osaaminen</a:t>
            </a:r>
            <a:endParaRPr lang="fi-FI"/>
          </a:p>
        </p:txBody>
      </p:sp>
      <p:sp>
        <p:nvSpPr>
          <p:cNvPr id="10" name="Sisällön paikkamerkki 2">
            <a:extLst>
              <a:ext uri="{FF2B5EF4-FFF2-40B4-BE49-F238E27FC236}">
                <a16:creationId xmlns:a16="http://schemas.microsoft.com/office/drawing/2014/main" id="{BD35F71A-81CE-C715-D175-5A8F9E3C08E2}"/>
              </a:ext>
            </a:extLst>
          </p:cNvPr>
          <p:cNvSpPr>
            <a:spLocks noGrp="1"/>
          </p:cNvSpPr>
          <p:nvPr>
            <p:ph idx="1"/>
          </p:nvPr>
        </p:nvSpPr>
        <p:spPr>
          <a:xfrm>
            <a:off x="4088324" y="1612133"/>
            <a:ext cx="3179252" cy="2623294"/>
          </a:xfrm>
        </p:spPr>
        <p:txBody>
          <a:bodyPr vert="horz" lIns="91440" tIns="45720" rIns="91440" bIns="45720" rtlCol="0" anchor="t">
            <a:normAutofit fontScale="55000" lnSpcReduction="20000"/>
          </a:bodyPr>
          <a:lstStyle/>
          <a:p>
            <a:pPr marL="0" indent="0">
              <a:lnSpc>
                <a:spcPct val="120000"/>
              </a:lnSpc>
              <a:buNone/>
            </a:pPr>
            <a:r>
              <a:rPr lang="en-GB" sz="4000" b="1" err="1">
                <a:solidFill>
                  <a:srgbClr val="00B7E3"/>
                </a:solidFill>
              </a:rPr>
              <a:t>Tekoja</a:t>
            </a:r>
            <a:r>
              <a:rPr lang="en-GB" sz="4000" b="1">
                <a:solidFill>
                  <a:srgbClr val="00B7E3"/>
                </a:solidFill>
              </a:rPr>
              <a:t> </a:t>
            </a:r>
            <a:r>
              <a:rPr lang="en-GB" sz="4000" b="1" err="1">
                <a:solidFill>
                  <a:srgbClr val="00B7E3"/>
                </a:solidFill>
              </a:rPr>
              <a:t>ja</a:t>
            </a:r>
            <a:r>
              <a:rPr lang="en-GB" sz="4000" b="1">
                <a:solidFill>
                  <a:srgbClr val="00B7E3"/>
                </a:solidFill>
              </a:rPr>
              <a:t> </a:t>
            </a:r>
            <a:r>
              <a:rPr lang="en-GB" sz="4000" b="1" err="1">
                <a:solidFill>
                  <a:srgbClr val="00B7E3"/>
                </a:solidFill>
              </a:rPr>
              <a:t>toimintaa</a:t>
            </a:r>
            <a:endParaRPr lang="en-GB" sz="4000" b="1">
              <a:solidFill>
                <a:srgbClr val="00B7E3"/>
              </a:solidFill>
            </a:endParaRPr>
          </a:p>
          <a:p>
            <a:pPr marL="0" indent="0">
              <a:lnSpc>
                <a:spcPct val="120000"/>
              </a:lnSpc>
              <a:buNone/>
            </a:pPr>
            <a:r>
              <a:rPr lang="en-GB" err="1"/>
              <a:t>Huoli</a:t>
            </a:r>
            <a:r>
              <a:rPr lang="en-GB"/>
              <a:t> </a:t>
            </a:r>
            <a:r>
              <a:rPr lang="en-GB" err="1"/>
              <a:t>ympäristöstä</a:t>
            </a:r>
            <a:r>
              <a:rPr lang="en-GB"/>
              <a:t> </a:t>
            </a:r>
            <a:r>
              <a:rPr lang="en-GB" err="1"/>
              <a:t>ja</a:t>
            </a:r>
            <a:r>
              <a:rPr lang="en-GB"/>
              <a:t> </a:t>
            </a:r>
            <a:r>
              <a:rPr lang="en-GB" err="1"/>
              <a:t>tulevaisuudesta</a:t>
            </a:r>
            <a:r>
              <a:rPr lang="en-GB"/>
              <a:t> on </a:t>
            </a:r>
            <a:r>
              <a:rPr lang="en-GB" err="1"/>
              <a:t>hyvä</a:t>
            </a:r>
            <a:r>
              <a:rPr lang="en-GB"/>
              <a:t> </a:t>
            </a:r>
            <a:r>
              <a:rPr lang="en-GB" err="1"/>
              <a:t>kanavoida</a:t>
            </a:r>
            <a:r>
              <a:rPr lang="en-GB"/>
              <a:t> </a:t>
            </a:r>
            <a:r>
              <a:rPr lang="en-GB" err="1"/>
              <a:t>voimaannuttavaksi</a:t>
            </a:r>
            <a:r>
              <a:rPr lang="en-GB"/>
              <a:t> </a:t>
            </a:r>
            <a:r>
              <a:rPr lang="en-GB" err="1"/>
              <a:t>toiminnaksi</a:t>
            </a:r>
            <a:r>
              <a:rPr lang="en-GB"/>
              <a:t>. </a:t>
            </a:r>
            <a:br>
              <a:rPr lang="en-GB"/>
            </a:br>
            <a:br>
              <a:rPr lang="en-GB"/>
            </a:br>
            <a:r>
              <a:rPr lang="en-GB" err="1"/>
              <a:t>Esimerkiksi</a:t>
            </a:r>
            <a:r>
              <a:rPr lang="en-GB"/>
              <a:t> </a:t>
            </a:r>
            <a:r>
              <a:rPr lang="en-GB" err="1"/>
              <a:t>koulut</a:t>
            </a:r>
            <a:r>
              <a:rPr lang="en-GB"/>
              <a:t> </a:t>
            </a:r>
            <a:r>
              <a:rPr lang="en-GB" err="1"/>
              <a:t>ja</a:t>
            </a:r>
            <a:r>
              <a:rPr lang="en-GB"/>
              <a:t> </a:t>
            </a:r>
            <a:r>
              <a:rPr lang="en-GB" err="1"/>
              <a:t>päiväkodit</a:t>
            </a:r>
            <a:r>
              <a:rPr lang="en-GB"/>
              <a:t> </a:t>
            </a:r>
            <a:r>
              <a:rPr lang="en-GB" err="1"/>
              <a:t>ovat</a:t>
            </a:r>
            <a:r>
              <a:rPr lang="en-GB"/>
              <a:t> </a:t>
            </a:r>
            <a:r>
              <a:rPr lang="en-GB" err="1"/>
              <a:t>mikroyhteiskuntia</a:t>
            </a:r>
            <a:r>
              <a:rPr lang="en-GB"/>
              <a:t>, </a:t>
            </a:r>
            <a:r>
              <a:rPr lang="en-GB" err="1"/>
              <a:t>joissa</a:t>
            </a:r>
            <a:r>
              <a:rPr lang="en-GB"/>
              <a:t> </a:t>
            </a:r>
            <a:r>
              <a:rPr lang="en-GB" err="1"/>
              <a:t>voimme</a:t>
            </a:r>
            <a:r>
              <a:rPr lang="en-GB"/>
              <a:t> </a:t>
            </a:r>
            <a:r>
              <a:rPr lang="en-GB" err="1"/>
              <a:t>harjoitella</a:t>
            </a:r>
            <a:r>
              <a:rPr lang="en-GB"/>
              <a:t> </a:t>
            </a:r>
            <a:r>
              <a:rPr lang="en-GB" err="1"/>
              <a:t>ekososiaalisen</a:t>
            </a:r>
            <a:r>
              <a:rPr lang="en-GB"/>
              <a:t> </a:t>
            </a:r>
            <a:r>
              <a:rPr lang="en-GB" err="1"/>
              <a:t>sivistyksen</a:t>
            </a:r>
            <a:r>
              <a:rPr lang="en-GB"/>
              <a:t> </a:t>
            </a:r>
            <a:r>
              <a:rPr lang="en-GB" err="1"/>
              <a:t>taitoja</a:t>
            </a:r>
            <a:r>
              <a:rPr lang="en-GB"/>
              <a:t>. </a:t>
            </a:r>
            <a:r>
              <a:rPr lang="en-GB" err="1"/>
              <a:t>Niissä</a:t>
            </a:r>
            <a:r>
              <a:rPr lang="en-GB"/>
              <a:t> </a:t>
            </a:r>
            <a:r>
              <a:rPr lang="en-GB" err="1"/>
              <a:t>pystymme</a:t>
            </a:r>
            <a:r>
              <a:rPr lang="en-GB"/>
              <a:t> </a:t>
            </a:r>
            <a:r>
              <a:rPr lang="en-GB" err="1"/>
              <a:t>oppimaan</a:t>
            </a:r>
            <a:r>
              <a:rPr lang="en-GB"/>
              <a:t> </a:t>
            </a:r>
            <a:r>
              <a:rPr lang="en-GB" err="1"/>
              <a:t>myös</a:t>
            </a:r>
            <a:r>
              <a:rPr lang="en-GB"/>
              <a:t> </a:t>
            </a:r>
            <a:r>
              <a:rPr lang="en-GB" err="1"/>
              <a:t>yhteisöllisyyden</a:t>
            </a:r>
            <a:r>
              <a:rPr lang="en-GB"/>
              <a:t> </a:t>
            </a:r>
            <a:r>
              <a:rPr lang="en-GB" err="1"/>
              <a:t>ja</a:t>
            </a:r>
            <a:r>
              <a:rPr lang="en-GB"/>
              <a:t> </a:t>
            </a:r>
            <a:r>
              <a:rPr lang="en-GB" err="1"/>
              <a:t>vaikuttamisen</a:t>
            </a:r>
            <a:r>
              <a:rPr lang="en-GB"/>
              <a:t> </a:t>
            </a:r>
            <a:r>
              <a:rPr lang="en-GB" err="1"/>
              <a:t>taitoja</a:t>
            </a:r>
            <a:r>
              <a:rPr lang="en-GB"/>
              <a:t>. </a:t>
            </a:r>
            <a:br>
              <a:rPr lang="en-GB"/>
            </a:br>
            <a:br>
              <a:rPr lang="en-GB"/>
            </a:br>
            <a:r>
              <a:rPr lang="en-GB" err="1"/>
              <a:t>Kyky</a:t>
            </a:r>
            <a:r>
              <a:rPr lang="en-GB"/>
              <a:t> </a:t>
            </a:r>
            <a:r>
              <a:rPr lang="en-GB" err="1"/>
              <a:t>huomata</a:t>
            </a:r>
            <a:r>
              <a:rPr lang="en-GB"/>
              <a:t> </a:t>
            </a:r>
            <a:r>
              <a:rPr lang="en-GB" err="1"/>
              <a:t>ja</a:t>
            </a:r>
            <a:r>
              <a:rPr lang="en-GB"/>
              <a:t> </a:t>
            </a:r>
            <a:r>
              <a:rPr lang="en-GB" err="1"/>
              <a:t>tutkia</a:t>
            </a:r>
            <a:r>
              <a:rPr lang="en-GB"/>
              <a:t> </a:t>
            </a:r>
            <a:r>
              <a:rPr lang="en-GB" err="1"/>
              <a:t>omaa</a:t>
            </a:r>
            <a:r>
              <a:rPr lang="en-GB"/>
              <a:t> </a:t>
            </a:r>
            <a:r>
              <a:rPr lang="en-GB" err="1"/>
              <a:t>yhteisöä</a:t>
            </a:r>
            <a:r>
              <a:rPr lang="en-GB"/>
              <a:t> </a:t>
            </a:r>
            <a:r>
              <a:rPr lang="en-GB" err="1"/>
              <a:t>auttaa</a:t>
            </a:r>
            <a:r>
              <a:rPr lang="en-GB"/>
              <a:t> </a:t>
            </a:r>
            <a:r>
              <a:rPr lang="en-GB" err="1"/>
              <a:t>meitä</a:t>
            </a:r>
            <a:r>
              <a:rPr lang="en-GB"/>
              <a:t> </a:t>
            </a:r>
            <a:r>
              <a:rPr lang="en-GB" err="1"/>
              <a:t>toimimaan</a:t>
            </a:r>
            <a:r>
              <a:rPr lang="en-GB"/>
              <a:t> </a:t>
            </a:r>
            <a:r>
              <a:rPr lang="en-GB" err="1"/>
              <a:t>vastuullisesti</a:t>
            </a:r>
            <a:r>
              <a:rPr lang="en-GB"/>
              <a:t> </a:t>
            </a:r>
            <a:r>
              <a:rPr lang="en-GB" err="1"/>
              <a:t>myös</a:t>
            </a:r>
            <a:r>
              <a:rPr lang="en-GB"/>
              <a:t> </a:t>
            </a:r>
            <a:r>
              <a:rPr lang="en-GB" err="1"/>
              <a:t>aikuisena</a:t>
            </a:r>
            <a:r>
              <a:rPr lang="en-GB"/>
              <a:t>.</a:t>
            </a:r>
          </a:p>
          <a:p>
            <a:pPr marL="0" indent="0">
              <a:lnSpc>
                <a:spcPct val="120000"/>
              </a:lnSpc>
              <a:buNone/>
            </a:pPr>
            <a:endParaRPr lang="fi-FI" sz="1800"/>
          </a:p>
          <a:p>
            <a:pPr marL="457200" lvl="1" indent="0">
              <a:lnSpc>
                <a:spcPct val="120000"/>
              </a:lnSpc>
              <a:buNone/>
            </a:pPr>
            <a:endParaRPr lang="fi-FI">
              <a:latin typeface="Segoe UI"/>
              <a:cs typeface="Segoe UI"/>
            </a:endParaRPr>
          </a:p>
          <a:p>
            <a:pPr lvl="1">
              <a:lnSpc>
                <a:spcPct val="120000"/>
              </a:lnSpc>
            </a:pPr>
            <a:endParaRPr lang="fi-FI">
              <a:latin typeface="Segoe UI"/>
              <a:cs typeface="Segoe UI"/>
            </a:endParaRPr>
          </a:p>
          <a:p>
            <a:pPr marL="457200" lvl="1" indent="0">
              <a:lnSpc>
                <a:spcPct val="120000"/>
              </a:lnSpc>
              <a:buNone/>
            </a:pPr>
            <a:endParaRPr lang="fi-FI">
              <a:latin typeface="Segoe UI"/>
              <a:cs typeface="Segoe UI"/>
            </a:endParaRPr>
          </a:p>
        </p:txBody>
      </p:sp>
      <p:sp>
        <p:nvSpPr>
          <p:cNvPr id="11" name="Delay 10">
            <a:extLst>
              <a:ext uri="{FF2B5EF4-FFF2-40B4-BE49-F238E27FC236}">
                <a16:creationId xmlns:a16="http://schemas.microsoft.com/office/drawing/2014/main" id="{80958E08-A695-2616-38AE-B7C50915E2F0}"/>
              </a:ext>
            </a:extLst>
          </p:cNvPr>
          <p:cNvSpPr>
            <a:spLocks noChangeAspect="1"/>
          </p:cNvSpPr>
          <p:nvPr/>
        </p:nvSpPr>
        <p:spPr>
          <a:xfrm rot="10800000" flipV="1">
            <a:off x="1583892" y="1665204"/>
            <a:ext cx="2348378" cy="2545144"/>
          </a:xfrm>
          <a:prstGeom prst="flowChartDelay">
            <a:avLst/>
          </a:prstGeom>
          <a:blipFill dpi="0" rotWithShape="0">
            <a:blip r:embed="rId3"/>
            <a:srcRect/>
            <a:stretch>
              <a:fillRect l="-20074" t="-8749" r="-31778" b="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715F4C41-009C-1D89-114A-CEEEB37CE01D}"/>
              </a:ext>
            </a:extLst>
          </p:cNvPr>
          <p:cNvSpPr/>
          <p:nvPr/>
        </p:nvSpPr>
        <p:spPr>
          <a:xfrm>
            <a:off x="6233005" y="4288499"/>
            <a:ext cx="1190625"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4" name="Picture 13">
            <a:extLst>
              <a:ext uri="{FF2B5EF4-FFF2-40B4-BE49-F238E27FC236}">
                <a16:creationId xmlns:a16="http://schemas.microsoft.com/office/drawing/2014/main" id="{9194F50E-5C07-5997-E80C-E2544D71D9BF}"/>
              </a:ext>
            </a:extLst>
          </p:cNvPr>
          <p:cNvPicPr>
            <a:picLocks noChangeAspect="1"/>
          </p:cNvPicPr>
          <p:nvPr/>
        </p:nvPicPr>
        <p:blipFill>
          <a:blip r:embed="rId4"/>
          <a:stretch>
            <a:fillRect/>
          </a:stretch>
        </p:blipFill>
        <p:spPr>
          <a:xfrm>
            <a:off x="7267576" y="1591289"/>
            <a:ext cx="3886200" cy="2875023"/>
          </a:xfrm>
          <a:prstGeom prst="rect">
            <a:avLst/>
          </a:prstGeom>
        </p:spPr>
      </p:pic>
      <p:sp>
        <p:nvSpPr>
          <p:cNvPr id="21" name="Alatunnisteen paikkamerkki 3">
            <a:extLst>
              <a:ext uri="{FF2B5EF4-FFF2-40B4-BE49-F238E27FC236}">
                <a16:creationId xmlns:a16="http://schemas.microsoft.com/office/drawing/2014/main" id="{11CD8E6E-E322-B93E-F409-7BD21C1019DD}"/>
              </a:ext>
            </a:extLst>
          </p:cNvPr>
          <p:cNvSpPr>
            <a:spLocks noGrp="1"/>
          </p:cNvSpPr>
          <p:nvPr>
            <p:ph type="ftr" sz="quarter" idx="11"/>
          </p:nvPr>
        </p:nvSpPr>
        <p:spPr>
          <a:xfrm>
            <a:off x="7695532" y="6173786"/>
            <a:ext cx="4114800" cy="365125"/>
          </a:xfrm>
        </p:spPr>
        <p:txBody>
          <a:bodyPr/>
          <a:lstStyle/>
          <a:p>
            <a:r>
              <a:rPr lang="fi-FI" err="1"/>
              <a:t>ouka.fi</a:t>
            </a:r>
            <a:r>
              <a:rPr lang="fi-FI"/>
              <a:t>/opinvirta</a:t>
            </a:r>
          </a:p>
        </p:txBody>
      </p:sp>
    </p:spTree>
    <p:extLst>
      <p:ext uri="{BB962C8B-B14F-4D97-AF65-F5344CB8AC3E}">
        <p14:creationId xmlns:p14="http://schemas.microsoft.com/office/powerpoint/2010/main" val="9780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kstiruutu 28">
            <a:extLst>
              <a:ext uri="{FF2B5EF4-FFF2-40B4-BE49-F238E27FC236}">
                <a16:creationId xmlns:a16="http://schemas.microsoft.com/office/drawing/2014/main" id="{FBF82E16-208E-42DD-6742-F37461E0EF9A}"/>
              </a:ext>
            </a:extLst>
          </p:cNvPr>
          <p:cNvSpPr txBox="1"/>
          <p:nvPr/>
        </p:nvSpPr>
        <p:spPr>
          <a:xfrm>
            <a:off x="6392484" y="467271"/>
            <a:ext cx="4982821" cy="209427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a:latin typeface="+mj-lt"/>
                <a:ea typeface="+mj-ea"/>
                <a:cs typeface="+mj-cs"/>
              </a:rPr>
              <a:t>ILMASTO-OSAAMINEN  -</a:t>
            </a:r>
          </a:p>
          <a:p>
            <a:pPr>
              <a:lnSpc>
                <a:spcPct val="90000"/>
              </a:lnSpc>
              <a:spcBef>
                <a:spcPct val="0"/>
              </a:spcBef>
              <a:spcAft>
                <a:spcPts val="600"/>
              </a:spcAft>
            </a:pPr>
            <a:r>
              <a:rPr lang="en-US" sz="3200" b="1" err="1">
                <a:latin typeface="+mj-lt"/>
                <a:ea typeface="+mj-ea"/>
                <a:cs typeface="+mj-cs"/>
              </a:rPr>
              <a:t>oppimiskokonaisuudet</a:t>
            </a:r>
            <a:endParaRPr lang="en-US" sz="3200" b="1">
              <a:latin typeface="+mj-lt"/>
              <a:ea typeface="Calibri Light"/>
              <a:cs typeface="Calibri Light"/>
            </a:endParaRPr>
          </a:p>
        </p:txBody>
      </p:sp>
      <p:sp>
        <p:nvSpPr>
          <p:cNvPr id="3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883" y="2102603"/>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5CBC9A5-2EC2-43B3-BE31-8C21041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9505" cy="2553552"/>
          </a:xfrm>
          <a:custGeom>
            <a:avLst/>
            <a:gdLst>
              <a:gd name="connsiteX0" fmla="*/ 0 w 3219505"/>
              <a:gd name="connsiteY0" fmla="*/ 0 h 2553552"/>
              <a:gd name="connsiteX1" fmla="*/ 3168418 w 3219505"/>
              <a:gd name="connsiteY1" fmla="*/ 0 h 2553552"/>
              <a:gd name="connsiteX2" fmla="*/ 3176885 w 3219505"/>
              <a:gd name="connsiteY2" fmla="*/ 32928 h 2553552"/>
              <a:gd name="connsiteX3" fmla="*/ 3219505 w 3219505"/>
              <a:gd name="connsiteY3" fmla="*/ 455715 h 2553552"/>
              <a:gd name="connsiteX4" fmla="*/ 1121668 w 3219505"/>
              <a:gd name="connsiteY4" fmla="*/ 2553552 h 2553552"/>
              <a:gd name="connsiteX5" fmla="*/ 121715 w 3219505"/>
              <a:gd name="connsiteY5" fmla="*/ 2300354 h 2553552"/>
              <a:gd name="connsiteX6" fmla="*/ 0 w 3219505"/>
              <a:gd name="connsiteY6" fmla="*/ 2226411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505" h="2553552">
                <a:moveTo>
                  <a:pt x="0" y="0"/>
                </a:moveTo>
                <a:lnTo>
                  <a:pt x="3168418" y="0"/>
                </a:lnTo>
                <a:lnTo>
                  <a:pt x="3176885" y="32928"/>
                </a:lnTo>
                <a:cubicBezTo>
                  <a:pt x="3204830" y="169492"/>
                  <a:pt x="3219505" y="310890"/>
                  <a:pt x="3219505" y="455715"/>
                </a:cubicBezTo>
                <a:cubicBezTo>
                  <a:pt x="3219505" y="1614318"/>
                  <a:pt x="2280271" y="2553552"/>
                  <a:pt x="1121668" y="2553552"/>
                </a:cubicBezTo>
                <a:cubicBezTo>
                  <a:pt x="759605" y="2553552"/>
                  <a:pt x="418964" y="2461830"/>
                  <a:pt x="121715" y="2300354"/>
                </a:cubicBezTo>
                <a:lnTo>
                  <a:pt x="0" y="2226411"/>
                </a:ln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Kuva 26" descr="Kuva, joka sisältää kohteen logo, Fontti, Grafiikka, graafinen suunnittelu&#10;&#10;Kuvaus luotu automaattisesti">
            <a:extLst>
              <a:ext uri="{FF2B5EF4-FFF2-40B4-BE49-F238E27FC236}">
                <a16:creationId xmlns:a16="http://schemas.microsoft.com/office/drawing/2014/main" id="{91E90CF2-BEA0-9A35-8B31-5D14E100AF1F}"/>
              </a:ext>
            </a:extLst>
          </p:cNvPr>
          <p:cNvPicPr>
            <a:picLocks noChangeAspect="1"/>
          </p:cNvPicPr>
          <p:nvPr/>
        </p:nvPicPr>
        <p:blipFill>
          <a:blip r:embed="rId2"/>
          <a:stretch>
            <a:fillRect/>
          </a:stretch>
        </p:blipFill>
        <p:spPr>
          <a:xfrm>
            <a:off x="119765" y="129950"/>
            <a:ext cx="2176739" cy="1961289"/>
          </a:xfrm>
          <a:prstGeom prst="rect">
            <a:avLst/>
          </a:prstGeom>
        </p:spPr>
      </p:pic>
      <p:sp>
        <p:nvSpPr>
          <p:cNvPr id="40" name="Oval 39">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433" y="118885"/>
            <a:ext cx="2501404" cy="2501404"/>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269" y="2905060"/>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4" name="Oval 43">
            <a:extLst>
              <a:ext uri="{FF2B5EF4-FFF2-40B4-BE49-F238E27FC236}">
                <a16:creationId xmlns:a16="http://schemas.microsoft.com/office/drawing/2014/main" id="{5EF6BFFD-743B-47E9-AC55-ACA07581F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5236" y="2756813"/>
            <a:ext cx="2339616" cy="2339616"/>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8065" y="554476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solidFill>
                <a:schemeClr val="tx1">
                  <a:alpha val="60000"/>
                </a:schemeClr>
              </a:solidFill>
            </a:endParaRPr>
          </a:p>
        </p:txBody>
      </p:sp>
      <p:sp>
        <p:nvSpPr>
          <p:cNvPr id="15" name="Sisällön paikkamerkki 14">
            <a:extLst>
              <a:ext uri="{FF2B5EF4-FFF2-40B4-BE49-F238E27FC236}">
                <a16:creationId xmlns:a16="http://schemas.microsoft.com/office/drawing/2014/main" id="{049DAD0B-09BA-1EAE-5666-C8BBFEB29911}"/>
              </a:ext>
            </a:extLst>
          </p:cNvPr>
          <p:cNvSpPr>
            <a:spLocks noGrp="1"/>
          </p:cNvSpPr>
          <p:nvPr>
            <p:ph idx="1"/>
          </p:nvPr>
        </p:nvSpPr>
        <p:spPr>
          <a:xfrm>
            <a:off x="6986411" y="3041618"/>
            <a:ext cx="4120979" cy="3332972"/>
          </a:xfrm>
        </p:spPr>
        <p:txBody>
          <a:bodyPr vert="horz" lIns="91440" tIns="45720" rIns="91440" bIns="45720" rtlCol="0" anchor="t">
            <a:normAutofit lnSpcReduction="10000"/>
          </a:bodyPr>
          <a:lstStyle/>
          <a:p>
            <a:pPr indent="-228600">
              <a:lnSpc>
                <a:spcPct val="90000"/>
              </a:lnSpc>
              <a:buFont typeface="Arial" panose="020B0604020202020204" pitchFamily="34" charset="0"/>
              <a:buChar char="•"/>
            </a:pPr>
            <a:r>
              <a:rPr lang="en-US" sz="1700" b="0" dirty="0" err="1">
                <a:solidFill>
                  <a:schemeClr val="tx1">
                    <a:alpha val="80000"/>
                  </a:schemeClr>
                </a:solidFill>
                <a:latin typeface="+mn-lt"/>
                <a:cs typeface="+mn-cs"/>
              </a:rPr>
              <a:t>Nämä</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oppimiskokonaisuudet</a:t>
            </a:r>
            <a:r>
              <a:rPr lang="en-US" sz="1700" b="0" dirty="0">
                <a:solidFill>
                  <a:schemeClr val="tx1">
                    <a:alpha val="80000"/>
                  </a:schemeClr>
                </a:solidFill>
                <a:latin typeface="+mn-lt"/>
                <a:cs typeface="+mn-cs"/>
              </a:rPr>
              <a:t> on </a:t>
            </a:r>
            <a:r>
              <a:rPr lang="en-US" sz="1700" b="0" dirty="0" err="1">
                <a:solidFill>
                  <a:schemeClr val="tx1">
                    <a:alpha val="80000"/>
                  </a:schemeClr>
                </a:solidFill>
                <a:latin typeface="+mn-lt"/>
                <a:cs typeface="+mn-cs"/>
              </a:rPr>
              <a:t>rakennettu</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Ympäristöutelias</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koulu-hankkeen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sisältönä</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tukemaan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kestävän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tulevaisuuden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sisältöjen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sekä</a:t>
            </a:r>
            <a:r>
              <a:rPr lang="en-US" sz="1700" b="0" dirty="0">
                <a:solidFill>
                  <a:schemeClr val="tx1">
                    <a:alpha val="80000"/>
                  </a:schemeClr>
                </a:solidFill>
                <a:latin typeface="+mn-lt"/>
                <a:cs typeface="+mn-cs"/>
              </a:rPr>
              <a:t> STEAM-</a:t>
            </a:r>
            <a:r>
              <a:rPr lang="en-US" sz="1700" b="0" dirty="0" err="1">
                <a:solidFill>
                  <a:schemeClr val="tx1">
                    <a:alpha val="80000"/>
                  </a:schemeClr>
                </a:solidFill>
                <a:latin typeface="+mn-lt"/>
                <a:cs typeface="+mn-cs"/>
              </a:rPr>
              <a:t>taitojen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opetusta</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yläkoulussa</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Kokonaisuudet</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ovat</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muunneltavissa</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myös</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alakouluun</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sekä</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toiselle</a:t>
            </a:r>
            <a:r>
              <a:rPr lang="en-US" sz="1700" b="0" dirty="0">
                <a:solidFill>
                  <a:schemeClr val="tx1">
                    <a:alpha val="80000"/>
                  </a:schemeClr>
                </a:solidFill>
                <a:latin typeface="+mn-lt"/>
                <a:cs typeface="+mn-cs"/>
              </a:rPr>
              <a:t> </a:t>
            </a:r>
            <a:r>
              <a:rPr lang="en-US" sz="1700" b="0" dirty="0" err="1">
                <a:solidFill>
                  <a:schemeClr val="tx1">
                    <a:alpha val="80000"/>
                  </a:schemeClr>
                </a:solidFill>
                <a:latin typeface="+mn-lt"/>
                <a:cs typeface="+mn-cs"/>
              </a:rPr>
              <a:t>asteelle</a:t>
            </a:r>
            <a:r>
              <a:rPr lang="en-US" sz="1700" b="0" dirty="0">
                <a:solidFill>
                  <a:schemeClr val="tx1">
                    <a:alpha val="80000"/>
                  </a:schemeClr>
                </a:solidFill>
                <a:latin typeface="+mn-lt"/>
                <a:cs typeface="+mn-cs"/>
              </a:rPr>
              <a:t>.</a:t>
            </a:r>
            <a:endParaRPr lang="en-US" sz="1700" dirty="0">
              <a:solidFill>
                <a:schemeClr val="tx1">
                  <a:alpha val="80000"/>
                </a:schemeClr>
              </a:solidFill>
              <a:latin typeface="+mn-lt"/>
              <a:cs typeface="+mn-cs"/>
            </a:endParaRPr>
          </a:p>
          <a:p>
            <a:pPr indent="-228600">
              <a:lnSpc>
                <a:spcPct val="90000"/>
              </a:lnSpc>
              <a:buFont typeface="Arial" panose="020B0604020202020204" pitchFamily="34" charset="0"/>
              <a:buChar char="•"/>
            </a:pPr>
            <a:r>
              <a:rPr lang="en-US" sz="1700" b="0" dirty="0" err="1">
                <a:solidFill>
                  <a:schemeClr val="tx1">
                    <a:alpha val="80000"/>
                  </a:schemeClr>
                </a:solidFill>
                <a:latin typeface="+mn-lt"/>
                <a:ea typeface="Calibri"/>
                <a:cs typeface="Calibri"/>
              </a:rPr>
              <a:t>Ilmasto-osaaminen</a:t>
            </a:r>
            <a:r>
              <a:rPr lang="en-US" sz="1700" b="0" dirty="0">
                <a:solidFill>
                  <a:schemeClr val="tx1">
                    <a:alpha val="80000"/>
                  </a:schemeClr>
                </a:solidFill>
                <a:latin typeface="+mn-lt"/>
                <a:ea typeface="Calibri"/>
                <a:cs typeface="Calibri"/>
              </a:rPr>
              <a:t> on </a:t>
            </a:r>
            <a:r>
              <a:rPr lang="en-US" sz="1700" b="0" dirty="0" err="1">
                <a:solidFill>
                  <a:schemeClr val="tx1">
                    <a:alpha val="80000"/>
                  </a:schemeClr>
                </a:solidFill>
                <a:latin typeface="+mn-lt"/>
                <a:ea typeface="Calibri"/>
                <a:cs typeface="Calibri"/>
              </a:rPr>
              <a:t>yksi</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Kestävän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tulevaisuuden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opinvirran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sisällöistä</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Ilmasto-osaamisen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taidot</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ovat</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yhtä</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monitahoisia</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kuin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ilmastoon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liittyvät</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kysymyksetkin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ovat</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Tämän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kokonaisuuden</a:t>
            </a:r>
            <a:r>
              <a:rPr lang="en-US" sz="1700" b="0" dirty="0">
                <a:solidFill>
                  <a:schemeClr val="tx1">
                    <a:alpha val="80000"/>
                  </a:schemeClr>
                </a:solidFill>
                <a:latin typeface="+mn-lt"/>
                <a:ea typeface="Calibri"/>
                <a:cs typeface="Calibri"/>
              </a:rPr>
              <a:t> STEAM-</a:t>
            </a:r>
            <a:r>
              <a:rPr lang="en-US" sz="1700" b="0" dirty="0" err="1">
                <a:solidFill>
                  <a:schemeClr val="tx1">
                    <a:alpha val="80000"/>
                  </a:schemeClr>
                </a:solidFill>
                <a:latin typeface="+mn-lt"/>
                <a:ea typeface="Calibri"/>
                <a:cs typeface="Calibri"/>
              </a:rPr>
              <a:t>projektit</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voisivat</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siis</a:t>
            </a:r>
            <a:r>
              <a:rPr lang="en-US" sz="1700" b="0" dirty="0">
                <a:solidFill>
                  <a:schemeClr val="tx1">
                    <a:alpha val="80000"/>
                  </a:schemeClr>
                </a:solidFill>
                <a:latin typeface="+mn-lt"/>
                <a:ea typeface="Calibri"/>
                <a:cs typeface="Calibri"/>
              </a:rPr>
              <a:t> olla </a:t>
            </a:r>
            <a:r>
              <a:rPr lang="en-US" sz="1700" b="0" dirty="0" err="1">
                <a:solidFill>
                  <a:schemeClr val="tx1">
                    <a:alpha val="80000"/>
                  </a:schemeClr>
                </a:solidFill>
                <a:latin typeface="+mn-lt"/>
                <a:ea typeface="Calibri"/>
                <a:cs typeface="Calibri"/>
              </a:rPr>
              <a:t>myös</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Kiertotalous</a:t>
            </a:r>
            <a:r>
              <a:rPr lang="en-US" sz="1700" b="0" dirty="0">
                <a:solidFill>
                  <a:schemeClr val="tx1">
                    <a:alpha val="80000"/>
                  </a:schemeClr>
                </a:solidFill>
                <a:latin typeface="+mn-lt"/>
                <a:ea typeface="Calibri"/>
                <a:cs typeface="Calibri"/>
              </a:rPr>
              <a:t>- tai </a:t>
            </a:r>
            <a:r>
              <a:rPr lang="en-US" sz="1700" b="0" dirty="0" err="1">
                <a:solidFill>
                  <a:schemeClr val="tx1">
                    <a:alpha val="80000"/>
                  </a:schemeClr>
                </a:solidFill>
                <a:latin typeface="+mn-lt"/>
                <a:ea typeface="Calibri"/>
                <a:cs typeface="Calibri"/>
              </a:rPr>
              <a:t>Luontosuhde-otsikon</a:t>
            </a:r>
            <a:r>
              <a:rPr lang="en-US" sz="1700" b="0" dirty="0">
                <a:solidFill>
                  <a:schemeClr val="tx1">
                    <a:alpha val="80000"/>
                  </a:schemeClr>
                </a:solidFill>
                <a:latin typeface="+mn-lt"/>
                <a:ea typeface="Calibri"/>
                <a:cs typeface="Calibri"/>
              </a:rPr>
              <a:t> </a:t>
            </a:r>
            <a:r>
              <a:rPr lang="en-US" sz="1700" b="0" dirty="0" err="1">
                <a:solidFill>
                  <a:schemeClr val="tx1">
                    <a:alpha val="80000"/>
                  </a:schemeClr>
                </a:solidFill>
                <a:latin typeface="+mn-lt"/>
                <a:ea typeface="Calibri"/>
                <a:cs typeface="Calibri"/>
              </a:rPr>
              <a:t>alla</a:t>
            </a:r>
            <a:r>
              <a:rPr lang="en-US" sz="1700" b="0" dirty="0">
                <a:solidFill>
                  <a:schemeClr val="tx1">
                    <a:alpha val="80000"/>
                  </a:schemeClr>
                </a:solidFill>
                <a:latin typeface="+mn-lt"/>
                <a:ea typeface="Calibri"/>
                <a:cs typeface="Calibri"/>
              </a:rPr>
              <a:t>.</a:t>
            </a:r>
          </a:p>
          <a:p>
            <a:pPr indent="-228600">
              <a:lnSpc>
                <a:spcPct val="90000"/>
              </a:lnSpc>
              <a:buFont typeface="Arial" panose="020B0604020202020204" pitchFamily="34" charset="0"/>
              <a:buChar char="•"/>
            </a:pPr>
            <a:endParaRPr lang="en-US" sz="1700" b="0">
              <a:solidFill>
                <a:srgbClr val="000000">
                  <a:alpha val="80000"/>
                </a:srgbClr>
              </a:solidFill>
              <a:latin typeface="+mn-lt"/>
              <a:ea typeface="Calibri"/>
              <a:cs typeface="Calibri"/>
            </a:endParaRPr>
          </a:p>
        </p:txBody>
      </p:sp>
      <p:sp>
        <p:nvSpPr>
          <p:cNvPr id="4" name="Alatunnisteen paikkamerkki 3">
            <a:extLst>
              <a:ext uri="{FF2B5EF4-FFF2-40B4-BE49-F238E27FC236}">
                <a16:creationId xmlns:a16="http://schemas.microsoft.com/office/drawing/2014/main" id="{DC68521E-B524-4677-4F46-FA85366E41D3}"/>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algn="ctr">
              <a:spcAft>
                <a:spcPts val="600"/>
              </a:spcAft>
            </a:pPr>
            <a:r>
              <a:rPr lang="en-US" kern="1200">
                <a:solidFill>
                  <a:schemeClr val="tx1">
                    <a:alpha val="60000"/>
                  </a:schemeClr>
                </a:solidFill>
                <a:latin typeface="+mn-lt"/>
                <a:ea typeface="+mn-ea"/>
                <a:cs typeface="+mn-cs"/>
              </a:rPr>
              <a:t>ouka.fi/opinvirta</a:t>
            </a:r>
          </a:p>
        </p:txBody>
      </p:sp>
      <p:pic>
        <p:nvPicPr>
          <p:cNvPr id="28" name="Kuva 27" descr="Kuva, joka sisältää kohteen clipart, animaatio&#10;&#10;Kuvaus luotu automaattisesti">
            <a:extLst>
              <a:ext uri="{FF2B5EF4-FFF2-40B4-BE49-F238E27FC236}">
                <a16:creationId xmlns:a16="http://schemas.microsoft.com/office/drawing/2014/main" id="{21DE00DC-519F-95DB-A3F2-8ECC660FA6D1}"/>
              </a:ext>
            </a:extLst>
          </p:cNvPr>
          <p:cNvPicPr>
            <a:picLocks noChangeAspect="1"/>
          </p:cNvPicPr>
          <p:nvPr/>
        </p:nvPicPr>
        <p:blipFill>
          <a:blip r:embed="rId3"/>
          <a:stretch>
            <a:fillRect/>
          </a:stretch>
        </p:blipFill>
        <p:spPr>
          <a:xfrm>
            <a:off x="4806065" y="3378022"/>
            <a:ext cx="1119732" cy="1110641"/>
          </a:xfrm>
          <a:prstGeom prst="rect">
            <a:avLst/>
          </a:prstGeom>
        </p:spPr>
      </p:pic>
      <p:pic>
        <p:nvPicPr>
          <p:cNvPr id="5" name="Kuvan paikkamerkki 4" descr="Kuva, joka sisältää kohteen taivas, piha-, automaton, animaatio&#10;&#10;Kuvaus luotu automaattisesti">
            <a:extLst>
              <a:ext uri="{FF2B5EF4-FFF2-40B4-BE49-F238E27FC236}">
                <a16:creationId xmlns:a16="http://schemas.microsoft.com/office/drawing/2014/main" id="{2BEC76A0-A58E-148E-CD43-ED1C0836FE16}"/>
              </a:ext>
            </a:extLst>
          </p:cNvPr>
          <p:cNvPicPr>
            <a:picLocks noGrp="1" noChangeAspect="1"/>
          </p:cNvPicPr>
          <p:nvPr>
            <p:ph type="pic" idx="12"/>
          </p:nvPr>
        </p:nvPicPr>
        <p:blipFill>
          <a:blip r:embed="rId4"/>
          <a:srcRect l="3465" r="3465"/>
          <a:stretch/>
        </p:blipFill>
        <p:spPr>
          <a:xfrm>
            <a:off x="119350" y="3548565"/>
            <a:ext cx="2967587" cy="3245312"/>
          </a:xfrm>
          <a:prstGeom prst="rect">
            <a:avLst/>
          </a:prstGeom>
        </p:spPr>
      </p:pic>
      <p:cxnSp>
        <p:nvCxnSpPr>
          <p:cNvPr id="50" name="Straight Connector 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6" name="Kuva 15" descr="Kuva, joka sisältää kohteen Fontti, ympyrä, diagrammi, logo&#10;&#10;Kuvaus luotu automaattisesti">
            <a:extLst>
              <a:ext uri="{FF2B5EF4-FFF2-40B4-BE49-F238E27FC236}">
                <a16:creationId xmlns:a16="http://schemas.microsoft.com/office/drawing/2014/main" id="{25803030-A8DD-8358-4675-708754F00693}"/>
              </a:ext>
            </a:extLst>
          </p:cNvPr>
          <p:cNvPicPr>
            <a:picLocks noChangeAspect="1"/>
          </p:cNvPicPr>
          <p:nvPr/>
        </p:nvPicPr>
        <p:blipFill>
          <a:blip r:embed="rId5"/>
          <a:stretch>
            <a:fillRect/>
          </a:stretch>
        </p:blipFill>
        <p:spPr>
          <a:xfrm>
            <a:off x="4016375" y="795337"/>
            <a:ext cx="1149350" cy="1165225"/>
          </a:xfrm>
          <a:prstGeom prst="rect">
            <a:avLst/>
          </a:prstGeom>
        </p:spPr>
      </p:pic>
    </p:spTree>
    <p:extLst>
      <p:ext uri="{BB962C8B-B14F-4D97-AF65-F5344CB8AC3E}">
        <p14:creationId xmlns:p14="http://schemas.microsoft.com/office/powerpoint/2010/main" val="420299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CFFCED-8752-D4D9-01C9-8F4DD35A5869}"/>
              </a:ext>
            </a:extLst>
          </p:cNvPr>
          <p:cNvSpPr>
            <a:spLocks noGrp="1"/>
          </p:cNvSpPr>
          <p:nvPr>
            <p:ph type="title"/>
          </p:nvPr>
        </p:nvSpPr>
        <p:spPr/>
        <p:txBody>
          <a:bodyPr/>
          <a:lstStyle/>
          <a:p>
            <a:r>
              <a:rPr lang="fi-FI"/>
              <a:t>ILMASTO-OSAAMINEN</a:t>
            </a:r>
          </a:p>
        </p:txBody>
      </p:sp>
      <p:sp>
        <p:nvSpPr>
          <p:cNvPr id="3" name="Sisällön paikkamerkki 2">
            <a:extLst>
              <a:ext uri="{FF2B5EF4-FFF2-40B4-BE49-F238E27FC236}">
                <a16:creationId xmlns:a16="http://schemas.microsoft.com/office/drawing/2014/main" id="{F3D2E1D6-ADAA-96A9-5150-8BF2404A160B}"/>
              </a:ext>
            </a:extLst>
          </p:cNvPr>
          <p:cNvSpPr>
            <a:spLocks noGrp="1"/>
          </p:cNvSpPr>
          <p:nvPr>
            <p:ph idx="1"/>
          </p:nvPr>
        </p:nvSpPr>
        <p:spPr>
          <a:xfrm>
            <a:off x="394648" y="1840173"/>
            <a:ext cx="5471743" cy="4702539"/>
          </a:xfrm>
        </p:spPr>
        <p:txBody>
          <a:bodyPr vert="horz" lIns="91440" tIns="45720" rIns="91440" bIns="45720" rtlCol="0" anchor="t">
            <a:normAutofit fontScale="55000" lnSpcReduction="20000"/>
          </a:bodyPr>
          <a:lstStyle/>
          <a:p>
            <a:pPr>
              <a:lnSpc>
                <a:spcPct val="120000"/>
              </a:lnSpc>
            </a:pPr>
            <a:r>
              <a:rPr lang="fi-FI" sz="2200"/>
              <a:t>Ilmastonmuutos on </a:t>
            </a:r>
            <a:r>
              <a:rPr lang="fi-FI" sz="2200" b="1"/>
              <a:t>monimutkainen ja monialainen maailmanlaajuinen ilmiö</a:t>
            </a:r>
            <a:r>
              <a:rPr lang="fi-FI" sz="2200"/>
              <a:t>, johon monet kasvatuksen ja opetuksen taidot ja tavoitteet linkittyvät. Sen opettaminen vaatii oppiainerajat ylittävää oppimista ja siksi esimerkiksi STEAM on toimiva pedagoginen ratkaisu aiheeseen.</a:t>
            </a:r>
          </a:p>
          <a:p>
            <a:pPr>
              <a:lnSpc>
                <a:spcPct val="120000"/>
              </a:lnSpc>
            </a:pPr>
            <a:r>
              <a:rPr lang="fi-FI" sz="2200"/>
              <a:t>Opettajan on tärkeää tunnistaa ja hallita ilmastotieto oman oppiaineensa, mutta myös esimerkiksi vuosiluokan kokonaisuuden näkökulmasta. Keskeistä kaikille tulevaisuuden taidoille, myös ilmasto-osaamiselle, on </a:t>
            </a:r>
            <a:r>
              <a:rPr lang="fi-FI" sz="2200" b="1"/>
              <a:t>systeemiajatteluun oppiminen</a:t>
            </a:r>
            <a:r>
              <a:rPr lang="fi-FI" sz="2200"/>
              <a:t>. Se on taitoa ymmärtää asioiden välisiä yhteyksiä ja erilaisen systeemien toimintaa sekä keskinäisiä riippuvuuksia.</a:t>
            </a:r>
          </a:p>
          <a:p>
            <a:pPr>
              <a:lnSpc>
                <a:spcPct val="120000"/>
              </a:lnSpc>
            </a:pPr>
            <a:r>
              <a:rPr lang="fi-FI" sz="2200">
                <a:latin typeface="Segoe UI"/>
                <a:cs typeface="Segoe UI"/>
              </a:rPr>
              <a:t>Ilmastokasvatus tarvitsee ikätasoon sopivan tiedon tueksi myös </a:t>
            </a:r>
            <a:r>
              <a:rPr lang="fi-FI" sz="2200" b="1">
                <a:latin typeface="Segoe UI"/>
                <a:cs typeface="Segoe UI"/>
              </a:rPr>
              <a:t>ympäristömyönteisten arvojen ja asenteiden </a:t>
            </a:r>
            <a:r>
              <a:rPr lang="fi-FI" sz="2200">
                <a:latin typeface="Segoe UI"/>
                <a:cs typeface="Segoe UI"/>
              </a:rPr>
              <a:t>oppimista toivoa unohtamatta. Monialaiset oppimiskokonaisuudet yhdistävät eri tiedonaloja, kun niiden toteutus suunnitellaan kestävyysosaaminen huomioiden. Ilmasto-osaamista tukevat myös tutkivan oppimisen sekä erilaisten yhteisöllisen oppimisen työtavat, neuvotteleva opetus sekä esimerkiksi yhteistyö tutkijoiden ja muiden alalla toimivien kanssa. </a:t>
            </a:r>
            <a:endParaRPr lang="fi-FI"/>
          </a:p>
          <a:p>
            <a:r>
              <a:rPr lang="fi-FI" sz="2200">
                <a:latin typeface="Calibri"/>
                <a:cs typeface="Calibri"/>
              </a:rPr>
              <a:t>Lähteet: </a:t>
            </a:r>
            <a:endParaRPr lang="fi-FI"/>
          </a:p>
          <a:p>
            <a:r>
              <a:rPr lang="fi-FI" sz="2200">
                <a:latin typeface="Calibri"/>
                <a:cs typeface="Calibri"/>
              </a:rPr>
              <a:t>Essi Aarnio-Linnavuori: Ilmastokasvatus kaipaa kokonaisvaltaista otetta.</a:t>
            </a:r>
            <a:endParaRPr lang="fi-FI"/>
          </a:p>
          <a:p>
            <a:r>
              <a:rPr lang="fi-FI" sz="2200">
                <a:latin typeface="Calibri"/>
                <a:cs typeface="Calibri"/>
              </a:rPr>
              <a:t>Sanna Mäkelä, 2024</a:t>
            </a:r>
            <a:endParaRPr lang="fi-FI"/>
          </a:p>
          <a:p>
            <a:pPr>
              <a:lnSpc>
                <a:spcPct val="120000"/>
              </a:lnSpc>
            </a:pPr>
            <a:endParaRPr lang="fi-FI" sz="2200"/>
          </a:p>
          <a:p>
            <a:endParaRPr lang="fi-FI"/>
          </a:p>
        </p:txBody>
      </p:sp>
      <p:sp>
        <p:nvSpPr>
          <p:cNvPr id="4" name="Sisällön paikkamerkki 3">
            <a:extLst>
              <a:ext uri="{FF2B5EF4-FFF2-40B4-BE49-F238E27FC236}">
                <a16:creationId xmlns:a16="http://schemas.microsoft.com/office/drawing/2014/main" id="{FF679B68-2FC6-DD1A-3153-EA07BBFA2484}"/>
              </a:ext>
            </a:extLst>
          </p:cNvPr>
          <p:cNvSpPr>
            <a:spLocks noGrp="1"/>
          </p:cNvSpPr>
          <p:nvPr>
            <p:ph idx="12"/>
          </p:nvPr>
        </p:nvSpPr>
        <p:spPr>
          <a:xfrm>
            <a:off x="6096000" y="1828798"/>
            <a:ext cx="4815681" cy="3906421"/>
          </a:xfrm>
        </p:spPr>
        <p:txBody>
          <a:bodyPr vert="horz" lIns="91440" tIns="45720" rIns="91440" bIns="45720" rtlCol="0" anchor="t">
            <a:noAutofit/>
          </a:bodyPr>
          <a:lstStyle/>
          <a:p>
            <a:r>
              <a:rPr lang="fi-FI" sz="1200">
                <a:solidFill>
                  <a:srgbClr val="000000"/>
                </a:solidFill>
                <a:highlight>
                  <a:srgbClr val="FFFFFF"/>
                </a:highlight>
                <a:latin typeface="Segoe UI"/>
                <a:cs typeface="Segoe UI"/>
              </a:rPr>
              <a:t>Ilmastonmuutoksen monialaisuus tekee siitä haastavan aiheen opettaa ja oppia. Esimerkiksi kierrättämisen ja lajittelun osuus kasvihuonekaasupäästöissä ei ole todellisuudessa merkittävä verrattuna energiantuotantoon tai vaikkapa liikenteestä ja ruuantuotannosta syntyvään kuormitukseen. Energiantuotannon, ruuantuotannon tai vaikkapa liikkumisen kestävät ratkaisut ovat jokainen osa isompaa kokonaisuutta. Ilmasto-osaaminen on arjen tekoja, asennetta, toimijuutta sekä jatkuvaa oppimista. </a:t>
            </a:r>
            <a:endParaRPr lang="en-US" sz="1200">
              <a:solidFill>
                <a:srgbClr val="000000"/>
              </a:solidFill>
              <a:highlight>
                <a:srgbClr val="FFFFFF"/>
              </a:highlight>
              <a:latin typeface="Segoe UI"/>
              <a:cs typeface="Segoe UI"/>
            </a:endParaRPr>
          </a:p>
          <a:p>
            <a:r>
              <a:rPr lang="fi-FI" sz="1200">
                <a:solidFill>
                  <a:srgbClr val="000000"/>
                </a:solidFill>
                <a:highlight>
                  <a:srgbClr val="FFFFFF"/>
                </a:highlight>
                <a:latin typeface="Segoe UI"/>
                <a:cs typeface="Segoe UI"/>
              </a:rPr>
              <a:t>Ilmastonmuutosta ei voida enää pysäyttää, mutta sitä voidaan hillitä ja siihen sopeutumiseen täytyy toimia monin eri ratkaisuin. Jokaisen toimia tarvitaan niin paikallisesti kuin globaalisti. Esimerkiksi yhden ostospäätöksen ratkaisut voivat vaikuttaa ympäri maapallon raaka-aineiden, valmistuksen päästöjen tai logistiikan kautta. Myös hiilinielujen lisääminen on tärkeä teko, koska niiden avulla voimme vähentää jo olemassa olevaa hiilidioksidia ilmakehästä.</a:t>
            </a:r>
            <a:endParaRPr lang="en-US" sz="1200">
              <a:solidFill>
                <a:srgbClr val="000000"/>
              </a:solidFill>
              <a:highlight>
                <a:srgbClr val="FFFFFF"/>
              </a:highlight>
              <a:latin typeface="Segoe UI"/>
              <a:cs typeface="Segoe UI"/>
            </a:endParaRPr>
          </a:p>
          <a:p>
            <a:r>
              <a:rPr lang="fi-FI" sz="1200">
                <a:solidFill>
                  <a:srgbClr val="000000"/>
                </a:solidFill>
                <a:highlight>
                  <a:srgbClr val="FFFFFF"/>
                </a:highlight>
                <a:latin typeface="Segoe UI"/>
                <a:cs typeface="Segoe UI"/>
              </a:rPr>
              <a:t>Energiantuotanto, teollisuus, liikenne, asuminen sekä maa- ja metsätalous tarvitsevat esimerkiksi päästöttömiä ratkaisuja, uusiutuvaa energiaa, energiatehokkuutta sekä muita uusia innovaatioita. Niissä voi olla myös sinunkin tulevaisuuden työsi!</a:t>
            </a:r>
            <a:endParaRPr lang="fi-FI" sz="1200">
              <a:latin typeface="Segoe UI"/>
              <a:cs typeface="Segoe UI"/>
            </a:endParaRPr>
          </a:p>
          <a:p>
            <a:endParaRPr lang="fi-FI" sz="1100" i="1">
              <a:solidFill>
                <a:srgbClr val="000000"/>
              </a:solidFill>
              <a:highlight>
                <a:srgbClr val="FFFFFF"/>
              </a:highlight>
            </a:endParaRPr>
          </a:p>
          <a:p>
            <a:endParaRPr lang="fi-FI" sz="1100" b="0" i="1">
              <a:solidFill>
                <a:srgbClr val="000000"/>
              </a:solidFill>
              <a:effectLst/>
              <a:highlight>
                <a:srgbClr val="FFFFFF"/>
              </a:highlight>
            </a:endParaRPr>
          </a:p>
        </p:txBody>
      </p:sp>
      <p:sp>
        <p:nvSpPr>
          <p:cNvPr id="5" name="Alatunnisteen paikkamerkki 4">
            <a:extLst>
              <a:ext uri="{FF2B5EF4-FFF2-40B4-BE49-F238E27FC236}">
                <a16:creationId xmlns:a16="http://schemas.microsoft.com/office/drawing/2014/main" id="{83D165BA-67CD-EE5E-2A93-171190D5CBCA}"/>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316735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52C671-9F74-41BE-2538-EB3D9D643E95}"/>
              </a:ext>
            </a:extLst>
          </p:cNvPr>
          <p:cNvSpPr>
            <a:spLocks noGrp="1"/>
          </p:cNvSpPr>
          <p:nvPr>
            <p:ph type="title"/>
          </p:nvPr>
        </p:nvSpPr>
        <p:spPr/>
        <p:txBody>
          <a:bodyPr/>
          <a:lstStyle/>
          <a:p>
            <a:r>
              <a:rPr lang="fi-FI">
                <a:latin typeface="Segoe UI"/>
                <a:cs typeface="Segoe UI"/>
              </a:rPr>
              <a:t>ILMASTO-OSAAMISEN TAIDOT</a:t>
            </a:r>
            <a:endParaRPr lang="fi-FI"/>
          </a:p>
        </p:txBody>
      </p:sp>
      <p:sp>
        <p:nvSpPr>
          <p:cNvPr id="3" name="Sisällön paikkamerkki 2">
            <a:extLst>
              <a:ext uri="{FF2B5EF4-FFF2-40B4-BE49-F238E27FC236}">
                <a16:creationId xmlns:a16="http://schemas.microsoft.com/office/drawing/2014/main" id="{4C0F0D5E-24C1-9362-37EE-9E0D78B89566}"/>
              </a:ext>
            </a:extLst>
          </p:cNvPr>
          <p:cNvSpPr>
            <a:spLocks noGrp="1"/>
          </p:cNvSpPr>
          <p:nvPr>
            <p:ph idx="1"/>
          </p:nvPr>
        </p:nvSpPr>
        <p:spPr>
          <a:xfrm>
            <a:off x="440141" y="1707372"/>
            <a:ext cx="5210161" cy="4039221"/>
          </a:xfrm>
        </p:spPr>
        <p:txBody>
          <a:bodyPr vert="horz" lIns="91440" tIns="45720" rIns="91440" bIns="45720" rtlCol="0" anchor="t">
            <a:normAutofit fontScale="77500" lnSpcReduction="20000"/>
          </a:bodyPr>
          <a:lstStyle/>
          <a:p>
            <a:pPr>
              <a:lnSpc>
                <a:spcPct val="100000"/>
              </a:lnSpc>
            </a:pPr>
            <a:r>
              <a:rPr lang="fi-FI" sz="1700" dirty="0">
                <a:highlight>
                  <a:srgbClr val="FFFFFF"/>
                </a:highlight>
                <a:latin typeface="Segoe UI"/>
                <a:cs typeface="Segoe UI"/>
              </a:rPr>
              <a:t>Ilmasto-osaamisen taidoille sekä STEAM-työtavoille ovat yhteisiä osa-alueita ajattelun taitojen sekä yhteistyötaitojen painottaminen. Myös erilaiset luovuutta ja ongelmanratkaisukykyä rakentavat taidot </a:t>
            </a:r>
            <a:r>
              <a:rPr lang="fi-FI" sz="1700">
                <a:highlight>
                  <a:srgbClr val="FFFFFF"/>
                </a:highlight>
                <a:latin typeface="Segoe UI"/>
                <a:cs typeface="Segoe UI"/>
              </a:rPr>
              <a:t>ovat merkityksellisiä kestävän tulevaisuuden rakentamiselle. </a:t>
            </a:r>
          </a:p>
          <a:p>
            <a:pPr>
              <a:lnSpc>
                <a:spcPct val="100000"/>
              </a:lnSpc>
            </a:pPr>
            <a:r>
              <a:rPr lang="fi-FI" sz="1700" dirty="0">
                <a:highlight>
                  <a:srgbClr val="FFFFFF"/>
                </a:highlight>
                <a:latin typeface="Segoe UI"/>
                <a:cs typeface="Segoe UI"/>
              </a:rPr>
              <a:t>Tarvitsemme tahtoa, taitoa, arvoja ja asennetta yhteisen maapallomme ja hyvinvointimme edistämiseen, aivan kuten laaja-alaisien taitojen opettamiseen opetussuunnitelman mukaisesti. Myös Eurooppalainen kestävyysosaamisen viitekehys GreenComp tuo esiin näitä taitoja. Sen mukaan ihmisen toiminta tulee priorisoida siten, että muiden eliöiden </a:t>
            </a:r>
            <a:r>
              <a:rPr lang="fi-FI" sz="1700">
                <a:highlight>
                  <a:srgbClr val="FFFFFF"/>
                </a:highlight>
                <a:latin typeface="Segoe UI"/>
                <a:cs typeface="Segoe UI"/>
              </a:rPr>
              <a:t>elinmahdollisuudet eivät kapene ja planetaariset rajat eivät ylity.</a:t>
            </a:r>
          </a:p>
          <a:p>
            <a:pPr>
              <a:lnSpc>
                <a:spcPct val="100000"/>
              </a:lnSpc>
            </a:pPr>
            <a:endParaRPr lang="fi-FI" sz="1700" dirty="0">
              <a:highlight>
                <a:srgbClr val="FFFFFF"/>
              </a:highlight>
              <a:latin typeface="Segoe UI"/>
              <a:cs typeface="Segoe UI"/>
            </a:endParaRPr>
          </a:p>
          <a:p>
            <a:pPr>
              <a:lnSpc>
                <a:spcPct val="100000"/>
              </a:lnSpc>
            </a:pPr>
            <a:r>
              <a:rPr lang="fi-FI" sz="1700">
                <a:highlight>
                  <a:srgbClr val="FFFFFF"/>
                </a:highlight>
                <a:latin typeface="Segoe UI"/>
                <a:cs typeface="Segoe UI"/>
              </a:rPr>
              <a:t>Koulussa näitä taitoja tukevat esimerkiksi:</a:t>
            </a:r>
            <a:endParaRPr lang="fi-FI" sz="1700" dirty="0">
              <a:highlight>
                <a:srgbClr val="FFFFFF"/>
              </a:highlight>
              <a:latin typeface="Segoe UI"/>
              <a:cs typeface="Segoe UI"/>
            </a:endParaRPr>
          </a:p>
          <a:p>
            <a:pPr marL="285750" indent="-285750">
              <a:lnSpc>
                <a:spcPct val="100000"/>
              </a:lnSpc>
              <a:buFont typeface="Calibri" panose="020B0604020202020204" pitchFamily="34" charset="0"/>
              <a:buChar char="-"/>
            </a:pPr>
            <a:r>
              <a:rPr lang="fi-FI" sz="1700">
                <a:highlight>
                  <a:srgbClr val="FFFFFF"/>
                </a:highlight>
                <a:latin typeface="Segoe UI"/>
                <a:cs typeface="Segoe UI"/>
              </a:rPr>
              <a:t>Toimijuuden ja osallisuuden kokemus</a:t>
            </a:r>
            <a:endParaRPr lang="fi-FI" sz="1700" dirty="0">
              <a:highlight>
                <a:srgbClr val="FFFFFF"/>
              </a:highlight>
              <a:latin typeface="Segoe UI"/>
              <a:cs typeface="Segoe UI"/>
            </a:endParaRPr>
          </a:p>
          <a:p>
            <a:pPr marL="285750" indent="-285750">
              <a:lnSpc>
                <a:spcPct val="100000"/>
              </a:lnSpc>
              <a:buFont typeface="Calibri" panose="020B0604020202020204" pitchFamily="34" charset="0"/>
              <a:buChar char="-"/>
            </a:pPr>
            <a:r>
              <a:rPr lang="fi-FI" sz="1700">
                <a:highlight>
                  <a:srgbClr val="FFFFFF"/>
                </a:highlight>
                <a:latin typeface="Segoe UI"/>
                <a:cs typeface="Segoe UI"/>
              </a:rPr>
              <a:t>Keskustelukulttuuri sekä aika sille</a:t>
            </a:r>
            <a:endParaRPr lang="fi-FI" sz="1700" dirty="0">
              <a:highlight>
                <a:srgbClr val="FFFFFF"/>
              </a:highlight>
              <a:latin typeface="Segoe UI"/>
              <a:cs typeface="Segoe UI"/>
            </a:endParaRPr>
          </a:p>
          <a:p>
            <a:pPr marL="285750" indent="-285750">
              <a:lnSpc>
                <a:spcPct val="100000"/>
              </a:lnSpc>
              <a:buFont typeface="Calibri" panose="020B0604020202020204" pitchFamily="34" charset="0"/>
              <a:buChar char="-"/>
            </a:pPr>
            <a:r>
              <a:rPr lang="fi-FI" sz="1700">
                <a:highlight>
                  <a:srgbClr val="FFFFFF"/>
                </a:highlight>
                <a:latin typeface="Segoe UI"/>
                <a:cs typeface="Segoe UI"/>
              </a:rPr>
              <a:t>Yhdessä oppiminen</a:t>
            </a:r>
            <a:endParaRPr lang="fi-FI" sz="1700" dirty="0">
              <a:highlight>
                <a:srgbClr val="FFFFFF"/>
              </a:highlight>
              <a:latin typeface="Segoe UI"/>
              <a:cs typeface="Segoe UI"/>
            </a:endParaRPr>
          </a:p>
          <a:p>
            <a:pPr marL="285750" indent="-285750">
              <a:lnSpc>
                <a:spcPct val="100000"/>
              </a:lnSpc>
              <a:buFont typeface="Calibri" panose="020B0604020202020204" pitchFamily="34" charset="0"/>
              <a:buChar char="-"/>
            </a:pPr>
            <a:r>
              <a:rPr lang="fi-FI" sz="1700">
                <a:highlight>
                  <a:srgbClr val="FFFFFF"/>
                </a:highlight>
                <a:latin typeface="Segoe UI"/>
                <a:cs typeface="Segoe UI"/>
              </a:rPr>
              <a:t>Tunne- ja turvataidot</a:t>
            </a:r>
            <a:endParaRPr lang="fi-FI" sz="1700" dirty="0">
              <a:highlight>
                <a:srgbClr val="FFFFFF"/>
              </a:highlight>
              <a:latin typeface="Segoe UI"/>
              <a:cs typeface="Segoe UI"/>
            </a:endParaRPr>
          </a:p>
          <a:p>
            <a:pPr marL="285750" indent="-285750">
              <a:lnSpc>
                <a:spcPct val="100000"/>
              </a:lnSpc>
              <a:buFont typeface="Calibri" panose="020B0604020202020204" pitchFamily="34" charset="0"/>
              <a:buChar char="-"/>
            </a:pPr>
            <a:r>
              <a:rPr lang="fi-FI" sz="1700">
                <a:highlight>
                  <a:srgbClr val="FFFFFF"/>
                </a:highlight>
                <a:latin typeface="Segoe UI"/>
                <a:cs typeface="Segoe UI"/>
              </a:rPr>
              <a:t>Yhteisöllisyys</a:t>
            </a:r>
            <a:endParaRPr lang="fi-FI" sz="1700" dirty="0">
              <a:highlight>
                <a:srgbClr val="FFFFFF"/>
              </a:highlight>
              <a:latin typeface="Segoe UI"/>
              <a:cs typeface="Segoe UI"/>
            </a:endParaRPr>
          </a:p>
          <a:p>
            <a:pPr>
              <a:lnSpc>
                <a:spcPct val="100000"/>
              </a:lnSpc>
            </a:pPr>
            <a:endParaRPr lang="fi-FI" sz="1100" i="1" dirty="0">
              <a:highlight>
                <a:srgbClr val="FFFFFF"/>
              </a:highlight>
              <a:latin typeface="Segoe UI"/>
              <a:cs typeface="Segoe UI"/>
            </a:endParaRPr>
          </a:p>
          <a:p>
            <a:pPr marL="171450" indent="-171450">
              <a:lnSpc>
                <a:spcPct val="100000"/>
              </a:lnSpc>
              <a:buFont typeface="Calibri" panose="020B0604020202020204" pitchFamily="34" charset="0"/>
              <a:buChar char="-"/>
            </a:pPr>
            <a:endParaRPr lang="fi-FI" sz="1100" i="1">
              <a:highlight>
                <a:srgbClr val="FFFFFF"/>
              </a:highlight>
            </a:endParaRPr>
          </a:p>
        </p:txBody>
      </p:sp>
      <p:sp>
        <p:nvSpPr>
          <p:cNvPr id="5" name="Sisällön paikkamerkki 4">
            <a:extLst>
              <a:ext uri="{FF2B5EF4-FFF2-40B4-BE49-F238E27FC236}">
                <a16:creationId xmlns:a16="http://schemas.microsoft.com/office/drawing/2014/main" id="{503BF0C9-687D-2CA6-DDB9-A9BEED0484F1}"/>
              </a:ext>
            </a:extLst>
          </p:cNvPr>
          <p:cNvSpPr>
            <a:spLocks noGrp="1"/>
          </p:cNvSpPr>
          <p:nvPr>
            <p:ph idx="12"/>
          </p:nvPr>
        </p:nvSpPr>
        <p:spPr/>
        <p:txBody>
          <a:bodyPr vert="horz" lIns="91440" tIns="45720" rIns="91440" bIns="45720" rtlCol="0" anchor="t">
            <a:normAutofit/>
          </a:bodyPr>
          <a:lstStyle/>
          <a:p>
            <a:r>
              <a:rPr lang="fi-FI" sz="1100" b="1" i="1">
                <a:latin typeface="Segoe UI"/>
                <a:cs typeface="Segoe UI"/>
              </a:rPr>
              <a:t>Kasvatuksen ja koulutuksen näkökulmia ilmasto-osaamiseen:</a:t>
            </a:r>
            <a:endParaRPr lang="fi-FI" b="1">
              <a:latin typeface="Segoe UI"/>
              <a:cs typeface="Segoe UI"/>
            </a:endParaRPr>
          </a:p>
          <a:p>
            <a:r>
              <a:rPr lang="fi-FI" sz="1100">
                <a:latin typeface="Segoe UI"/>
                <a:cs typeface="Segoe UI"/>
              </a:rPr>
              <a:t>-</a:t>
            </a:r>
            <a:r>
              <a:rPr lang="fi-FI" sz="1100" i="1">
                <a:latin typeface="Segoe UI"/>
                <a:cs typeface="Segoe UI"/>
              </a:rPr>
              <a:t>ekologiset muutokset (esim. ympäristö, ruoka ja ruuantuotanto)</a:t>
            </a:r>
            <a:endParaRPr lang="fi-FI">
              <a:latin typeface="Segoe UI"/>
              <a:cs typeface="Segoe UI"/>
            </a:endParaRPr>
          </a:p>
          <a:p>
            <a:r>
              <a:rPr lang="fi-FI" sz="1100">
                <a:latin typeface="Segoe UI"/>
                <a:cs typeface="Segoe UI"/>
              </a:rPr>
              <a:t>-</a:t>
            </a:r>
            <a:r>
              <a:rPr lang="fi-FI" sz="1100" i="1">
                <a:latin typeface="Segoe UI"/>
                <a:cs typeface="Segoe UI"/>
              </a:rPr>
              <a:t>kasvatus ja opettaminen (laaja-alaiset taidot, pedagoginen osaaminen)</a:t>
            </a:r>
            <a:endParaRPr lang="fi-FI">
              <a:latin typeface="Segoe UI"/>
              <a:cs typeface="Segoe UI"/>
            </a:endParaRPr>
          </a:p>
          <a:p>
            <a:r>
              <a:rPr lang="fi-FI" sz="1100">
                <a:latin typeface="Segoe UI"/>
                <a:cs typeface="Segoe UI"/>
              </a:rPr>
              <a:t>-</a:t>
            </a:r>
            <a:r>
              <a:rPr lang="fi-FI" sz="1100" i="1">
                <a:latin typeface="Segoe UI"/>
                <a:cs typeface="Segoe UI"/>
              </a:rPr>
              <a:t>sosiaaliset ja kulttuuriset muutokset (</a:t>
            </a:r>
            <a:r>
              <a:rPr lang="fi-FI" sz="1100" i="1" err="1">
                <a:latin typeface="Segoe UI"/>
                <a:cs typeface="Segoe UI"/>
              </a:rPr>
              <a:t>mm.yhteisöllisyys</a:t>
            </a:r>
            <a:r>
              <a:rPr lang="fi-FI" sz="1100" i="1">
                <a:latin typeface="Segoe UI"/>
                <a:cs typeface="Segoe UI"/>
              </a:rPr>
              <a:t>, vuorovaikutustaidot, tunnetaidot)</a:t>
            </a:r>
            <a:endParaRPr lang="fi-FI">
              <a:latin typeface="Segoe UI"/>
              <a:cs typeface="Segoe UI"/>
            </a:endParaRPr>
          </a:p>
          <a:p>
            <a:r>
              <a:rPr lang="fi-FI" sz="1100">
                <a:latin typeface="Segoe UI"/>
                <a:cs typeface="Segoe UI"/>
              </a:rPr>
              <a:t>-</a:t>
            </a:r>
            <a:r>
              <a:rPr lang="fi-FI" sz="1100" i="1">
                <a:latin typeface="Segoe UI"/>
                <a:cs typeface="Segoe UI"/>
              </a:rPr>
              <a:t>yhteiskunnalliset, poliittiset ja hallinnolliset muutokset</a:t>
            </a:r>
            <a:endParaRPr lang="fi-FI">
              <a:latin typeface="Segoe UI"/>
              <a:cs typeface="Segoe UI"/>
            </a:endParaRPr>
          </a:p>
          <a:p>
            <a:r>
              <a:rPr lang="fi-FI" sz="1100">
                <a:latin typeface="Segoe UI"/>
                <a:cs typeface="Segoe UI"/>
              </a:rPr>
              <a:t>-</a:t>
            </a:r>
            <a:r>
              <a:rPr lang="fi-FI" sz="1100" i="1">
                <a:latin typeface="Segoe UI"/>
                <a:cs typeface="Segoe UI"/>
              </a:rPr>
              <a:t>taloudelliset muutokset</a:t>
            </a:r>
            <a:endParaRPr lang="fi-FI">
              <a:latin typeface="Segoe UI"/>
              <a:cs typeface="Segoe UI"/>
            </a:endParaRPr>
          </a:p>
          <a:p>
            <a:r>
              <a:rPr lang="fi-FI" sz="1100">
                <a:latin typeface="Segoe UI"/>
                <a:cs typeface="Segoe UI"/>
              </a:rPr>
              <a:t>-</a:t>
            </a:r>
            <a:r>
              <a:rPr lang="fi-FI" sz="1100" i="1">
                <a:latin typeface="Segoe UI"/>
                <a:cs typeface="Segoe UI"/>
              </a:rPr>
              <a:t>ilmastonmuutokseen ja systeemiseen ajatteluun liittyvä osaaminen</a:t>
            </a:r>
            <a:endParaRPr lang="fi-FI">
              <a:latin typeface="Segoe UI"/>
              <a:cs typeface="Segoe UI"/>
            </a:endParaRPr>
          </a:p>
          <a:p>
            <a:r>
              <a:rPr lang="fi-FI" sz="1100" i="1" err="1">
                <a:latin typeface="Segoe UI"/>
                <a:cs typeface="Segoe UI"/>
              </a:rPr>
              <a:t>Lähde:OPH</a:t>
            </a:r>
            <a:r>
              <a:rPr lang="fi-FI" sz="1100" i="1">
                <a:latin typeface="Segoe UI"/>
                <a:cs typeface="Segoe UI"/>
              </a:rPr>
              <a:t>: Ilmasto-osaamisen kartta</a:t>
            </a:r>
            <a:endParaRPr lang="fi-FI">
              <a:latin typeface="Segoe UI"/>
              <a:cs typeface="Segoe UI"/>
            </a:endParaRPr>
          </a:p>
          <a:p>
            <a:endParaRPr lang="fi-FI"/>
          </a:p>
        </p:txBody>
      </p:sp>
      <p:sp>
        <p:nvSpPr>
          <p:cNvPr id="4" name="Alatunnisteen paikkamerkki 3">
            <a:extLst>
              <a:ext uri="{FF2B5EF4-FFF2-40B4-BE49-F238E27FC236}">
                <a16:creationId xmlns:a16="http://schemas.microsoft.com/office/drawing/2014/main" id="{F1FBB0B3-7011-6FC2-E160-F86A04F0B4E8}"/>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308451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Sivunäkymä veden väreilystä">
            <a:extLst>
              <a:ext uri="{FF2B5EF4-FFF2-40B4-BE49-F238E27FC236}">
                <a16:creationId xmlns:a16="http://schemas.microsoft.com/office/drawing/2014/main" id="{91089AD1-F19F-D170-6CFC-A89AAF40D391}"/>
              </a:ext>
            </a:extLst>
          </p:cNvPr>
          <p:cNvPicPr>
            <a:picLocks noChangeAspect="1"/>
          </p:cNvPicPr>
          <p:nvPr/>
        </p:nvPicPr>
        <p:blipFill>
          <a:blip r:embed="rId2"/>
          <a:stretch>
            <a:fillRect/>
          </a:stretch>
        </p:blipFill>
        <p:spPr>
          <a:xfrm>
            <a:off x="8858249" y="4021808"/>
            <a:ext cx="1725084" cy="1047467"/>
          </a:xfrm>
          <a:prstGeom prst="rect">
            <a:avLst/>
          </a:prstGeom>
        </p:spPr>
      </p:pic>
      <p:sp>
        <p:nvSpPr>
          <p:cNvPr id="2" name="Otsikko 1">
            <a:extLst>
              <a:ext uri="{FF2B5EF4-FFF2-40B4-BE49-F238E27FC236}">
                <a16:creationId xmlns:a16="http://schemas.microsoft.com/office/drawing/2014/main" id="{CD368BBC-471A-1DF8-2218-61268C7C69A9}"/>
              </a:ext>
            </a:extLst>
          </p:cNvPr>
          <p:cNvSpPr>
            <a:spLocks noGrp="1"/>
          </p:cNvSpPr>
          <p:nvPr>
            <p:ph type="title"/>
          </p:nvPr>
        </p:nvSpPr>
        <p:spPr/>
        <p:txBody>
          <a:bodyPr/>
          <a:lstStyle/>
          <a:p>
            <a:r>
              <a:rPr lang="fi-FI"/>
              <a:t>LINKKEJÄ MUIHIN MATERIAALEIHIN AIHEESEEN LIITTYEN</a:t>
            </a:r>
          </a:p>
        </p:txBody>
      </p:sp>
      <p:sp>
        <p:nvSpPr>
          <p:cNvPr id="3" name="Sisällön paikkamerkki 2">
            <a:extLst>
              <a:ext uri="{FF2B5EF4-FFF2-40B4-BE49-F238E27FC236}">
                <a16:creationId xmlns:a16="http://schemas.microsoft.com/office/drawing/2014/main" id="{F0742BB4-453F-D3EC-B1B7-270F7B7F5156}"/>
              </a:ext>
            </a:extLst>
          </p:cNvPr>
          <p:cNvSpPr>
            <a:spLocks noGrp="1"/>
          </p:cNvSpPr>
          <p:nvPr>
            <p:ph idx="1"/>
          </p:nvPr>
        </p:nvSpPr>
        <p:spPr/>
        <p:txBody>
          <a:bodyPr vert="horz" lIns="91440" tIns="45720" rIns="91440" bIns="45720" rtlCol="0" anchor="t">
            <a:normAutofit fontScale="77500" lnSpcReduction="20000"/>
          </a:bodyPr>
          <a:lstStyle/>
          <a:p>
            <a:pPr marL="342900" indent="-342900">
              <a:buFont typeface="Arial" panose="020B0604020202020204" pitchFamily="34" charset="0"/>
              <a:buChar char="•"/>
            </a:pPr>
            <a:r>
              <a:rPr lang="fi-FI">
                <a:latin typeface="Segoe UI"/>
                <a:cs typeface="Segoe UI"/>
              </a:rPr>
              <a:t>Koulun korjausopas (sovella sisältöä yläkouluun): </a:t>
            </a:r>
          </a:p>
          <a:p>
            <a:pPr marL="746125" lvl="1" indent="-342900"/>
            <a:r>
              <a:rPr lang="fi-FI">
                <a:latin typeface="Segoe UI"/>
                <a:cs typeface="Segoe UI"/>
              </a:rPr>
              <a:t>Korjausoppaasta löydät sisältöjä teemoista ruoka, infra, liike ja asenne. Nämä STEAM-haasteet on rakennettu samoista lähtökohdista, jolloin voit etsiä yläkäsitteeseen lisää materiaalia tai tarkempia sisältöjä Korjausoppaasta.</a:t>
            </a:r>
          </a:p>
          <a:p>
            <a:pPr marL="342900" indent="-342900">
              <a:buFont typeface="Arial" panose="020B0604020202020204" pitchFamily="34" charset="0"/>
              <a:buChar char="•"/>
            </a:pPr>
            <a:r>
              <a:rPr lang="fi-FI">
                <a:latin typeface="Segoe UI"/>
                <a:cs typeface="Segoe UI"/>
              </a:rPr>
              <a:t>Koulun korjausopas: Hiilijalanjälkilaskuri</a:t>
            </a:r>
          </a:p>
          <a:p>
            <a:pPr marL="342900" indent="-342900">
              <a:buFont typeface="Arial" panose="020B0604020202020204" pitchFamily="34" charset="0"/>
              <a:buChar char="•"/>
            </a:pPr>
            <a:r>
              <a:rPr lang="fi-FI"/>
              <a:t>Open ilmasto-opas</a:t>
            </a:r>
          </a:p>
          <a:p>
            <a:pPr marL="342900" indent="-342900">
              <a:buFont typeface="Arial" panose="020B0604020202020204" pitchFamily="34" charset="0"/>
              <a:buChar char="•"/>
            </a:pPr>
            <a:r>
              <a:rPr lang="fi-FI">
                <a:latin typeface="Segoe UI"/>
                <a:cs typeface="Segoe UI"/>
              </a:rPr>
              <a:t>Luokanopen ilmasto-opas</a:t>
            </a:r>
            <a:endParaRPr lang="fi-FI"/>
          </a:p>
          <a:p>
            <a:pPr marL="342900" indent="-342900">
              <a:buFont typeface="Arial" panose="020B0604020202020204" pitchFamily="34" charset="0"/>
              <a:buChar char="•"/>
            </a:pPr>
            <a:r>
              <a:rPr lang="fi-FI"/>
              <a:t>Maailma2030.fi – opettajan materiaalit</a:t>
            </a:r>
          </a:p>
          <a:p>
            <a:pPr marL="342900" indent="-342900">
              <a:buFont typeface="Arial" panose="020B0604020202020204" pitchFamily="34" charset="0"/>
              <a:buChar char="•"/>
            </a:pPr>
            <a:r>
              <a:rPr lang="fi-FI"/>
              <a:t>Ilmasto-opas</a:t>
            </a:r>
          </a:p>
          <a:p>
            <a:pPr marL="342900" indent="-342900">
              <a:buFont typeface="Arial" panose="020B0604020202020204" pitchFamily="34" charset="0"/>
              <a:buChar char="•"/>
            </a:pPr>
            <a:r>
              <a:rPr lang="fi-FI">
                <a:latin typeface="Segoe UI"/>
                <a:cs typeface="Segoe UI"/>
              </a:rPr>
              <a:t>Sitra: elämäntapatesti</a:t>
            </a:r>
            <a:endParaRPr lang="fi-FI"/>
          </a:p>
          <a:p>
            <a:pPr marL="342900" indent="-342900">
              <a:buFont typeface="Arial" panose="020B0604020202020204" pitchFamily="34" charset="0"/>
              <a:buChar char="•"/>
            </a:pPr>
            <a:r>
              <a:rPr lang="fi-FI">
                <a:latin typeface="Segoe UI"/>
                <a:cs typeface="Segoe UI"/>
              </a:rPr>
              <a:t>Sitra: Hyvät kortit: teema: ilmastonmuutos, energia, teknologia</a:t>
            </a:r>
            <a:endParaRPr lang="fi-FI"/>
          </a:p>
          <a:p>
            <a:endParaRPr lang="fi-FI"/>
          </a:p>
        </p:txBody>
      </p:sp>
      <p:sp>
        <p:nvSpPr>
          <p:cNvPr id="4" name="Sisällön paikkamerkki 3">
            <a:extLst>
              <a:ext uri="{FF2B5EF4-FFF2-40B4-BE49-F238E27FC236}">
                <a16:creationId xmlns:a16="http://schemas.microsoft.com/office/drawing/2014/main" id="{F93C36B3-67E9-DBEC-AC79-5CE5D96C3561}"/>
              </a:ext>
            </a:extLst>
          </p:cNvPr>
          <p:cNvSpPr>
            <a:spLocks noGrp="1"/>
          </p:cNvSpPr>
          <p:nvPr>
            <p:ph idx="12"/>
          </p:nvPr>
        </p:nvSpPr>
        <p:spPr/>
        <p:txBody>
          <a:bodyPr vert="horz" lIns="91440" tIns="45720" rIns="91440" bIns="45720" rtlCol="0" anchor="t">
            <a:normAutofit/>
          </a:bodyPr>
          <a:lstStyle/>
          <a:p>
            <a:r>
              <a:rPr lang="fi-FI" sz="1600" dirty="0">
                <a:latin typeface="Segoe UI"/>
                <a:cs typeface="Segoe UI"/>
              </a:rPr>
              <a:t>Esimerkiksi hiilijalanjälkilaskuriin voit etsiä tietoja oman koulusi kiinteistö- sekä ruokapalveluiden kautta. Useissa kunnissa on tarjolla erilaisia palveluita ja tietoa opetuksen tueksi.</a:t>
            </a:r>
            <a:endParaRPr lang="fi-FI" sz="1600"/>
          </a:p>
          <a:p>
            <a:r>
              <a:rPr lang="fi-FI" sz="1600" dirty="0">
                <a:solidFill>
                  <a:srgbClr val="000000"/>
                </a:solidFill>
                <a:latin typeface="Segoe UI"/>
                <a:cs typeface="Segoe UI"/>
                <a:hlinkClick r:id="rId3"/>
              </a:rPr>
              <a:t>Esimerkki: Kiertokaari</a:t>
            </a:r>
            <a:endParaRPr lang="fi-FI" sz="1600">
              <a:solidFill>
                <a:srgbClr val="000000"/>
              </a:solidFill>
              <a:latin typeface="Segoe UI"/>
              <a:cs typeface="Segoe UI"/>
            </a:endParaRPr>
          </a:p>
          <a:p>
            <a:r>
              <a:rPr lang="fi-FI" sz="1600" dirty="0">
                <a:solidFill>
                  <a:srgbClr val="000000"/>
                </a:solidFill>
                <a:latin typeface="Segoe UI"/>
                <a:cs typeface="Segoe UI"/>
                <a:hlinkClick r:id="rId4"/>
              </a:rPr>
              <a:t>Esimerkki: Oulun kaupunki- energianhallinta</a:t>
            </a:r>
            <a:endParaRPr lang="fi-FI" sz="1600" dirty="0">
              <a:solidFill>
                <a:srgbClr val="000000"/>
              </a:solidFill>
              <a:latin typeface="Segoe UI"/>
              <a:cs typeface="Segoe UI"/>
            </a:endParaRPr>
          </a:p>
          <a:p>
            <a:pPr marL="342900" indent="-342900">
              <a:buFontTx/>
              <a:buChar char="-"/>
            </a:pPr>
            <a:endParaRPr lang="fi-FI" dirty="0">
              <a:solidFill>
                <a:srgbClr val="FF0000"/>
              </a:solidFill>
            </a:endParaRPr>
          </a:p>
        </p:txBody>
      </p:sp>
      <p:sp>
        <p:nvSpPr>
          <p:cNvPr id="5" name="Alatunnisteen paikkamerkki 4">
            <a:extLst>
              <a:ext uri="{FF2B5EF4-FFF2-40B4-BE49-F238E27FC236}">
                <a16:creationId xmlns:a16="http://schemas.microsoft.com/office/drawing/2014/main" id="{7CE1CD74-4503-1D42-EA9A-52A80EFF6A30}"/>
              </a:ext>
            </a:extLst>
          </p:cNvPr>
          <p:cNvSpPr>
            <a:spLocks noGrp="1"/>
          </p:cNvSpPr>
          <p:nvPr>
            <p:ph type="ftr" sz="quarter" idx="11"/>
          </p:nvPr>
        </p:nvSpPr>
        <p:spPr/>
        <p:txBody>
          <a:bodyPr/>
          <a:lstStyle/>
          <a:p>
            <a:r>
              <a:rPr lang="fi-FI"/>
              <a:t>ouka.fi/opinvirta</a:t>
            </a:r>
          </a:p>
        </p:txBody>
      </p:sp>
      <p:pic>
        <p:nvPicPr>
          <p:cNvPr id="6" name="Kuva 5" descr="Juureksien korjuu">
            <a:extLst>
              <a:ext uri="{FF2B5EF4-FFF2-40B4-BE49-F238E27FC236}">
                <a16:creationId xmlns:a16="http://schemas.microsoft.com/office/drawing/2014/main" id="{48490A21-138E-F865-F63E-671A74ED38DA}"/>
              </a:ext>
            </a:extLst>
          </p:cNvPr>
          <p:cNvPicPr>
            <a:picLocks noChangeAspect="1"/>
          </p:cNvPicPr>
          <p:nvPr/>
        </p:nvPicPr>
        <p:blipFill>
          <a:blip r:embed="rId5"/>
          <a:stretch>
            <a:fillRect/>
          </a:stretch>
        </p:blipFill>
        <p:spPr>
          <a:xfrm>
            <a:off x="5651500" y="5070160"/>
            <a:ext cx="2000251" cy="1310846"/>
          </a:xfrm>
          <a:prstGeom prst="rect">
            <a:avLst/>
          </a:prstGeom>
        </p:spPr>
      </p:pic>
      <p:pic>
        <p:nvPicPr>
          <p:cNvPr id="7" name="Kuva 6" descr="Tuulivoimaloita pellolla">
            <a:extLst>
              <a:ext uri="{FF2B5EF4-FFF2-40B4-BE49-F238E27FC236}">
                <a16:creationId xmlns:a16="http://schemas.microsoft.com/office/drawing/2014/main" id="{AC0FB8E9-7913-AAB6-D045-F1E68BDC2A66}"/>
              </a:ext>
            </a:extLst>
          </p:cNvPr>
          <p:cNvPicPr>
            <a:picLocks noChangeAspect="1"/>
          </p:cNvPicPr>
          <p:nvPr/>
        </p:nvPicPr>
        <p:blipFill>
          <a:blip r:embed="rId6"/>
          <a:stretch>
            <a:fillRect/>
          </a:stretch>
        </p:blipFill>
        <p:spPr>
          <a:xfrm>
            <a:off x="6910917" y="4274330"/>
            <a:ext cx="1788584" cy="1240924"/>
          </a:xfrm>
          <a:prstGeom prst="rect">
            <a:avLst/>
          </a:prstGeom>
        </p:spPr>
      </p:pic>
      <p:pic>
        <p:nvPicPr>
          <p:cNvPr id="8" name="Kuva 7" descr="Siirretään väylä">
            <a:extLst>
              <a:ext uri="{FF2B5EF4-FFF2-40B4-BE49-F238E27FC236}">
                <a16:creationId xmlns:a16="http://schemas.microsoft.com/office/drawing/2014/main" id="{731BAFB1-6A53-5D3C-4549-966EF2A0DE6F}"/>
              </a:ext>
            </a:extLst>
          </p:cNvPr>
          <p:cNvPicPr>
            <a:picLocks noChangeAspect="1"/>
          </p:cNvPicPr>
          <p:nvPr/>
        </p:nvPicPr>
        <p:blipFill>
          <a:blip r:embed="rId7"/>
          <a:stretch>
            <a:fillRect/>
          </a:stretch>
        </p:blipFill>
        <p:spPr>
          <a:xfrm>
            <a:off x="7842249" y="5069690"/>
            <a:ext cx="1725085" cy="1174203"/>
          </a:xfrm>
          <a:prstGeom prst="rect">
            <a:avLst/>
          </a:prstGeom>
        </p:spPr>
      </p:pic>
      <p:pic>
        <p:nvPicPr>
          <p:cNvPr id="10" name="Kuva 9" descr="Lapsen koulutarvikkeet">
            <a:extLst>
              <a:ext uri="{FF2B5EF4-FFF2-40B4-BE49-F238E27FC236}">
                <a16:creationId xmlns:a16="http://schemas.microsoft.com/office/drawing/2014/main" id="{A433EF7F-F920-ED73-8F4A-41B32B60C78A}"/>
              </a:ext>
            </a:extLst>
          </p:cNvPr>
          <p:cNvPicPr>
            <a:picLocks noChangeAspect="1"/>
          </p:cNvPicPr>
          <p:nvPr/>
        </p:nvPicPr>
        <p:blipFill>
          <a:blip r:embed="rId8"/>
          <a:stretch>
            <a:fillRect/>
          </a:stretch>
        </p:blipFill>
        <p:spPr>
          <a:xfrm>
            <a:off x="9715500" y="4771388"/>
            <a:ext cx="1608667" cy="1167556"/>
          </a:xfrm>
          <a:prstGeom prst="rect">
            <a:avLst/>
          </a:prstGeom>
        </p:spPr>
      </p:pic>
    </p:spTree>
    <p:extLst>
      <p:ext uri="{BB962C8B-B14F-4D97-AF65-F5344CB8AC3E}">
        <p14:creationId xmlns:p14="http://schemas.microsoft.com/office/powerpoint/2010/main" val="148792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3E558-32FA-6BFE-E970-677A73A18A09}"/>
              </a:ext>
            </a:extLst>
          </p:cNvPr>
          <p:cNvSpPr>
            <a:spLocks noGrp="1"/>
          </p:cNvSpPr>
          <p:nvPr>
            <p:ph type="title"/>
          </p:nvPr>
        </p:nvSpPr>
        <p:spPr/>
        <p:txBody>
          <a:bodyPr/>
          <a:lstStyle/>
          <a:p>
            <a:r>
              <a:rPr lang="fi-FI">
                <a:latin typeface="Segoe UI"/>
                <a:cs typeface="Segoe UI"/>
              </a:rPr>
              <a:t>VIITEKEHYS</a:t>
            </a:r>
          </a:p>
        </p:txBody>
      </p:sp>
      <p:sp>
        <p:nvSpPr>
          <p:cNvPr id="3" name="Sisällön paikkamerkki 2">
            <a:extLst>
              <a:ext uri="{FF2B5EF4-FFF2-40B4-BE49-F238E27FC236}">
                <a16:creationId xmlns:a16="http://schemas.microsoft.com/office/drawing/2014/main" id="{2A01FACB-B255-82E3-3495-845BB4B7F2B4}"/>
              </a:ext>
            </a:extLst>
          </p:cNvPr>
          <p:cNvSpPr>
            <a:spLocks noGrp="1"/>
          </p:cNvSpPr>
          <p:nvPr>
            <p:ph idx="1"/>
          </p:nvPr>
        </p:nvSpPr>
        <p:spPr>
          <a:xfrm>
            <a:off x="347089" y="1698370"/>
            <a:ext cx="4812102" cy="3686654"/>
          </a:xfrm>
        </p:spPr>
        <p:txBody>
          <a:bodyPr vert="horz" lIns="91440" tIns="45720" rIns="91440" bIns="45720" rtlCol="0" anchor="t">
            <a:normAutofit/>
          </a:bodyPr>
          <a:lstStyle/>
          <a:p>
            <a:r>
              <a:rPr lang="fi-FI">
                <a:latin typeface="Segoe UI"/>
                <a:cs typeface="Segoe UI"/>
              </a:rPr>
              <a:t>SDG </a:t>
            </a:r>
          </a:p>
          <a:p>
            <a:endParaRPr lang="fi-FI">
              <a:latin typeface="Segoe UI"/>
              <a:cs typeface="Segoe UI"/>
            </a:endParaRPr>
          </a:p>
          <a:p>
            <a:endParaRPr lang="fi-FI">
              <a:latin typeface="Segoe UI"/>
              <a:cs typeface="Segoe UI"/>
            </a:endParaRPr>
          </a:p>
        </p:txBody>
      </p:sp>
      <p:sp>
        <p:nvSpPr>
          <p:cNvPr id="4" name="Sisällön paikkamerkki 3">
            <a:extLst>
              <a:ext uri="{FF2B5EF4-FFF2-40B4-BE49-F238E27FC236}">
                <a16:creationId xmlns:a16="http://schemas.microsoft.com/office/drawing/2014/main" id="{FA94A889-8EDA-C4FD-639F-098DCE625FA5}"/>
              </a:ext>
            </a:extLst>
          </p:cNvPr>
          <p:cNvSpPr>
            <a:spLocks noGrp="1"/>
          </p:cNvSpPr>
          <p:nvPr>
            <p:ph idx="12"/>
          </p:nvPr>
        </p:nvSpPr>
        <p:spPr/>
        <p:txBody>
          <a:bodyPr vert="horz" lIns="91440" tIns="45720" rIns="91440" bIns="45720" rtlCol="0" anchor="t">
            <a:normAutofit fontScale="92500" lnSpcReduction="20000"/>
          </a:bodyPr>
          <a:lstStyle/>
          <a:p>
            <a:r>
              <a:rPr lang="fi-FI">
                <a:latin typeface="Segoe UI"/>
                <a:cs typeface="Segoe UI"/>
              </a:rPr>
              <a:t>GREENCOMP</a:t>
            </a:r>
          </a:p>
          <a:p>
            <a:pPr marL="285750" indent="-285750">
              <a:buFont typeface="Arial"/>
              <a:buChar char="•"/>
            </a:pPr>
            <a:r>
              <a:rPr lang="fi-FI" sz="1300">
                <a:solidFill>
                  <a:srgbClr val="1C1C1C"/>
                </a:solidFill>
                <a:latin typeface="Segoe UI"/>
                <a:cs typeface="Segoe UI"/>
              </a:rPr>
              <a:t>Osaamisalue: Kestävyyden monitahoisuuden hallinta</a:t>
            </a:r>
          </a:p>
          <a:p>
            <a:pPr marL="641350" lvl="1" indent="-285750">
              <a:buFont typeface="Courier New"/>
              <a:buChar char="o"/>
            </a:pPr>
            <a:r>
              <a:rPr lang="fi-FI" sz="1100">
                <a:solidFill>
                  <a:srgbClr val="1C1C1C"/>
                </a:solidFill>
                <a:latin typeface="Segoe UI"/>
                <a:cs typeface="Segoe UI"/>
              </a:rPr>
              <a:t>Taito: Kriittinen ajattelu</a:t>
            </a:r>
          </a:p>
          <a:p>
            <a:pPr marL="641350" lvl="1" indent="-285750">
              <a:buFont typeface="Courier New"/>
              <a:buChar char="o"/>
            </a:pPr>
            <a:endParaRPr lang="fi-FI" sz="1100">
              <a:solidFill>
                <a:srgbClr val="1C1C1C"/>
              </a:solidFill>
              <a:latin typeface="Segoe UI"/>
              <a:cs typeface="Segoe UI"/>
            </a:endParaRPr>
          </a:p>
          <a:p>
            <a:pPr marL="285750" indent="-285750">
              <a:buChar char="•"/>
            </a:pPr>
            <a:r>
              <a:rPr lang="fi-FI" sz="1300">
                <a:solidFill>
                  <a:srgbClr val="1C1C1C"/>
                </a:solidFill>
                <a:latin typeface="Segoe UI"/>
                <a:cs typeface="Segoe UI"/>
              </a:rPr>
              <a:t>Osaamisalue: Kestävien tulevaisuuksien visiointi</a:t>
            </a:r>
          </a:p>
          <a:p>
            <a:pPr marL="641350" lvl="1" indent="-285750">
              <a:buFont typeface="Courier New" panose="020B0604020202020204" pitchFamily="34" charset="0"/>
              <a:buChar char="o"/>
            </a:pPr>
            <a:r>
              <a:rPr lang="fi-FI" sz="1100">
                <a:solidFill>
                  <a:srgbClr val="1C1C1C"/>
                </a:solidFill>
                <a:latin typeface="Segoe UI"/>
                <a:cs typeface="Segoe UI"/>
              </a:rPr>
              <a:t>Taito: Tutkiva ajattelu</a:t>
            </a:r>
            <a:endParaRPr lang="fi-FI" sz="1100">
              <a:solidFill>
                <a:srgbClr val="1C1C1C"/>
              </a:solidFill>
            </a:endParaRPr>
          </a:p>
          <a:p>
            <a:pPr marL="285750" indent="-285750">
              <a:buFont typeface="Arial" panose="020B0604020202020204" pitchFamily="34" charset="0"/>
              <a:buChar char="•"/>
            </a:pPr>
            <a:r>
              <a:rPr lang="fi-FI" sz="1300">
                <a:solidFill>
                  <a:srgbClr val="1C1C1C"/>
                </a:solidFill>
                <a:latin typeface="Segoe UI"/>
                <a:cs typeface="Segoe UI"/>
              </a:rPr>
              <a:t>Osaamisalue: Kestävyystoiminta</a:t>
            </a:r>
          </a:p>
          <a:p>
            <a:pPr marL="641350" lvl="1" indent="-285750">
              <a:buFont typeface="Courier New" panose="020B0604020202020204" pitchFamily="34" charset="0"/>
              <a:buChar char="o"/>
            </a:pPr>
            <a:r>
              <a:rPr lang="fi-FI" sz="1100">
                <a:solidFill>
                  <a:srgbClr val="1C1C1C"/>
                </a:solidFill>
                <a:latin typeface="Segoe UI"/>
                <a:cs typeface="Segoe UI"/>
              </a:rPr>
              <a:t>Taito: Yksilön aloitteellisuus</a:t>
            </a:r>
          </a:p>
          <a:p>
            <a:r>
              <a:rPr lang="fi-FI" sz="1300">
                <a:solidFill>
                  <a:srgbClr val="1C1C1C"/>
                </a:solidFill>
                <a:latin typeface="Segoe UI"/>
                <a:cs typeface="Segoe UI"/>
              </a:rPr>
              <a:t>Kestävyyden monitahoisuuden hahmottaminen toteutuu oppiaineita yhdistävässä kokonaisuudessa, jossa aihetta tarkastellaan eri oppiaineiden näkökulmista. </a:t>
            </a:r>
          </a:p>
          <a:p>
            <a:r>
              <a:rPr lang="fi-FI" sz="1300">
                <a:solidFill>
                  <a:srgbClr val="1C1C1C"/>
                </a:solidFill>
                <a:latin typeface="Segoe UI"/>
                <a:cs typeface="Segoe UI"/>
              </a:rPr>
              <a:t>Tehtävät ohjaavat kriittisen ja tutkivan ajattelun taitoihin mm. yhdistämällä asioiden välisiä suhteita sekä hyödyntämällä luovuutta ja ideointia.</a:t>
            </a:r>
            <a:endParaRPr lang="fi-FI" sz="1300">
              <a:solidFill>
                <a:srgbClr val="1C1C1C"/>
              </a:solidFill>
            </a:endParaRPr>
          </a:p>
          <a:p>
            <a:r>
              <a:rPr lang="fi-FI" sz="1300">
                <a:solidFill>
                  <a:srgbClr val="1C1C1C"/>
                </a:solidFill>
                <a:latin typeface="Segoe UI"/>
                <a:cs typeface="Segoe UI"/>
              </a:rPr>
              <a:t>Kierrättämisen teemat liittyvät mahdollisuuteen edistää kestävyyttä kouluarjessa sekä taitoon toimia aktiivisesti yhteisön ja maapallon tulevaisuuden parantamiseksi.</a:t>
            </a:r>
            <a:endParaRPr lang="fi-FI">
              <a:latin typeface="Segoe UI"/>
              <a:cs typeface="Segoe UI"/>
            </a:endParaRPr>
          </a:p>
          <a:p>
            <a:endParaRPr lang="fi-FI"/>
          </a:p>
        </p:txBody>
      </p:sp>
      <p:sp>
        <p:nvSpPr>
          <p:cNvPr id="5" name="Alatunnisteen paikkamerkki 4">
            <a:extLst>
              <a:ext uri="{FF2B5EF4-FFF2-40B4-BE49-F238E27FC236}">
                <a16:creationId xmlns:a16="http://schemas.microsoft.com/office/drawing/2014/main" id="{020A0400-F2DA-7887-1F1A-53D510C7F51F}"/>
              </a:ext>
            </a:extLst>
          </p:cNvPr>
          <p:cNvSpPr>
            <a:spLocks noGrp="1"/>
          </p:cNvSpPr>
          <p:nvPr>
            <p:ph type="ftr" sz="quarter" idx="11"/>
          </p:nvPr>
        </p:nvSpPr>
        <p:spPr/>
        <p:txBody>
          <a:bodyPr/>
          <a:lstStyle/>
          <a:p>
            <a:r>
              <a:rPr lang="fi-FI"/>
              <a:t>ouka.fi/opinvirta</a:t>
            </a:r>
          </a:p>
        </p:txBody>
      </p:sp>
      <p:pic>
        <p:nvPicPr>
          <p:cNvPr id="6" name="Kuva 5" descr="Kuva, joka sisältää kohteen teksti, muotoilu, Fontti, kuvakaappaus&#10;&#10;Kuvaus luotu automaattisesti">
            <a:extLst>
              <a:ext uri="{FF2B5EF4-FFF2-40B4-BE49-F238E27FC236}">
                <a16:creationId xmlns:a16="http://schemas.microsoft.com/office/drawing/2014/main" id="{513AFF63-9CB4-12E1-15FE-0CA736917D0F}"/>
              </a:ext>
            </a:extLst>
          </p:cNvPr>
          <p:cNvPicPr>
            <a:picLocks noChangeAspect="1"/>
          </p:cNvPicPr>
          <p:nvPr/>
        </p:nvPicPr>
        <p:blipFill>
          <a:blip r:embed="rId2"/>
          <a:stretch>
            <a:fillRect/>
          </a:stretch>
        </p:blipFill>
        <p:spPr>
          <a:xfrm>
            <a:off x="962309" y="4313061"/>
            <a:ext cx="1448534" cy="1438032"/>
          </a:xfrm>
          <a:prstGeom prst="rect">
            <a:avLst/>
          </a:prstGeom>
        </p:spPr>
      </p:pic>
      <p:pic>
        <p:nvPicPr>
          <p:cNvPr id="8" name="Kuva 7" descr="Kuva, joka sisältää kohteen teksti, Grafiikka, nisäkäs, logo&#10;&#10;Kuvaus luotu automaattisesti">
            <a:extLst>
              <a:ext uri="{FF2B5EF4-FFF2-40B4-BE49-F238E27FC236}">
                <a16:creationId xmlns:a16="http://schemas.microsoft.com/office/drawing/2014/main" id="{F33862F0-0166-EB3B-7D10-7F7DE1CD1BAB}"/>
              </a:ext>
            </a:extLst>
          </p:cNvPr>
          <p:cNvPicPr>
            <a:picLocks noChangeAspect="1"/>
          </p:cNvPicPr>
          <p:nvPr/>
        </p:nvPicPr>
        <p:blipFill>
          <a:blip r:embed="rId3"/>
          <a:stretch>
            <a:fillRect/>
          </a:stretch>
        </p:blipFill>
        <p:spPr>
          <a:xfrm>
            <a:off x="2716837" y="4304270"/>
            <a:ext cx="1465874" cy="1446823"/>
          </a:xfrm>
          <a:prstGeom prst="rect">
            <a:avLst/>
          </a:prstGeom>
        </p:spPr>
      </p:pic>
      <p:pic>
        <p:nvPicPr>
          <p:cNvPr id="7" name="Kuva 6">
            <a:extLst>
              <a:ext uri="{FF2B5EF4-FFF2-40B4-BE49-F238E27FC236}">
                <a16:creationId xmlns:a16="http://schemas.microsoft.com/office/drawing/2014/main" id="{B51A1A5E-29DC-0608-7E0E-2E0F42683A41}"/>
              </a:ext>
            </a:extLst>
          </p:cNvPr>
          <p:cNvPicPr>
            <a:picLocks noChangeAspect="1"/>
          </p:cNvPicPr>
          <p:nvPr/>
        </p:nvPicPr>
        <p:blipFill>
          <a:blip r:embed="rId4"/>
          <a:stretch>
            <a:fillRect/>
          </a:stretch>
        </p:blipFill>
        <p:spPr>
          <a:xfrm>
            <a:off x="501574" y="2106080"/>
            <a:ext cx="4008773" cy="2004387"/>
          </a:xfrm>
          <a:prstGeom prst="rect">
            <a:avLst/>
          </a:prstGeom>
          <a:ln>
            <a:solidFill>
              <a:schemeClr val="tx1"/>
            </a:solidFill>
          </a:ln>
        </p:spPr>
      </p:pic>
    </p:spTree>
    <p:extLst>
      <p:ext uri="{BB962C8B-B14F-4D97-AF65-F5344CB8AC3E}">
        <p14:creationId xmlns:p14="http://schemas.microsoft.com/office/powerpoint/2010/main" val="1907220644"/>
      </p:ext>
    </p:extLst>
  </p:cSld>
  <p:clrMapOvr>
    <a:masterClrMapping/>
  </p:clrMapOvr>
</p:sld>
</file>

<file path=ppt/theme/theme1.xml><?xml version="1.0" encoding="utf-8"?>
<a:theme xmlns:a="http://schemas.openxmlformats.org/drawingml/2006/main" name="Office-teema">
  <a:themeElements>
    <a:clrScheme name="STEAM">
      <a:dk1>
        <a:srgbClr val="000000"/>
      </a:dk1>
      <a:lt1>
        <a:srgbClr val="FFFFFF"/>
      </a:lt1>
      <a:dk2>
        <a:srgbClr val="44546A"/>
      </a:dk2>
      <a:lt2>
        <a:srgbClr val="E7E6E6"/>
      </a:lt2>
      <a:accent1>
        <a:srgbClr val="E10069"/>
      </a:accent1>
      <a:accent2>
        <a:srgbClr val="00DBFF"/>
      </a:accent2>
      <a:accent3>
        <a:srgbClr val="001E96"/>
      </a:accent3>
      <a:accent4>
        <a:srgbClr val="FAAF3C"/>
      </a:accent4>
      <a:accent5>
        <a:srgbClr val="55C8FF"/>
      </a:accent5>
      <a:accent6>
        <a:srgbClr val="28D74B"/>
      </a:accent6>
      <a:hlink>
        <a:srgbClr val="001E96"/>
      </a:hlink>
      <a:folHlink>
        <a:srgbClr val="E100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57A88957852C8448D5DFE2F03389933" ma:contentTypeVersion="14" ma:contentTypeDescription="Luo uusi asiakirja." ma:contentTypeScope="" ma:versionID="86e0181d3fb09bce190c89e920034725">
  <xsd:schema xmlns:xsd="http://www.w3.org/2001/XMLSchema" xmlns:xs="http://www.w3.org/2001/XMLSchema" xmlns:p="http://schemas.microsoft.com/office/2006/metadata/properties" xmlns:ns2="d77f0f79-9b59-47ac-8f62-6ee19e5f2f01" xmlns:ns3="c09d7370-dd86-4ef8-8551-6b0a86300dea" targetNamespace="http://schemas.microsoft.com/office/2006/metadata/properties" ma:root="true" ma:fieldsID="e9a09c9a6fb0ecaf3925931ed4c82611" ns2:_="" ns3:_="">
    <xsd:import namespace="d77f0f79-9b59-47ac-8f62-6ee19e5f2f01"/>
    <xsd:import namespace="c09d7370-dd86-4ef8-8551-6b0a86300d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f79-9b59-47ac-8f62-6ee19e5f2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b6f73edd-577a-44a5-983b-b6ef24e706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d7370-dd86-4ef8-8551-6b0a86300d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9b2afb-1035-41d8-9bf6-a8850a15cd68}" ma:internalName="TaxCatchAll" ma:showField="CatchAllData" ma:web="c09d7370-dd86-4ef8-8551-6b0a86300de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9d7370-dd86-4ef8-8551-6b0a86300dea" xsi:nil="true"/>
    <lcf76f155ced4ddcb4097134ff3c332f xmlns="d77f0f79-9b59-47ac-8f62-6ee19e5f2f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DAC988-285A-4E6A-AC88-E367914DFFF8}">
  <ds:schemaRefs>
    <ds:schemaRef ds:uri="c09d7370-dd86-4ef8-8551-6b0a86300dea"/>
    <ds:schemaRef ds:uri="d77f0f79-9b59-47ac-8f62-6ee19e5f2f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B9AEDD-3BAB-489D-BF79-663B4CF73955}">
  <ds:schemaRefs>
    <ds:schemaRef ds:uri="http://schemas.microsoft.com/sharepoint/v3/contenttype/forms"/>
  </ds:schemaRefs>
</ds:datastoreItem>
</file>

<file path=customXml/itemProps3.xml><?xml version="1.0" encoding="utf-8"?>
<ds:datastoreItem xmlns:ds="http://schemas.openxmlformats.org/officeDocument/2006/customXml" ds:itemID="{EE7635C4-05D4-48FF-AF88-DE4B7DF36F53}">
  <ds:schemaRefs>
    <ds:schemaRef ds:uri="c09d7370-dd86-4ef8-8551-6b0a86300dea"/>
    <ds:schemaRef ds:uri="d77f0f79-9b59-47ac-8f62-6ee19e5f2f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Laajakuva</PresentationFormat>
  <Slides>18</Slides>
  <Notes>1</Notes>
  <HiddenSlides>0</HiddenSlides>
  <ScaleCrop>false</ScaleCrop>
  <HeadingPairs>
    <vt:vector size="4" baseType="variant">
      <vt:variant>
        <vt:lpstr>Teema</vt:lpstr>
      </vt:variant>
      <vt:variant>
        <vt:i4>1</vt:i4>
      </vt:variant>
      <vt:variant>
        <vt:lpstr>Dian otsikot</vt:lpstr>
      </vt:variant>
      <vt:variant>
        <vt:i4>18</vt:i4>
      </vt:variant>
    </vt:vector>
  </HeadingPairs>
  <TitlesOfParts>
    <vt:vector size="19" baseType="lpstr">
      <vt:lpstr>Office-teema</vt:lpstr>
      <vt:lpstr>Kestävän tulevaisuuden OPINVIRTA</vt:lpstr>
      <vt:lpstr>PowerPoint-esitys</vt:lpstr>
      <vt:lpstr>Miten?</vt:lpstr>
      <vt:lpstr>Ilmasto-osaaminen</vt:lpstr>
      <vt:lpstr>PowerPoint-esitys</vt:lpstr>
      <vt:lpstr>ILMASTO-OSAAMINEN</vt:lpstr>
      <vt:lpstr>ILMASTO-OSAAMISEN TAIDOT</vt:lpstr>
      <vt:lpstr>LINKKEJÄ MUIHIN MATERIAALEIHIN AIHEESEEN LIITTYEN</vt:lpstr>
      <vt:lpstr>VIITEKEHYS</vt:lpstr>
      <vt:lpstr>STEAM – TULEVAISUUDEN ENERGIANTUOTANTO </vt:lpstr>
      <vt:lpstr>PowerPoint-esitys</vt:lpstr>
      <vt:lpstr>STEAM -  PÄÄ POIS ROSKIKSESTA! Hävikkiä vastaan, puhtaamman ruuan puolesta!</vt:lpstr>
      <vt:lpstr>STEAM-HAASTE: TEKOÄLYJÄÄKAAPPI – Osa planetaarista ruokavaliota?</vt:lpstr>
      <vt:lpstr>STEAM -  KESTÄVÄMPÄÄ LIIKKUMISTA</vt:lpstr>
      <vt:lpstr>STEAM - KESTÄVÄMPÄÄ LIIKKUMISTA</vt:lpstr>
      <vt:lpstr>STEAM - PALUU TULEVAISUUTEEN! </vt:lpstr>
      <vt:lpstr>PALUU TULEVAISUUTEEN! Minun vahvuuteni kestävämpään tulevaisuuteen</vt:lpstr>
      <vt:lpstr>TYÖELÄMÄ JA KESTÄVYYSTEEMA - LINKIT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subject/>
  <dc:creator>Ratava Paula</dc:creator>
  <cp:keywords/>
  <dc:description/>
  <cp:revision>329</cp:revision>
  <dcterms:created xsi:type="dcterms:W3CDTF">2022-04-01T07:08:02Z</dcterms:created>
  <dcterms:modified xsi:type="dcterms:W3CDTF">2024-12-02T06:59:49Z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2023-04-21T11:18:12Z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ceb772cd-5e74-4c04-ae78-e14faea2b92f</vt:lpwstr>
  </property>
  <property fmtid="{D5CDD505-2E9C-101B-9397-08002B2CF9AE}" pid="8" name="MSIP_Label_e7f2b28d-54cf-44b6-aad9-6a2b7fb652a6_ContentBits">
    <vt:lpwstr>0</vt:lpwstr>
  </property>
  <property fmtid="{D5CDD505-2E9C-101B-9397-08002B2CF9AE}" pid="9" name="ContentTypeId">
    <vt:lpwstr>0x010100E57A88957852C8448D5DFE2F03389933</vt:lpwstr>
  </property>
  <property fmtid="{D5CDD505-2E9C-101B-9397-08002B2CF9AE}" pid="10" name="MediaServiceImageTags">
    <vt:lpwstr/>
  </property>
</Properties>
</file>