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i-FI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/>
          <p:cNvPicPr/>
          <p:nvPr/>
        </p:nvPicPr>
        <p:blipFill>
          <a:blip r:embed="rId15"/>
          <a:stretch/>
        </p:blipFill>
        <p:spPr>
          <a:xfrm>
            <a:off x="10719720" y="669240"/>
            <a:ext cx="684000" cy="645840"/>
          </a:xfrm>
          <a:prstGeom prst="rect">
            <a:avLst/>
          </a:prstGeom>
          <a:ln w="0">
            <a:noFill/>
          </a:ln>
        </p:spPr>
      </p:pic>
      <p:pic>
        <p:nvPicPr>
          <p:cNvPr id="6" name="Kuva 5" descr="Sivistys- ja kulttuuripalveluiden logo."/>
          <p:cNvPicPr/>
          <p:nvPr/>
        </p:nvPicPr>
        <p:blipFill>
          <a:blip r:embed="rId16"/>
          <a:stretch/>
        </p:blipFill>
        <p:spPr>
          <a:xfrm>
            <a:off x="543960" y="4458960"/>
            <a:ext cx="2515320" cy="1575000"/>
          </a:xfrm>
          <a:prstGeom prst="rect">
            <a:avLst/>
          </a:prstGeom>
          <a:ln w="0">
            <a:noFill/>
          </a:ln>
        </p:spPr>
      </p:pic>
      <p:pic>
        <p:nvPicPr>
          <p:cNvPr id="2" name="Kuva 8" descr="Oulun logo."/>
          <p:cNvPicPr/>
          <p:nvPr/>
        </p:nvPicPr>
        <p:blipFill>
          <a:blip r:embed="rId17"/>
          <a:stretch/>
        </p:blipFill>
        <p:spPr>
          <a:xfrm>
            <a:off x="10289520" y="5790960"/>
            <a:ext cx="923760" cy="243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i-FI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solidFill>
                  <a:srgbClr val="FFFFFF"/>
                </a:solidFill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solidFill>
                  <a:srgbClr val="FFFFFF"/>
                </a:solidFill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solidFill>
                  <a:srgbClr val="FFFFFF"/>
                </a:solidFill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FFFFFF"/>
                </a:solidFill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FFFFFF"/>
                </a:solidFill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FFFFFF"/>
                </a:solidFill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uva 7" descr="Oulun kaupungin tunnus"/>
          <p:cNvPicPr/>
          <p:nvPr/>
        </p:nvPicPr>
        <p:blipFill>
          <a:blip r:embed="rId14"/>
          <a:stretch/>
        </p:blipFill>
        <p:spPr>
          <a:xfrm>
            <a:off x="724680" y="5751000"/>
            <a:ext cx="1246680" cy="622440"/>
          </a:xfrm>
          <a:prstGeom prst="rect">
            <a:avLst/>
          </a:prstGeom>
          <a:ln w="0">
            <a:noFill/>
          </a:ln>
        </p:spPr>
      </p:pic>
      <p:pic>
        <p:nvPicPr>
          <p:cNvPr id="42" name="Kuva 11"/>
          <p:cNvPicPr/>
          <p:nvPr/>
        </p:nvPicPr>
        <p:blipFill>
          <a:blip r:embed="rId15"/>
          <a:stretch/>
        </p:blipFill>
        <p:spPr>
          <a:xfrm>
            <a:off x="10740600" y="669240"/>
            <a:ext cx="642600" cy="645840"/>
          </a:xfrm>
          <a:prstGeom prst="rect">
            <a:avLst/>
          </a:prstGeom>
          <a:ln w="0">
            <a:noFill/>
          </a:ln>
        </p:spPr>
      </p:pic>
      <p:pic>
        <p:nvPicPr>
          <p:cNvPr id="43" name="Kuva 6" descr="Sivistys- ja kulttuuripalveluiden logo."/>
          <p:cNvPicPr/>
          <p:nvPr/>
        </p:nvPicPr>
        <p:blipFill>
          <a:blip r:embed="rId16"/>
          <a:stretch/>
        </p:blipFill>
        <p:spPr>
          <a:xfrm>
            <a:off x="758880" y="5882400"/>
            <a:ext cx="1987200" cy="441360"/>
          </a:xfrm>
          <a:prstGeom prst="rect">
            <a:avLst/>
          </a:prstGeom>
          <a:ln w="0">
            <a:noFill/>
          </a:ln>
        </p:spPr>
      </p:pic>
      <p:pic>
        <p:nvPicPr>
          <p:cNvPr id="44" name="Kuva 9" descr="Oulun logo."/>
          <p:cNvPicPr/>
          <p:nvPr/>
        </p:nvPicPr>
        <p:blipFill>
          <a:blip r:embed="rId17"/>
          <a:stretch/>
        </p:blipFill>
        <p:spPr>
          <a:xfrm>
            <a:off x="10740600" y="6029640"/>
            <a:ext cx="598680" cy="15732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i-FI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solidFill>
                  <a:srgbClr val="000000"/>
                </a:solidFill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solidFill>
                  <a:srgbClr val="000000"/>
                </a:solidFill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solidFill>
                  <a:srgbClr val="000000"/>
                </a:solidFill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917600" y="2097720"/>
            <a:ext cx="7423200" cy="144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4000" b="1" strike="noStrike" spc="-1">
                <a:solidFill>
                  <a:srgbClr val="FFFFFF"/>
                </a:solidFill>
                <a:latin typeface="Segoe UI"/>
              </a:rPr>
              <a:t>5-8-vuotiaiden pedagoginen suunnitelma</a:t>
            </a:r>
            <a:endParaRPr lang="fi-FI" sz="4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399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4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85000" y="2491920"/>
            <a:ext cx="170640" cy="119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004560" y="5934960"/>
            <a:ext cx="7446240" cy="3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200" b="0" strike="noStrike" spc="38">
                <a:solidFill>
                  <a:srgbClr val="000000"/>
                </a:solidFill>
                <a:latin typeface="Segoe UI"/>
              </a:rPr>
              <a:t> </a:t>
            </a:r>
            <a:endParaRPr lang="fi-FI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0" name="Taulukko 5"/>
          <p:cNvGraphicFramePr/>
          <p:nvPr/>
        </p:nvGraphicFramePr>
        <p:xfrm>
          <a:off x="748440" y="1341000"/>
          <a:ext cx="9564120" cy="4824000"/>
        </p:xfrm>
        <a:graphic>
          <a:graphicData uri="http://schemas.openxmlformats.org/drawingml/2006/table">
            <a:tbl>
              <a:tblPr/>
              <a:tblGrid>
                <a:gridCol w="47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 AJANKOHTA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TOIMINTA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TAMMIKUU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Kuva-tarinat (eskarit-tokaluokkalaiset), (eskarit kutsuvat)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HELMIKUU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Ystävänpäivän viettoa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Kirjojen lukua (koululaiset eskarilaisille)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(koulu kutsuu)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MAALISKUU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Mäenlaskua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(eskarit kutsuvat)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HUHTIKUU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Kyselytunti koululaiset/eskarit, luokkaan tutustuminen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(koulu kutsuu)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TOUKOKUU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Kiiminkijoki-teemaa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Kouluun tutustuminen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Kevätjuhla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45840" y="1129680"/>
            <a:ext cx="9789840" cy="92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5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3200" b="1" strike="noStrike" spc="-1">
                <a:solidFill>
                  <a:srgbClr val="000000"/>
                </a:solidFill>
                <a:latin typeface="Segoe UI"/>
              </a:rPr>
              <a:t>Kasvamme, kohtaamme ja kasvatamme yhdessä</a:t>
            </a:r>
            <a:endParaRPr lang="fi-F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480000" y="2589120"/>
            <a:ext cx="4871160" cy="29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1" strike="noStrike" spc="-1">
                <a:solidFill>
                  <a:schemeClr val="accent1"/>
                </a:solidFill>
                <a:latin typeface="Segoe UI"/>
              </a:rPr>
              <a:t>VISIO: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1" i="1" strike="noStrike" spc="-1">
                <a:solidFill>
                  <a:schemeClr val="accent1"/>
                </a:solidFill>
                <a:latin typeface="Segoe UI"/>
              </a:rPr>
              <a:t>”Yhtenäinen esi- ja alkuopetuksen pedagogiikka, toimintakulttuuri ja oppimisympäristö vahvistaa lapsen varhaista perustaitojen oppimista. Yhdessä toimien mahdollistamme lapsen yksilöllisen etenemisen kasvun ja opin polulla joustavien siirtymien avulla.”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1"/>
          </p:nvPr>
        </p:nvSpPr>
        <p:spPr>
          <a:xfrm>
            <a:off x="11225160" y="3697200"/>
            <a:ext cx="96516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fi-FI" sz="1200" b="0" strike="noStrike" spc="-1">
                <a:solidFill>
                  <a:srgbClr val="FFFFFF"/>
                </a:solidFill>
                <a:latin typeface="Segoe U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fld id="{2350455E-2B33-44AC-88E6-FE69E6C48226}" type="datetime1">
              <a:rPr lang="fi-FI" sz="1200" b="0" strike="noStrike" spc="-1">
                <a:solidFill>
                  <a:srgbClr val="FFFFFF"/>
                </a:solidFill>
                <a:latin typeface="Segoe UI"/>
              </a:rPr>
              <a:t>21.10.2024</a:t>
            </a:fld>
            <a:endParaRPr lang="fi-F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Tekstiruutu 1"/>
          <p:cNvSpPr/>
          <p:nvPr/>
        </p:nvSpPr>
        <p:spPr>
          <a:xfrm>
            <a:off x="780840" y="2815200"/>
            <a:ext cx="529200" cy="64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kstiruutu 8"/>
          <p:cNvSpPr/>
          <p:nvPr/>
        </p:nvSpPr>
        <p:spPr>
          <a:xfrm>
            <a:off x="1099440" y="2815200"/>
            <a:ext cx="487116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egoe UI Black"/>
              <a:buAutoNum type="arabicPeriod"/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Yhteinen pedagoginen näkemys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egoe UI Black"/>
              <a:buAutoNum type="arabicPeriod"/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Asiantuntijuuden ja osaamisen jakaminen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egoe UI Black"/>
              <a:buAutoNum type="arabicPeriod"/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Yhtenäinen toimintakulttuuri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egoe UI Black"/>
              <a:buAutoNum type="arabicPeriod"/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Pedagogiset työtavat ja oppimisympäristö perustaitojen oppimisessa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egoe UI Black"/>
              <a:buAutoNum type="arabicPeriod"/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Arviointi Toukokuussa 2025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egoe UI Black"/>
              <a:buAutoNum type="arabicPeriod"/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  <a:ea typeface="DejaVu Sans"/>
              </a:rPr>
              <a:t>Vuosikello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92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Taustatiedot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57080" y="2455920"/>
            <a:ext cx="9825120" cy="29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Yksiköt: Aseman koulu ja päiväkoti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Vastuuhenkilöt:  Mari Koukkari, Aseman koulu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indent="0">
              <a:lnSpc>
                <a:spcPct val="90000"/>
              </a:lnSpc>
              <a:spcBef>
                <a:spcPts val="283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Heidi Träskelin, Aseman esikoulu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004560" y="5934960"/>
            <a:ext cx="7446240" cy="3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spcBef>
                <a:spcPts val="1417"/>
              </a:spcBef>
              <a:buNone/>
            </a:pP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92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757080" y="2491920"/>
            <a:ext cx="9825120" cy="29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4" name="Taulukko 6"/>
          <p:cNvGraphicFramePr/>
          <p:nvPr/>
        </p:nvGraphicFramePr>
        <p:xfrm>
          <a:off x="757080" y="794160"/>
          <a:ext cx="7083360" cy="4819320"/>
        </p:xfrm>
        <a:graphic>
          <a:graphicData uri="http://schemas.openxmlformats.org/drawingml/2006/table">
            <a:tbl>
              <a:tblPr/>
              <a:tblGrid>
                <a:gridCol w="708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1. YHTEINEN PEDAGOGINEN NÄKEMYS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Positiivinen kohtaaminen, yhteisöllisyys ja tasa-arvoinen kohtelu.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Madaltaa kynnystä esikoulusta kouluun.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Tehdään yhdessä toimintasuunnitelma, johon otetaan lasten mielipiteet huomioon ikätason mukaisesti ja sitoudutaan siihen.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Erityisopettaja toimii linkkinä, jotta tuen polku jatkuu eskarista kouluun.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" name="Suorakulmio 7"/>
          <p:cNvSpPr/>
          <p:nvPr/>
        </p:nvSpPr>
        <p:spPr>
          <a:xfrm>
            <a:off x="8044560" y="1391400"/>
            <a:ext cx="2546280" cy="4220640"/>
          </a:xfrm>
          <a:prstGeom prst="rect">
            <a:avLst/>
          </a:prstGeom>
          <a:solidFill>
            <a:schemeClr val="accent6"/>
          </a:solidFill>
          <a:ln>
            <a:solidFill>
              <a:srgbClr val="001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Miettikää 1-2 tavoitetta lähiyhteistyölle. 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Kirjatkaa konkreettiset toimenpiteet miten pääsette näihin tavoitteisiin.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Kuinka mahdollistetaan lasten osallisuus sekä aktiivinen toimijuus?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Kuinka vahvistamme yhtenäisen tuen polun toteutumista?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92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57080" y="2491920"/>
            <a:ext cx="9825120" cy="29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8" name="Taulukko 6"/>
          <p:cNvGraphicFramePr/>
          <p:nvPr/>
        </p:nvGraphicFramePr>
        <p:xfrm>
          <a:off x="748440" y="794160"/>
          <a:ext cx="7069680" cy="4845960"/>
        </p:xfrm>
        <a:graphic>
          <a:graphicData uri="http://schemas.openxmlformats.org/drawingml/2006/table">
            <a:tbl>
              <a:tblPr/>
              <a:tblGrid>
                <a:gridCol w="707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2. ASIANTUNTIJUUDEN JA OSAAMISEN JAKAMINEN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Aseman koululla esikoulun ja koulun yhteistyöllä on pitkä perinne. Yhteistyö samassa pihapiirissä luontevaa.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Opettajista ja ohjaajista löytyy monipuolista osaamista ja vahvuuksia. Niitä hyödynnetään yhteistyössä.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Esimerkiksi joulupajoissa musiikkia, käsitöitä, liikuntaa… Pajojen vetovastuu jaetaan vahvuuksien ja osaamisen mukaan.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Suorakulmio 6"/>
          <p:cNvSpPr/>
          <p:nvPr/>
        </p:nvSpPr>
        <p:spPr>
          <a:xfrm>
            <a:off x="7993440" y="1422360"/>
            <a:ext cx="2845800" cy="4216320"/>
          </a:xfrm>
          <a:prstGeom prst="rect">
            <a:avLst/>
          </a:prstGeom>
          <a:solidFill>
            <a:schemeClr val="accent6"/>
          </a:solidFill>
          <a:ln>
            <a:solidFill>
              <a:srgbClr val="001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Miten jaamme esiopetuksen, perusopetuksen ja huoltajien asiantuntijuutta?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Kuinka hyödynnämme henkilöstön vahvuuksia ja osaamista?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Kenen kanssa teemme yhteistyötä? (Iltapäivätoiminta, nuorisopalvelut yms.)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92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57080" y="2491920"/>
            <a:ext cx="9825120" cy="29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2" name="Taulukko 6"/>
          <p:cNvGraphicFramePr/>
          <p:nvPr/>
        </p:nvGraphicFramePr>
        <p:xfrm>
          <a:off x="790200" y="727920"/>
          <a:ext cx="6779520" cy="5000040"/>
        </p:xfrm>
        <a:graphic>
          <a:graphicData uri="http://schemas.openxmlformats.org/drawingml/2006/table">
            <a:tbl>
              <a:tblPr/>
              <a:tblGrid>
                <a:gridCol w="67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3. YHTENÄINEN TOIMINTAKULTTUURI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Johtaminen, rakenteet, suunnittelu, toimenpiteet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Kuukausittainen yhteistyö jaetaan vastuu koulu/eskari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Yhteistyöparit: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Onnimanni- Mari 1B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Aapiskukko- Marika 1A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Joulupajojen suunnittelupalaveri 4.12 klo 14.15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Jos koululla ja eskarissa valmistuu näyttelyitä/töitä, kutsutaan toisia ryhmiä vierailulle ihastelemaan. (Esimerkiksi Jouluovi- kilpailun tuotokset.)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" name="Suorakulmio 4"/>
          <p:cNvSpPr/>
          <p:nvPr/>
        </p:nvSpPr>
        <p:spPr>
          <a:xfrm>
            <a:off x="7775280" y="1530720"/>
            <a:ext cx="2805120" cy="4195800"/>
          </a:xfrm>
          <a:prstGeom prst="rect">
            <a:avLst/>
          </a:prstGeom>
          <a:solidFill>
            <a:schemeClr val="accent6"/>
          </a:solidFill>
          <a:ln>
            <a:solidFill>
              <a:srgbClr val="001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Kirjatkaa yhdessä sovitut suunnitteluajat ja käytänteet.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Millä tavoin varmistamme kaikkien sitoutumisen yhteistyöhön?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Miten toteutamme yhteistyötä?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92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57080" y="2491920"/>
            <a:ext cx="9825120" cy="29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6" name="Taulukko 6"/>
          <p:cNvGraphicFramePr/>
          <p:nvPr/>
        </p:nvGraphicFramePr>
        <p:xfrm>
          <a:off x="757080" y="676080"/>
          <a:ext cx="7195320" cy="5051880"/>
        </p:xfrm>
        <a:graphic>
          <a:graphicData uri="http://schemas.openxmlformats.org/drawingml/2006/table">
            <a:tbl>
              <a:tblPr/>
              <a:tblGrid>
                <a:gridCol w="719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4. PEDAGOGISET TYÖTAVAT JA OPPIMISYMPÄRISTÖT PERUSTAITOJEN OPPIMISESSA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Koulun ja esikoulun tilat, lähiympäristö, retki Kiiminkijoen rantaan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Annetaan tilaa luonnolliselle leikille. (esim. yhteisillä välitunneilla)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Monipuoliset työtavat;  taito- ja taitoaineet, luki 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Suorakulmio 4"/>
          <p:cNvSpPr/>
          <p:nvPr/>
        </p:nvSpPr>
        <p:spPr>
          <a:xfrm>
            <a:off x="8132400" y="1391400"/>
            <a:ext cx="2832840" cy="4335120"/>
          </a:xfrm>
          <a:prstGeom prst="rect">
            <a:avLst/>
          </a:prstGeom>
          <a:solidFill>
            <a:schemeClr val="accent6"/>
          </a:solidFill>
          <a:ln>
            <a:solidFill>
              <a:srgbClr val="001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Millä tavoin hyödynnämme eri oppimisympäristöjä? (Esim. päiväkodin tilat, koulun tilat, lähiympäristö) 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Millaisia työskentelytapoja käytämme?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Miten mahdollistamme leikin toteutumisen 5-8-vuotiaiden pedagogiikassa?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Miten huomioimme lasten  osallisuuden ja hyvinvoinnin?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92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57080" y="2491920"/>
            <a:ext cx="9825120" cy="29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0" name="Taulukko 6"/>
          <p:cNvGraphicFramePr/>
          <p:nvPr/>
        </p:nvGraphicFramePr>
        <p:xfrm>
          <a:off x="757080" y="794160"/>
          <a:ext cx="6937560" cy="4933800"/>
        </p:xfrm>
        <a:graphic>
          <a:graphicData uri="http://schemas.openxmlformats.org/drawingml/2006/table">
            <a:tbl>
              <a:tblPr/>
              <a:tblGrid>
                <a:gridCol w="693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5. ARVIOINTI TOUKOKUUSSA 2025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040">
                <a:tc>
                  <a:txBody>
                    <a:bodyPr/>
                    <a:lstStyle/>
                    <a:p>
                      <a:endParaRPr lang="fi-FI" sz="1800" b="0" strike="noStrike" spc="-1">
                        <a:solidFill>
                          <a:schemeClr val="dk1"/>
                        </a:solidFill>
                        <a:latin typeface="Segoe U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" name="Suorakulmio 4"/>
          <p:cNvSpPr/>
          <p:nvPr/>
        </p:nvSpPr>
        <p:spPr>
          <a:xfrm>
            <a:off x="7952040" y="1391400"/>
            <a:ext cx="2594880" cy="4335120"/>
          </a:xfrm>
          <a:prstGeom prst="rect">
            <a:avLst/>
          </a:prstGeom>
          <a:solidFill>
            <a:schemeClr val="accent6"/>
          </a:solidFill>
          <a:ln>
            <a:solidFill>
              <a:srgbClr val="001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Miten lähiyhteistyölle asetetut tavoitteet toteutuivat?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1400" b="0" strike="noStrike" spc="-1">
                <a:solidFill>
                  <a:schemeClr val="lt1"/>
                </a:solidFill>
                <a:latin typeface="Segoe UI"/>
                <a:ea typeface="DejaVu Sans"/>
              </a:rPr>
              <a:t>Missä onnistuimme ja mitä haluamme vahvistaa seuraavalla toimintakaudella?</a:t>
            </a: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48440" y="1129680"/>
            <a:ext cx="9789840" cy="399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4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85000" y="2491920"/>
            <a:ext cx="170640" cy="119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800" b="0" strike="noStrike" spc="-1">
                <a:solidFill>
                  <a:srgbClr val="000000"/>
                </a:solidFill>
                <a:latin typeface="Segoe UI"/>
              </a:rPr>
              <a:t> </a:t>
            </a:r>
            <a:endParaRPr lang="fi-FI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3004560" y="5934960"/>
            <a:ext cx="7446240" cy="32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1200" b="0" strike="noStrike" spc="38">
                <a:solidFill>
                  <a:srgbClr val="000000"/>
                </a:solidFill>
                <a:latin typeface="Segoe UI"/>
              </a:rPr>
              <a:t>   </a:t>
            </a:r>
            <a:endParaRPr lang="fi-FI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5" name="Taulukko 5"/>
          <p:cNvGraphicFramePr/>
          <p:nvPr/>
        </p:nvGraphicFramePr>
        <p:xfrm>
          <a:off x="757080" y="1882080"/>
          <a:ext cx="9694440" cy="3814560"/>
        </p:xfrm>
        <a:graphic>
          <a:graphicData uri="http://schemas.openxmlformats.org/drawingml/2006/table">
            <a:tbl>
              <a:tblPr/>
              <a:tblGrid>
                <a:gridCol w="484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 AJANKOHTA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TOIMINTA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ELOKUU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Lapsiryhmiin ja tiloihin tutustuminen.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Ryhmäyttäminen omaan vertaisryhmään.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SYYSKUU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800" b="0" strike="noStrike" spc="-1">
                        <a:solidFill>
                          <a:schemeClr val="dk1"/>
                        </a:solidFill>
                        <a:latin typeface="Segoe U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LOKAKUU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Aikuisten palaveri 2.10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Yhteinen välitunti (eskarit kutsuvat)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MARRASKUU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Taidenäyttely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Uuden rakennuksen ”tuparit”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JOULUKUU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Jouluiset pajat (koulu vastaa) viikko 51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0" strike="noStrike" spc="-1">
                          <a:solidFill>
                            <a:schemeClr val="dk1"/>
                          </a:solidFill>
                          <a:latin typeface="Segoe UI"/>
                        </a:rPr>
                        <a:t>Suunnittelukokous 4.12 klo 14</a:t>
                      </a:r>
                      <a:endParaRPr lang="fi-FI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6" name="Taulukko 8"/>
          <p:cNvGraphicFramePr/>
          <p:nvPr/>
        </p:nvGraphicFramePr>
        <p:xfrm>
          <a:off x="748440" y="1318320"/>
          <a:ext cx="9703440" cy="510120"/>
        </p:xfrm>
        <a:graphic>
          <a:graphicData uri="http://schemas.openxmlformats.org/drawingml/2006/table">
            <a:tbl>
              <a:tblPr/>
              <a:tblGrid>
                <a:gridCol w="97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800" b="1" strike="noStrike" spc="-1">
                          <a:solidFill>
                            <a:schemeClr val="lt1"/>
                          </a:solidFill>
                          <a:latin typeface="Segoe UI"/>
                        </a:rPr>
                        <a:t>6. VUOSIKELLO</a:t>
                      </a:r>
                      <a:endParaRPr lang="fi-FI" sz="18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36">
      <a:dk1>
        <a:srgbClr val="000000"/>
      </a:dk1>
      <a:lt1>
        <a:srgbClr val="FFFFFF"/>
      </a:lt1>
      <a:dk2>
        <a:srgbClr val="22253E"/>
      </a:dk2>
      <a:lt2>
        <a:srgbClr val="D5DCE7"/>
      </a:lt2>
      <a:accent1>
        <a:srgbClr val="001E96"/>
      </a:accent1>
      <a:accent2>
        <a:srgbClr val="00DBFF"/>
      </a:accent2>
      <a:accent3>
        <a:srgbClr val="E10069"/>
      </a:accent3>
      <a:accent4>
        <a:srgbClr val="008CFF"/>
      </a:accent4>
      <a:accent5>
        <a:srgbClr val="F05A5A"/>
      </a:accent5>
      <a:accent6>
        <a:srgbClr val="4F5DC1"/>
      </a:accent6>
      <a:hlink>
        <a:srgbClr val="0563C1"/>
      </a:hlink>
      <a:folHlink>
        <a:srgbClr val="6D4F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Mukautettu 36">
      <a:dk1>
        <a:srgbClr val="000000"/>
      </a:dk1>
      <a:lt1>
        <a:srgbClr val="FFFFFF"/>
      </a:lt1>
      <a:dk2>
        <a:srgbClr val="22253E"/>
      </a:dk2>
      <a:lt2>
        <a:srgbClr val="D5DCE7"/>
      </a:lt2>
      <a:accent1>
        <a:srgbClr val="001E96"/>
      </a:accent1>
      <a:accent2>
        <a:srgbClr val="00DBFF"/>
      </a:accent2>
      <a:accent3>
        <a:srgbClr val="E10069"/>
      </a:accent3>
      <a:accent4>
        <a:srgbClr val="008CFF"/>
      </a:accent4>
      <a:accent5>
        <a:srgbClr val="F05A5A"/>
      </a:accent5>
      <a:accent6>
        <a:srgbClr val="4F5DC1"/>
      </a:accent6>
      <a:hlink>
        <a:srgbClr val="0563C1"/>
      </a:hlink>
      <a:folHlink>
        <a:srgbClr val="6D4F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SIKU-Powerpointpohja2021</Template>
  <TotalTime>97</TotalTime>
  <Words>502</Words>
  <Application>Microsoft Macintosh PowerPoint</Application>
  <PresentationFormat>Laajakuva</PresentationFormat>
  <Paragraphs>125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Segoe UI</vt:lpstr>
      <vt:lpstr>Segoe UI Black</vt:lpstr>
      <vt:lpstr>Symbol</vt:lpstr>
      <vt:lpstr>Times New Roman</vt:lpstr>
      <vt:lpstr>Wingdings</vt:lpstr>
      <vt:lpstr>Office-teema</vt:lpstr>
      <vt:lpstr>Office-teema</vt:lpstr>
      <vt:lpstr>5-8-vuotiaiden pedagoginen suunnitelma</vt:lpstr>
      <vt:lpstr>Kasvamme, kohtaamme ja kasvatamme yhdessä</vt:lpstr>
      <vt:lpstr>Taustatiedot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5-8-vuotiaiden pedagoginen suunnitelma (päivitetty 2024)</dc:title>
  <dc:subject/>
  <dc:creator/>
  <dc:description/>
  <cp:lastModifiedBy>Mäki-Petäjä Päivi</cp:lastModifiedBy>
  <cp:revision>9</cp:revision>
  <dcterms:created xsi:type="dcterms:W3CDTF">2024-09-03T05:44:26Z</dcterms:created>
  <dcterms:modified xsi:type="dcterms:W3CDTF">2024-10-21T07:23:21Z</dcterms:modified>
  <dc:language>fi-FI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heMMD">
    <vt:lpwstr/>
  </property>
  <property fmtid="{D5CDD505-2E9C-101B-9397-08002B2CF9AE}" pid="3" name="ContentTypeId">
    <vt:lpwstr>0x0101009BBCADA6276A4144A44912019F9D353B</vt:lpwstr>
  </property>
  <property fmtid="{D5CDD505-2E9C-101B-9397-08002B2CF9AE}" pid="4" name="Dokumentin tyyppiMMD">
    <vt:lpwstr/>
  </property>
  <property fmtid="{D5CDD505-2E9C-101B-9397-08002B2CF9AE}" pid="5" name="Dokumentin_x0020_tyyppiMMD">
    <vt:lpwstr/>
  </property>
  <property fmtid="{D5CDD505-2E9C-101B-9397-08002B2CF9AE}" pid="6" name="MSIP_Label_e7f2b28d-54cf-44b6-aad9-6a2b7fb652a6_ActionId">
    <vt:lpwstr>03900d98-d443-40e6-9dcd-91e95a5a1698</vt:lpwstr>
  </property>
  <property fmtid="{D5CDD505-2E9C-101B-9397-08002B2CF9AE}" pid="7" name="MSIP_Label_e7f2b28d-54cf-44b6-aad9-6a2b7fb652a6_ContentBits">
    <vt:lpwstr>0</vt:lpwstr>
  </property>
  <property fmtid="{D5CDD505-2E9C-101B-9397-08002B2CF9AE}" pid="8" name="MSIP_Label_e7f2b28d-54cf-44b6-aad9-6a2b7fb652a6_Enabled">
    <vt:lpwstr>true</vt:lpwstr>
  </property>
  <property fmtid="{D5CDD505-2E9C-101B-9397-08002B2CF9AE}" pid="9" name="MSIP_Label_e7f2b28d-54cf-44b6-aad9-6a2b7fb652a6_Method">
    <vt:lpwstr>Standard</vt:lpwstr>
  </property>
  <property fmtid="{D5CDD505-2E9C-101B-9397-08002B2CF9AE}" pid="10" name="MSIP_Label_e7f2b28d-54cf-44b6-aad9-6a2b7fb652a6_Name">
    <vt:lpwstr>e7f2b28d-54cf-44b6-aad9-6a2b7fb652a6</vt:lpwstr>
  </property>
  <property fmtid="{D5CDD505-2E9C-101B-9397-08002B2CF9AE}" pid="11" name="MSIP_Label_e7f2b28d-54cf-44b6-aad9-6a2b7fb652a6_SetDate">
    <vt:lpwstr>2024-09-03T05:44:57Z</vt:lpwstr>
  </property>
  <property fmtid="{D5CDD505-2E9C-101B-9397-08002B2CF9AE}" pid="12" name="MSIP_Label_e7f2b28d-54cf-44b6-aad9-6a2b7fb652a6_SiteId">
    <vt:lpwstr>5cc89a67-fa29-4356-af5d-f436abc7c21b</vt:lpwstr>
  </property>
  <property fmtid="{D5CDD505-2E9C-101B-9397-08002B2CF9AE}" pid="13" name="MediaServiceImageTags">
    <vt:lpwstr/>
  </property>
  <property fmtid="{D5CDD505-2E9C-101B-9397-08002B2CF9AE}" pid="14" name="PresentationFormat">
    <vt:lpwstr>Laajakuva</vt:lpwstr>
  </property>
  <property fmtid="{D5CDD505-2E9C-101B-9397-08002B2CF9AE}" pid="15" name="Slides">
    <vt:i4>10</vt:i4>
  </property>
  <property fmtid="{D5CDD505-2E9C-101B-9397-08002B2CF9AE}" pid="16" name="TaxCatchAll">
    <vt:lpwstr>1;#Sivistys-ja kulttuuripalvelut|46cf9211-5c78-40bb-a736-a60014ef7a20</vt:lpwstr>
  </property>
  <property fmtid="{D5CDD505-2E9C-101B-9397-08002B2CF9AE}" pid="17" name="TaxKeyword">
    <vt:lpwstr/>
  </property>
  <property fmtid="{D5CDD505-2E9C-101B-9397-08002B2CF9AE}" pid="18" name="TaxKeywordTaxHTField">
    <vt:lpwstr/>
  </property>
  <property fmtid="{D5CDD505-2E9C-101B-9397-08002B2CF9AE}" pid="19" name="ToimialaMMD">
    <vt:lpwstr>1;#Sivistys-ja kulttuuripalvelut|46cf9211-5c78-40bb-a736-a60014ef7a20</vt:lpwstr>
  </property>
  <property fmtid="{D5CDD505-2E9C-101B-9397-08002B2CF9AE}" pid="20" name="dokumentinTyyppiTaxHTField">
    <vt:lpwstr/>
  </property>
  <property fmtid="{D5CDD505-2E9C-101B-9397-08002B2CF9AE}" pid="21" name="subjectTaxHTField">
    <vt:lpwstr/>
  </property>
  <property fmtid="{D5CDD505-2E9C-101B-9397-08002B2CF9AE}" pid="22" name="toimialaTaxHTField">
    <vt:lpwstr>Sivistys-ja kulttuuripalvelut|46cf9211-5c78-40bb-a736-a60014ef7a20</vt:lpwstr>
  </property>
</Properties>
</file>