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65" r:id="rId3"/>
    <p:sldId id="267" r:id="rId4"/>
    <p:sldId id="270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B87744C-4D8B-4ECB-CD54-034F79E7BB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3CB73398-7DE4-E24C-08AF-1D1E041155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3C25612-9E90-02CD-52E8-A96C6987A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A6E3F-5D02-4CDE-9628-E1A694417474}" type="datetimeFigureOut">
              <a:rPr lang="fi-FI" smtClean="0"/>
              <a:t>1.10.2024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F4E044D-1152-2F9A-92C8-5DA30962D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6244ACD-0DB2-528F-66F0-AED1E1A82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88117-A222-48BD-9908-FF1BF83C82D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97152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4983ADA-6B44-8ECE-91BC-3DC73D0D9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D294A8B7-3469-CDF1-BE14-657B2B393E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17108CB-1A44-ADB1-E102-51B29BB4AE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A6E3F-5D02-4CDE-9628-E1A694417474}" type="datetimeFigureOut">
              <a:rPr lang="fi-FI" smtClean="0"/>
              <a:t>1.10.2024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3B28245-6AB9-18E1-1A99-7A16A3079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61201F4-3FDC-6060-9C41-05D80BC7B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88117-A222-48BD-9908-FF1BF83C82D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69149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6D8585DD-DAB1-54E9-2795-64B6716685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5D2C9988-6D15-D881-81BB-8A8960BE5E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D574FE2-326E-A8D1-4A57-8FD04A48F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A6E3F-5D02-4CDE-9628-E1A694417474}" type="datetimeFigureOut">
              <a:rPr lang="fi-FI" smtClean="0"/>
              <a:t>1.10.2024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1EFE06E-CB81-C9CD-7E07-0B81F3A29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D14D7B2-4806-BC92-D14C-050986223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88117-A222-48BD-9908-FF1BF83C82D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625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88C574E-5076-15EB-8476-AFCD17F30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3EB790B-107D-7792-D9FE-F7B509D6B9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C835A7B-5D99-9E4F-947B-30D57B930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A6E3F-5D02-4CDE-9628-E1A694417474}" type="datetimeFigureOut">
              <a:rPr lang="fi-FI" smtClean="0"/>
              <a:t>1.10.2024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84A3543-FE61-CD43-3553-CA47AD9CD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59A6C8E-311D-D14E-7467-AB7DDD75D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88117-A222-48BD-9908-FF1BF83C82D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58297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89AE1B7-692C-5602-FFE1-FEA765B3F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0B6C0ED-7592-DBA2-DD58-619447EFF7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5FCF0FE-D3C8-7EBA-1222-2F34A400B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A6E3F-5D02-4CDE-9628-E1A694417474}" type="datetimeFigureOut">
              <a:rPr lang="fi-FI" smtClean="0"/>
              <a:t>1.10.2024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F9DFF34-99E1-C1F9-E801-BB47F2473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EBD2F71-B797-3B67-8D6F-1A6E2391E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88117-A222-48BD-9908-FF1BF83C82D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9007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62975D7-3A8A-394D-E55B-697E9FBC0E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1267B30-6220-82A0-2D9B-063A45B529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309FE2B-F45D-AEEF-EA39-37BDC69CD8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5A8A9CB5-97E2-3FCC-4DA6-AC31A8452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A6E3F-5D02-4CDE-9628-E1A694417474}" type="datetimeFigureOut">
              <a:rPr lang="fi-FI" smtClean="0"/>
              <a:t>1.10.2024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4AB763B-75D1-053E-A13C-581DB0102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3F9490A7-FBFA-C27B-9970-C653941BC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88117-A222-48BD-9908-FF1BF83C82D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19425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4245AB7-D470-EECC-3B18-20EB07BD5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9499CAB-FEC7-7F2C-389F-858942ABFF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2FD64584-0EF7-EA5C-F810-C96B67F605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3B7FDCD1-0575-C9C4-A7A2-799323EE99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F8D547A5-25FE-9785-8DEB-C4E25D48FB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DE61B5D2-6BE7-A9F8-9A16-DF7BFB23C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A6E3F-5D02-4CDE-9628-E1A694417474}" type="datetimeFigureOut">
              <a:rPr lang="fi-FI" smtClean="0"/>
              <a:t>1.10.2024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2CDC3F69-E7CB-6D41-04D3-9813D7FAE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072D6F07-7533-3C94-1F83-537A219FA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88117-A222-48BD-9908-FF1BF83C82D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9404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A3C5DA4-87BB-80D2-3B2C-29B9E827F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7559EC2F-051E-6ADD-A193-50428DF0D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A6E3F-5D02-4CDE-9628-E1A694417474}" type="datetimeFigureOut">
              <a:rPr lang="fi-FI" smtClean="0"/>
              <a:t>1.10.2024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5B4B0D5B-39C2-5D65-C096-D50FBA4BF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CB10EFB5-DF90-42CC-3F2A-2FE6DDE19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88117-A222-48BD-9908-FF1BF83C82D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24318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CE7275C2-937B-25AA-33C5-08C0010A1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A6E3F-5D02-4CDE-9628-E1A694417474}" type="datetimeFigureOut">
              <a:rPr lang="fi-FI" smtClean="0"/>
              <a:t>1.10.2024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CD22CB03-E532-B52F-B71D-0676CB71A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14DB36B9-DDBA-5A69-0BFC-07D46895C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88117-A222-48BD-9908-FF1BF83C82D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22501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B6C3F56-5B2C-49D9-4D8A-50856C9B3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38B2698-3749-F27E-F21E-5FD0FE80D6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B33A53D5-13FA-AF81-0CCE-278B016E45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88680880-A524-54B3-E395-2BD897BF0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A6E3F-5D02-4CDE-9628-E1A694417474}" type="datetimeFigureOut">
              <a:rPr lang="fi-FI" smtClean="0"/>
              <a:t>1.10.2024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437E0B02-8ACA-A1A9-999C-A18B1001C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5EC33CF9-647F-4905-AE10-D7CA9A3D5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88117-A222-48BD-9908-FF1BF83C82D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65178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05380B8-53A1-9A7F-B75F-66968B8DC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5CABE8FF-D8B3-CC35-46C8-BD19AE4C34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35A57302-9433-07B8-F7BD-394A263712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E8F8EC4-785B-8D6F-0EAB-9539AA4E6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A6E3F-5D02-4CDE-9628-E1A694417474}" type="datetimeFigureOut">
              <a:rPr lang="fi-FI" smtClean="0"/>
              <a:t>1.10.2024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2E2E5657-1747-4372-5880-959771470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B5D71F30-78E3-1B27-221A-5CF61ADFD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88117-A222-48BD-9908-FF1BF83C82D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06860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5F2C0ECA-A8FE-9F6D-CDF1-38F37072D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FA5A39F-B2DD-89B4-AD76-40653FCB1B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C283DA5-FDA0-C7EE-DB46-65A4B52A61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7A6E3F-5D02-4CDE-9628-E1A694417474}" type="datetimeFigureOut">
              <a:rPr lang="fi-FI" smtClean="0"/>
              <a:t>1.10.2024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EE593A2-66A9-0048-8623-9ECC9FAD12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E51D0FD-95CD-9381-1664-B7077A8570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488117-A222-48BD-9908-FF1BF83C82D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57263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BFEF3EC-3A48-4059-8772-8FECC7332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Tyypillisiä kasvatuskeskusteluasioita ovat: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75E69E1-DFED-48D4-9AB3-BC2CD98D7B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98835" y="1825625"/>
            <a:ext cx="5181600" cy="435133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fi-FI" dirty="0"/>
              <a:t>YHDESTÄ KERRASTA KAKE:</a:t>
            </a:r>
            <a:br>
              <a:rPr lang="fi-FI" dirty="0"/>
            </a:br>
            <a:r>
              <a:rPr lang="fi-FI" dirty="0"/>
              <a:t> </a:t>
            </a:r>
          </a:p>
          <a:p>
            <a:pPr marL="0" indent="0">
              <a:buNone/>
            </a:pPr>
            <a:r>
              <a:rPr lang="fi-FI" dirty="0"/>
              <a:t>• </a:t>
            </a:r>
            <a:r>
              <a:rPr lang="fi-FI" b="1" dirty="0"/>
              <a:t>Lunttaaminen</a:t>
            </a:r>
            <a:r>
              <a:rPr lang="fi-FI" dirty="0"/>
              <a:t>, väärentäminen tai muu vilppi </a:t>
            </a:r>
          </a:p>
          <a:p>
            <a:pPr marL="0" indent="0">
              <a:buNone/>
            </a:pPr>
            <a:r>
              <a:rPr lang="fi-FI" dirty="0"/>
              <a:t>• Toisen omaisuuden </a:t>
            </a:r>
            <a:r>
              <a:rPr lang="fi-FI" b="1" dirty="0"/>
              <a:t>varastaminen</a:t>
            </a:r>
            <a:r>
              <a:rPr lang="fi-FI" dirty="0"/>
              <a:t> ja </a:t>
            </a:r>
            <a:r>
              <a:rPr lang="fi-FI" b="1" dirty="0"/>
              <a:t>turmeleminen</a:t>
            </a:r>
            <a:r>
              <a:rPr lang="fi-FI" dirty="0"/>
              <a:t> </a:t>
            </a:r>
          </a:p>
          <a:p>
            <a:pPr marL="0" indent="0">
              <a:buNone/>
            </a:pPr>
            <a:r>
              <a:rPr lang="fi-FI" dirty="0"/>
              <a:t>• Lumipallolla heittäminen</a:t>
            </a:r>
          </a:p>
          <a:p>
            <a:pPr marL="0" indent="0">
              <a:buNone/>
            </a:pPr>
            <a:r>
              <a:rPr lang="fi-FI" dirty="0"/>
              <a:t>• </a:t>
            </a:r>
            <a:r>
              <a:rPr lang="fi-FI" b="1" dirty="0"/>
              <a:t>Väkivaltainen käytös </a:t>
            </a:r>
            <a:r>
              <a:rPr lang="fi-FI" dirty="0"/>
              <a:t>toista kohtaan (POL 29§) </a:t>
            </a:r>
          </a:p>
          <a:p>
            <a:pPr marL="0" indent="0">
              <a:buNone/>
            </a:pPr>
            <a:r>
              <a:rPr lang="fi-FI" dirty="0"/>
              <a:t>• </a:t>
            </a:r>
            <a:r>
              <a:rPr lang="fi-FI" b="1" dirty="0"/>
              <a:t>Kiusaaminen</a:t>
            </a:r>
            <a:r>
              <a:rPr lang="fi-FI" dirty="0"/>
              <a:t> (POL 29§) 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1C9877E-BB68-48BD-9FBC-48D97193E97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fi-FI" dirty="0"/>
              <a:t>TOISTUVASTA KÄYTTÄYTYMISESTÄ KAKE: </a:t>
            </a:r>
            <a:br>
              <a:rPr lang="fi-FI" dirty="0"/>
            </a:br>
            <a:endParaRPr lang="fi-FI" dirty="0"/>
          </a:p>
          <a:p>
            <a:pPr marL="0" indent="0">
              <a:buNone/>
            </a:pPr>
            <a:r>
              <a:rPr lang="fi-FI" dirty="0"/>
              <a:t>• Toistuva </a:t>
            </a:r>
            <a:r>
              <a:rPr lang="fi-FI" b="1" dirty="0"/>
              <a:t>oppituntien häirintä</a:t>
            </a:r>
            <a:br>
              <a:rPr lang="fi-FI" b="1" dirty="0"/>
            </a:br>
            <a:endParaRPr lang="fi-FI" b="1" dirty="0"/>
          </a:p>
          <a:p>
            <a:pPr marL="0" indent="0">
              <a:buNone/>
            </a:pPr>
            <a:r>
              <a:rPr lang="fi-FI" dirty="0"/>
              <a:t>• Toistuva </a:t>
            </a:r>
            <a:r>
              <a:rPr lang="fi-FI" b="1" dirty="0"/>
              <a:t>kotitehtävien laiminlyönti </a:t>
            </a:r>
            <a:r>
              <a:rPr lang="fi-FI" dirty="0"/>
              <a:t>tai </a:t>
            </a:r>
            <a:r>
              <a:rPr lang="fi-FI" b="1" dirty="0"/>
              <a:t>koulutarvikkeiden unohtaminen</a:t>
            </a:r>
            <a:br>
              <a:rPr lang="fi-FI" b="1" dirty="0"/>
            </a:br>
            <a:endParaRPr lang="fi-FI" b="1" dirty="0"/>
          </a:p>
          <a:p>
            <a:pPr marL="0" indent="0">
              <a:buNone/>
            </a:pPr>
            <a:r>
              <a:rPr lang="fi-FI" dirty="0"/>
              <a:t>• Toistuva </a:t>
            </a:r>
            <a:r>
              <a:rPr lang="fi-FI" b="1" dirty="0"/>
              <a:t>myöhästely</a:t>
            </a:r>
            <a:r>
              <a:rPr lang="fi-FI" dirty="0"/>
              <a:t> oppitunneilta</a:t>
            </a:r>
            <a:br>
              <a:rPr lang="fi-FI" dirty="0"/>
            </a:br>
            <a:endParaRPr lang="fi-FI" dirty="0"/>
          </a:p>
          <a:p>
            <a:pPr marL="0" indent="0">
              <a:buNone/>
            </a:pPr>
            <a:r>
              <a:rPr lang="fi-FI" dirty="0"/>
              <a:t>• Toistuva </a:t>
            </a:r>
            <a:r>
              <a:rPr lang="fi-FI" b="1" dirty="0"/>
              <a:t>oleilu käytävillä välituntien </a:t>
            </a:r>
            <a:r>
              <a:rPr lang="fi-FI" dirty="0"/>
              <a:t>aikana </a:t>
            </a:r>
            <a:br>
              <a:rPr lang="fi-FI" dirty="0"/>
            </a:br>
            <a:endParaRPr lang="fi-FI" dirty="0"/>
          </a:p>
          <a:p>
            <a:pPr marL="0" indent="0">
              <a:buNone/>
            </a:pPr>
            <a:r>
              <a:rPr lang="fi-FI" dirty="0"/>
              <a:t>• </a:t>
            </a:r>
            <a:r>
              <a:rPr lang="fi-FI" b="1" dirty="0"/>
              <a:t>Epäasiallinen käytös </a:t>
            </a:r>
            <a:r>
              <a:rPr lang="fi-FI" dirty="0"/>
              <a:t>tai </a:t>
            </a:r>
            <a:r>
              <a:rPr lang="fi-FI" b="1" dirty="0"/>
              <a:t>kielenkäyttö</a:t>
            </a:r>
            <a:br>
              <a:rPr lang="fi-FI" b="1" dirty="0"/>
            </a:br>
            <a:endParaRPr lang="fi-FI" b="1" dirty="0"/>
          </a:p>
          <a:p>
            <a:pPr marL="0" indent="0">
              <a:buNone/>
            </a:pPr>
            <a:r>
              <a:rPr lang="fi-FI" dirty="0"/>
              <a:t>• Muu toistuva </a:t>
            </a:r>
            <a:r>
              <a:rPr lang="fi-FI" b="1" dirty="0"/>
              <a:t>koulun sääntöjen rikkominen</a:t>
            </a:r>
            <a:br>
              <a:rPr lang="fi-FI" dirty="0"/>
            </a:br>
            <a:br>
              <a:rPr lang="fi-FI" dirty="0"/>
            </a:br>
            <a:br>
              <a:rPr lang="fi-FI" sz="2200" dirty="0"/>
            </a:br>
            <a:endParaRPr lang="fi-FI" sz="2200" dirty="0"/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6ECFFE16-1876-45AB-8830-78EDA130A9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9725" y="4027573"/>
            <a:ext cx="3101419" cy="3018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802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5DCC7D5-CEE2-4F49-96DD-B88FC38127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47013" cy="1434415"/>
          </a:xfrm>
        </p:spPr>
        <p:txBody>
          <a:bodyPr anchor="b">
            <a:normAutofit/>
          </a:bodyPr>
          <a:lstStyle/>
          <a:p>
            <a:r>
              <a:rPr lang="fi-FI" sz="5400"/>
              <a:t>Kasvatuskeskustelun vaiheet:</a:t>
            </a:r>
          </a:p>
        </p:txBody>
      </p:sp>
      <p:pic>
        <p:nvPicPr>
          <p:cNvPr id="3074" name="Picture 2" descr="Yhteystiedot ja henkilökunta 2021-2022 - Nokian kaupunki">
            <a:extLst>
              <a:ext uri="{FF2B5EF4-FFF2-40B4-BE49-F238E27FC236}">
                <a16:creationId xmlns:a16="http://schemas.microsoft.com/office/drawing/2014/main" id="{E9ED1C68-7A64-4085-8807-DAC4B552753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" r="8016" b="1"/>
          <a:stretch/>
        </p:blipFill>
        <p:spPr bwMode="auto">
          <a:xfrm>
            <a:off x="572492" y="2002056"/>
            <a:ext cx="3943849" cy="4184060"/>
          </a:xfrm>
          <a:custGeom>
            <a:avLst/>
            <a:gdLst/>
            <a:ahLst/>
            <a:cxnLst/>
            <a:rect l="l" t="t" r="r" b="b"/>
            <a:pathLst>
              <a:path w="3807743" h="6307845">
                <a:moveTo>
                  <a:pt x="723201" y="386"/>
                </a:moveTo>
                <a:cubicBezTo>
                  <a:pt x="853884" y="-4204"/>
                  <a:pt x="1013493" y="33912"/>
                  <a:pt x="1176100" y="22622"/>
                </a:cubicBezTo>
                <a:cubicBezTo>
                  <a:pt x="1230302" y="18859"/>
                  <a:pt x="1281736" y="20622"/>
                  <a:pt x="1331852" y="24473"/>
                </a:cubicBezTo>
                <a:lnTo>
                  <a:pt x="1439547" y="34944"/>
                </a:lnTo>
                <a:lnTo>
                  <a:pt x="1484197" y="36226"/>
                </a:lnTo>
                <a:cubicBezTo>
                  <a:pt x="1535166" y="35421"/>
                  <a:pt x="1586369" y="31625"/>
                  <a:pt x="1636625" y="22622"/>
                </a:cubicBezTo>
                <a:cubicBezTo>
                  <a:pt x="1686882" y="13619"/>
                  <a:pt x="1729837" y="10653"/>
                  <a:pt x="1768740" y="10885"/>
                </a:cubicBezTo>
                <a:lnTo>
                  <a:pt x="1829538" y="15086"/>
                </a:lnTo>
                <a:lnTo>
                  <a:pt x="1869968" y="7996"/>
                </a:lnTo>
                <a:cubicBezTo>
                  <a:pt x="1953577" y="-31"/>
                  <a:pt x="2036989" y="9808"/>
                  <a:pt x="2112925" y="20118"/>
                </a:cubicBezTo>
                <a:lnTo>
                  <a:pt x="2119331" y="20977"/>
                </a:lnTo>
                <a:lnTo>
                  <a:pt x="2221855" y="13374"/>
                </a:lnTo>
                <a:cubicBezTo>
                  <a:pt x="2261207" y="12845"/>
                  <a:pt x="2298379" y="14359"/>
                  <a:pt x="2333484" y="16393"/>
                </a:cubicBezTo>
                <a:lnTo>
                  <a:pt x="2372613" y="18812"/>
                </a:lnTo>
                <a:lnTo>
                  <a:pt x="2404945" y="9387"/>
                </a:lnTo>
                <a:cubicBezTo>
                  <a:pt x="2452532" y="1754"/>
                  <a:pt x="2506192" y="9333"/>
                  <a:pt x="2561622" y="17814"/>
                </a:cubicBezTo>
                <a:lnTo>
                  <a:pt x="2583950" y="20591"/>
                </a:lnTo>
                <a:lnTo>
                  <a:pt x="2643527" y="20319"/>
                </a:lnTo>
                <a:cubicBezTo>
                  <a:pt x="2669677" y="20426"/>
                  <a:pt x="2697963" y="20717"/>
                  <a:pt x="2727392" y="21103"/>
                </a:cubicBezTo>
                <a:lnTo>
                  <a:pt x="2786908" y="21989"/>
                </a:lnTo>
                <a:lnTo>
                  <a:pt x="2846459" y="13267"/>
                </a:lnTo>
                <a:cubicBezTo>
                  <a:pt x="2896401" y="10176"/>
                  <a:pt x="2960607" y="12733"/>
                  <a:pt x="3036361" y="17072"/>
                </a:cubicBezTo>
                <a:lnTo>
                  <a:pt x="3129100" y="22671"/>
                </a:lnTo>
                <a:lnTo>
                  <a:pt x="3130653" y="22622"/>
                </a:lnTo>
                <a:cubicBezTo>
                  <a:pt x="3178874" y="19804"/>
                  <a:pt x="3260845" y="26231"/>
                  <a:pt x="3352422" y="32691"/>
                </a:cubicBezTo>
                <a:lnTo>
                  <a:pt x="3362608" y="33356"/>
                </a:lnTo>
                <a:lnTo>
                  <a:pt x="3446036" y="35579"/>
                </a:lnTo>
                <a:cubicBezTo>
                  <a:pt x="3550323" y="36566"/>
                  <a:pt x="3662083" y="33535"/>
                  <a:pt x="3778601" y="22622"/>
                </a:cubicBezTo>
                <a:cubicBezTo>
                  <a:pt x="3793981" y="243672"/>
                  <a:pt x="3764152" y="318695"/>
                  <a:pt x="3778601" y="467157"/>
                </a:cubicBezTo>
                <a:cubicBezTo>
                  <a:pt x="3790077" y="557563"/>
                  <a:pt x="3783697" y="684218"/>
                  <a:pt x="3777639" y="811856"/>
                </a:cubicBezTo>
                <a:lnTo>
                  <a:pt x="3773760" y="922625"/>
                </a:lnTo>
                <a:lnTo>
                  <a:pt x="3778601" y="974384"/>
                </a:lnTo>
                <a:cubicBezTo>
                  <a:pt x="3785784" y="1003717"/>
                  <a:pt x="3785160" y="1041120"/>
                  <a:pt x="3781239" y="1085904"/>
                </a:cubicBezTo>
                <a:lnTo>
                  <a:pt x="3776107" y="1132519"/>
                </a:lnTo>
                <a:lnTo>
                  <a:pt x="3778601" y="1162456"/>
                </a:lnTo>
                <a:cubicBezTo>
                  <a:pt x="3791360" y="1256797"/>
                  <a:pt x="3774958" y="1367020"/>
                  <a:pt x="3763568" y="1469787"/>
                </a:cubicBezTo>
                <a:lnTo>
                  <a:pt x="3758806" y="1520515"/>
                </a:lnTo>
                <a:lnTo>
                  <a:pt x="3760417" y="1549437"/>
                </a:lnTo>
                <a:cubicBezTo>
                  <a:pt x="3764298" y="1588133"/>
                  <a:pt x="3770171" y="1628243"/>
                  <a:pt x="3778601" y="1669683"/>
                </a:cubicBezTo>
                <a:cubicBezTo>
                  <a:pt x="3846039" y="2001203"/>
                  <a:pt x="3774784" y="2142285"/>
                  <a:pt x="3778601" y="2364982"/>
                </a:cubicBezTo>
                <a:lnTo>
                  <a:pt x="3776565" y="2406088"/>
                </a:lnTo>
                <a:lnTo>
                  <a:pt x="3778601" y="2427673"/>
                </a:lnTo>
                <a:cubicBezTo>
                  <a:pt x="3821357" y="2695960"/>
                  <a:pt x="3735684" y="2699438"/>
                  <a:pt x="3778601" y="2809517"/>
                </a:cubicBezTo>
                <a:cubicBezTo>
                  <a:pt x="3789330" y="2837037"/>
                  <a:pt x="3791666" y="2872927"/>
                  <a:pt x="3789892" y="2914654"/>
                </a:cubicBezTo>
                <a:lnTo>
                  <a:pt x="3784971" y="2966248"/>
                </a:lnTo>
                <a:lnTo>
                  <a:pt x="3796722" y="3024078"/>
                </a:lnTo>
                <a:cubicBezTo>
                  <a:pt x="3809238" y="3115139"/>
                  <a:pt x="3806232" y="3210898"/>
                  <a:pt x="3799338" y="3302850"/>
                </a:cubicBezTo>
                <a:lnTo>
                  <a:pt x="3787405" y="3438354"/>
                </a:lnTo>
                <a:lnTo>
                  <a:pt x="3790719" y="3460532"/>
                </a:lnTo>
                <a:cubicBezTo>
                  <a:pt x="3797323" y="3541872"/>
                  <a:pt x="3789007" y="3624193"/>
                  <a:pt x="3780361" y="3709762"/>
                </a:cubicBezTo>
                <a:lnTo>
                  <a:pt x="3780169" y="3712283"/>
                </a:lnTo>
                <a:lnTo>
                  <a:pt x="3781239" y="3768266"/>
                </a:lnTo>
                <a:cubicBezTo>
                  <a:pt x="3780994" y="3815588"/>
                  <a:pt x="3779902" y="3863939"/>
                  <a:pt x="3778794" y="3912511"/>
                </a:cubicBezTo>
                <a:lnTo>
                  <a:pt x="3776324" y="4054010"/>
                </a:lnTo>
                <a:lnTo>
                  <a:pt x="3778601" y="4074733"/>
                </a:lnTo>
                <a:cubicBezTo>
                  <a:pt x="3822365" y="4336760"/>
                  <a:pt x="3765189" y="4482586"/>
                  <a:pt x="3778601" y="4644650"/>
                </a:cubicBezTo>
                <a:cubicBezTo>
                  <a:pt x="3781954" y="4685166"/>
                  <a:pt x="3782850" y="4718916"/>
                  <a:pt x="3782504" y="4749344"/>
                </a:cubicBezTo>
                <a:lnTo>
                  <a:pt x="3780512" y="4796832"/>
                </a:lnTo>
                <a:lnTo>
                  <a:pt x="3786260" y="4877451"/>
                </a:lnTo>
                <a:cubicBezTo>
                  <a:pt x="3786165" y="4918212"/>
                  <a:pt x="3784020" y="4964155"/>
                  <a:pt x="3781623" y="5015963"/>
                </a:cubicBezTo>
                <a:lnTo>
                  <a:pt x="3779076" y="5087925"/>
                </a:lnTo>
                <a:lnTo>
                  <a:pt x="3779599" y="5155456"/>
                </a:lnTo>
                <a:lnTo>
                  <a:pt x="3775907" y="5219073"/>
                </a:lnTo>
                <a:lnTo>
                  <a:pt x="3778601" y="5402640"/>
                </a:lnTo>
                <a:cubicBezTo>
                  <a:pt x="3780494" y="5441637"/>
                  <a:pt x="3781680" y="5475146"/>
                  <a:pt x="3782335" y="5504141"/>
                </a:cubicBezTo>
                <a:lnTo>
                  <a:pt x="3782798" y="5566951"/>
                </a:lnTo>
                <a:lnTo>
                  <a:pt x="3786885" y="5599303"/>
                </a:lnTo>
                <a:cubicBezTo>
                  <a:pt x="3799534" y="5776838"/>
                  <a:pt x="3769350" y="6111156"/>
                  <a:pt x="3778601" y="6291711"/>
                </a:cubicBezTo>
                <a:cubicBezTo>
                  <a:pt x="3687392" y="6306733"/>
                  <a:pt x="3632350" y="6304889"/>
                  <a:pt x="3574752" y="6300212"/>
                </a:cubicBezTo>
                <a:lnTo>
                  <a:pt x="3545837" y="6297718"/>
                </a:lnTo>
                <a:lnTo>
                  <a:pt x="3527963" y="6296834"/>
                </a:lnTo>
                <a:cubicBezTo>
                  <a:pt x="3482151" y="6294419"/>
                  <a:pt x="3430025" y="6291672"/>
                  <a:pt x="3355561" y="6291711"/>
                </a:cubicBezTo>
                <a:cubicBezTo>
                  <a:pt x="3304843" y="6293555"/>
                  <a:pt x="3262749" y="6292377"/>
                  <a:pt x="3225711" y="6290098"/>
                </a:cubicBezTo>
                <a:lnTo>
                  <a:pt x="3218247" y="6289525"/>
                </a:lnTo>
                <a:lnTo>
                  <a:pt x="3198550" y="6289212"/>
                </a:lnTo>
                <a:cubicBezTo>
                  <a:pt x="3144315" y="6287803"/>
                  <a:pt x="3088976" y="6286105"/>
                  <a:pt x="3034921" y="6284968"/>
                </a:cubicBezTo>
                <a:lnTo>
                  <a:pt x="2973802" y="6284626"/>
                </a:lnTo>
                <a:lnTo>
                  <a:pt x="2932520" y="6291711"/>
                </a:lnTo>
                <a:cubicBezTo>
                  <a:pt x="2893699" y="6300111"/>
                  <a:pt x="2847670" y="6301992"/>
                  <a:pt x="2797581" y="6300669"/>
                </a:cubicBezTo>
                <a:lnTo>
                  <a:pt x="2672392" y="6292599"/>
                </a:lnTo>
                <a:lnTo>
                  <a:pt x="2629726" y="6293120"/>
                </a:lnTo>
                <a:lnTo>
                  <a:pt x="2540544" y="6284698"/>
                </a:lnTo>
                <a:lnTo>
                  <a:pt x="2473475" y="6280786"/>
                </a:lnTo>
                <a:cubicBezTo>
                  <a:pt x="2419724" y="6279900"/>
                  <a:pt x="2368202" y="6282437"/>
                  <a:pt x="2322057" y="6291711"/>
                </a:cubicBezTo>
                <a:cubicBezTo>
                  <a:pt x="2275912" y="6300985"/>
                  <a:pt x="2236301" y="6305003"/>
                  <a:pt x="2199195" y="6305968"/>
                </a:cubicBezTo>
                <a:lnTo>
                  <a:pt x="2094190" y="6302012"/>
                </a:lnTo>
                <a:lnTo>
                  <a:pt x="2029724" y="6307766"/>
                </a:lnTo>
                <a:cubicBezTo>
                  <a:pt x="1971866" y="6308389"/>
                  <a:pt x="1916420" y="6305265"/>
                  <a:pt x="1864312" y="6301339"/>
                </a:cubicBezTo>
                <a:lnTo>
                  <a:pt x="1761307" y="6293375"/>
                </a:lnTo>
                <a:lnTo>
                  <a:pt x="1745972" y="6293782"/>
                </a:lnTo>
                <a:cubicBezTo>
                  <a:pt x="1699734" y="6294177"/>
                  <a:pt x="1664143" y="6292827"/>
                  <a:pt x="1633352" y="6291083"/>
                </a:cubicBezTo>
                <a:lnTo>
                  <a:pt x="1621369" y="6290324"/>
                </a:lnTo>
                <a:lnTo>
                  <a:pt x="1599140" y="6291711"/>
                </a:lnTo>
                <a:cubicBezTo>
                  <a:pt x="1564093" y="6296354"/>
                  <a:pt x="1527169" y="6296254"/>
                  <a:pt x="1488567" y="6294097"/>
                </a:cubicBezTo>
                <a:lnTo>
                  <a:pt x="1429716" y="6289243"/>
                </a:lnTo>
                <a:lnTo>
                  <a:pt x="1401008" y="6291711"/>
                </a:lnTo>
                <a:cubicBezTo>
                  <a:pt x="1314301" y="6301163"/>
                  <a:pt x="1222976" y="6299856"/>
                  <a:pt x="1127367" y="6296839"/>
                </a:cubicBezTo>
                <a:lnTo>
                  <a:pt x="1062601" y="6295730"/>
                </a:lnTo>
                <a:lnTo>
                  <a:pt x="964991" y="6305909"/>
                </a:lnTo>
                <a:cubicBezTo>
                  <a:pt x="833250" y="6307778"/>
                  <a:pt x="714190" y="6280255"/>
                  <a:pt x="603122" y="6291711"/>
                </a:cubicBezTo>
                <a:cubicBezTo>
                  <a:pt x="455032" y="6306986"/>
                  <a:pt x="261206" y="6260346"/>
                  <a:pt x="30143" y="6291711"/>
                </a:cubicBezTo>
                <a:cubicBezTo>
                  <a:pt x="-1198" y="6167281"/>
                  <a:pt x="7291" y="6044138"/>
                  <a:pt x="19371" y="5934598"/>
                </a:cubicBezTo>
                <a:lnTo>
                  <a:pt x="33559" y="5801663"/>
                </a:lnTo>
                <a:lnTo>
                  <a:pt x="30143" y="5784485"/>
                </a:lnTo>
                <a:cubicBezTo>
                  <a:pt x="7257" y="5691455"/>
                  <a:pt x="7506" y="5585492"/>
                  <a:pt x="13352" y="5476692"/>
                </a:cubicBezTo>
                <a:lnTo>
                  <a:pt x="21882" y="5346809"/>
                </a:lnTo>
                <a:lnTo>
                  <a:pt x="22064" y="5339439"/>
                </a:lnTo>
                <a:lnTo>
                  <a:pt x="29601" y="5166357"/>
                </a:lnTo>
                <a:lnTo>
                  <a:pt x="30143" y="5151877"/>
                </a:lnTo>
                <a:cubicBezTo>
                  <a:pt x="30018" y="5125783"/>
                  <a:pt x="30111" y="5102484"/>
                  <a:pt x="30346" y="5081409"/>
                </a:cubicBezTo>
                <a:lnTo>
                  <a:pt x="30433" y="5076663"/>
                </a:lnTo>
                <a:lnTo>
                  <a:pt x="30143" y="4963804"/>
                </a:lnTo>
                <a:cubicBezTo>
                  <a:pt x="27040" y="4910138"/>
                  <a:pt x="27067" y="4856021"/>
                  <a:pt x="28459" y="4800989"/>
                </a:cubicBezTo>
                <a:lnTo>
                  <a:pt x="30399" y="4750796"/>
                </a:lnTo>
                <a:lnTo>
                  <a:pt x="31514" y="4666872"/>
                </a:lnTo>
                <a:lnTo>
                  <a:pt x="34697" y="4639551"/>
                </a:lnTo>
                <a:lnTo>
                  <a:pt x="34963" y="4632686"/>
                </a:lnTo>
                <a:cubicBezTo>
                  <a:pt x="37318" y="4575362"/>
                  <a:pt x="39271" y="4516661"/>
                  <a:pt x="39056" y="4456118"/>
                </a:cubicBezTo>
                <a:lnTo>
                  <a:pt x="36996" y="4412759"/>
                </a:lnTo>
                <a:lnTo>
                  <a:pt x="30143" y="4388188"/>
                </a:lnTo>
                <a:cubicBezTo>
                  <a:pt x="7389" y="4328002"/>
                  <a:pt x="11492" y="4256950"/>
                  <a:pt x="19232" y="4188739"/>
                </a:cubicBezTo>
                <a:lnTo>
                  <a:pt x="23985" y="4147809"/>
                </a:lnTo>
                <a:lnTo>
                  <a:pt x="23690" y="4087290"/>
                </a:lnTo>
                <a:lnTo>
                  <a:pt x="29097" y="3984687"/>
                </a:lnTo>
                <a:lnTo>
                  <a:pt x="28035" y="3962690"/>
                </a:lnTo>
                <a:cubicBezTo>
                  <a:pt x="28525" y="3945828"/>
                  <a:pt x="30052" y="3926691"/>
                  <a:pt x="32148" y="3905387"/>
                </a:cubicBezTo>
                <a:lnTo>
                  <a:pt x="34754" y="3881032"/>
                </a:lnTo>
                <a:lnTo>
                  <a:pt x="39206" y="3802233"/>
                </a:lnTo>
                <a:cubicBezTo>
                  <a:pt x="39778" y="3763353"/>
                  <a:pt x="37619" y="3728800"/>
                  <a:pt x="30143" y="3698588"/>
                </a:cubicBezTo>
                <a:cubicBezTo>
                  <a:pt x="7714" y="3607954"/>
                  <a:pt x="33117" y="3482508"/>
                  <a:pt x="36579" y="3365983"/>
                </a:cubicBezTo>
                <a:lnTo>
                  <a:pt x="36510" y="3356621"/>
                </a:lnTo>
                <a:lnTo>
                  <a:pt x="30143" y="3311044"/>
                </a:lnTo>
                <a:cubicBezTo>
                  <a:pt x="14271" y="3224157"/>
                  <a:pt x="11445" y="3149243"/>
                  <a:pt x="14856" y="3082749"/>
                </a:cubicBezTo>
                <a:lnTo>
                  <a:pt x="22229" y="3005366"/>
                </a:lnTo>
                <a:lnTo>
                  <a:pt x="27244" y="2895198"/>
                </a:lnTo>
                <a:cubicBezTo>
                  <a:pt x="29143" y="2848776"/>
                  <a:pt x="30527" y="2799531"/>
                  <a:pt x="30143" y="2746826"/>
                </a:cubicBezTo>
                <a:lnTo>
                  <a:pt x="36784" y="2638240"/>
                </a:lnTo>
                <a:lnTo>
                  <a:pt x="30143" y="2615745"/>
                </a:lnTo>
                <a:cubicBezTo>
                  <a:pt x="-20952" y="2495890"/>
                  <a:pt x="17898" y="2340273"/>
                  <a:pt x="37923" y="2201958"/>
                </a:cubicBezTo>
                <a:lnTo>
                  <a:pt x="42734" y="2158379"/>
                </a:lnTo>
                <a:lnTo>
                  <a:pt x="30143" y="2114218"/>
                </a:lnTo>
                <a:cubicBezTo>
                  <a:pt x="2269" y="2040950"/>
                  <a:pt x="-2735" y="1972014"/>
                  <a:pt x="1162" y="1906697"/>
                </a:cubicBezTo>
                <a:lnTo>
                  <a:pt x="6289" y="1854885"/>
                </a:lnTo>
                <a:lnTo>
                  <a:pt x="8053" y="1809168"/>
                </a:lnTo>
                <a:cubicBezTo>
                  <a:pt x="9832" y="1790244"/>
                  <a:pt x="12470" y="1771472"/>
                  <a:pt x="15415" y="1752867"/>
                </a:cubicBezTo>
                <a:lnTo>
                  <a:pt x="30925" y="1652561"/>
                </a:lnTo>
                <a:lnTo>
                  <a:pt x="30143" y="1606992"/>
                </a:lnTo>
                <a:cubicBezTo>
                  <a:pt x="28397" y="1588584"/>
                  <a:pt x="27931" y="1568665"/>
                  <a:pt x="28348" y="1547550"/>
                </a:cubicBezTo>
                <a:lnTo>
                  <a:pt x="29206" y="1531212"/>
                </a:lnTo>
                <a:lnTo>
                  <a:pt x="23637" y="1487282"/>
                </a:lnTo>
                <a:cubicBezTo>
                  <a:pt x="16479" y="1367166"/>
                  <a:pt x="59638" y="1246041"/>
                  <a:pt x="30143" y="1156757"/>
                </a:cubicBezTo>
                <a:cubicBezTo>
                  <a:pt x="21716" y="1131248"/>
                  <a:pt x="18318" y="1090735"/>
                  <a:pt x="17757" y="1041370"/>
                </a:cubicBezTo>
                <a:lnTo>
                  <a:pt x="18463" y="985697"/>
                </a:lnTo>
                <a:lnTo>
                  <a:pt x="16239" y="975915"/>
                </a:lnTo>
                <a:cubicBezTo>
                  <a:pt x="13541" y="957312"/>
                  <a:pt x="12597" y="940330"/>
                  <a:pt x="12862" y="924477"/>
                </a:cubicBezTo>
                <a:lnTo>
                  <a:pt x="23640" y="845857"/>
                </a:lnTo>
                <a:lnTo>
                  <a:pt x="30907" y="688163"/>
                </a:lnTo>
                <a:lnTo>
                  <a:pt x="31375" y="662715"/>
                </a:lnTo>
                <a:lnTo>
                  <a:pt x="30143" y="655230"/>
                </a:lnTo>
                <a:cubicBezTo>
                  <a:pt x="20345" y="615334"/>
                  <a:pt x="17924" y="569960"/>
                  <a:pt x="19185" y="520814"/>
                </a:cubicBezTo>
                <a:lnTo>
                  <a:pt x="26662" y="415314"/>
                </a:lnTo>
                <a:lnTo>
                  <a:pt x="25635" y="383217"/>
                </a:lnTo>
                <a:cubicBezTo>
                  <a:pt x="25461" y="243905"/>
                  <a:pt x="35455" y="113017"/>
                  <a:pt x="30143" y="22622"/>
                </a:cubicBezTo>
                <a:cubicBezTo>
                  <a:pt x="90096" y="13526"/>
                  <a:pt x="146841" y="12585"/>
                  <a:pt x="200495" y="15390"/>
                </a:cubicBezTo>
                <a:lnTo>
                  <a:pt x="324102" y="27794"/>
                </a:lnTo>
                <a:lnTo>
                  <a:pt x="329634" y="27979"/>
                </a:lnTo>
                <a:cubicBezTo>
                  <a:pt x="398332" y="30204"/>
                  <a:pt x="468106" y="31425"/>
                  <a:pt x="551798" y="27886"/>
                </a:cubicBezTo>
                <a:lnTo>
                  <a:pt x="592464" y="25476"/>
                </a:lnTo>
                <a:lnTo>
                  <a:pt x="603122" y="22622"/>
                </a:lnTo>
                <a:cubicBezTo>
                  <a:pt x="639294" y="8191"/>
                  <a:pt x="679641" y="1916"/>
                  <a:pt x="723201" y="386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B956CB9-BCF5-48E4-B9D4-C6685A7477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5955" y="2071316"/>
            <a:ext cx="6713552" cy="411480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fi-FI" sz="1500" b="1" dirty="0"/>
              <a:t>RIKE TAPAHTUU</a:t>
            </a:r>
          </a:p>
          <a:p>
            <a:pPr marL="0" indent="0">
              <a:buNone/>
            </a:pPr>
            <a:r>
              <a:rPr lang="fi-FI" sz="1500" dirty="0"/>
              <a:t>- Koulun henkilökuntaan kuuluva tiedottaa opettajaa asiasta.</a:t>
            </a:r>
          </a:p>
          <a:p>
            <a:pPr marL="0" indent="0">
              <a:buNone/>
            </a:pPr>
            <a:r>
              <a:rPr lang="fi-FI" sz="1500" dirty="0"/>
              <a:t>- Opettaja ilmoittaa ajankohdan, jolloin kasvatuskeskustelu tapahtuu.</a:t>
            </a:r>
          </a:p>
          <a:p>
            <a:pPr marL="0" indent="0">
              <a:buNone/>
            </a:pPr>
            <a:r>
              <a:rPr lang="fi-FI" sz="1500" dirty="0"/>
              <a:t>- Keskustelun voi pitää kuka tahansa koulun ope tai rehtori  </a:t>
            </a:r>
          </a:p>
          <a:p>
            <a:pPr>
              <a:buFontTx/>
              <a:buChar char="-"/>
            </a:pPr>
            <a:endParaRPr lang="fi-FI" sz="1500" dirty="0"/>
          </a:p>
          <a:p>
            <a:pPr marL="0" indent="0">
              <a:buNone/>
            </a:pPr>
            <a:r>
              <a:rPr lang="fi-FI" sz="1500" b="1" dirty="0"/>
              <a:t>KASVATUSKESKUSTELUSSA </a:t>
            </a:r>
          </a:p>
          <a:p>
            <a:pPr marL="0" indent="0">
              <a:buNone/>
            </a:pPr>
            <a:r>
              <a:rPr lang="fi-FI" sz="1500" dirty="0"/>
              <a:t>- Oppilas kertoo omin sanoin, mitä on tapahtunut ja mikä meni väärin. </a:t>
            </a:r>
          </a:p>
          <a:p>
            <a:pPr marL="0" indent="0">
              <a:buNone/>
            </a:pPr>
            <a:r>
              <a:rPr lang="fi-FI" sz="1500" dirty="0"/>
              <a:t>- Sovitaan yhdessä oppilaan kanssa oikea toimintamalli vastaavissa tilanteissa jatkossa. </a:t>
            </a:r>
          </a:p>
          <a:p>
            <a:pPr marL="0" indent="0">
              <a:buNone/>
            </a:pPr>
            <a:r>
              <a:rPr lang="fi-FI" sz="1500" b="1" dirty="0">
                <a:solidFill>
                  <a:srgbClr val="C00000"/>
                </a:solidFill>
              </a:rPr>
              <a:t>- Oppilas soittaa huoltajalle yhdessä keskustelun pitäjän kanssa. </a:t>
            </a:r>
            <a:endParaRPr lang="fi-FI" sz="1500" dirty="0"/>
          </a:p>
          <a:p>
            <a:pPr marL="0" indent="0">
              <a:buNone/>
            </a:pPr>
            <a:r>
              <a:rPr lang="fi-FI" sz="1500" dirty="0"/>
              <a:t>- Kasvatuskeskustelun kulku kirjataan Wilmaan.                                                                                  </a:t>
            </a:r>
          </a:p>
          <a:p>
            <a:pPr>
              <a:buFontTx/>
              <a:buChar char="-"/>
            </a:pPr>
            <a:endParaRPr lang="fi-FI" sz="1500" dirty="0"/>
          </a:p>
          <a:p>
            <a:pPr>
              <a:buFontTx/>
              <a:buChar char="-"/>
            </a:pPr>
            <a:endParaRPr lang="fi-FI" sz="1500" dirty="0"/>
          </a:p>
          <a:p>
            <a:pPr>
              <a:buFontTx/>
              <a:buChar char="-"/>
            </a:pPr>
            <a:endParaRPr lang="fi-FI" sz="1500" dirty="0"/>
          </a:p>
          <a:p>
            <a:pPr>
              <a:buFontTx/>
              <a:buChar char="-"/>
            </a:pPr>
            <a:endParaRPr lang="fi-FI" sz="1500" dirty="0"/>
          </a:p>
          <a:p>
            <a:pPr>
              <a:buFontTx/>
              <a:buChar char="-"/>
            </a:pPr>
            <a:endParaRPr lang="fi-FI" sz="1500" dirty="0"/>
          </a:p>
          <a:p>
            <a:pPr>
              <a:buFontTx/>
              <a:buChar char="-"/>
            </a:pPr>
            <a:endParaRPr lang="fi-FI" sz="1500" dirty="0"/>
          </a:p>
        </p:txBody>
      </p:sp>
    </p:spTree>
    <p:extLst>
      <p:ext uri="{BB962C8B-B14F-4D97-AF65-F5344CB8AC3E}">
        <p14:creationId xmlns:p14="http://schemas.microsoft.com/office/powerpoint/2010/main" val="2824884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308AFF9-B89D-4E87-87E2-4F0A39640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pic>
        <p:nvPicPr>
          <p:cNvPr id="5" name="Sisällön paikkamerkki 4">
            <a:extLst>
              <a:ext uri="{FF2B5EF4-FFF2-40B4-BE49-F238E27FC236}">
                <a16:creationId xmlns:a16="http://schemas.microsoft.com/office/drawing/2014/main" id="{D1901D0A-1530-4BCF-8B03-6C3BD6B03F9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28680" y="0"/>
            <a:ext cx="12695259" cy="7157775"/>
          </a:xfrm>
        </p:spPr>
      </p:pic>
    </p:spTree>
    <p:extLst>
      <p:ext uri="{BB962C8B-B14F-4D97-AF65-F5344CB8AC3E}">
        <p14:creationId xmlns:p14="http://schemas.microsoft.com/office/powerpoint/2010/main" val="3471444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DA38806-94E6-7EB0-B7CF-D79214A34A3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sz="12000" dirty="0">
                <a:latin typeface="Modern Love" panose="04090805081005020601" pitchFamily="82" charset="0"/>
              </a:rPr>
              <a:t>KIITOS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9D7A816D-FCE9-29DB-C186-D7FA2CE739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0306" y="3429000"/>
            <a:ext cx="13518776" cy="2039470"/>
          </a:xfrm>
        </p:spPr>
        <p:txBody>
          <a:bodyPr/>
          <a:lstStyle/>
          <a:p>
            <a:endParaRPr lang="fi-FI" dirty="0"/>
          </a:p>
        </p:txBody>
      </p:sp>
      <p:pic>
        <p:nvPicPr>
          <p:cNvPr id="6148" name="Picture 4">
            <a:extLst>
              <a:ext uri="{FF2B5EF4-FFF2-40B4-BE49-F238E27FC236}">
                <a16:creationId xmlns:a16="http://schemas.microsoft.com/office/drawing/2014/main" id="{62848A03-258B-2274-81CA-0FB1EA7F88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113313"/>
            <a:ext cx="6858000" cy="4346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76833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e7f2b28d-54cf-44b6-aad9-6a2b7fb652a6}" enabled="1" method="Standard" siteId="{5cc89a67-fa29-4356-af5d-f436abc7c21b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160</Words>
  <Application>Microsoft Office PowerPoint</Application>
  <PresentationFormat>Laajakuva</PresentationFormat>
  <Paragraphs>30</Paragraphs>
  <Slides>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Modern Love</vt:lpstr>
      <vt:lpstr>Office-teema</vt:lpstr>
      <vt:lpstr>Tyypillisiä kasvatuskeskusteluasioita ovat:</vt:lpstr>
      <vt:lpstr>Kasvatuskeskustelun vaiheet:</vt:lpstr>
      <vt:lpstr>PowerPoint-esitys</vt:lpstr>
      <vt:lpstr>KIITOS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MADEKOSKEN KOULUN JÄRJESTYSSÄÄNTÖJÄ JA KÄYTÄNTÖJÄ</dc:title>
  <dc:creator>Jokikokko Tiina</dc:creator>
  <cp:lastModifiedBy>Heikura Jouni</cp:lastModifiedBy>
  <cp:revision>4</cp:revision>
  <dcterms:created xsi:type="dcterms:W3CDTF">2023-11-27T10:12:56Z</dcterms:created>
  <dcterms:modified xsi:type="dcterms:W3CDTF">2024-10-01T14:09:31Z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7f2b28d-54cf-44b6-aad9-6a2b7fb652a6_Enabled">
    <vt:lpwstr>true</vt:lpwstr>
  </property>
  <property fmtid="{D5CDD505-2E9C-101B-9397-08002B2CF9AE}" pid="3" name="MSIP_Label_e7f2b28d-54cf-44b6-aad9-6a2b7fb652a6_SetDate">
    <vt:lpwstr>2023-11-27T11:43:09Z</vt:lpwstr>
  </property>
  <property fmtid="{D5CDD505-2E9C-101B-9397-08002B2CF9AE}" pid="4" name="MSIP_Label_e7f2b28d-54cf-44b6-aad9-6a2b7fb652a6_Method">
    <vt:lpwstr>Standard</vt:lpwstr>
  </property>
  <property fmtid="{D5CDD505-2E9C-101B-9397-08002B2CF9AE}" pid="5" name="MSIP_Label_e7f2b28d-54cf-44b6-aad9-6a2b7fb652a6_Name">
    <vt:lpwstr>e7f2b28d-54cf-44b6-aad9-6a2b7fb652a6</vt:lpwstr>
  </property>
  <property fmtid="{D5CDD505-2E9C-101B-9397-08002B2CF9AE}" pid="6" name="MSIP_Label_e7f2b28d-54cf-44b6-aad9-6a2b7fb652a6_SiteId">
    <vt:lpwstr>5cc89a67-fa29-4356-af5d-f436abc7c21b</vt:lpwstr>
  </property>
  <property fmtid="{D5CDD505-2E9C-101B-9397-08002B2CF9AE}" pid="7" name="MSIP_Label_e7f2b28d-54cf-44b6-aad9-6a2b7fb652a6_ActionId">
    <vt:lpwstr>34456af9-44d5-4416-b978-6d39c5304fc0</vt:lpwstr>
  </property>
  <property fmtid="{D5CDD505-2E9C-101B-9397-08002B2CF9AE}" pid="8" name="MSIP_Label_e7f2b28d-54cf-44b6-aad9-6a2b7fb652a6_ContentBits">
    <vt:lpwstr>0</vt:lpwstr>
  </property>
</Properties>
</file>