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2"/>
  </p:notesMasterIdLst>
  <p:sldIdLst>
    <p:sldId id="256" r:id="rId5"/>
    <p:sldId id="257" r:id="rId6"/>
    <p:sldId id="258" r:id="rId7"/>
    <p:sldId id="261" r:id="rId8"/>
    <p:sldId id="259" r:id="rId9"/>
    <p:sldId id="260" r:id="rId10"/>
    <p:sldId id="262" r:id="rId1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91FC1F-8562-B6DC-879B-BF6DDFE4B6D9}" name="Herranen Tuula" initials="HT" userId="S::tuula.herranen@ouka.fi::f186c9e7-391b-459f-aa13-d863cd0b847f" providerId="AD"/>
  <p188:author id="{9CF9B7BA-08F8-CD8C-FF2E-A623C5355A3D}" name="Nyberg Sari" initials="NS" userId="S::sari.nyberg@ouka.fi::81af210f-cbff-4d10-99fa-f9fa679d86be" providerId="AD"/>
  <p188:author id="{F8EED5D8-A96D-942F-3B9C-FD0A3BA07919}" name="Niemelä Pirita" initials="NP" userId="S::pirita.niemela@ouka.fi::389c93ae-c01a-4832-b8f4-89dddf2edb3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4980" autoAdjust="0"/>
  </p:normalViewPr>
  <p:slideViewPr>
    <p:cSldViewPr snapToGrid="0" snapToObjects="1" showGuides="1">
      <p:cViewPr varScale="1">
        <p:scale>
          <a:sx n="62" d="100"/>
          <a:sy n="62" d="100"/>
        </p:scale>
        <p:origin x="828" y="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0CF99-8546-9944-AF26-18CD4D3E6F2D}" type="datetimeFigureOut">
              <a:rPr lang="fi-FI" smtClean="0"/>
              <a:t>28.9.2024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DCCD3-B33E-814F-B15D-D5F1A828D8E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8645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2060447"/>
            <a:ext cx="7424928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3852672"/>
            <a:ext cx="7424928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F4FA2679-08D5-4EC5-8140-92D65B4EB0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3991" y="4459045"/>
            <a:ext cx="2516987" cy="1576659"/>
          </a:xfrm>
          <a:prstGeom prst="rect">
            <a:avLst/>
          </a:prstGeom>
        </p:spPr>
      </p:pic>
      <p:pic>
        <p:nvPicPr>
          <p:cNvPr id="9" name="Kuva 8" descr="Oulun logo.">
            <a:extLst>
              <a:ext uri="{FF2B5EF4-FFF2-40B4-BE49-F238E27FC236}">
                <a16:creationId xmlns:a16="http://schemas.microsoft.com/office/drawing/2014/main" id="{88B3AE45-B976-45D3-8211-48E87A1B32F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289689" y="5790882"/>
            <a:ext cx="925547" cy="24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47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28.9.2024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14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28.9.2024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21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Otsikkodia"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28.9.2024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04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28.9.2024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47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52BB320E-AE24-5544-8176-D98037CBB6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035" y="1290918"/>
            <a:ext cx="8211671" cy="1129553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39531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106" y="2060447"/>
            <a:ext cx="9932894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5106" y="3852672"/>
            <a:ext cx="9932894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8ED4078-C745-6B4D-9F2B-041B10D65B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52206" y="5934820"/>
            <a:ext cx="7500270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A21C816-39A0-A74A-8F2A-2CE8F9472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9" name="Kuva 8" descr="Sivistys- ja kulttuuripalveluiden logo.">
            <a:extLst>
              <a:ext uri="{FF2B5EF4-FFF2-40B4-BE49-F238E27FC236}">
                <a16:creationId xmlns:a16="http://schemas.microsoft.com/office/drawing/2014/main" id="{102C537D-5788-4197-9F32-E4B978E002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F5BE4E6F-B351-4159-B897-4BAC3FAE33B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6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8B4BE5-33C4-7740-90A5-CB0EE6BC9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B77511-3DF1-B246-9F30-F66AE595E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8050F2C-300C-484D-86D0-75504628B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5719C-C0B1-0442-A41F-D134B78B6185}" type="datetime1">
              <a:rPr lang="fi-FI" smtClean="0"/>
              <a:t>28.9.2024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9BF014A-7030-514A-AD23-EB2DFC613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D7C5B36-3BF9-4A48-B14B-E5330E0AE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F4FE-713B-884F-B5BF-63AA24B8D1FF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B7270A1-F7B8-8F47-A43A-0767FDA0F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54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BC2442-37AE-5C40-BCED-03A8BF0F3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176896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D3DAFCB-F2FD-B748-8F31-AA990DAEA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155111"/>
            <a:ext cx="10515600" cy="39491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C788AD55-A39B-3A46-9037-D338B8A10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990BF5BC-234D-4011-B452-EFE2E7249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9" name="Kuva 8" descr="Oulun logo.">
            <a:extLst>
              <a:ext uri="{FF2B5EF4-FFF2-40B4-BE49-F238E27FC236}">
                <a16:creationId xmlns:a16="http://schemas.microsoft.com/office/drawing/2014/main" id="{AB34FC20-020F-4F1A-BDE1-CDA6C97A687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43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982694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4457" y="5934820"/>
            <a:ext cx="7448019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71C51CBA-A580-4AC3-9F8A-A8C5E1D3B8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78FBB0A1-BB56-4859-94A9-F5BCD32FD50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227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212025FF-3F8D-B24A-B526-188D2E11D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17898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60766" y="5934820"/>
            <a:ext cx="7591710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5EDB1419-A410-478C-8C6C-1AD19F48CC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3" name="Kuva 12" descr="Oulun logo.">
            <a:extLst>
              <a:ext uri="{FF2B5EF4-FFF2-40B4-BE49-F238E27FC236}">
                <a16:creationId xmlns:a16="http://schemas.microsoft.com/office/drawing/2014/main" id="{AA6E841F-BA70-41E5-9956-AD9679BAE0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12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dia"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28.9.2024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30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670560"/>
            <a:ext cx="9791700" cy="756920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8720" y="2491740"/>
            <a:ext cx="7274559" cy="29747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spc="8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3017" y="5934820"/>
            <a:ext cx="7539459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F8B1C6D5-887C-42EF-88B0-61031896D4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8D2D5939-F3E7-425B-A44B-A6F233F3BA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62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952641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Kaavion paikkamerkki 3">
            <a:extLst>
              <a:ext uri="{FF2B5EF4-FFF2-40B4-BE49-F238E27FC236}">
                <a16:creationId xmlns:a16="http://schemas.microsoft.com/office/drawing/2014/main" id="{97940F9C-2370-E647-9ECF-715AC0BBEDF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19863" y="2049463"/>
            <a:ext cx="4862011" cy="3436937"/>
          </a:xfrm>
        </p:spPr>
        <p:txBody>
          <a:bodyPr/>
          <a:lstStyle/>
          <a:p>
            <a:r>
              <a:rPr lang="fi-FI"/>
              <a:t>Lisää kaavio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1394" y="5934820"/>
            <a:ext cx="7461082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06C8948B-36B5-4535-8823-52E81FC221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3" name="Kuva 12" descr="Oulun logo.">
            <a:extLst>
              <a:ext uri="{FF2B5EF4-FFF2-40B4-BE49-F238E27FC236}">
                <a16:creationId xmlns:a16="http://schemas.microsoft.com/office/drawing/2014/main" id="{946F9644-8F00-4855-AF18-9786989BEC2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443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656664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6557961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8000" y="690001"/>
            <a:ext cx="3242277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22023" y="5865548"/>
            <a:ext cx="4223157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AF05C52F-52A3-481C-9B30-55D16F2405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87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690001"/>
            <a:ext cx="4872496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3017" y="5865548"/>
            <a:ext cx="278120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160E416F-EBC1-46E5-B104-340A5E663D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068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4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0977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23A62FE5-9493-4131-B229-9FFB58F8F7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687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0"/>
            <a:ext cx="5694218" cy="6857999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26080" y="5865548"/>
            <a:ext cx="276813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41AA429B-8C69-4FC3-B6EC-69E5C9D365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68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845" y="1063256"/>
            <a:ext cx="5757882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3013" y="2491740"/>
            <a:ext cx="653152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3220113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0600" y="5865548"/>
            <a:ext cx="497883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3" name="Kuva 12" descr="Sivistys- ja kulttuuripalveluiden logo.">
            <a:extLst>
              <a:ext uri="{FF2B5EF4-FFF2-40B4-BE49-F238E27FC236}">
                <a16:creationId xmlns:a16="http://schemas.microsoft.com/office/drawing/2014/main" id="{C89480A0-7899-4602-9ABB-8496A5F52E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091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1208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4871442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6FAE3318-70BA-4914-9EAB-6619D72EAF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14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1451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0136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3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24658" y="5865548"/>
            <a:ext cx="1727765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CFE21BF6-129D-49D9-AEFC-CFC30D6B1D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514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93567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5703376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35E36C40-4BDA-411B-ACA4-18D04F80AC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93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dia"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28.9.2024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79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371601"/>
            <a:ext cx="1219200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65269" y="5934820"/>
            <a:ext cx="748720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FF48920D-C6BC-4618-83E9-05396DFFDD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7" name="Kuva 6" descr="Oulun logo.">
            <a:extLst>
              <a:ext uri="{FF2B5EF4-FFF2-40B4-BE49-F238E27FC236}">
                <a16:creationId xmlns:a16="http://schemas.microsoft.com/office/drawing/2014/main" id="{155A335D-2808-44D7-8E41-ED2D8043CB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887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1058418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4457" y="5934820"/>
            <a:ext cx="7448019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5CCFB3B9-0A1E-422B-A6FC-D973ACEE10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7" name="Kuva 6" descr="Oulun logo.">
            <a:extLst>
              <a:ext uri="{FF2B5EF4-FFF2-40B4-BE49-F238E27FC236}">
                <a16:creationId xmlns:a16="http://schemas.microsoft.com/office/drawing/2014/main" id="{BF71B0BA-796A-440B-9A6E-ED3220EB19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895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1371601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1394" y="5934820"/>
            <a:ext cx="7461082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1" name="Kuva 10" descr="Sivistys- ja kulttuuripalveluiden logo.">
            <a:extLst>
              <a:ext uri="{FF2B5EF4-FFF2-40B4-BE49-F238E27FC236}">
                <a16:creationId xmlns:a16="http://schemas.microsoft.com/office/drawing/2014/main" id="{4A564046-4101-4E23-B37B-CC9656EC56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2" name="Kuva 11" descr="Oulun logo.">
            <a:extLst>
              <a:ext uri="{FF2B5EF4-FFF2-40B4-BE49-F238E27FC236}">
                <a16:creationId xmlns:a16="http://schemas.microsoft.com/office/drawing/2014/main" id="{8A77F652-86F5-4BED-A22A-3580E611E7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305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3633536"/>
            <a:ext cx="10633321" cy="581659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697833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697833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56709" y="5934820"/>
            <a:ext cx="739576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1" name="Kuva 10" descr="Sivistys- ja kulttuuripalveluiden logo.">
            <a:extLst>
              <a:ext uri="{FF2B5EF4-FFF2-40B4-BE49-F238E27FC236}">
                <a16:creationId xmlns:a16="http://schemas.microsoft.com/office/drawing/2014/main" id="{403744BB-A902-4690-B7EE-A8204A22BE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2" name="Kuva 11" descr="Oulun logo.">
            <a:extLst>
              <a:ext uri="{FF2B5EF4-FFF2-40B4-BE49-F238E27FC236}">
                <a16:creationId xmlns:a16="http://schemas.microsoft.com/office/drawing/2014/main" id="{4D2F779D-CF7C-467B-BE6D-D357E4FD3E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094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28.9.2024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47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28.9.2024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16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28.9.2024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070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28.9.2024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10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28.9.2024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33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28.9.2024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18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18DAED1-DD14-BF4A-B88C-E1C96F943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58CEF64-9781-D945-9720-99CE85F39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4101579-0DA9-4049-AC13-EF6FA335BF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3851BC7-B432-4747-9742-70043FBB6BD1}" type="datetime1">
              <a:rPr lang="fi-FI" smtClean="0"/>
              <a:t>28.9.2024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65F9E72-400B-824D-91AE-6E5C40C7F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71DABDF-68E5-1744-9D23-F69A2F2C7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1872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62" r:id="rId14"/>
    <p:sldLayoutId id="2147483663" r:id="rId15"/>
    <p:sldLayoutId id="2147483650" r:id="rId16"/>
    <p:sldLayoutId id="2147483651" r:id="rId17"/>
    <p:sldLayoutId id="2147483664" r:id="rId18"/>
    <p:sldLayoutId id="2147483665" r:id="rId19"/>
    <p:sldLayoutId id="2147483666" r:id="rId20"/>
    <p:sldLayoutId id="2147483667" r:id="rId21"/>
    <p:sldLayoutId id="2147483670" r:id="rId22"/>
    <p:sldLayoutId id="2147483668" r:id="rId23"/>
    <p:sldLayoutId id="2147483669" r:id="rId24"/>
    <p:sldLayoutId id="2147483677" r:id="rId25"/>
    <p:sldLayoutId id="2147483673" r:id="rId26"/>
    <p:sldLayoutId id="2147483675" r:id="rId27"/>
    <p:sldLayoutId id="2147483674" r:id="rId28"/>
    <p:sldLayoutId id="2147483676" r:id="rId29"/>
    <p:sldLayoutId id="2147483678" r:id="rId30"/>
    <p:sldLayoutId id="2147483679" r:id="rId31"/>
    <p:sldLayoutId id="2147483680" r:id="rId32"/>
    <p:sldLayoutId id="2147483681" r:id="rId3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052028-CCF9-0A44-82AB-381B5C0D8F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7760" y="2097744"/>
            <a:ext cx="7424928" cy="1449515"/>
          </a:xfrm>
        </p:spPr>
        <p:txBody>
          <a:bodyPr>
            <a:normAutofit fontScale="90000"/>
          </a:bodyPr>
          <a:lstStyle/>
          <a:p>
            <a:pPr algn="ctr"/>
            <a:r>
              <a:rPr lang="fi-FI" dirty="0"/>
              <a:t>Huttukylän koulun</a:t>
            </a:r>
            <a:br>
              <a:rPr lang="fi-FI" dirty="0"/>
            </a:br>
            <a:r>
              <a:rPr lang="fi-FI" dirty="0"/>
              <a:t>5-8-vuotiaiden pedagoginen suunnitelma</a:t>
            </a:r>
          </a:p>
        </p:txBody>
      </p:sp>
    </p:spTree>
    <p:extLst>
      <p:ext uri="{BB962C8B-B14F-4D97-AF65-F5344CB8AC3E}">
        <p14:creationId xmlns:p14="http://schemas.microsoft.com/office/powerpoint/2010/main" val="1817712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296DFACA-801F-4C73-8180-17B9E7EB7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812" y="1129553"/>
            <a:ext cx="9791700" cy="927847"/>
          </a:xfrm>
        </p:spPr>
        <p:txBody>
          <a:bodyPr>
            <a:normAutofit/>
          </a:bodyPr>
          <a:lstStyle/>
          <a:p>
            <a:r>
              <a:rPr lang="fi-FI" sz="3200" dirty="0"/>
              <a:t>Kasvamme, kohtaamme ja kasvatamme yhdessä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09B62232-8CEC-42B6-B821-4BF195B194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79943" y="2589285"/>
            <a:ext cx="4872999" cy="2974781"/>
          </a:xfrm>
        </p:spPr>
        <p:txBody>
          <a:bodyPr/>
          <a:lstStyle/>
          <a:p>
            <a:pPr algn="ctr"/>
            <a:r>
              <a:rPr lang="fi-FI" b="1" dirty="0">
                <a:solidFill>
                  <a:schemeClr val="accent1"/>
                </a:solidFill>
                <a:latin typeface="+mn-lt"/>
              </a:rPr>
              <a:t>VISIO: </a:t>
            </a:r>
          </a:p>
          <a:p>
            <a:pPr algn="ctr"/>
            <a:r>
              <a:rPr lang="fi-FI" b="1" i="1" dirty="0">
                <a:solidFill>
                  <a:schemeClr val="accent1"/>
                </a:solidFill>
                <a:latin typeface="+mn-lt"/>
              </a:rPr>
              <a:t>”Yhtenäinen esi- ja alkuopetuksen pedagogiikka, toimintakulttuuri ja oppimisympäristö vahvistaa lapsen varhaista perustaitojen oppimista. Yhdessä toimien mahdollistamme lapsen yksilöllisen etenemisen kasvun ja opin polulla joustavien siirtymien avulla.”</a:t>
            </a:r>
          </a:p>
          <a:p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2AB7DAC-AA0C-4400-A7CB-3AB67A78C3F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225213" y="3697288"/>
            <a:ext cx="966787" cy="365125"/>
          </a:xfrm>
        </p:spPr>
        <p:txBody>
          <a:bodyPr/>
          <a:lstStyle/>
          <a:p>
            <a:fld id="{13851BC7-B432-4747-9742-70043FBB6BD1}" type="datetime1">
              <a:rPr lang="fi-FI" smtClean="0"/>
              <a:pPr/>
              <a:t>28.9.2024</a:t>
            </a:fld>
            <a:endParaRPr lang="fi-FI" dirty="0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49B05C9F-0946-4683-B294-0F4D1B29A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80836" y="2815119"/>
            <a:ext cx="530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dirty="0"/>
          </a:p>
          <a:p>
            <a:pPr marL="342900" indent="-342900">
              <a:buAutoNum type="arabicPeriod"/>
            </a:pPr>
            <a:endParaRPr lang="fi-FI" dirty="0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0B8782A6-1CB9-42C5-8AC5-A247B182D096}"/>
              </a:ext>
            </a:extLst>
          </p:cNvPr>
          <p:cNvSpPr txBox="1"/>
          <p:nvPr/>
        </p:nvSpPr>
        <p:spPr>
          <a:xfrm>
            <a:off x="1099335" y="2815119"/>
            <a:ext cx="47906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i-FI" dirty="0"/>
              <a:t>Pedagoginen näkemys ja arvopohja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Yhtenäinen toimintakulttuuri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Pedagogiset työtavat ja oppimisympäristö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Asiantuntijuuden ja osaamisen jakaminen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Arviointi</a:t>
            </a:r>
          </a:p>
        </p:txBody>
      </p:sp>
    </p:spTree>
    <p:extLst>
      <p:ext uri="{BB962C8B-B14F-4D97-AF65-F5344CB8AC3E}">
        <p14:creationId xmlns:p14="http://schemas.microsoft.com/office/powerpoint/2010/main" val="1531660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47EC2F-9B64-4C14-846D-495801C7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15B4C1D-47A3-4702-8FD6-26C9842C6B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560CBB7B-9B0C-4AD2-BA2F-E20CF539A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3447289"/>
              </p:ext>
            </p:extLst>
          </p:nvPr>
        </p:nvGraphicFramePr>
        <p:xfrm>
          <a:off x="757239" y="794154"/>
          <a:ext cx="6804541" cy="46870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04541">
                  <a:extLst>
                    <a:ext uri="{9D8B030D-6E8A-4147-A177-3AD203B41FA5}">
                      <a16:colId xmlns:a16="http://schemas.microsoft.com/office/drawing/2014/main" val="2476262270"/>
                    </a:ext>
                  </a:extLst>
                </a:gridCol>
              </a:tblGrid>
              <a:tr h="500390">
                <a:tc>
                  <a:txBody>
                    <a:bodyPr/>
                    <a:lstStyle/>
                    <a:p>
                      <a:r>
                        <a:rPr lang="fi-FI" dirty="0"/>
                        <a:t>PEDAGOGINEN NÄKEMYS JA ARVOPOHJA</a:t>
                      </a:r>
                    </a:p>
                    <a:p>
                      <a:r>
                        <a:rPr lang="fi-FI" dirty="0"/>
                        <a:t>Rohkeus, reiluus, vastuullisuus</a:t>
                      </a:r>
                    </a:p>
                    <a:p>
                      <a:r>
                        <a:rPr lang="fi-FI" dirty="0"/>
                        <a:t>Esi- ja alkuopetuksen tuntemus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442791"/>
                  </a:ext>
                </a:extLst>
              </a:tr>
              <a:tr h="3772694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Arvopohja: Kestävä kehitys, vastuullisuus ja välittäminen, toisen ihmisen ja elämän kunnioittaminen, avoimuus ja rehellisyys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fi-FI" dirty="0"/>
                        <a:t>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Jaamme yhteiset arvot, toimintakulttuurit ovat yhteneväiset ja toimintaamme ohjaa kestävän kehityksen arvopohja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fi-FI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Siirtopalaveri, jossa mukana päiväkoti ja koulu. Tarvittaessa kokoonnutaan moniammatillisesti eskarikeväänä. Pedagogiset asiakirjat ohjaavat toimintaa.</a:t>
                      </a:r>
                    </a:p>
                    <a:p>
                      <a:endParaRPr lang="fi-FI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Lapset mukana yhteistyön suunnittelussa (Vihreä Lippu –raati), </a:t>
                      </a:r>
                      <a:r>
                        <a:rPr lang="fi-FI" dirty="0" err="1"/>
                        <a:t>osallistetaan</a:t>
                      </a:r>
                      <a:r>
                        <a:rPr lang="fi-FI" dirty="0"/>
                        <a:t> ja huomioidaan toiveet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60100"/>
                  </a:ext>
                </a:extLst>
              </a:tr>
            </a:tbl>
          </a:graphicData>
        </a:graphic>
      </p:graphicFrame>
      <p:sp>
        <p:nvSpPr>
          <p:cNvPr id="8" name="Suorakulmio 7">
            <a:extLst>
              <a:ext uri="{FF2B5EF4-FFF2-40B4-BE49-F238E27FC236}">
                <a16:creationId xmlns:a16="http://schemas.microsoft.com/office/drawing/2014/main" id="{34E44250-3677-46E0-92BF-6E405C37E7DD}"/>
              </a:ext>
            </a:extLst>
          </p:cNvPr>
          <p:cNvSpPr/>
          <p:nvPr/>
        </p:nvSpPr>
        <p:spPr>
          <a:xfrm>
            <a:off x="8044665" y="1722001"/>
            <a:ext cx="2743200" cy="375924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fi-FI" sz="1400" dirty="0"/>
              <a:t>Mitkä arvot ohjaavat toimintaamme 5-8-vuotiaiden pedagogiikassa?</a:t>
            </a:r>
          </a:p>
          <a:p>
            <a:endParaRPr lang="fi-FI" sz="1400" dirty="0"/>
          </a:p>
          <a:p>
            <a:endParaRPr lang="fi-FI" sz="1400" dirty="0"/>
          </a:p>
          <a:p>
            <a:r>
              <a:rPr lang="fi-FI" sz="1400" dirty="0"/>
              <a:t>Miten yhdessä toimimalla mahdollistamme joustavan etenemisen kasvun ja opin polulla?</a:t>
            </a:r>
          </a:p>
          <a:p>
            <a:endParaRPr lang="fi-FI" sz="1400" dirty="0">
              <a:cs typeface="Segoe UI"/>
            </a:endParaRPr>
          </a:p>
          <a:p>
            <a:r>
              <a:rPr lang="fi-FI" sz="1400" dirty="0">
                <a:cs typeface="Segoe UI"/>
              </a:rPr>
              <a:t>Kuinka vahvistamme yhtenäisen tuen polun toteutumista?</a:t>
            </a:r>
          </a:p>
          <a:p>
            <a:endParaRPr lang="fi-FI" sz="1400" dirty="0"/>
          </a:p>
          <a:p>
            <a:r>
              <a:rPr lang="fi-FI" sz="1400" dirty="0"/>
              <a:t>Kuinka mahdollisestaan lasten osallisuus sekä aktiivinen toimijuus?</a:t>
            </a:r>
          </a:p>
        </p:txBody>
      </p:sp>
    </p:spTree>
    <p:extLst>
      <p:ext uri="{BB962C8B-B14F-4D97-AF65-F5344CB8AC3E}">
        <p14:creationId xmlns:p14="http://schemas.microsoft.com/office/powerpoint/2010/main" val="2410236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47EC2F-9B64-4C14-846D-495801C7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15B4C1D-47A3-4702-8FD6-26C9842C6B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560CBB7B-9B0C-4AD2-BA2F-E20CF539A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132372"/>
              </p:ext>
            </p:extLst>
          </p:nvPr>
        </p:nvGraphicFramePr>
        <p:xfrm>
          <a:off x="790369" y="727893"/>
          <a:ext cx="6619606" cy="49614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19606">
                  <a:extLst>
                    <a:ext uri="{9D8B030D-6E8A-4147-A177-3AD203B41FA5}">
                      <a16:colId xmlns:a16="http://schemas.microsoft.com/office/drawing/2014/main" val="2476262270"/>
                    </a:ext>
                  </a:extLst>
                </a:gridCol>
              </a:tblGrid>
              <a:tr h="500390">
                <a:tc>
                  <a:txBody>
                    <a:bodyPr/>
                    <a:lstStyle/>
                    <a:p>
                      <a:r>
                        <a:rPr lang="fi-FI" dirty="0"/>
                        <a:t>YHTENÄINEN TOIMINTAKULTTUURI</a:t>
                      </a:r>
                    </a:p>
                    <a:p>
                      <a:r>
                        <a:rPr lang="fi-FI" dirty="0"/>
                        <a:t>Osallisuus, yhteisöllisyys</a:t>
                      </a:r>
                    </a:p>
                    <a:p>
                      <a:r>
                        <a:rPr lang="fi-FI" dirty="0"/>
                        <a:t>Johtaminen, rakenteet, suunnittelu, toimenpiteet</a:t>
                      </a:r>
                    </a:p>
                    <a:p>
                      <a:r>
                        <a:rPr lang="fi-FI" dirty="0"/>
                        <a:t>VASU, </a:t>
                      </a:r>
                      <a:r>
                        <a:rPr lang="fi-FI" dirty="0" err="1"/>
                        <a:t>Esiops</a:t>
                      </a:r>
                      <a:r>
                        <a:rPr lang="fi-FI" dirty="0"/>
                        <a:t>, OPS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442791"/>
                  </a:ext>
                </a:extLst>
              </a:tr>
              <a:tr h="3772694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Suunnittelupalaverit syksyisin, siirtopalaverit ja arviointi keväisin, toteutukselle vakituiset ajat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Tiivistä ja säännöllistä yhteistyötä esiopettajan ja alkuopettajan välillä esihenkilöiden tuella. Yhteistyöhön osallistuvien sitoutumista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Suunnittelu- ja arviointipalaverit, suunnitelman (vuosikello) mukainen toiminta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Avointa yhteistyötä matalalla kynnyksellä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Säännölliset tapaamiset aikuisten kesken, toteutus lasten kanssa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Tapaamisia vähintään kerran kuussa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60100"/>
                  </a:ext>
                </a:extLst>
              </a:tr>
            </a:tbl>
          </a:graphicData>
        </a:graphic>
      </p:graphicFrame>
      <p:sp>
        <p:nvSpPr>
          <p:cNvPr id="5" name="Suorakulmio 4">
            <a:extLst>
              <a:ext uri="{FF2B5EF4-FFF2-40B4-BE49-F238E27FC236}">
                <a16:creationId xmlns:a16="http://schemas.microsoft.com/office/drawing/2014/main" id="{513A16F7-A5BD-4FA8-90F8-8E6F1B295216}"/>
              </a:ext>
            </a:extLst>
          </p:cNvPr>
          <p:cNvSpPr/>
          <p:nvPr/>
        </p:nvSpPr>
        <p:spPr>
          <a:xfrm>
            <a:off x="8136810" y="1926152"/>
            <a:ext cx="3032675" cy="379628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fi-FI" sz="1400" dirty="0"/>
              <a:t>Mistä löydämme ajan lähiyhteistyön suunnittelulle ja toteuttamiselle?</a:t>
            </a:r>
          </a:p>
          <a:p>
            <a:endParaRPr lang="fi-FI" sz="1400" dirty="0"/>
          </a:p>
          <a:p>
            <a:r>
              <a:rPr lang="fi-FI" sz="1400" dirty="0"/>
              <a:t>Mitä yhteistyön tekeminen vaatii eri asemassa olevilta henkilöiltä?</a:t>
            </a:r>
          </a:p>
          <a:p>
            <a:endParaRPr lang="fi-FI" sz="1400" dirty="0"/>
          </a:p>
          <a:p>
            <a:r>
              <a:rPr lang="fi-FI" sz="1400" dirty="0"/>
              <a:t>Miten suunnittelemme, toteutamme ja arvioimme toimintaa?</a:t>
            </a:r>
          </a:p>
          <a:p>
            <a:endParaRPr lang="fi-FI" sz="1400" dirty="0"/>
          </a:p>
          <a:p>
            <a:r>
              <a:rPr lang="fi-FI" sz="1400" dirty="0"/>
              <a:t>Miten toteutamme yhteistyötä?</a:t>
            </a:r>
          </a:p>
          <a:p>
            <a:endParaRPr lang="fi-FI" sz="1400" dirty="0"/>
          </a:p>
          <a:p>
            <a:r>
              <a:rPr lang="fi-FI" sz="1400" dirty="0"/>
              <a:t>Kuinka voimme toteuttaa yhteistyötä eri tasoilla?</a:t>
            </a:r>
          </a:p>
          <a:p>
            <a:endParaRPr lang="fi-FI" sz="1400" dirty="0">
              <a:cs typeface="Segoe UI"/>
            </a:endParaRPr>
          </a:p>
          <a:p>
            <a:r>
              <a:rPr lang="fi-FI" sz="1400" dirty="0">
                <a:cs typeface="Segoe UI"/>
              </a:rPr>
              <a:t>Kirjatkaa tavoite pedagogisen toiminnan määrästä lukuvuodelle.</a:t>
            </a:r>
          </a:p>
        </p:txBody>
      </p:sp>
    </p:spTree>
    <p:extLst>
      <p:ext uri="{BB962C8B-B14F-4D97-AF65-F5344CB8AC3E}">
        <p14:creationId xmlns:p14="http://schemas.microsoft.com/office/powerpoint/2010/main" val="323454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47EC2F-9B64-4C14-846D-495801C7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15B4C1D-47A3-4702-8FD6-26C9842C6B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560CBB7B-9B0C-4AD2-BA2F-E20CF539A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9794104"/>
              </p:ext>
            </p:extLst>
          </p:nvPr>
        </p:nvGraphicFramePr>
        <p:xfrm>
          <a:off x="838882" y="676225"/>
          <a:ext cx="6640154" cy="46870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40154">
                  <a:extLst>
                    <a:ext uri="{9D8B030D-6E8A-4147-A177-3AD203B41FA5}">
                      <a16:colId xmlns:a16="http://schemas.microsoft.com/office/drawing/2014/main" val="2476262270"/>
                    </a:ext>
                  </a:extLst>
                </a:gridCol>
              </a:tblGrid>
              <a:tr h="531212">
                <a:tc>
                  <a:txBody>
                    <a:bodyPr/>
                    <a:lstStyle/>
                    <a:p>
                      <a:r>
                        <a:rPr lang="fi-FI" dirty="0"/>
                        <a:t>PEDAGOGISET TYÖTAVAT JA OPPIMISYMPÄRISTÖT</a:t>
                      </a:r>
                    </a:p>
                    <a:p>
                      <a:r>
                        <a:rPr lang="fi-FI" dirty="0"/>
                        <a:t>Puoli päivää pihalla, turvataitokasvatus, STEAM-pedagogiikka, Kestävän tulevaisuuden opinvirta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442791"/>
                  </a:ext>
                </a:extLst>
              </a:tr>
              <a:tr h="3772694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Tapaamiset päiväkodilla, koululla ja lähiympäristössä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Lähiluonnon hyödyntäminen (</a:t>
                      </a:r>
                      <a:r>
                        <a:rPr lang="fi-FI" dirty="0" err="1"/>
                        <a:t>Metsämörri</a:t>
                      </a:r>
                      <a:r>
                        <a:rPr lang="fi-FI" dirty="0"/>
                        <a:t>-toiminta); Toiminnallisuus, liikunnallisuus (Liikkuva koulu ja päiväkoti); STEAM-pedagogiikan ikätason mukainen toteuttaminen; Yhteistyö monialaisissa oppimiskokonaisuuksissa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Lapset mukana toiminnan suunnittelussa, toteutuksessa ja arvioinnissa (mm. Vihreä Lippu –raati)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60100"/>
                  </a:ext>
                </a:extLst>
              </a:tr>
            </a:tbl>
          </a:graphicData>
        </a:graphic>
      </p:graphicFrame>
      <p:sp>
        <p:nvSpPr>
          <p:cNvPr id="5" name="Suorakulmio 4">
            <a:extLst>
              <a:ext uri="{FF2B5EF4-FFF2-40B4-BE49-F238E27FC236}">
                <a16:creationId xmlns:a16="http://schemas.microsoft.com/office/drawing/2014/main" id="{B19552D7-9A9D-4E79-8959-95709D1B8A9A}"/>
              </a:ext>
            </a:extLst>
          </p:cNvPr>
          <p:cNvSpPr/>
          <p:nvPr/>
        </p:nvSpPr>
        <p:spPr>
          <a:xfrm>
            <a:off x="7705618" y="1315092"/>
            <a:ext cx="2834635" cy="378296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400" dirty="0"/>
              <a:t>Millä tavoin voimme hyödyntää laajasti eri oppimisympäristöjä? (Esim. päiväkodin tilat, koulun tilat, lähiympäristö) </a:t>
            </a:r>
          </a:p>
          <a:p>
            <a:endParaRPr lang="fi-FI" sz="1400" dirty="0"/>
          </a:p>
          <a:p>
            <a:r>
              <a:rPr lang="fi-FI" sz="1400" dirty="0"/>
              <a:t>Millaisia työskentelytapoja käytämme?</a:t>
            </a:r>
          </a:p>
          <a:p>
            <a:endParaRPr lang="fi-FI" sz="1400" dirty="0"/>
          </a:p>
          <a:p>
            <a:r>
              <a:rPr lang="fi-FI" sz="1400" dirty="0"/>
              <a:t>Miten huomioimme lasten  osallisuuden?</a:t>
            </a:r>
          </a:p>
        </p:txBody>
      </p:sp>
    </p:spTree>
    <p:extLst>
      <p:ext uri="{BB962C8B-B14F-4D97-AF65-F5344CB8AC3E}">
        <p14:creationId xmlns:p14="http://schemas.microsoft.com/office/powerpoint/2010/main" val="1775880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47EC2F-9B64-4C14-846D-495801C7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15B4C1D-47A3-4702-8FD6-26C9842C6B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560CBB7B-9B0C-4AD2-BA2F-E20CF539A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31192"/>
              </p:ext>
            </p:extLst>
          </p:nvPr>
        </p:nvGraphicFramePr>
        <p:xfrm>
          <a:off x="500385" y="794154"/>
          <a:ext cx="7318249" cy="48463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8249">
                  <a:extLst>
                    <a:ext uri="{9D8B030D-6E8A-4147-A177-3AD203B41FA5}">
                      <a16:colId xmlns:a16="http://schemas.microsoft.com/office/drawing/2014/main" val="2476262270"/>
                    </a:ext>
                  </a:extLst>
                </a:gridCol>
              </a:tblGrid>
              <a:tr h="598164">
                <a:tc>
                  <a:txBody>
                    <a:bodyPr/>
                    <a:lstStyle/>
                    <a:p>
                      <a:r>
                        <a:rPr lang="fi-FI" dirty="0"/>
                        <a:t>ASIANTUNTIJUUDEN JA OSAAMISEN JAKAMINEN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442791"/>
                  </a:ext>
                </a:extLst>
              </a:tr>
              <a:tr h="4248194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 err="1"/>
                        <a:t>EO:n</a:t>
                      </a:r>
                      <a:r>
                        <a:rPr lang="fi-FI" dirty="0"/>
                        <a:t>, VEO:n, koulupsykologin ja kuraattorin yhteistapaaminen; siirtopalaverit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Tieto siirtyy esim. siirtopalavereissa päiväkodilta koululle vanhempien luvalla; koulun erityisopettaja vierailee esiopetusryhmässä keväisin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Avoin keskusteluyhteys päiväkodin ja koulun välillä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Eri tahot mukana tapaamisissa tarpeen mukaan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60100"/>
                  </a:ext>
                </a:extLst>
              </a:tr>
            </a:tbl>
          </a:graphicData>
        </a:graphic>
      </p:graphicFrame>
      <p:sp>
        <p:nvSpPr>
          <p:cNvPr id="7" name="Suorakulmio 6">
            <a:extLst>
              <a:ext uri="{FF2B5EF4-FFF2-40B4-BE49-F238E27FC236}">
                <a16:creationId xmlns:a16="http://schemas.microsoft.com/office/drawing/2014/main" id="{2D74A94C-A9AE-4B64-A2C6-EFBF11E60417}"/>
              </a:ext>
            </a:extLst>
          </p:cNvPr>
          <p:cNvSpPr/>
          <p:nvPr/>
        </p:nvSpPr>
        <p:spPr>
          <a:xfrm>
            <a:off x="7993294" y="1422302"/>
            <a:ext cx="2847741" cy="421821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400" dirty="0"/>
              <a:t>Miten jaamme esiopetuksen ja perusopetuksen asiantuntijuutta?</a:t>
            </a:r>
          </a:p>
          <a:p>
            <a:endParaRPr lang="fi-FI" sz="1400" dirty="0"/>
          </a:p>
          <a:p>
            <a:r>
              <a:rPr lang="fi-FI" sz="1400" dirty="0"/>
              <a:t>Millä keinoin voimme jakaa tietoa molemmin puolin?</a:t>
            </a:r>
          </a:p>
          <a:p>
            <a:endParaRPr lang="fi-FI" sz="1400" dirty="0"/>
          </a:p>
          <a:p>
            <a:r>
              <a:rPr lang="fi-FI" sz="1400" dirty="0"/>
              <a:t>Kuinka hyödynnämme kaikkien arvokasta tietoa ja asiantuntijuutta?</a:t>
            </a:r>
          </a:p>
          <a:p>
            <a:endParaRPr lang="fi-FI" sz="1400" dirty="0"/>
          </a:p>
          <a:p>
            <a:r>
              <a:rPr lang="fi-FI" sz="1400" dirty="0"/>
              <a:t>Kuinka huomioimme moniammatillisuuden?</a:t>
            </a:r>
          </a:p>
        </p:txBody>
      </p:sp>
    </p:spTree>
    <p:extLst>
      <p:ext uri="{BB962C8B-B14F-4D97-AF65-F5344CB8AC3E}">
        <p14:creationId xmlns:p14="http://schemas.microsoft.com/office/powerpoint/2010/main" val="164561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47EC2F-9B64-4C14-846D-495801C7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15B4C1D-47A3-4702-8FD6-26C9842C6B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560CBB7B-9B0C-4AD2-BA2F-E20CF539A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3348359"/>
              </p:ext>
            </p:extLst>
          </p:nvPr>
        </p:nvGraphicFramePr>
        <p:xfrm>
          <a:off x="757238" y="794153"/>
          <a:ext cx="6938106" cy="49342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8106">
                  <a:extLst>
                    <a:ext uri="{9D8B030D-6E8A-4147-A177-3AD203B41FA5}">
                      <a16:colId xmlns:a16="http://schemas.microsoft.com/office/drawing/2014/main" val="2476262270"/>
                    </a:ext>
                  </a:extLst>
                </a:gridCol>
              </a:tblGrid>
              <a:tr h="609018">
                <a:tc>
                  <a:txBody>
                    <a:bodyPr/>
                    <a:lstStyle/>
                    <a:p>
                      <a:r>
                        <a:rPr lang="fi-FI" dirty="0"/>
                        <a:t>ARVIOINTI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442791"/>
                  </a:ext>
                </a:extLst>
              </a:tr>
              <a:tr h="4325276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Säännölliset tapaamiset ja arviointi keväisin; Vanhemmat mukaan toiminnan suunnitteluun ja arviointiin </a:t>
                      </a:r>
                      <a:r>
                        <a:rPr lang="fi-FI"/>
                        <a:t>vanhempaintoimikunnan kautta</a:t>
                      </a:r>
                      <a:endParaRPr lang="fi-FI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Toteutetaan yhteistyötä suunnitelman mukaan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60100"/>
                  </a:ext>
                </a:extLst>
              </a:tr>
            </a:tbl>
          </a:graphicData>
        </a:graphic>
      </p:graphicFrame>
      <p:sp>
        <p:nvSpPr>
          <p:cNvPr id="5" name="Suorakulmio 4">
            <a:extLst>
              <a:ext uri="{FF2B5EF4-FFF2-40B4-BE49-F238E27FC236}">
                <a16:creationId xmlns:a16="http://schemas.microsoft.com/office/drawing/2014/main" id="{EA74EDCF-9EFC-4951-89E2-459EA94F2ECA}"/>
              </a:ext>
            </a:extLst>
          </p:cNvPr>
          <p:cNvSpPr/>
          <p:nvPr/>
        </p:nvSpPr>
        <p:spPr>
          <a:xfrm>
            <a:off x="7952198" y="1391479"/>
            <a:ext cx="2804845" cy="433696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400" dirty="0"/>
              <a:t>Millä tavoin arviomme ja kehitämme toimintaamme?</a:t>
            </a:r>
          </a:p>
          <a:p>
            <a:endParaRPr lang="fi-FI" sz="1400" dirty="0"/>
          </a:p>
          <a:p>
            <a:r>
              <a:rPr lang="fi-FI" sz="1400" dirty="0"/>
              <a:t>Kuinka varmistamme yhteistyön säännöllisyyden, jatkuvuuden?</a:t>
            </a:r>
          </a:p>
        </p:txBody>
      </p:sp>
    </p:spTree>
    <p:extLst>
      <p:ext uri="{BB962C8B-B14F-4D97-AF65-F5344CB8AC3E}">
        <p14:creationId xmlns:p14="http://schemas.microsoft.com/office/powerpoint/2010/main" val="3378095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36">
      <a:dk1>
        <a:sysClr val="windowText" lastClr="000000"/>
      </a:dk1>
      <a:lt1>
        <a:sysClr val="window" lastClr="FFFFFF"/>
      </a:lt1>
      <a:dk2>
        <a:srgbClr val="22253E"/>
      </a:dk2>
      <a:lt2>
        <a:srgbClr val="D5DCE7"/>
      </a:lt2>
      <a:accent1>
        <a:srgbClr val="001E96"/>
      </a:accent1>
      <a:accent2>
        <a:srgbClr val="00DBFF"/>
      </a:accent2>
      <a:accent3>
        <a:srgbClr val="E10069"/>
      </a:accent3>
      <a:accent4>
        <a:srgbClr val="008CFF"/>
      </a:accent4>
      <a:accent5>
        <a:srgbClr val="F05A5A"/>
      </a:accent5>
      <a:accent6>
        <a:srgbClr val="4F5DC1"/>
      </a:accent6>
      <a:hlink>
        <a:srgbClr val="0563C1"/>
      </a:hlink>
      <a:folHlink>
        <a:srgbClr val="6D4F95"/>
      </a:folHlink>
    </a:clrScheme>
    <a:fontScheme name="Oulu2021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" id="{B2187D18-368A-47EB-BE10-231BAA54BBA0}" vid="{94FCF1C6-B1E3-4FA5-A650-040B0148701E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Johtoryhm_x00e4_nmuistio xmlns="a73371c2-c519-4563-9b89-7ff52b8543f9" xsi:nil="true"/>
    <_ip_UnifiedCompliancePolicyProperties xmlns="http://schemas.microsoft.com/sharepoint/v3" xsi:nil="true"/>
    <lcf76f155ced4ddcb4097134ff3c332f xmlns="a73371c2-c519-4563-9b89-7ff52b8543f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9BBCADA6276A4144A44912019F9D353B" ma:contentTypeVersion="16" ma:contentTypeDescription="Luo uusi asiakirja." ma:contentTypeScope="" ma:versionID="016de9825d023b8ec187c8eb8739d3cf">
  <xsd:schema xmlns:xsd="http://www.w3.org/2001/XMLSchema" xmlns:xs="http://www.w3.org/2001/XMLSchema" xmlns:p="http://schemas.microsoft.com/office/2006/metadata/properties" xmlns:ns1="http://schemas.microsoft.com/sharepoint/v3" xmlns:ns2="a73371c2-c519-4563-9b89-7ff52b8543f9" targetNamespace="http://schemas.microsoft.com/office/2006/metadata/properties" ma:root="true" ma:fieldsID="faa53fb33a354e2e6fb883f9b3b5752c" ns1:_="" ns2:_="">
    <xsd:import namespace="http://schemas.microsoft.com/sharepoint/v3"/>
    <xsd:import namespace="a73371c2-c519-4563-9b89-7ff52b8543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Johtoryhm_x00e4_nmuistio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Yhtenäisen yhteensopivuuskäytännön ominaisuudet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Yhtenäisen yhteensopivuuskäytännön käyttöliittymän toiminto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3371c2-c519-4563-9b89-7ff52b8543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Johtoryhm_x00e4_nmuistio" ma:index="10" nillable="true" ma:displayName="Johtoryhmän muistio" ma:format="Dropdown" ma:internalName="Johtoryhm_x00e4_nmuistio">
      <xsd:simpleType>
        <xsd:restriction base="dms:Text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2e842811-fc86-452f-aa99-9d3d11fbf5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020DC00-C2C2-4CAE-845E-F0848EDFD4C5}">
  <ds:schemaRefs>
    <ds:schemaRef ds:uri="http://schemas.microsoft.com/office/infopath/2007/PartnerControls"/>
    <ds:schemaRef ds:uri="http://www.w3.org/XML/1998/namespace"/>
    <ds:schemaRef ds:uri="http://purl.org/dc/elements/1.1/"/>
    <ds:schemaRef ds:uri="http://schemas.openxmlformats.org/package/2006/metadata/core-properties"/>
    <ds:schemaRef ds:uri="dc8f2c5e-0253-4776-868c-e6d3dfb7fde8"/>
    <ds:schemaRef ds:uri="http://schemas.microsoft.com/office/2006/metadata/properties"/>
    <ds:schemaRef ds:uri="3407ece9-3f04-4c85-9331-c93a42d522c0"/>
    <ds:schemaRef ds:uri="http://purl.org/dc/dcmitype/"/>
    <ds:schemaRef ds:uri="http://schemas.microsoft.com/office/2006/documentManagement/types"/>
    <ds:schemaRef ds:uri="http://purl.org/dc/terms/"/>
    <ds:schemaRef ds:uri="http://schemas.microsoft.com/sharepoint/v3"/>
    <ds:schemaRef ds:uri="a73371c2-c519-4563-9b89-7ff52b8543f9"/>
  </ds:schemaRefs>
</ds:datastoreItem>
</file>

<file path=customXml/itemProps2.xml><?xml version="1.0" encoding="utf-8"?>
<ds:datastoreItem xmlns:ds="http://schemas.openxmlformats.org/officeDocument/2006/customXml" ds:itemID="{1747FE40-14A1-4AD2-A3CC-9D82B7FF3AF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C9F0128-2088-4326-B370-42923493CE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73371c2-c519-4563-9b89-7ff52b8543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a2493f3f-6595-4847-8f46-3790596519d0}" enabled="1" method="Privileged" siteId="{5cc89a67-fa29-4356-af5d-f436abc7c21b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SIKU-Powerpointpohja2021</Template>
  <TotalTime>499</TotalTime>
  <Words>483</Words>
  <Application>Microsoft Office PowerPoint</Application>
  <PresentationFormat>Laajakuva</PresentationFormat>
  <Paragraphs>87</Paragraphs>
  <Slides>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7</vt:i4>
      </vt:variant>
    </vt:vector>
  </HeadingPairs>
  <TitlesOfParts>
    <vt:vector size="11" baseType="lpstr">
      <vt:lpstr>Arial</vt:lpstr>
      <vt:lpstr>Calibri</vt:lpstr>
      <vt:lpstr>Segoe UI</vt:lpstr>
      <vt:lpstr>Office-teema</vt:lpstr>
      <vt:lpstr>Huttukylän koulun 5-8-vuotiaiden pedagoginen suunnitelma</vt:lpstr>
      <vt:lpstr>Kasvamme, kohtaamme ja kasvatamme yhdessä</vt:lpstr>
      <vt:lpstr> </vt:lpstr>
      <vt:lpstr> </vt:lpstr>
      <vt:lpstr> </vt:lpstr>
      <vt:lpstr>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5-8-vuotiaiden pedagoginen suunnitelma</dc:title>
  <dc:creator>Niemelä Pirita</dc:creator>
  <cp:lastModifiedBy>Tammia Jaana</cp:lastModifiedBy>
  <cp:revision>37</cp:revision>
  <dcterms:created xsi:type="dcterms:W3CDTF">2023-02-07T09:36:14Z</dcterms:created>
  <dcterms:modified xsi:type="dcterms:W3CDTF">2024-09-28T14:57:05Z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0x0101009BBCADA6276A4144A44912019F9D353B</vt:lpwstr>
  </property>
  <property fmtid="{D5CDD505-2E9C-101B-9397-08002B2CF9AE}" pid="3" name="MSIP_Label_a2493f3f-6595-4847-8f46-3790596519d0_Enabled">
    <vt:lpwstr>true</vt:lpwstr>
  </property>
  <property fmtid="{D5CDD505-2E9C-101B-9397-08002B2CF9AE}" pid="4" name="MSIP_Label_a2493f3f-6595-4847-8f46-3790596519d0_SetDate">
    <vt:lpwstr>2023-05-03T06:32:55Z</vt:lpwstr>
  </property>
  <property fmtid="{D5CDD505-2E9C-101B-9397-08002B2CF9AE}" pid="5" name="MSIP_Label_a2493f3f-6595-4847-8f46-3790596519d0_Method">
    <vt:lpwstr>Privileged</vt:lpwstr>
  </property>
  <property fmtid="{D5CDD505-2E9C-101B-9397-08002B2CF9AE}" pid="6" name="MSIP_Label_a2493f3f-6595-4847-8f46-3790596519d0_Name">
    <vt:lpwstr>a2493f3f-6595-4847-8f46-3790596519d0</vt:lpwstr>
  </property>
  <property fmtid="{D5CDD505-2E9C-101B-9397-08002B2CF9AE}" pid="7" name="MSIP_Label_a2493f3f-6595-4847-8f46-3790596519d0_SiteId">
    <vt:lpwstr>5cc89a67-fa29-4356-af5d-f436abc7c21b</vt:lpwstr>
  </property>
  <property fmtid="{D5CDD505-2E9C-101B-9397-08002B2CF9AE}" pid="8" name="MSIP_Label_a2493f3f-6595-4847-8f46-3790596519d0_ActionId">
    <vt:lpwstr>d48af9be-cebf-42d4-9233-cad7ef03d850</vt:lpwstr>
  </property>
  <property fmtid="{D5CDD505-2E9C-101B-9397-08002B2CF9AE}" pid="9" name="MSIP_Label_a2493f3f-6595-4847-8f46-3790596519d0_ContentBits">
    <vt:lpwstr>0</vt:lpwstr>
  </property>
  <property fmtid="{D5CDD505-2E9C-101B-9397-08002B2CF9AE}" pid="10" name="TaxCatchAll">
    <vt:lpwstr>1;#Sivistys-ja kulttuuripalvelut|46cf9211-5c78-40bb-a736-a60014ef7a20</vt:lpwstr>
  </property>
  <property fmtid="{D5CDD505-2E9C-101B-9397-08002B2CF9AE}" pid="11" name="toimialaTaxHTField">
    <vt:lpwstr>Sivistys-ja kulttuuripalvelut|46cf9211-5c78-40bb-a736-a60014ef7a20</vt:lpwstr>
  </property>
  <property fmtid="{D5CDD505-2E9C-101B-9397-08002B2CF9AE}" pid="12" name="Dokumentin_x0020_tyyppiMMD">
    <vt:lpwstr/>
  </property>
  <property fmtid="{D5CDD505-2E9C-101B-9397-08002B2CF9AE}" pid="13" name="TaxKeyword">
    <vt:lpwstr/>
  </property>
  <property fmtid="{D5CDD505-2E9C-101B-9397-08002B2CF9AE}" pid="14" name="MediaServiceImageTags">
    <vt:lpwstr/>
  </property>
  <property fmtid="{D5CDD505-2E9C-101B-9397-08002B2CF9AE}" pid="15" name="TaxKeywordTaxHTField">
    <vt:lpwstr/>
  </property>
  <property fmtid="{D5CDD505-2E9C-101B-9397-08002B2CF9AE}" pid="16" name="subjectTaxHTField">
    <vt:lpwstr/>
  </property>
  <property fmtid="{D5CDD505-2E9C-101B-9397-08002B2CF9AE}" pid="17" name="AiheMMD">
    <vt:lpwstr/>
  </property>
  <property fmtid="{D5CDD505-2E9C-101B-9397-08002B2CF9AE}" pid="18" name="ToimialaMMD">
    <vt:lpwstr>1;#Sivistys-ja kulttuuripalvelut|46cf9211-5c78-40bb-a736-a60014ef7a20</vt:lpwstr>
  </property>
  <property fmtid="{D5CDD505-2E9C-101B-9397-08002B2CF9AE}" pid="19" name="dokumentinTyyppiTaxHTField">
    <vt:lpwstr/>
  </property>
  <property fmtid="{D5CDD505-2E9C-101B-9397-08002B2CF9AE}" pid="20" name="Dokumentin tyyppiMMD">
    <vt:lpwstr/>
  </property>
</Properties>
</file>