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61" r:id="rId8"/>
    <p:sldId id="259" r:id="rId9"/>
    <p:sldId id="260" r:id="rId10"/>
    <p:sldId id="262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1FC1F-8562-B6DC-879B-BF6DDFE4B6D9}" name="Herranen Tuula" initials="HT" userId="S::tuula.herranen@ouka.fi::f186c9e7-391b-459f-aa13-d863cd0b847f" providerId="AD"/>
  <p188:author id="{9CF9B7BA-08F8-CD8C-FF2E-A623C5355A3D}" name="Nyberg Sari" initials="NS" userId="S::sari.nyberg@ouka.fi::81af210f-cbff-4d10-99fa-f9fa679d86be" providerId="AD"/>
  <p188:author id="{F8EED5D8-A96D-942F-3B9C-FD0A3BA07919}" name="Niemelä Pirita" initials="NP" userId="S::pirita.niemela@ouka.fi::389c93ae-c01a-4832-b8f4-89dddf2edb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980" autoAdjust="0"/>
  </p:normalViewPr>
  <p:slideViewPr>
    <p:cSldViewPr snapToGrid="0" snapToObjects="1" showGuides="1">
      <p:cViewPr varScale="1">
        <p:scale>
          <a:sx n="81" d="100"/>
          <a:sy n="81" d="100"/>
        </p:scale>
        <p:origin x="74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lanpää Ville" userId="d02cda0b-95e4-4b6a-90cd-4adcb39ccd6c" providerId="ADAL" clId="{030C36D4-0506-4578-BAA2-7C725A30A9E4}"/>
    <pc:docChg chg="modSld">
      <pc:chgData name="Sillanpää Ville" userId="d02cda0b-95e4-4b6a-90cd-4adcb39ccd6c" providerId="ADAL" clId="{030C36D4-0506-4578-BAA2-7C725A30A9E4}" dt="2024-09-25T13:08:30.124" v="259" actId="20577"/>
      <pc:docMkLst>
        <pc:docMk/>
      </pc:docMkLst>
      <pc:sldChg chg="modSp mod">
        <pc:chgData name="Sillanpää Ville" userId="d02cda0b-95e4-4b6a-90cd-4adcb39ccd6c" providerId="ADAL" clId="{030C36D4-0506-4578-BAA2-7C725A30A9E4}" dt="2024-09-25T13:06:42.863" v="124" actId="20577"/>
        <pc:sldMkLst>
          <pc:docMk/>
          <pc:sldMk cId="164561134" sldId="260"/>
        </pc:sldMkLst>
        <pc:graphicFrameChg chg="modGraphic">
          <ac:chgData name="Sillanpää Ville" userId="d02cda0b-95e4-4b6a-90cd-4adcb39ccd6c" providerId="ADAL" clId="{030C36D4-0506-4578-BAA2-7C725A30A9E4}" dt="2024-09-25T13:06:42.863" v="124" actId="20577"/>
          <ac:graphicFrameMkLst>
            <pc:docMk/>
            <pc:sldMk cId="164561134" sldId="260"/>
            <ac:graphicFrameMk id="6" creationId="{560CBB7B-9B0C-4AD2-BA2F-E20CF539ACF2}"/>
          </ac:graphicFrameMkLst>
        </pc:graphicFrameChg>
      </pc:sldChg>
      <pc:sldChg chg="modSp mod">
        <pc:chgData name="Sillanpää Ville" userId="d02cda0b-95e4-4b6a-90cd-4adcb39ccd6c" providerId="ADAL" clId="{030C36D4-0506-4578-BAA2-7C725A30A9E4}" dt="2024-09-25T13:08:30.124" v="259" actId="20577"/>
        <pc:sldMkLst>
          <pc:docMk/>
          <pc:sldMk cId="3234549285" sldId="261"/>
        </pc:sldMkLst>
        <pc:graphicFrameChg chg="modGraphic">
          <ac:chgData name="Sillanpää Ville" userId="d02cda0b-95e4-4b6a-90cd-4adcb39ccd6c" providerId="ADAL" clId="{030C36D4-0506-4578-BAA2-7C725A30A9E4}" dt="2024-09-25T13:08:30.124" v="259" actId="20577"/>
          <ac:graphicFrameMkLst>
            <pc:docMk/>
            <pc:sldMk cId="3234549285" sldId="261"/>
            <ac:graphicFrameMk id="6" creationId="{560CBB7B-9B0C-4AD2-BA2F-E20CF539ACF2}"/>
          </ac:graphicFrameMkLst>
        </pc:graphicFrameChg>
      </pc:sldChg>
    </pc:docChg>
  </pc:docChgLst>
  <pc:docChgLst>
    <pc:chgData name="Sillanpää Ville" userId="d02cda0b-95e4-4b6a-90cd-4adcb39ccd6c" providerId="ADAL" clId="{F0BFB17E-2557-4A85-9FD4-76447B3CB538}"/>
    <pc:docChg chg="undo custSel modSld">
      <pc:chgData name="Sillanpää Ville" userId="d02cda0b-95e4-4b6a-90cd-4adcb39ccd6c" providerId="ADAL" clId="{F0BFB17E-2557-4A85-9FD4-76447B3CB538}" dt="2023-12-28T08:57:19.326" v="1307" actId="20577"/>
      <pc:docMkLst>
        <pc:docMk/>
      </pc:docMkLst>
      <pc:sldChg chg="modSp mod">
        <pc:chgData name="Sillanpää Ville" userId="d02cda0b-95e4-4b6a-90cd-4adcb39ccd6c" providerId="ADAL" clId="{F0BFB17E-2557-4A85-9FD4-76447B3CB538}" dt="2023-12-28T08:57:19.326" v="1307" actId="20577"/>
        <pc:sldMkLst>
          <pc:docMk/>
          <pc:sldMk cId="2410236618" sldId="258"/>
        </pc:sldMkLst>
        <pc:graphicFrameChg chg="mod modGraphic">
          <ac:chgData name="Sillanpää Ville" userId="d02cda0b-95e4-4b6a-90cd-4adcb39ccd6c" providerId="ADAL" clId="{F0BFB17E-2557-4A85-9FD4-76447B3CB538}" dt="2023-12-28T08:57:19.326" v="1307" actId="20577"/>
          <ac:graphicFrameMkLst>
            <pc:docMk/>
            <pc:sldMk cId="2410236618" sldId="258"/>
            <ac:graphicFrameMk id="6" creationId="{560CBB7B-9B0C-4AD2-BA2F-E20CF539ACF2}"/>
          </ac:graphicFrameMkLst>
        </pc:graphicFrameChg>
      </pc:sldChg>
      <pc:sldChg chg="modSp mod">
        <pc:chgData name="Sillanpää Ville" userId="d02cda0b-95e4-4b6a-90cd-4adcb39ccd6c" providerId="ADAL" clId="{F0BFB17E-2557-4A85-9FD4-76447B3CB538}" dt="2023-12-28T08:55:10.991" v="1242" actId="20577"/>
        <pc:sldMkLst>
          <pc:docMk/>
          <pc:sldMk cId="1775880807" sldId="259"/>
        </pc:sldMkLst>
        <pc:graphicFrameChg chg="mod modGraphic">
          <ac:chgData name="Sillanpää Ville" userId="d02cda0b-95e4-4b6a-90cd-4adcb39ccd6c" providerId="ADAL" clId="{F0BFB17E-2557-4A85-9FD4-76447B3CB538}" dt="2023-12-28T08:55:10.991" v="1242" actId="20577"/>
          <ac:graphicFrameMkLst>
            <pc:docMk/>
            <pc:sldMk cId="1775880807" sldId="259"/>
            <ac:graphicFrameMk id="6" creationId="{560CBB7B-9B0C-4AD2-BA2F-E20CF539ACF2}"/>
          </ac:graphicFrameMkLst>
        </pc:graphicFrameChg>
      </pc:sldChg>
      <pc:sldChg chg="modSp mod">
        <pc:chgData name="Sillanpää Ville" userId="d02cda0b-95e4-4b6a-90cd-4adcb39ccd6c" providerId="ADAL" clId="{F0BFB17E-2557-4A85-9FD4-76447B3CB538}" dt="2023-12-28T08:45:28.772" v="839" actId="20577"/>
        <pc:sldMkLst>
          <pc:docMk/>
          <pc:sldMk cId="164561134" sldId="260"/>
        </pc:sldMkLst>
        <pc:graphicFrameChg chg="modGraphic">
          <ac:chgData name="Sillanpää Ville" userId="d02cda0b-95e4-4b6a-90cd-4adcb39ccd6c" providerId="ADAL" clId="{F0BFB17E-2557-4A85-9FD4-76447B3CB538}" dt="2023-12-28T08:45:28.772" v="839" actId="20577"/>
          <ac:graphicFrameMkLst>
            <pc:docMk/>
            <pc:sldMk cId="164561134" sldId="260"/>
            <ac:graphicFrameMk id="6" creationId="{560CBB7B-9B0C-4AD2-BA2F-E20CF539ACF2}"/>
          </ac:graphicFrameMkLst>
        </pc:graphicFrameChg>
      </pc:sldChg>
      <pc:sldChg chg="modSp mod">
        <pc:chgData name="Sillanpää Ville" userId="d02cda0b-95e4-4b6a-90cd-4adcb39ccd6c" providerId="ADAL" clId="{F0BFB17E-2557-4A85-9FD4-76447B3CB538}" dt="2023-12-28T08:51:56.328" v="968" actId="5793"/>
        <pc:sldMkLst>
          <pc:docMk/>
          <pc:sldMk cId="3234549285" sldId="261"/>
        </pc:sldMkLst>
        <pc:graphicFrameChg chg="mod modGraphic">
          <ac:chgData name="Sillanpää Ville" userId="d02cda0b-95e4-4b6a-90cd-4adcb39ccd6c" providerId="ADAL" clId="{F0BFB17E-2557-4A85-9FD4-76447B3CB538}" dt="2023-12-28T08:51:56.328" v="968" actId="5793"/>
          <ac:graphicFrameMkLst>
            <pc:docMk/>
            <pc:sldMk cId="3234549285" sldId="261"/>
            <ac:graphicFrameMk id="6" creationId="{560CBB7B-9B0C-4AD2-BA2F-E20CF539ACF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25.9.2024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25.9.2024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25.9.2024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/>
          <a:lstStyle/>
          <a:p>
            <a:r>
              <a:rPr lang="fi-FI" dirty="0"/>
              <a:t>5-8-vuotiaiden pedagoginen suunnitelma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 dirty="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 dirty="0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 dirty="0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25.9.2024</a:t>
            </a:fld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  <a:p>
            <a:pPr marL="342900" indent="-342900">
              <a:buAutoNum type="arabicPeriod"/>
            </a:pP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7906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Pedagoginen näkemys ja arvopohja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Yhtenäinen toimintakulttuuri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Pedagogiset työtavat ja oppimisympäristö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Asiantuntijuuden ja osaamisen jakaminen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Arviointi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653045"/>
              </p:ext>
            </p:extLst>
          </p:nvPr>
        </p:nvGraphicFramePr>
        <p:xfrm>
          <a:off x="757239" y="794154"/>
          <a:ext cx="6804541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454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850109">
                <a:tc>
                  <a:txBody>
                    <a:bodyPr/>
                    <a:lstStyle/>
                    <a:p>
                      <a:r>
                        <a:rPr lang="fi-FI" dirty="0"/>
                        <a:t>PEDAGOGINEN NÄKEMYS JA ARVOPOHJA</a:t>
                      </a:r>
                    </a:p>
                    <a:p>
                      <a:r>
                        <a:rPr lang="fi-FI" dirty="0"/>
                        <a:t>Rohkeus, reiluus, vastuullisuus</a:t>
                      </a:r>
                    </a:p>
                    <a:p>
                      <a:r>
                        <a:rPr lang="fi-FI" dirty="0"/>
                        <a:t>Esi- ja alkuopetuksen tuntemus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91050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Yli-Iissä nojataan 5-8 vuotiaiden pedagogiikassa Oulun arvopohjaan "Rohkeus, reiluus, vastuullisuus". Painotamme kestävän kehityksen teemoja. Samat Oulun arvot ovat perustana myös Yli-Iin koulun toiminnassa koko peruskoulun ajan.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Arvot avataan yhdessä oppilaiden kanssa ja mietitään mitä nämä arvot tarkoittavat. Ajatuksista tehdään seinätaulu, joka tuodaan näkyväksi koululle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Sitoutuminen yhdessä sovittuihin suunnitelmiin, tavoitteellinen ja suunnitelmallinen yhteisyön tekeminen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Lapset ovat mukana yhteistyön suunnittelussa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i="0" dirty="0"/>
                        <a:t>Tavoitteena on luoda vahva perusjalka koulupolulle ja kohdentaa tähän riittävästi tukea</a:t>
                      </a:r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722001"/>
            <a:ext cx="2743200" cy="37592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Mitkä arvot ohjaavat toimintaamme 5-8-vuotiaiden pedagogiikassa?</a:t>
            </a:r>
          </a:p>
          <a:p>
            <a:endParaRPr lang="fi-FI" sz="1400" dirty="0"/>
          </a:p>
          <a:p>
            <a:endParaRPr lang="fi-FI" sz="1400" dirty="0"/>
          </a:p>
          <a:p>
            <a:r>
              <a:rPr lang="fi-FI" sz="1400" dirty="0"/>
              <a:t>Miten yhdessä toimimalla mahdollistamme joustavan etenemisen kasvun ja opin polulla?</a:t>
            </a:r>
          </a:p>
          <a:p>
            <a:endParaRPr lang="fi-FI" sz="1400" dirty="0">
              <a:cs typeface="Segoe UI"/>
            </a:endParaRPr>
          </a:p>
          <a:p>
            <a:r>
              <a:rPr lang="fi-FI" sz="1400" dirty="0">
                <a:cs typeface="Segoe UI"/>
              </a:rPr>
              <a:t>Kuinka vahvistamme yhtenäisen tuen polun toteutumista?</a:t>
            </a:r>
          </a:p>
          <a:p>
            <a:endParaRPr lang="fi-FI" sz="1400" dirty="0"/>
          </a:p>
          <a:p>
            <a:r>
              <a:rPr lang="fi-FI" sz="1400" dirty="0"/>
              <a:t>Kuinka mahdollisestaan lasten osallisuus sekä aktiivinen toimijuus?</a:t>
            </a:r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438249"/>
              </p:ext>
            </p:extLst>
          </p:nvPr>
        </p:nvGraphicFramePr>
        <p:xfrm>
          <a:off x="757239" y="209418"/>
          <a:ext cx="6619606" cy="5625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96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1347896">
                <a:tc>
                  <a:txBody>
                    <a:bodyPr/>
                    <a:lstStyle/>
                    <a:p>
                      <a:r>
                        <a:rPr lang="fi-FI" dirty="0"/>
                        <a:t>YHTENÄINEN TOIMINTAKULTTUURI</a:t>
                      </a:r>
                    </a:p>
                    <a:p>
                      <a:r>
                        <a:rPr lang="fi-FI" dirty="0"/>
                        <a:t>Osallisuus, yhteisöllisyys</a:t>
                      </a:r>
                    </a:p>
                    <a:p>
                      <a:r>
                        <a:rPr lang="fi-FI" dirty="0"/>
                        <a:t>Johtaminen, rakenteet, suunnittelu, toimenpiteet</a:t>
                      </a:r>
                    </a:p>
                    <a:p>
                      <a:r>
                        <a:rPr lang="fi-FI" dirty="0"/>
                        <a:t>VASU, </a:t>
                      </a:r>
                      <a:r>
                        <a:rPr lang="fi-FI" dirty="0" err="1"/>
                        <a:t>Esiops</a:t>
                      </a:r>
                      <a:r>
                        <a:rPr lang="fi-FI" dirty="0"/>
                        <a:t>,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787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Suunnitelmat tehdään yhteistyönä Vakan ja perusopetuksen kesken. Suunnitelmassa pyritään ottamaan huomioon kaikkien toimijoiden näkökulmat ja hyödyntämään eri toimijoiden vahvuuksia.</a:t>
                      </a:r>
                      <a:endParaRPr lang="fi-FI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Säännöllistä yhteistyötä esiopettajien ja alkuopettajien välillä esihenkilöiden tuella. </a:t>
                      </a: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Yhteistyötä helpottaa Yli-Iissä toimiminen samoissa tiloissa.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Yhteistä suunnitteluaikaa pyritään järjestämään säännöllisesti silloin, kun koulun YS-ajalla kokoontuvat ikäkausitiimit.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Varhaiskasvatuksen ja 1-luokan liikuntatunnit on </a:t>
                      </a:r>
                      <a:r>
                        <a:rPr lang="fi-FI" dirty="0" err="1"/>
                        <a:t>palkitettu</a:t>
                      </a:r>
                      <a:r>
                        <a:rPr lang="fi-FI" dirty="0"/>
                        <a:t> samaan aikaan, mikä mahdollistaa yhteistoiminnan ja </a:t>
                      </a:r>
                      <a:r>
                        <a:rPr lang="fi-FI"/>
                        <a:t>lasten tutustumisen.</a:t>
                      </a:r>
                      <a:endParaRPr lang="fi-FI" dirty="0"/>
                    </a:p>
                    <a:p>
                      <a:pPr marL="0" indent="0">
                        <a:buFontTx/>
                        <a:buNone/>
                      </a:pPr>
                      <a:endParaRPr lang="fi-FI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8136810" y="1926152"/>
            <a:ext cx="3032675" cy="379628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Mistä löydämme ajan lähiyhteistyön suunnittelulle ja toteuttamiselle?</a:t>
            </a:r>
          </a:p>
          <a:p>
            <a:endParaRPr lang="fi-FI" sz="1400" dirty="0"/>
          </a:p>
          <a:p>
            <a:r>
              <a:rPr lang="fi-FI" sz="1400" dirty="0"/>
              <a:t>Mitä yhteistyön tekeminen vaatii eri asemassa olevilta henkilöiltä?</a:t>
            </a:r>
          </a:p>
          <a:p>
            <a:endParaRPr lang="fi-FI" sz="1400" dirty="0"/>
          </a:p>
          <a:p>
            <a:r>
              <a:rPr lang="fi-FI" sz="1400" dirty="0"/>
              <a:t>Miten suunnittelemme, toteutamme ja arvioimme toimintaa?</a:t>
            </a:r>
          </a:p>
          <a:p>
            <a:endParaRPr lang="fi-FI" sz="1400" dirty="0"/>
          </a:p>
          <a:p>
            <a:r>
              <a:rPr lang="fi-FI" sz="1400" dirty="0"/>
              <a:t>Miten toteutamme yhteistyötä?</a:t>
            </a:r>
          </a:p>
          <a:p>
            <a:endParaRPr lang="fi-FI" sz="1400" dirty="0"/>
          </a:p>
          <a:p>
            <a:r>
              <a:rPr lang="fi-FI" sz="1400" dirty="0"/>
              <a:t>Kuinka voimme toteuttaa yhteistyötä eri tasoilla?</a:t>
            </a:r>
          </a:p>
          <a:p>
            <a:endParaRPr lang="fi-FI" sz="1400" dirty="0">
              <a:cs typeface="Segoe UI"/>
            </a:endParaRPr>
          </a:p>
          <a:p>
            <a:r>
              <a:rPr lang="fi-FI" sz="1400" dirty="0">
                <a:cs typeface="Segoe UI"/>
              </a:rPr>
              <a:t>Kirjatkaa tavoite pedagogisen toiminnan määrästä lukuvuodelle.</a:t>
            </a: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465054"/>
              </p:ext>
            </p:extLst>
          </p:nvPr>
        </p:nvGraphicFramePr>
        <p:xfrm>
          <a:off x="838882" y="676225"/>
          <a:ext cx="6640154" cy="4687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0154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31212">
                <a:tc>
                  <a:txBody>
                    <a:bodyPr/>
                    <a:lstStyle/>
                    <a:p>
                      <a:r>
                        <a:rPr lang="fi-FI" dirty="0"/>
                        <a:t>PEDAGOGISET TYÖTAVAT JA OPPIMISYMPÄRISTÖT</a:t>
                      </a:r>
                    </a:p>
                    <a:p>
                      <a:r>
                        <a:rPr lang="fi-FI" dirty="0"/>
                        <a:t>Puoli päivää pihalla, turvataitokasvatus, STEAM-pedagogiikka, Kestävän tulevaisuuden opinvirta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Hyödynnetään lähiluontoa ja toiminnallisuutta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Liikunnallisuus ja STEAM-pedagogiikan ikätason mukainen toteuttaminen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Yhteistyö monialaisissa oppimiskokonaisuuksissa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Lapset mukana toiminnan suunnittelussa (</a:t>
                      </a:r>
                      <a:r>
                        <a:rPr lang="fi-FI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MOK)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Lähdetään yhdessä suunnittelemaan ja kokeilemaan käytännön tapoja lisätä yhteistyötä vakan ja koulun välillä. Esimerkiksi yhteisiä tunteja säännöllisesti, joustavaa ryhmittelyä yms.</a:t>
                      </a:r>
                    </a:p>
                    <a:p>
                      <a:pPr marL="0" indent="0" rtl="0" fontAlgn="base">
                        <a:buFontTx/>
                        <a:buNone/>
                      </a:pP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7705618" y="1315092"/>
            <a:ext cx="2834635" cy="3782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voimme hyödyntää laajasti eri oppimisympäristöjä? (Esim. päiväkodin tilat, koulun tilat, lähiympäristö) </a:t>
            </a:r>
          </a:p>
          <a:p>
            <a:endParaRPr lang="fi-FI" sz="1400" dirty="0"/>
          </a:p>
          <a:p>
            <a:r>
              <a:rPr lang="fi-FI" sz="1400" dirty="0"/>
              <a:t>Millaisia työskentelytapoja käytämme?</a:t>
            </a:r>
          </a:p>
          <a:p>
            <a:endParaRPr lang="fi-FI" sz="1400" dirty="0"/>
          </a:p>
          <a:p>
            <a:r>
              <a:rPr lang="fi-FI" sz="1400" dirty="0"/>
              <a:t>Miten huomioimme lasten  osallisuuden?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331811"/>
              </p:ext>
            </p:extLst>
          </p:nvPr>
        </p:nvGraphicFramePr>
        <p:xfrm>
          <a:off x="500385" y="794154"/>
          <a:ext cx="7318249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8249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 dirty="0"/>
                        <a:t>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EO:n</a:t>
                      </a: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VEO:n yhteistyö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Tieto siirtyy esim. siirtopalavereissa päiväkodilta koululle vanhempien luvalla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koulun erityisopettaja vierailee esiopetusryhmässä keväisin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 ja on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tarvittaessa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mukana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esiopetuksen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palavereissa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fi-FI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Avoin keskusteluyhteys päiväkodin ja koulun välillä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marL="0" indent="0" rtl="0" fontAlgn="base">
                        <a:buFontTx/>
                        <a:buNone/>
                      </a:pP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Miten jaamme esiopetuksen ja perusopetuksen asiantuntijuutta?</a:t>
            </a:r>
          </a:p>
          <a:p>
            <a:endParaRPr lang="fi-FI" sz="1400" dirty="0"/>
          </a:p>
          <a:p>
            <a:r>
              <a:rPr lang="fi-FI" sz="1400" dirty="0"/>
              <a:t>Millä keinoin voimme jakaa tietoa molemmin puolin?</a:t>
            </a:r>
          </a:p>
          <a:p>
            <a:endParaRPr lang="fi-FI" sz="1400" dirty="0"/>
          </a:p>
          <a:p>
            <a:r>
              <a:rPr lang="fi-FI" sz="1400" dirty="0"/>
              <a:t>Kuinka hyödynnämme kaikkien arvokasta tietoa ja asiantuntijuutta?</a:t>
            </a:r>
          </a:p>
          <a:p>
            <a:endParaRPr lang="fi-FI" sz="1400" dirty="0"/>
          </a:p>
          <a:p>
            <a:r>
              <a:rPr lang="fi-FI" sz="1400" dirty="0"/>
              <a:t>Kuinka huomioimme moniammatillisuuden?</a:t>
            </a:r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123004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 dirty="0"/>
                        <a:t>ARVIOINTI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Huhtikuun alussa arvioidaan toimintaa ja mietitään kehitettäviä kohtia. Mukana mahdollisuuksien mukaan tulevan lukuvuoden opettajat ja henkilökunta. 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8" y="1391479"/>
            <a:ext cx="280484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arviomme ja kehitämme toimintaamme?</a:t>
            </a:r>
          </a:p>
          <a:p>
            <a:endParaRPr lang="fi-FI" sz="1400" dirty="0"/>
          </a:p>
          <a:p>
            <a:r>
              <a:rPr lang="fi-FI" sz="1400" dirty="0"/>
              <a:t>Kuinka varmistamme yhteistyön säännöllisyyden, jatkuvuuden?</a:t>
            </a:r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BBCADA6276A4144A44912019F9D353B" ma:contentTypeVersion="16" ma:contentTypeDescription="Luo uusi asiakirja." ma:contentTypeScope="" ma:versionID="016de9825d023b8ec187c8eb8739d3cf">
  <xsd:schema xmlns:xsd="http://www.w3.org/2001/XMLSchema" xmlns:xs="http://www.w3.org/2001/XMLSchema" xmlns:p="http://schemas.microsoft.com/office/2006/metadata/properties" xmlns:ns1="http://schemas.microsoft.com/sharepoint/v3" xmlns:ns2="a73371c2-c519-4563-9b89-7ff52b8543f9" targetNamespace="http://schemas.microsoft.com/office/2006/metadata/properties" ma:root="true" ma:fieldsID="faa53fb33a354e2e6fb883f9b3b5752c" ns1:_="" ns2:_="">
    <xsd:import namespace="http://schemas.microsoft.com/sharepoint/v3"/>
    <xsd:import namespace="a73371c2-c519-4563-9b89-7ff52b854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Johtoryhm_x00e4_nmuistio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371c2-c519-4563-9b89-7ff52b854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htoryhm_x00e4_nmuistio" ma:index="10" nillable="true" ma:displayName="Johtoryhmän muistio" ma:format="Dropdown" ma:internalName="Johtoryhm_x00e4_nmuistio">
      <xsd:simpleType>
        <xsd:restriction base="dms:Text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Johtoryhm_x00e4_nmuistio xmlns="a73371c2-c519-4563-9b89-7ff52b8543f9" xsi:nil="true"/>
    <_ip_UnifiedCompliancePolicyProperties xmlns="http://schemas.microsoft.com/sharepoint/v3" xsi:nil="true"/>
    <lcf76f155ced4ddcb4097134ff3c332f xmlns="a73371c2-c519-4563-9b89-7ff52b8543f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9F0128-2088-4326-B370-42923493CE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3371c2-c519-4563-9b89-7ff52b854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20DC00-C2C2-4CAE-845E-F0848EDFD4C5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sharepoint/v3"/>
    <ds:schemaRef ds:uri="http://schemas.openxmlformats.org/package/2006/metadata/core-properties"/>
    <ds:schemaRef ds:uri="http://schemas.microsoft.com/office/infopath/2007/PartnerControls"/>
    <ds:schemaRef ds:uri="a73371c2-c519-4563-9b89-7ff52b8543f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2493f3f-6595-4847-8f46-3790596519d0}" enabled="1" method="Privilege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492</TotalTime>
  <Words>505</Words>
  <Application>Microsoft Office PowerPoint</Application>
  <PresentationFormat>Laajakuva</PresentationFormat>
  <Paragraphs>85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1" baseType="lpstr">
      <vt:lpstr>Arial</vt:lpstr>
      <vt:lpstr>Calibri</vt:lpstr>
      <vt:lpstr>Segoe UI</vt:lpstr>
      <vt:lpstr>Office-teema</vt:lpstr>
      <vt:lpstr>5-8-vuotiaiden pedagoginen suunnitelma</vt:lpstr>
      <vt:lpstr>Kasvamme, kohtaamme ja kasvatamme yhdessä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lastModifiedBy>Sillanpää Ville</cp:lastModifiedBy>
  <cp:revision>35</cp:revision>
  <dcterms:created xsi:type="dcterms:W3CDTF">2023-02-07T09:36:14Z</dcterms:created>
  <dcterms:modified xsi:type="dcterms:W3CDTF">2024-09-25T13:08:33Z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0x0101009BBCADA6276A4144A44912019F9D353B</vt:lpwstr>
  </property>
  <property fmtid="{D5CDD505-2E9C-101B-9397-08002B2CF9AE}" pid="3" name="MSIP_Label_a2493f3f-6595-4847-8f46-3790596519d0_Enabled">
    <vt:lpwstr>true</vt:lpwstr>
  </property>
  <property fmtid="{D5CDD505-2E9C-101B-9397-08002B2CF9AE}" pid="4" name="MSIP_Label_a2493f3f-6595-4847-8f46-3790596519d0_SetDate">
    <vt:lpwstr>2023-05-03T06:32:55Z</vt:lpwstr>
  </property>
  <property fmtid="{D5CDD505-2E9C-101B-9397-08002B2CF9AE}" pid="5" name="MSIP_Label_a2493f3f-6595-4847-8f46-3790596519d0_Method">
    <vt:lpwstr>Privileged</vt:lpwstr>
  </property>
  <property fmtid="{D5CDD505-2E9C-101B-9397-08002B2CF9AE}" pid="6" name="MSIP_Label_a2493f3f-6595-4847-8f46-3790596519d0_Name">
    <vt:lpwstr>a2493f3f-6595-4847-8f46-3790596519d0</vt:lpwstr>
  </property>
  <property fmtid="{D5CDD505-2E9C-101B-9397-08002B2CF9AE}" pid="7" name="MSIP_Label_a2493f3f-6595-4847-8f46-3790596519d0_SiteId">
    <vt:lpwstr>5cc89a67-fa29-4356-af5d-f436abc7c21b</vt:lpwstr>
  </property>
  <property fmtid="{D5CDD505-2E9C-101B-9397-08002B2CF9AE}" pid="8" name="MSIP_Label_a2493f3f-6595-4847-8f46-3790596519d0_ActionId">
    <vt:lpwstr>d48af9be-cebf-42d4-9233-cad7ef03d850</vt:lpwstr>
  </property>
  <property fmtid="{D5CDD505-2E9C-101B-9397-08002B2CF9AE}" pid="9" name="MSIP_Label_a2493f3f-6595-4847-8f46-3790596519d0_ContentBits">
    <vt:lpwstr>0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