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38005-1E3D-2BC4-D24D-D571C21C6BC2}" v="6" dt="2024-08-27T16:46:12.2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/>
  </p:normalViewPr>
  <p:slideViewPr>
    <p:cSldViewPr snapToGrid="0" snapToObjects="1" showGuides="1">
      <p:cViewPr varScale="1">
        <p:scale>
          <a:sx n="162" d="100"/>
          <a:sy n="162" d="100"/>
        </p:scale>
        <p:origin x="25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in Tomi" userId="S::tomi.molin@eduouka.fi::6ae21f54-ed5e-4a88-b922-df8ccac8738d" providerId="AD" clId="Web-{26AF07CC-EA0B-4ABB-A294-129EAFF7D220}"/>
    <pc:docChg chg="modSld">
      <pc:chgData name="Molin Tomi" userId="S::tomi.molin@eduouka.fi::6ae21f54-ed5e-4a88-b922-df8ccac8738d" providerId="AD" clId="Web-{26AF07CC-EA0B-4ABB-A294-129EAFF7D220}" dt="2024-07-30T12:06:15.553" v="35" actId="20577"/>
      <pc:docMkLst>
        <pc:docMk/>
      </pc:docMkLst>
      <pc:sldChg chg="addSp modSp">
        <pc:chgData name="Molin Tomi" userId="S::tomi.molin@eduouka.fi::6ae21f54-ed5e-4a88-b922-df8ccac8738d" providerId="AD" clId="Web-{26AF07CC-EA0B-4ABB-A294-129EAFF7D220}" dt="2024-07-30T12:06:15.553" v="35" actId="20577"/>
        <pc:sldMkLst>
          <pc:docMk/>
          <pc:sldMk cId="1817712323" sldId="256"/>
        </pc:sldMkLst>
        <pc:spChg chg="mod">
          <ac:chgData name="Molin Tomi" userId="S::tomi.molin@eduouka.fi::6ae21f54-ed5e-4a88-b922-df8ccac8738d" providerId="AD" clId="Web-{26AF07CC-EA0B-4ABB-A294-129EAFF7D220}" dt="2024-07-30T12:05:59.178" v="18" actId="20577"/>
          <ac:spMkLst>
            <pc:docMk/>
            <pc:sldMk cId="1817712323" sldId="256"/>
            <ac:spMk id="2" creationId="{0E052028-CCF9-0A44-82AB-381B5C0D8FFA}"/>
          </ac:spMkLst>
        </pc:spChg>
        <pc:spChg chg="add mod">
          <ac:chgData name="Molin Tomi" userId="S::tomi.molin@eduouka.fi::6ae21f54-ed5e-4a88-b922-df8ccac8738d" providerId="AD" clId="Web-{26AF07CC-EA0B-4ABB-A294-129EAFF7D220}" dt="2024-07-30T12:06:15.553" v="35" actId="20577"/>
          <ac:spMkLst>
            <pc:docMk/>
            <pc:sldMk cId="1817712323" sldId="256"/>
            <ac:spMk id="4" creationId="{FEFB09ED-563D-07D4-BA42-F4ABF2D00355}"/>
          </ac:spMkLst>
        </pc:spChg>
      </pc:sldChg>
    </pc:docChg>
  </pc:docChgLst>
  <pc:docChgLst>
    <pc:chgData name="Heikinheimo Marjut" userId="S::marjut.heikinheimo@eduouka.fi::19b48fe3-8df6-48d8-8f9a-a8770e6fc824" providerId="AD" clId="Web-{6095D54F-1066-C092-28EC-63149C2EE21E}"/>
    <pc:docChg chg="modSld">
      <pc:chgData name="Heikinheimo Marjut" userId="S::marjut.heikinheimo@eduouka.fi::19b48fe3-8df6-48d8-8f9a-a8770e6fc824" providerId="AD" clId="Web-{6095D54F-1066-C092-28EC-63149C2EE21E}" dt="2024-08-14T11:20:00.111" v="235"/>
      <pc:docMkLst>
        <pc:docMk/>
      </pc:docMkLst>
      <pc:sldChg chg="modSp">
        <pc:chgData name="Heikinheimo Marjut" userId="S::marjut.heikinheimo@eduouka.fi::19b48fe3-8df6-48d8-8f9a-a8770e6fc824" providerId="AD" clId="Web-{6095D54F-1066-C092-28EC-63149C2EE21E}" dt="2024-08-14T11:13:57.068" v="5" actId="20577"/>
        <pc:sldMkLst>
          <pc:docMk/>
          <pc:sldMk cId="1817712323" sldId="256"/>
        </pc:sldMkLst>
        <pc:spChg chg="mod">
          <ac:chgData name="Heikinheimo Marjut" userId="S::marjut.heikinheimo@eduouka.fi::19b48fe3-8df6-48d8-8f9a-a8770e6fc824" providerId="AD" clId="Web-{6095D54F-1066-C092-28EC-63149C2EE21E}" dt="2024-08-14T11:13:57.068" v="5" actId="20577"/>
          <ac:spMkLst>
            <pc:docMk/>
            <pc:sldMk cId="1817712323" sldId="256"/>
            <ac:spMk id="4" creationId="{FEFB09ED-563D-07D4-BA42-F4ABF2D00355}"/>
          </ac:spMkLst>
        </pc:spChg>
      </pc:sldChg>
      <pc:sldChg chg="modSp">
        <pc:chgData name="Heikinheimo Marjut" userId="S::marjut.heikinheimo@eduouka.fi::19b48fe3-8df6-48d8-8f9a-a8770e6fc824" providerId="AD" clId="Web-{6095D54F-1066-C092-28EC-63149C2EE21E}" dt="2024-08-14T11:20:00.111" v="235"/>
        <pc:sldMkLst>
          <pc:docMk/>
          <pc:sldMk cId="1775880807" sldId="259"/>
        </pc:sldMkLst>
        <pc:graphicFrameChg chg="mod modGraphic">
          <ac:chgData name="Heikinheimo Marjut" userId="S::marjut.heikinheimo@eduouka.fi::19b48fe3-8df6-48d8-8f9a-a8770e6fc824" providerId="AD" clId="Web-{6095D54F-1066-C092-28EC-63149C2EE21E}" dt="2024-08-14T11:20:00.111" v="235"/>
          <ac:graphicFrameMkLst>
            <pc:docMk/>
            <pc:sldMk cId="1775880807" sldId="259"/>
            <ac:graphicFrameMk id="6" creationId="{560CBB7B-9B0C-4AD2-BA2F-E20CF539ACF2}"/>
          </ac:graphicFrameMkLst>
        </pc:graphicFrameChg>
      </pc:sldChg>
      <pc:sldChg chg="modSp">
        <pc:chgData name="Heikinheimo Marjut" userId="S::marjut.heikinheimo@eduouka.fi::19b48fe3-8df6-48d8-8f9a-a8770e6fc824" providerId="AD" clId="Web-{6095D54F-1066-C092-28EC-63149C2EE21E}" dt="2024-08-14T11:16:18.557" v="75"/>
        <pc:sldMkLst>
          <pc:docMk/>
          <pc:sldMk cId="3234549285" sldId="261"/>
        </pc:sldMkLst>
        <pc:graphicFrameChg chg="mod modGraphic">
          <ac:chgData name="Heikinheimo Marjut" userId="S::marjut.heikinheimo@eduouka.fi::19b48fe3-8df6-48d8-8f9a-a8770e6fc824" providerId="AD" clId="Web-{6095D54F-1066-C092-28EC-63149C2EE21E}" dt="2024-08-14T11:16:18.557" v="75"/>
          <ac:graphicFrameMkLst>
            <pc:docMk/>
            <pc:sldMk cId="3234549285" sldId="261"/>
            <ac:graphicFrameMk id="6" creationId="{560CBB7B-9B0C-4AD2-BA2F-E20CF539ACF2}"/>
          </ac:graphicFrameMkLst>
        </pc:graphicFrameChg>
      </pc:sldChg>
    </pc:docChg>
  </pc:docChgLst>
  <pc:docChgLst>
    <pc:chgData name="Heikinheimo Marjut" userId="S::marjut.heikinheimo@eduouka.fi::19b48fe3-8df6-48d8-8f9a-a8770e6fc824" providerId="AD" clId="Web-{5E138005-1E3D-2BC4-D24D-D571C21C6BC2}"/>
    <pc:docChg chg="modSld">
      <pc:chgData name="Heikinheimo Marjut" userId="S::marjut.heikinheimo@eduouka.fi::19b48fe3-8df6-48d8-8f9a-a8770e6fc824" providerId="AD" clId="Web-{5E138005-1E3D-2BC4-D24D-D571C21C6BC2}" dt="2024-08-27T16:46:08.157" v="3"/>
      <pc:docMkLst>
        <pc:docMk/>
      </pc:docMkLst>
      <pc:sldChg chg="modSp">
        <pc:chgData name="Heikinheimo Marjut" userId="S::marjut.heikinheimo@eduouka.fi::19b48fe3-8df6-48d8-8f9a-a8770e6fc824" providerId="AD" clId="Web-{5E138005-1E3D-2BC4-D24D-D571C21C6BC2}" dt="2024-08-27T16:46:08.157" v="3"/>
        <pc:sldMkLst>
          <pc:docMk/>
          <pc:sldMk cId="1775880807" sldId="259"/>
        </pc:sldMkLst>
        <pc:graphicFrameChg chg="mod modGraphic">
          <ac:chgData name="Heikinheimo Marjut" userId="S::marjut.heikinheimo@eduouka.fi::19b48fe3-8df6-48d8-8f9a-a8770e6fc824" providerId="AD" clId="Web-{5E138005-1E3D-2BC4-D24D-D571C21C6BC2}" dt="2024-08-27T16:46:08.157" v="3"/>
          <ac:graphicFrameMkLst>
            <pc:docMk/>
            <pc:sldMk cId="1775880807" sldId="259"/>
            <ac:graphicFrameMk id="6" creationId="{560CBB7B-9B0C-4AD2-BA2F-E20CF539ACF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27.8.2024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27.8.2024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27.8.2024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>
            <a:normAutofit/>
          </a:bodyPr>
          <a:lstStyle/>
          <a:p>
            <a:r>
              <a:rPr lang="fi-FI" dirty="0">
                <a:latin typeface="Segoe UI"/>
                <a:cs typeface="Segoe UI"/>
              </a:rPr>
              <a:t>5-8-vuotiaiden pedagoginen suunnitelma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EFB09ED-563D-07D4-BA42-F4ABF2D00355}"/>
              </a:ext>
            </a:extLst>
          </p:cNvPr>
          <p:cNvSpPr txBox="1"/>
          <p:nvPr/>
        </p:nvSpPr>
        <p:spPr>
          <a:xfrm>
            <a:off x="4971495" y="4300366"/>
            <a:ext cx="45648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600" dirty="0">
                <a:solidFill>
                  <a:srgbClr val="FFFFFF"/>
                </a:solidFill>
                <a:cs typeface="Segoe UI"/>
              </a:rPr>
              <a:t>Päivitetty 14.08.2024</a:t>
            </a:r>
            <a:endParaRPr lang="fi-FI" sz="16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 dirty="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 dirty="0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8683B74-ADE5-4572-95B2-C33A50E12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2234" y="6095951"/>
            <a:ext cx="7448019" cy="322263"/>
          </a:xfrm>
        </p:spPr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27.8.2024</a:t>
            </a:fld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  <a:p>
            <a:pPr marL="342900" indent="-342900">
              <a:buAutoNum type="arabicPeriod"/>
            </a:pP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790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Pedagoginen näkemys ja arvopohja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Pedagogiset työtavat ja oppimisympäristö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Arviointi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35CBF9-5445-4572-8B07-C56B631B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87519"/>
              </p:ext>
            </p:extLst>
          </p:nvPr>
        </p:nvGraphicFramePr>
        <p:xfrm>
          <a:off x="743128" y="469598"/>
          <a:ext cx="6804541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454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00390">
                <a:tc>
                  <a:txBody>
                    <a:bodyPr/>
                    <a:lstStyle/>
                    <a:p>
                      <a:r>
                        <a:rPr lang="fi-FI" dirty="0"/>
                        <a:t>PEDAGOGINEN NÄKEMYS JA ARVOPOHJA</a:t>
                      </a:r>
                    </a:p>
                    <a:p>
                      <a:r>
                        <a:rPr lang="fi-FI" dirty="0"/>
                        <a:t>Rohkeus, reiluus, vastuullisuus</a:t>
                      </a:r>
                    </a:p>
                    <a:p>
                      <a:r>
                        <a:rPr lang="fi-FI" dirty="0"/>
                        <a:t>Esi- ja alkuopetuksen tuntemus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   </a:t>
                      </a: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Rohkeus </a:t>
                      </a:r>
                    </a:p>
                    <a:p>
                      <a:pPr marL="0" lvl="0" indent="0" algn="l">
                        <a:buClr>
                          <a:srgbClr val="000000"/>
                        </a:buClr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    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Uskalletaan tarttua epäkohtiin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Uskalletaan mennä asetettuja tavoitteita kohti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Tuodaan esille  erilaisia ajatuksia ja ideologioita 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     Suvaitsevaisuus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     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Uskalletaan nostaa vaikeitakin asioita esille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 Tasa-arvoinen kohtelu kaikille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 Kunnioitetaan kaikkien ajatuksia ja ideoita (vanhemmat, lapset ja henkilökunta)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1" i="0" u="none" strike="noStrike" noProof="0" dirty="0">
                        <a:solidFill>
                          <a:srgbClr val="C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     Kestävä elämäntapa</a:t>
                      </a:r>
                    </a:p>
                    <a:p>
                      <a:pPr marL="0" lvl="0" indent="0" algn="l">
                        <a:buClr>
                          <a:srgbClr val="000000"/>
                        </a:buClr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   </a:t>
                      </a:r>
                      <a:r>
                        <a:rPr lang="fi-FI" sz="1200" b="0" i="0" u="none" strike="noStrike" noProof="0" dirty="0">
                          <a:solidFill>
                            <a:schemeClr val="tx1"/>
                          </a:solidFill>
                          <a:latin typeface="Segoe UI"/>
                        </a:rPr>
                        <a:t>  Luonnon kunnioittaminen ja vihreät arvot lasten arjessa 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 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fi-FI" sz="12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     Vastuullisuus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     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Toiminta on avointa ja läpinäkyvää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      Vastuullisuus niin lasten, kuin aikuistenkin toiminnassa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1" i="0" u="none" strike="noStrike" noProof="0" dirty="0">
                        <a:solidFill>
                          <a:srgbClr val="C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     Yhteisöllisyys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solidFill>
                            <a:srgbClr val="C00000"/>
                          </a:solidFill>
                          <a:latin typeface="Segoe UI"/>
                        </a:rPr>
                        <a:t>      </a:t>
                      </a:r>
                      <a:r>
                        <a:rPr lang="fi-FI" sz="1200" b="0" i="0" u="none" strike="noStrike" noProof="0" dirty="0">
                          <a:solidFill>
                            <a:schemeClr val="tx1"/>
                          </a:solidFill>
                          <a:latin typeface="Segoe UI"/>
                        </a:rPr>
                        <a:t>Tunnemme toistemme toimintakulttuurin ja lasten  kasvu- ja toimintaympäristöjä</a:t>
                      </a:r>
                    </a:p>
                    <a:p>
                      <a:pPr lvl="0">
                        <a:buNone/>
                      </a:pPr>
                      <a:endParaRPr lang="fi-FI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722001"/>
            <a:ext cx="2743200" cy="37592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Mitkä arvot ohjaavat toimintaamme 5-8-vuotiaiden pedagogiikassa?</a:t>
            </a:r>
          </a:p>
          <a:p>
            <a:endParaRPr lang="fi-FI" sz="1400" dirty="0"/>
          </a:p>
          <a:p>
            <a:endParaRPr lang="fi-FI" sz="1400" dirty="0"/>
          </a:p>
          <a:p>
            <a:r>
              <a:rPr lang="fi-FI" sz="1400" dirty="0"/>
              <a:t>Miten yhdessä toimimalla mahdollistamme joustavan etenemisen kasvun ja opin polulla?</a:t>
            </a:r>
          </a:p>
          <a:p>
            <a:endParaRPr lang="fi-FI" sz="1400" dirty="0"/>
          </a:p>
          <a:p>
            <a:r>
              <a:rPr lang="fi-FI" sz="1400" dirty="0"/>
              <a:t>Kuinka mahdollistetaan lasten osallisuus sekä aktiivinen toimijuus?</a:t>
            </a:r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35CBF9-5445-4572-8B07-C56B631B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071762"/>
              </p:ext>
            </p:extLst>
          </p:nvPr>
        </p:nvGraphicFramePr>
        <p:xfrm>
          <a:off x="423333" y="973666"/>
          <a:ext cx="6956803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680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1103656">
                <a:tc>
                  <a:txBody>
                    <a:bodyPr/>
                    <a:lstStyle/>
                    <a:p>
                      <a:r>
                        <a:rPr lang="fi-FI" dirty="0"/>
                        <a:t>YHTENÄINEN TOIMINTAKULTTUURI</a:t>
                      </a:r>
                    </a:p>
                    <a:p>
                      <a:r>
                        <a:rPr lang="fi-FI" dirty="0"/>
                        <a:t>Osallisuus, yhteisöllisyys</a:t>
                      </a:r>
                    </a:p>
                    <a:p>
                      <a:r>
                        <a:rPr lang="fi-FI" dirty="0"/>
                        <a:t>Johtaminen, rakenteet, suunnittelu, toimenpiteet</a:t>
                      </a:r>
                    </a:p>
                    <a:p>
                      <a:r>
                        <a:rPr lang="fi-FI" dirty="0"/>
                        <a:t>VASU, </a:t>
                      </a:r>
                      <a:r>
                        <a:rPr lang="fi-FI" dirty="0" err="1"/>
                        <a:t>Esiops</a:t>
                      </a:r>
                      <a:r>
                        <a:rPr lang="fi-FI" dirty="0"/>
                        <a:t>,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710726">
                <a:tc>
                  <a:txBody>
                    <a:bodyPr/>
                    <a:lstStyle/>
                    <a:p>
                      <a:r>
                        <a:rPr lang="fi-FI" dirty="0"/>
                        <a:t>Y</a:t>
                      </a:r>
                      <a:r>
                        <a:rPr lang="fi-FI" sz="1200" dirty="0"/>
                        <a:t>hteistyössä esimiesten kanssa suunnitellaan ja mahdollistetaan  päiväkotien, esiopetuksen ja koulun välinen yhteistyö.</a:t>
                      </a:r>
                    </a:p>
                    <a:p>
                      <a:pPr lvl="0">
                        <a:buNone/>
                      </a:pPr>
                      <a:r>
                        <a:rPr lang="fi-FI" sz="1200" dirty="0"/>
                        <a:t>Alueemme yhteistyö perustuu seuraavaan toimintasuunnitelmaan vuosittain: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LOKAKUU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 :   -Palaute/ arviointi tukitoimista eskariin ja kouluun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-havaintoja ensimmäisen lukuvuoden alusta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</a:t>
                      </a:r>
                      <a:endParaRPr lang="fi-FI" sz="1200" b="1" i="0" u="none" strike="noStrike" noProof="0" dirty="0"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TAMMIKUU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-Tuen tarpeen ensitieto koululle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-Eskarista </a:t>
                      </a:r>
                      <a:r>
                        <a:rPr lang="fi-FI" sz="1200" b="0" i="0" u="none" strike="noStrike" noProof="0" dirty="0" err="1">
                          <a:latin typeface="Segoe UI"/>
                        </a:rPr>
                        <a:t>ekalle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-infotilaisuus huoltajille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-Kielikylpyjä eskareille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HELMI/MAALISKUU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A1-kielen valinta eskarit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MAALISKUU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- Tuentarpeisten tarkistaminen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-Pedagogiset perusteet luokkasijoitukselle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  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HUHTIKUU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  -Tiedonsiirto eskarit-ekaluokan opettajat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  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TOUKOKUU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-Kouluun tutustumispäivä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-Yhteistyöluokan sopiminen ja projektin suunnittelu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  tulevan lukuvuoden keväälle lasten ideat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  huomioiden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-Eskariin tutustuminen ja tiedonsiirto </a:t>
                      </a:r>
                      <a:r>
                        <a:rPr lang="fi-FI" sz="1200" b="0" i="0" u="none" strike="noStrike" noProof="0" dirty="0" err="1">
                          <a:latin typeface="Segoe UI"/>
                        </a:rPr>
                        <a:t>viskarista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 eskariin.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SYKSYN AIKANA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</a:t>
                      </a:r>
                      <a:r>
                        <a:rPr lang="fi-FI" sz="1200" b="0" i="0" u="none" strike="noStrike" noProof="0" dirty="0" err="1">
                          <a:latin typeface="Segoe UI"/>
                        </a:rPr>
                        <a:t>viskarit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, eskarit, </a:t>
                      </a:r>
                      <a:r>
                        <a:rPr lang="fi-FI" sz="1200" b="0" i="0" u="none" strike="noStrike" noProof="0" dirty="0" err="1">
                          <a:latin typeface="Segoe UI"/>
                        </a:rPr>
                        <a:t>ekat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 ja tokat  : LAULAJAISET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 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           -KEVÄÄN AIKANA</a:t>
                      </a:r>
                      <a:r>
                        <a:rPr lang="fi-FI" sz="1200" b="0" i="0" u="none" strike="noStrike" noProof="0" dirty="0">
                          <a:latin typeface="Segoe UI"/>
                        </a:rPr>
                        <a:t>:  1.-2.-luokkalaisten ja eskareiden yhteinen 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    projekti sovittujen luokkaparien kesken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                                                             - Viskarien ja eskarien välinen yhteistyö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  -</a:t>
                      </a:r>
                      <a:r>
                        <a:rPr lang="fi-FI" sz="1200" b="1" i="0" u="none" strike="noStrike" noProof="0" dirty="0">
                          <a:latin typeface="Segoe UI"/>
                        </a:rPr>
                        <a:t>Eskarit vierailevat koulun joulu- ja kevätjuhlan kenraaliharjoituksissa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1" i="0" u="none" strike="noStrike" noProof="0" dirty="0">
                          <a:latin typeface="Segoe UI"/>
                        </a:rPr>
                        <a:t>                                    -Ekaluokkalaiset vierailevat eskareiden kenraaliharjoituksissa</a:t>
                      </a:r>
                      <a:endParaRPr lang="fi-FI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latin typeface="Segoe UI"/>
                        </a:rPr>
                        <a:t>                                    </a:t>
                      </a:r>
                      <a:endParaRPr lang="fi-FI" dirty="0"/>
                    </a:p>
                    <a:p>
                      <a:pPr lvl="0">
                        <a:buNone/>
                      </a:pPr>
                      <a:endParaRPr lang="fi-FI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551506" y="1959282"/>
            <a:ext cx="3032675" cy="379628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Mistä löydämme ajan lähiyhteistyön suunnittelulle ja toteuttamiselle?</a:t>
            </a:r>
          </a:p>
          <a:p>
            <a:endParaRPr lang="fi-FI" sz="1400" dirty="0"/>
          </a:p>
          <a:p>
            <a:r>
              <a:rPr lang="fi-FI" sz="1400" dirty="0"/>
              <a:t>Mitä yhteistyön tekeminen vaatii eri asemassa olevilta henkilöiltä?</a:t>
            </a:r>
          </a:p>
          <a:p>
            <a:endParaRPr lang="fi-FI" sz="1400" dirty="0"/>
          </a:p>
          <a:p>
            <a:r>
              <a:rPr lang="fi-FI" sz="1400" dirty="0"/>
              <a:t>Miten suunnittelemme, toteutamme ja arvioimme toimintaa?</a:t>
            </a:r>
          </a:p>
          <a:p>
            <a:endParaRPr lang="fi-FI" sz="1400" dirty="0"/>
          </a:p>
          <a:p>
            <a:r>
              <a:rPr lang="fi-FI" sz="1400" dirty="0"/>
              <a:t>Miten toteutamme yhteistyötä?</a:t>
            </a:r>
          </a:p>
          <a:p>
            <a:endParaRPr lang="fi-FI" sz="1400" dirty="0"/>
          </a:p>
          <a:p>
            <a:r>
              <a:rPr lang="fi-FI" sz="1400" dirty="0"/>
              <a:t>Kuinka voimme toteuttaa yhteistyötä eri tasoilla?</a:t>
            </a: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35CBF9-5445-4572-8B07-C56B631B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70061"/>
              </p:ext>
            </p:extLst>
          </p:nvPr>
        </p:nvGraphicFramePr>
        <p:xfrm>
          <a:off x="743638" y="798722"/>
          <a:ext cx="665018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180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832718">
                <a:tc>
                  <a:txBody>
                    <a:bodyPr/>
                    <a:lstStyle/>
                    <a:p>
                      <a:r>
                        <a:rPr lang="fi-FI" dirty="0"/>
                        <a:t>PEDAGOGISET TYÖTAVAT JA OPPIMISYMPÄRISTÖT</a:t>
                      </a:r>
                    </a:p>
                    <a:p>
                      <a:r>
                        <a:rPr lang="fi-FI" dirty="0"/>
                        <a:t>Puoli päivää pihalla, turvataitokasvatus, STEAM-pedagogiikka, Kestävän tulevaisuuden opinvirta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080319">
                <a:tc>
                  <a:txBody>
                    <a:bodyPr/>
                    <a:lstStyle/>
                    <a:p>
                      <a:r>
                        <a:rPr lang="fi-FI" sz="1400" dirty="0" err="1"/>
                        <a:t>Steamprojektit</a:t>
                      </a:r>
                      <a:r>
                        <a:rPr lang="fi-FI" sz="1400" dirty="0"/>
                        <a:t> sekä koulussa, että päiväkodeissa</a:t>
                      </a:r>
                    </a:p>
                    <a:p>
                      <a:pPr lvl="0">
                        <a:buNone/>
                      </a:pPr>
                      <a:r>
                        <a:rPr lang="fi-FI" sz="1400" dirty="0" err="1"/>
                        <a:t>Steamvaiheet</a:t>
                      </a:r>
                      <a:r>
                        <a:rPr lang="fi-FI" sz="1400" dirty="0"/>
                        <a:t> tutuiksi osana toimintaa</a:t>
                      </a:r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Oppimisympäristöinä:  Lähiluonto (</a:t>
                      </a: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Kiiminkijoen läheisyys, retket lähiluontoon ja oman alueen kulttuurihistoria</a:t>
                      </a: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), koulun ja päiväkotien sisätilat ja piha-alueet,</a:t>
                      </a:r>
                      <a:endParaRPr lang="fi-FI" sz="14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urheilukentät,  kirjasto (satuhetket netissä, kirjastokäynnit ja kirjavinkkaukset) </a:t>
                      </a:r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Oulun kaupungin tunne- ja turvataitokasvatusmateriaali osana </a:t>
                      </a:r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koulun ja esiopetuksen opetussuunnitelmaa</a:t>
                      </a:r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Koulussa </a:t>
                      </a:r>
                      <a:r>
                        <a:rPr lang="fi-FI" sz="1400" dirty="0" err="1"/>
                        <a:t>osallistetaan</a:t>
                      </a:r>
                      <a:r>
                        <a:rPr lang="fi-FI" sz="1400" dirty="0"/>
                        <a:t> lapsia seuraavasti: Kummitoiminta oppilaiden välillä, lasten pitämät kerhot ja aktiivinen oppilaskunta. Päiväkodeissa lasten osallisuus mahdollistetaan  kuuntelemalla ja havainnoimalla lapsia, tarttumalla lapsia kiinnostaviin aiheisiin ja opintokokonaisuuksiin.</a:t>
                      </a:r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Lasten palaverit eskareissa.</a:t>
                      </a:r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endParaRPr lang="fi-FI" dirty="0"/>
                    </a:p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7705618" y="1315092"/>
            <a:ext cx="2834635" cy="3782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voimme hyödyntää laajasti eri oppimisympäristöjä? (Esim. päiväkodin tilat, koulun tilat, lähiympäristö) </a:t>
            </a:r>
          </a:p>
          <a:p>
            <a:endParaRPr lang="fi-FI" sz="1400" dirty="0"/>
          </a:p>
          <a:p>
            <a:r>
              <a:rPr lang="fi-FI" sz="1400" dirty="0"/>
              <a:t>Millaisia työskentelytapoja käytämme?</a:t>
            </a:r>
          </a:p>
          <a:p>
            <a:endParaRPr lang="fi-FI" sz="1400" dirty="0"/>
          </a:p>
          <a:p>
            <a:r>
              <a:rPr lang="fi-FI" sz="1400" dirty="0"/>
              <a:t>Miten huomioimme lasten  osallisuuden?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35CBF9-5445-4572-8B07-C56B631B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83965"/>
              </p:ext>
            </p:extLst>
          </p:nvPr>
        </p:nvGraphicFramePr>
        <p:xfrm>
          <a:off x="507999" y="790222"/>
          <a:ext cx="7295444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5444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Arial Nova"/>
                        </a:rPr>
                        <a:t>Tutustumme sekä perusopetuksen että esiopetuksen opetussuunnitelmiin.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Jaamme asiantuntijuutta keskustelemalla lasten ikätyypillisestä kehityksestä varhaiskasvatusvuosina (0</a:t>
                      </a:r>
                      <a:r>
                        <a:rPr lang="fi-FI" sz="1200" b="0" i="0" u="none" strike="noStrike" noProof="0" dirty="0">
                          <a:solidFill>
                            <a:schemeClr val="dk1"/>
                          </a:solidFill>
                          <a:latin typeface="Arial Nova"/>
                        </a:rPr>
                        <a:t>–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8) sekä kasvatuksellisista kysymyksistä ja opetuksellisista haasteista. Ideoimme yhdessä lapsilähtöistä, tarkoituksenmukaista ja sisältörikasta opetusta opetussuunnitelmien lähtökohdat ja arvoperusta huomioiden. Jaamme kokemuksen ja koulutuksen kautta karttunutta tietoa hyvistä käytänteistä. 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0" i="0" u="none" strike="noStrike" noProof="0" dirty="0">
                        <a:solidFill>
                          <a:srgbClr val="000000"/>
                        </a:solidFill>
                        <a:latin typeface="Arial Nova"/>
                      </a:endParaRP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Tietoa jaetaan kasvokkain keskustellen, soittamalla ja sähköisesti. </a:t>
                      </a:r>
                      <a:r>
                        <a:rPr lang="fi-FI" sz="1200" b="0" i="0" u="none" strike="noStrike" noProof="0" dirty="0" err="1">
                          <a:solidFill>
                            <a:srgbClr val="000000"/>
                          </a:solidFill>
                          <a:latin typeface="Arial Nova"/>
                        </a:rPr>
                        <a:t>Teams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-alusta tarjoaa kätevän mahdollisuuden vuorovaikutteiseen keskusteluun pitkistä välimatkoista huolimatta. Lisäksi sähköposti liitetiedostoineen mahdollistaa esimerkiksi linkkien ja sivustojen vinkkaamisen.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Arial Nova"/>
                      </a:endParaRP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0" i="0" u="none" strike="noStrike" noProof="0" dirty="0">
                        <a:solidFill>
                          <a:srgbClr val="000000"/>
                        </a:solidFill>
                        <a:latin typeface="Arial Nova"/>
                      </a:endParaRP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Hyödynnämme kaikkien asiantuntijuutta. Päiväkodin ja koulun yhteistyöparit suunnittelevat toiminnan, rehtori ja päiväkodinjohtajat mukana suunnittelussa. Lisäksi erityisopettajien, koulupsykologien yms. konsultaatiot ja läsnäolo tilaisuuksissa suotavaa.  Yhteistyötä ohjaa samat arvot kuin </a:t>
                      </a:r>
                      <a:r>
                        <a:rPr lang="fi-FI" sz="1200" b="0" i="0" u="none" strike="noStrike" noProof="0" dirty="0">
                          <a:solidFill>
                            <a:schemeClr val="dk1"/>
                          </a:solidFill>
                          <a:latin typeface="Arial Nova"/>
                        </a:rPr>
                        <a:t>Oulun sivistys- ja opetustoimintaa: rohkeus, reiluus ja vastuullisuus. </a:t>
                      </a: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   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latin typeface="Arial Nova"/>
                      </a:endParaRP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200" b="0" i="0" u="none" strike="noStrike" noProof="0" dirty="0">
                        <a:solidFill>
                          <a:srgbClr val="000000"/>
                        </a:solidFill>
                        <a:latin typeface="Arial Nova"/>
                      </a:endParaRP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 dirty="0">
                          <a:solidFill>
                            <a:srgbClr val="000000"/>
                          </a:solidFill>
                          <a:latin typeface="Arial Nova"/>
                        </a:rPr>
                        <a:t>Moniammatillisessa yhteistyössä  matalan kynnyksen yhteydenotto. Lapsikohtaisista kysymyksistä konsultoidaan niin koulupsykologia, puhe- ja toimintaterapeutteja, kuin sosiaalitoimen työntekijöitä. Neuvolan, terveydenhoitajan ja erityisopettajien osaamista hyödynnetään opetusta ja kasvatusta suunniteltaessa kunkin lapsen kokonaisvaltaisen kasvun, kehityksen ja oppimisen tukemiseksi.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Miten jaamme esiopetuksen ja perusopetuksen asiantuntijuutta?</a:t>
            </a:r>
          </a:p>
          <a:p>
            <a:endParaRPr lang="fi-FI" sz="1400" dirty="0"/>
          </a:p>
          <a:p>
            <a:r>
              <a:rPr lang="fi-FI" sz="1400" dirty="0"/>
              <a:t>Millä keinoin voimme jakaa tietoa molemmin puolin?</a:t>
            </a:r>
          </a:p>
          <a:p>
            <a:endParaRPr lang="fi-FI" sz="1400" dirty="0"/>
          </a:p>
          <a:p>
            <a:r>
              <a:rPr lang="fi-FI" sz="1400" dirty="0"/>
              <a:t>Kuinka hyödynnämme kaikkien arvokasta tietoa ja asiantuntijuutta?</a:t>
            </a:r>
          </a:p>
          <a:p>
            <a:endParaRPr lang="fi-FI" sz="1400" dirty="0"/>
          </a:p>
          <a:p>
            <a:r>
              <a:rPr lang="fi-FI" sz="1400" dirty="0"/>
              <a:t>Kuinka huomioimme moniammatillisuuden?</a:t>
            </a:r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35CBF9-5445-4572-8B07-C56B631B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151241"/>
              </p:ext>
            </p:extLst>
          </p:nvPr>
        </p:nvGraphicFramePr>
        <p:xfrm>
          <a:off x="917222" y="790222"/>
          <a:ext cx="6773333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 dirty="0"/>
                        <a:t>ARVIOINTI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r>
                        <a:rPr lang="fi-FI" sz="1400" dirty="0"/>
                        <a:t>Lukuvuosittain palautekeskustelu lokakuussa esiopettajan, ensimmäisen luokan opettajan, erityisopettajien ja esimiesten kanssa.</a:t>
                      </a:r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Arvioidaan mennyttä kautta, tukitoimia ja  yhteistyötä perusopetuksen ja päiväkotien välillä. </a:t>
                      </a:r>
                    </a:p>
                    <a:p>
                      <a:pPr lvl="0">
                        <a:buNone/>
                      </a:pPr>
                      <a:endParaRPr lang="fi-FI" sz="1400" dirty="0"/>
                    </a:p>
                    <a:p>
                      <a:pPr lvl="0">
                        <a:buNone/>
                      </a:pPr>
                      <a:r>
                        <a:rPr lang="fi-FI" sz="1400" dirty="0"/>
                        <a:t>Palautekeskustelu kirjattuna yhteiseen vuosisuunnitelmaan.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8" y="1391479"/>
            <a:ext cx="280484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arviomme ja kehitämme toimintaamme?</a:t>
            </a:r>
          </a:p>
          <a:p>
            <a:endParaRPr lang="fi-FI" sz="1400" dirty="0"/>
          </a:p>
          <a:p>
            <a:r>
              <a:rPr lang="fi-FI" sz="1400" dirty="0"/>
              <a:t>Kuinka varmistamme yhteistyön säännöllisyyden, jatkuvuuden?</a:t>
            </a:r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E0C05603B2C0F408A08DA68F81A21D3" ma:contentTypeVersion="17" ma:contentTypeDescription="Luo uusi asiakirja." ma:contentTypeScope="" ma:versionID="d0742870d12f950cc97ca8299f119840">
  <xsd:schema xmlns:xsd="http://www.w3.org/2001/XMLSchema" xmlns:xs="http://www.w3.org/2001/XMLSchema" xmlns:p="http://schemas.microsoft.com/office/2006/metadata/properties" xmlns:ns2="3b8f07fa-dc55-4534-a094-b32ab200d56d" xmlns:ns3="2dbfa9e7-33bc-4048-908b-9ef051b1416d" targetNamespace="http://schemas.microsoft.com/office/2006/metadata/properties" ma:root="true" ma:fieldsID="177bd8c61de2f565c5a3a7158d70f356" ns2:_="" ns3:_="">
    <xsd:import namespace="3b8f07fa-dc55-4534-a094-b32ab200d56d"/>
    <xsd:import namespace="2dbfa9e7-33bc-4048-908b-9ef051b141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f07fa-dc55-4534-a094-b32ab200d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b6f73edd-577a-44a5-983b-b6ef24e70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fa9e7-33bc-4048-908b-9ef051b1416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756dfd1-4aab-4186-98b1-0a39a9d36a00}" ma:internalName="TaxCatchAll" ma:showField="CatchAllData" ma:web="2dbfa9e7-33bc-4048-908b-9ef051b14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8f07fa-dc55-4534-a094-b32ab200d56d">
      <Terms xmlns="http://schemas.microsoft.com/office/infopath/2007/PartnerControls"/>
    </lcf76f155ced4ddcb4097134ff3c332f>
    <TaxCatchAll xmlns="2dbfa9e7-33bc-4048-908b-9ef051b1416d" xsi:nil="true"/>
  </documentManagement>
</p:properties>
</file>

<file path=customXml/itemProps1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86A5C-C99F-41FB-AEF4-AF92ACE60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8f07fa-dc55-4534-a094-b32ab200d56d"/>
    <ds:schemaRef ds:uri="2dbfa9e7-33bc-4048-908b-9ef051b14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20DC00-C2C2-4CAE-845E-F0848EDFD4C5}">
  <ds:schemaRefs>
    <ds:schemaRef ds:uri="c8446406-135b-46a9-8245-276e77bfecea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3b8f07fa-dc55-4534-a094-b32ab200d56d"/>
    <ds:schemaRef ds:uri="2dbfa9e7-33bc-4048-908b-9ef051b141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380</TotalTime>
  <Words>787</Words>
  <Application>Microsoft Office PowerPoint</Application>
  <PresentationFormat>Laajakuva</PresentationFormat>
  <Paragraphs>132</Paragraphs>
  <Slides>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Office-teema</vt:lpstr>
      <vt:lpstr>5-8-vuotiaiden pedagoginen suunnitelma</vt:lpstr>
      <vt:lpstr>Kasvamme, kohtaamme ja kasvatamme yhdessä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Molin Tomi</cp:lastModifiedBy>
  <cp:revision>459</cp:revision>
  <dcterms:created xsi:type="dcterms:W3CDTF">2023-02-07T09:36:14Z</dcterms:created>
  <dcterms:modified xsi:type="dcterms:W3CDTF">2024-08-27T16:46:16Z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2021-12-02T06:57:50Z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f0cf23bd-1756-44ca-9c2f-76589cb6317f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0x010100FE0C05603B2C0F408A08DA68F81A21D3</vt:lpwstr>
  </property>
  <property fmtid="{D5CDD505-2E9C-101B-9397-08002B2CF9AE}" pid="10" name="MediaServiceImageTags">
    <vt:lpwstr/>
  </property>
</Properties>
</file>