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88" r:id="rId3"/>
  </p:sldMasterIdLst>
  <p:notesMasterIdLst>
    <p:notesMasterId r:id="rId26"/>
  </p:notesMasterIdLst>
  <p:handoutMasterIdLst>
    <p:handoutMasterId r:id="rId27"/>
  </p:handoutMasterIdLst>
  <p:sldIdLst>
    <p:sldId id="271" r:id="rId4"/>
    <p:sldId id="474" r:id="rId5"/>
    <p:sldId id="475" r:id="rId6"/>
    <p:sldId id="446" r:id="rId7"/>
    <p:sldId id="260" r:id="rId8"/>
    <p:sldId id="461" r:id="rId9"/>
    <p:sldId id="434" r:id="rId10"/>
    <p:sldId id="466" r:id="rId11"/>
    <p:sldId id="485" r:id="rId12"/>
    <p:sldId id="487" r:id="rId13"/>
    <p:sldId id="488" r:id="rId14"/>
    <p:sldId id="451" r:id="rId15"/>
    <p:sldId id="425" r:id="rId16"/>
    <p:sldId id="452" r:id="rId17"/>
    <p:sldId id="453" r:id="rId18"/>
    <p:sldId id="454" r:id="rId19"/>
    <p:sldId id="261" r:id="rId20"/>
    <p:sldId id="476" r:id="rId21"/>
    <p:sldId id="477" r:id="rId22"/>
    <p:sldId id="478" r:id="rId23"/>
    <p:sldId id="456" r:id="rId24"/>
    <p:sldId id="481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9E"/>
    <a:srgbClr val="516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0241AC99-A94E-49EA-913C-63A89DF1F2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37DE763-8237-4201-87C3-C0C2DFDED6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39F60-26CD-48BE-81A5-930EC84C9DC0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846DA8E-87CD-4589-AEA1-2F0EC88C2F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67F59E8-C9DB-4155-A2BC-53E479A12E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D003-7F9B-4172-80E4-A70E549F2D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1614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5DE5F-517C-49AB-BC1C-06AAE942420F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4E3FE-27DF-44D6-A2EB-B252BCD6F7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2585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D635D995-C8C7-4020-9222-2E9FA1F4C4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4E9E">
                  <a:shade val="30000"/>
                  <a:satMod val="115000"/>
                </a:srgbClr>
              </a:gs>
              <a:gs pos="50000">
                <a:srgbClr val="004E9E">
                  <a:shade val="67500"/>
                  <a:satMod val="115000"/>
                </a:srgbClr>
              </a:gs>
              <a:gs pos="100000">
                <a:srgbClr val="004E9E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377C47-15DA-479C-8F90-126F3EC3F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741AE77-F423-4846-8438-596F43680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B1E0918-3AD4-40E5-AB24-88ED35215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t="33921" r="8064" b="33588"/>
          <a:stretch/>
        </p:blipFill>
        <p:spPr>
          <a:xfrm>
            <a:off x="9124950" y="5937024"/>
            <a:ext cx="2781300" cy="77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7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2D28F5-56C7-4C31-8BE6-B50E8B61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1AF7FA0-BE0F-439B-96AF-504113A2A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89A1D0A-3DB2-4CF3-9F1B-2F59C519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7DD3-15DC-472B-B015-8DDD3FA28EAB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4CDB08-C3E0-4CBC-A4FF-AC9478414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4406969-EDD3-4F16-BEAF-51D98A60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6923-170F-4C89-9A7E-7B4222F148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512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A6DCBD-1BEC-46FF-9303-BDE74146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0ECF7A-0D1B-4FC0-9AB1-0B61FD2B0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7D18231-F0E2-4889-A41E-1B456ABEE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10008CA-EC04-4542-80CF-B7401D2E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7DD3-15DC-472B-B015-8DDD3FA28EAB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8754509-2BA7-4BD1-96A0-45854EC54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301C6E9-86D4-4094-8C00-9B058B2A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6923-170F-4C89-9A7E-7B4222F148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67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2830FD-EDB1-4487-B0BF-FFB2A7453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1F47A49-4D8F-44C3-9059-45BCFC90F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FB495AF-1891-430F-8A6D-FA4932A30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8D2E6E2-6309-41F2-967F-4A41BCA93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D86207C-5965-4C8B-968B-B5F6A51E79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D245C7D-3F64-4138-B6A4-E5D89A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7DD3-15DC-472B-B015-8DDD3FA28EAB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6694000-F427-4989-B649-7A0D305F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E97529D-C472-4520-B0A8-1D4133E0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6923-170F-4C89-9A7E-7B4222F148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9982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AE06C496-DB6F-4678-B30C-57808B234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8" y="152400"/>
            <a:ext cx="12200312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henkilö, urheilu, yleisurheilu&#10;&#10;Kuvaus luotu automaattisesti">
            <a:extLst>
              <a:ext uri="{FF2B5EF4-FFF2-40B4-BE49-F238E27FC236}">
                <a16:creationId xmlns:a16="http://schemas.microsoft.com/office/drawing/2014/main" id="{03C4B608-A12E-4CFE-98CE-44A7D8B507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8" y="152400"/>
            <a:ext cx="12206023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60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E77DA819-8416-4B90-B68C-64E7ACD3C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152400"/>
            <a:ext cx="12178346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9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AA9B4771-039E-454E-A20C-80A1E7A1E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" y="144739"/>
            <a:ext cx="12201281" cy="66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79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3B5C218C-A275-41C1-B1ED-D56DC79DB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1" y="152400"/>
            <a:ext cx="12187641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6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C21512-7689-4A65-BEC7-F422FB1B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1A701A-CC3C-4028-A470-CF9E53693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650A793-D176-4A86-A216-374A7B250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8ED555A-3C84-401F-9117-2C944BCCB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7DD3-15DC-472B-B015-8DDD3FA28EAB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DC9FB54-FFB0-400A-863B-D35284BC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D77D369-E30F-42FB-B788-CD460035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6923-170F-4C89-9A7E-7B4222F148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7349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E02CB6-48B0-4665-AB03-EB43CFBF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E35DF82-0972-4AED-AB19-391AC232C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100344B-02B5-4219-8300-A8B57D89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BA03828-0072-43BB-99F4-7E48BF25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7DD3-15DC-472B-B015-8DDD3FA28EAB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9CB921F-6D85-44A9-957A-512D0D36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FFFFEF2-9012-4DD9-96EA-18C7901E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6923-170F-4C89-9A7E-7B4222F148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996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377C47-15DA-479C-8F90-126F3EC3F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4E9E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741AE77-F423-4846-8438-596F43680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4E9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2ADD99F-9D9B-4601-B30E-B3488FC07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42" y="6041904"/>
            <a:ext cx="2672715" cy="8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72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DB408F-DBB2-417F-8069-C772A3DF5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C96D16D-7269-4CFC-AF49-293269D02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9CD2FB-0978-4D8A-AA66-AA1EBCF3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7DD3-15DC-472B-B015-8DDD3FA28EAB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5580A82-340C-49F0-968A-76F6591B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9F98C29-C163-4843-80CA-685C1206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6923-170F-4C89-9A7E-7B4222F148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555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4BAEA7D-F3D4-4DAC-A64C-4A21DE385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27CC8B9-4621-40DB-A8E6-BAE524A71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AB5FAC-7FD5-4BFF-827E-4C0F3A9D4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7DD3-15DC-472B-B015-8DDD3FA28EAB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14B4CC-EBC8-406D-A1F2-4EB9E9D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D352F5D-2BB7-45F6-BED9-1639DED13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6923-170F-4C89-9A7E-7B4222F148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089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>
            <a:normAutofit/>
          </a:bodyPr>
          <a:lstStyle>
            <a:lvl1pPr>
              <a:defRPr sz="4000" b="0" i="0">
                <a:latin typeface="+mn-lt"/>
                <a:cs typeface="Cambria"/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074" y="1913471"/>
            <a:ext cx="10182726" cy="4263491"/>
          </a:xfrm>
        </p:spPr>
        <p:txBody>
          <a:bodyPr/>
          <a:lstStyle>
            <a:lvl1pPr>
              <a:defRPr sz="2400" b="0" i="0">
                <a:latin typeface="+mn-lt"/>
                <a:cs typeface="Cambria"/>
              </a:defRPr>
            </a:lvl1pPr>
            <a:lvl2pPr>
              <a:defRPr sz="2000" b="0" i="0">
                <a:latin typeface="+mn-lt"/>
                <a:cs typeface="Cambria"/>
              </a:defRPr>
            </a:lvl2pPr>
            <a:lvl3pPr>
              <a:defRPr sz="1800" b="0" i="0">
                <a:latin typeface="+mn-lt"/>
                <a:cs typeface="Cambria"/>
              </a:defRPr>
            </a:lvl3pPr>
            <a:lvl4pPr>
              <a:defRPr sz="1600" b="0" i="0">
                <a:latin typeface="+mn-lt"/>
                <a:cs typeface="Cambria"/>
              </a:defRPr>
            </a:lvl4pPr>
            <a:lvl5pPr>
              <a:defRPr sz="1400" b="0" i="0">
                <a:latin typeface="+mn-lt"/>
                <a:cs typeface="Cambria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" y="48126"/>
            <a:ext cx="793671" cy="8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3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4"/>
          <a:stretch/>
        </p:blipFill>
        <p:spPr>
          <a:xfrm>
            <a:off x="0" y="6065520"/>
            <a:ext cx="12192000" cy="79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125" indent="-365125">
              <a:buSzPct val="9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1pPr>
            <a:lvl2pPr marL="669925" indent="-304800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2pPr>
            <a:lvl3pPr marL="933450" indent="-263525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3pPr>
            <a:lvl4pPr marL="1208088" indent="-274638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4pPr>
            <a:lvl5pPr marL="1473200" indent="-265113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6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3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5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3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5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7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907F06-6819-4538-9869-8DF5810E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6" y="320675"/>
            <a:ext cx="749617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D7C241-014E-4726-BCEB-483E099C9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6" y="1825625"/>
            <a:ext cx="7496174" cy="4851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FEA23B3-EA4E-4D17-9A67-7B1EEA211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5"/>
            <a:ext cx="3740274" cy="685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29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59680" y="4557413"/>
            <a:ext cx="621792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59680" y="1005840"/>
            <a:ext cx="621792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4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/>
          <a:stretch/>
        </p:blipFill>
        <p:spPr>
          <a:xfrm>
            <a:off x="7699248" y="2664975"/>
            <a:ext cx="4329174" cy="4193025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4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2395368"/>
            <a:ext cx="8286752" cy="4463297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2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/>
          <a:stretch/>
        </p:blipFill>
        <p:spPr>
          <a:xfrm>
            <a:off x="-26438" y="0"/>
            <a:ext cx="315063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9" y="0"/>
            <a:ext cx="9475702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3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/>
          <a:stretch/>
        </p:blipFill>
        <p:spPr>
          <a:xfrm>
            <a:off x="1" y="0"/>
            <a:ext cx="315063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6" y="0"/>
            <a:ext cx="9475703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8619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-1" r="47049" b="42778"/>
          <a:stretch/>
        </p:blipFill>
        <p:spPr>
          <a:xfrm>
            <a:off x="0" y="0"/>
            <a:ext cx="3810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9" y="0"/>
            <a:ext cx="9475702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5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6" r="28760" b="27495"/>
          <a:stretch/>
        </p:blipFill>
        <p:spPr>
          <a:xfrm>
            <a:off x="1" y="1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9" y="0"/>
            <a:ext cx="9475702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2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/>
          <a:stretch/>
        </p:blipFill>
        <p:spPr>
          <a:xfrm>
            <a:off x="10909" y="0"/>
            <a:ext cx="40185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6" y="0"/>
            <a:ext cx="9475703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8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0B7A-F5DD-4F40-B4CB-3B2C354B893A}" type="datetimeFigureOut">
              <a:rPr lang="en-US" smtClean="0" smtId="4294967295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E1883-0942-4AA3-9DB2-9C7C3A0314B1}" type="slidenum">
              <a:rPr lang="en-US" smtClean="0" smtId="429496729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41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2E5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05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907F06-6819-4538-9869-8DF5810E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6" y="320675"/>
            <a:ext cx="749617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D7C241-014E-4726-BCEB-483E099C9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6" y="1825625"/>
            <a:ext cx="7496174" cy="487045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7850A3A-BD8E-42C1-884C-46BBBB50D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" y="0"/>
            <a:ext cx="3742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2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2E5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509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908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255" y="6079235"/>
            <a:ext cx="2781300" cy="77876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153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60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907F06-6819-4538-9869-8DF5810E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6" y="320675"/>
            <a:ext cx="749617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D7C241-014E-4726-BCEB-483E099C9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6" y="1825625"/>
            <a:ext cx="7496174" cy="48704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3EA23D6-DDED-4BB1-9FF7-71A0288A9F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5"/>
            <a:ext cx="3740274" cy="685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4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907F06-6819-4538-9869-8DF5810E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368300"/>
            <a:ext cx="749617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D7C241-014E-4726-BCEB-483E099C9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6" y="1873250"/>
            <a:ext cx="7496174" cy="487045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914590D-9ED9-4D18-A343-74711D02ED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9231" y="0"/>
            <a:ext cx="3742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907F06-6819-4538-9869-8DF5810E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368300"/>
            <a:ext cx="749617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D7C241-014E-4726-BCEB-483E099C9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6" y="1873250"/>
            <a:ext cx="7496174" cy="487045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2A52262-D376-44D4-9629-B8FAA00760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4850" y="209550"/>
            <a:ext cx="38576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907F06-6819-4538-9869-8DF5810E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368300"/>
            <a:ext cx="749617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D7C241-014E-4726-BCEB-483E099C9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6" y="1873250"/>
            <a:ext cx="7496174" cy="487045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1F753C2-AE59-44A1-93C7-C800292716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5037" y="180974"/>
            <a:ext cx="385762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5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38F5503D-30D2-4EF2-9C56-D40C26B1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D06211CC-40FC-49C1-943A-CBF584556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2037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96E4113-8D84-4BD9-BA72-9CB22532D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42" y="6041904"/>
            <a:ext cx="2672715" cy="8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A2F626E-4CBA-43DA-A567-774716A8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551362E-4AA2-4C8F-858C-6E747F4FD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EFE272B-F4B0-4AF9-B673-EFED97D13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C7DD3-15DC-472B-B015-8DDD3FA28EAB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B7940A-7CCC-4752-84A4-503EDC42B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38D8D7B-8A60-4E0A-B51D-E9DFDB79F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06923-170F-4C89-9A7E-7B4222F148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369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55" r:id="rId9"/>
    <p:sldLayoutId id="2147483651" r:id="rId10"/>
    <p:sldLayoutId id="2147483652" r:id="rId11"/>
    <p:sldLayoutId id="2147483653" r:id="rId12"/>
    <p:sldLayoutId id="2147483654" r:id="rId13"/>
    <p:sldLayoutId id="2147483665" r:id="rId14"/>
    <p:sldLayoutId id="2147483666" r:id="rId15"/>
    <p:sldLayoutId id="2147483667" r:id="rId16"/>
    <p:sldLayoutId id="2147483668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9970"/>
            <a:ext cx="10515600" cy="10807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13471"/>
            <a:ext cx="10515600" cy="42634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6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50">
          <a:solidFill>
            <a:schemeClr val="tx1"/>
          </a:solidFill>
          <a:latin typeface="+mn-lt"/>
          <a:ea typeface="Arial" charset="0"/>
          <a:cs typeface="Cambria"/>
        </a:defRPr>
      </a:lvl1pPr>
    </p:titleStyle>
    <p:bodyStyle>
      <a:lvl1pPr marL="365125" indent="-365125" algn="l" defTabSz="9144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SzPct val="90000"/>
        <a:buFontTx/>
        <a:buBlip>
          <a:blip r:embed="rId19"/>
        </a:buBlip>
        <a:tabLst/>
        <a:defRPr sz="2800" b="0" i="0" kern="1200">
          <a:solidFill>
            <a:schemeClr val="tx1"/>
          </a:solidFill>
          <a:latin typeface="+mn-lt"/>
          <a:ea typeface="Arial" charset="0"/>
          <a:cs typeface="Cambria"/>
        </a:defRPr>
      </a:lvl1pPr>
      <a:lvl2pPr marL="669925" indent="-304800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19"/>
        </a:buBlip>
        <a:tabLst/>
        <a:defRPr sz="2400" b="0" i="0" kern="1200">
          <a:solidFill>
            <a:schemeClr val="tx1"/>
          </a:solidFill>
          <a:latin typeface="+mn-lt"/>
          <a:ea typeface="Arial" charset="0"/>
          <a:cs typeface="Cambria"/>
        </a:defRPr>
      </a:lvl2pPr>
      <a:lvl3pPr marL="933450" indent="-263525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19"/>
        </a:buBlip>
        <a:tabLst/>
        <a:defRPr sz="2200" b="0" i="0" kern="1200">
          <a:solidFill>
            <a:schemeClr val="tx1"/>
          </a:solidFill>
          <a:latin typeface="+mn-lt"/>
          <a:ea typeface="Arial" charset="0"/>
          <a:cs typeface="Cambria"/>
        </a:defRPr>
      </a:lvl3pPr>
      <a:lvl4pPr marL="1208088" indent="-274638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19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4pPr>
      <a:lvl5pPr marL="1473200" indent="-265113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19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57680" y="118948"/>
            <a:ext cx="867663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36872" y="1711426"/>
            <a:ext cx="7994015" cy="4124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2E5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56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ika.pieniniemi@ouka.fi" TargetMode="External"/><Relationship Id="rId2" Type="http://schemas.openxmlformats.org/officeDocument/2006/relationships/hyperlink" Target="mailto:jukka.latva-rasku@eduouka.fi" TargetMode="Externa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D66457-8A15-4C68-AD6B-2C9E8A021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925762"/>
          </a:xfrm>
        </p:spPr>
        <p:txBody>
          <a:bodyPr>
            <a:normAutofit/>
          </a:bodyPr>
          <a:lstStyle/>
          <a:p>
            <a:r>
              <a:rPr lang="fi-FI" dirty="0"/>
              <a:t>URHEILUYLÄKOULUN </a:t>
            </a:r>
            <a:br>
              <a:rPr lang="fi-FI" dirty="0"/>
            </a:br>
            <a:r>
              <a:rPr lang="fi-FI" dirty="0"/>
              <a:t>VANHEMPAINILTA</a:t>
            </a:r>
            <a:br>
              <a:rPr lang="fi-FI" dirty="0"/>
            </a:br>
            <a:r>
              <a:rPr lang="fi-FI" dirty="0"/>
              <a:t>TERVETULOA!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38F0629-B356-48B1-BF64-C42546D035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fi-FI" dirty="0"/>
          </a:p>
          <a:p>
            <a:endParaRPr lang="fi-FI" dirty="0"/>
          </a:p>
          <a:p>
            <a:r>
              <a:rPr lang="fi-FI" sz="2800" dirty="0"/>
              <a:t>Kastellin koulu </a:t>
            </a:r>
            <a:br>
              <a:rPr lang="fi-FI" sz="2800" dirty="0"/>
            </a:br>
            <a:r>
              <a:rPr lang="fi-FI" sz="2800" dirty="0"/>
              <a:t>Ouluseutu Urheiluakatemia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3FD36B5-3835-A979-0B6D-ADC654456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7" t="39111" r="26833" b="37926"/>
          <a:stretch/>
        </p:blipFill>
        <p:spPr>
          <a:xfrm>
            <a:off x="2895600" y="4363879"/>
            <a:ext cx="6400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70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9EAB3A-B0D6-2FFA-0E64-F23BA703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Sisällön paikkamerkki 4" descr="Kuva, joka sisältää kohteen teksti, urheilu, Ihmisen kasvot, vesi&#10;&#10;Kuvaus luotu automaattisesti">
            <a:extLst>
              <a:ext uri="{FF2B5EF4-FFF2-40B4-BE49-F238E27FC236}">
                <a16:creationId xmlns:a16="http://schemas.microsoft.com/office/drawing/2014/main" id="{22AD7E6C-093B-008D-F03A-A2CECA34D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1" y="75264"/>
            <a:ext cx="10436048" cy="5940000"/>
          </a:xfr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B3A96F2-A9B2-FA7A-9FBD-ACB460159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</p:spPr>
        <p:txBody>
          <a:bodyPr/>
          <a:lstStyle/>
          <a:p>
            <a:pPr>
              <a:spcAft>
                <a:spcPts val="600"/>
              </a:spcAft>
            </a:pPr>
            <a:fld id="{5996E29E-6290-2340-B1E0-4889086377DB}" type="datetime1">
              <a:rPr lang="fi-FI" smtClean="0"/>
              <a:pPr>
                <a:spcAft>
                  <a:spcPts val="600"/>
                </a:spcAft>
              </a:pPr>
              <a:t>28.8.2024</a:t>
            </a:fld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EAC3EC9-06C5-C123-4042-4F1D534DB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</p:spPr>
        <p:txBody>
          <a:bodyPr/>
          <a:lstStyle/>
          <a:p>
            <a:pPr>
              <a:spcAft>
                <a:spcPts val="600"/>
              </a:spcAft>
            </a:pPr>
            <a:fld id="{0BC05F23-9948-9C48-82BF-76A5EF201BAB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7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EED34CE-34A1-CEA3-1DF9-0368C527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Sisällön paikkamerkki 6" descr="Kuva, joka sisältää kohteen teksti, kuvakaappaus, pyörä, henkilö&#10;&#10;Kuvaus luotu automaattisesti">
            <a:extLst>
              <a:ext uri="{FF2B5EF4-FFF2-40B4-BE49-F238E27FC236}">
                <a16:creationId xmlns:a16="http://schemas.microsoft.com/office/drawing/2014/main" id="{2ED972D3-C088-1945-5454-7E30BCC76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72" y="329236"/>
            <a:ext cx="10213029" cy="5796000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907547D-94A0-765F-73A4-B7A9780FC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5996E29E-6290-2340-B1E0-4889086377DB}" type="datetime1">
              <a:rPr lang="fi-FI" smtClean="0"/>
              <a:pPr>
                <a:spcAft>
                  <a:spcPts val="600"/>
                </a:spcAft>
              </a:pPr>
              <a:t>28.8.2024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88D9EF1-138E-BFD7-E2E1-3A47713AE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BC05F23-9948-9C48-82BF-76A5EF201BAB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8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7CC589-6DA8-4269-83AF-6E5B60A4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Urheiluluokkalaisten liikunnat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10C09FE7-73F6-4EBC-BBC8-C7D686832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281" y="1646238"/>
            <a:ext cx="10473438" cy="4203700"/>
          </a:xfrm>
        </p:spPr>
      </p:pic>
    </p:spTree>
    <p:extLst>
      <p:ext uri="{BB962C8B-B14F-4D97-AF65-F5344CB8AC3E}">
        <p14:creationId xmlns:p14="http://schemas.microsoft.com/office/powerpoint/2010/main" val="1399079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17884" y="520200"/>
            <a:ext cx="10515600" cy="745087"/>
          </a:xfrm>
        </p:spPr>
        <p:txBody>
          <a:bodyPr/>
          <a:lstStyle/>
          <a:p>
            <a:r>
              <a:rPr lang="fi-FI" b="1" dirty="0"/>
              <a:t>Lukujärjestys: esimerkki 7A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6E29E-6290-2340-B1E0-4889086377DB}" type="datetime1">
              <a:rPr kumimoji="0" lang="fi-FI" sz="1100" b="0" i="0" u="none" strike="noStrike" kern="1200" cap="none" spc="80" normalizeH="0" baseline="0" noProof="0" smtClean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28.8.2024</a:t>
            </a:fld>
            <a:endParaRPr kumimoji="0" lang="en-US" sz="1100" b="0" i="0" u="none" strike="noStrike" kern="1200" cap="none" spc="80" normalizeH="0" baseline="0" noProof="0" dirty="0">
              <a:ln>
                <a:noFill/>
              </a:ln>
              <a:solidFill>
                <a:srgbClr val="004899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5F23-9948-9C48-82BF-76A5EF201BAB}" type="slidenum">
              <a:rPr kumimoji="0" lang="en-US" sz="1100" b="0" i="0" u="none" strike="noStrike" kern="1200" cap="none" spc="80" normalizeH="0" baseline="0" noProof="0" smtClean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80" normalizeH="0" baseline="0" noProof="0">
              <a:ln>
                <a:noFill/>
              </a:ln>
              <a:solidFill>
                <a:srgbClr val="004899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ED7839BD-C07C-B737-695B-7BDD422E2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6" t="13264" r="4077" b="13091"/>
          <a:stretch/>
        </p:blipFill>
        <p:spPr>
          <a:xfrm>
            <a:off x="717884" y="1377615"/>
            <a:ext cx="10756232" cy="4710363"/>
          </a:xfrm>
        </p:spPr>
      </p:pic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A28602D5-4E56-E340-2664-DC41900BEFB9}"/>
              </a:ext>
            </a:extLst>
          </p:cNvPr>
          <p:cNvSpPr/>
          <p:nvPr/>
        </p:nvSpPr>
        <p:spPr>
          <a:xfrm>
            <a:off x="1239253" y="1782799"/>
            <a:ext cx="2045367" cy="116493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EEF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D42D4CA-796D-737D-34BB-F1EDCCB69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061" y="5158610"/>
            <a:ext cx="2097206" cy="628579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2B57D99E-B80A-1314-C6F7-6E078828F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485" y="5166414"/>
            <a:ext cx="2097206" cy="627942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72CC246-81DB-3162-D2EC-D8CA6932D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485" y="2984785"/>
            <a:ext cx="2097206" cy="16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DE67CB-4DB9-1585-5F74-CC62E05F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20" y="534736"/>
            <a:ext cx="10515600" cy="592106"/>
          </a:xfrm>
        </p:spPr>
        <p:txBody>
          <a:bodyPr/>
          <a:lstStyle/>
          <a:p>
            <a:r>
              <a:rPr lang="fi-FI" b="1" dirty="0"/>
              <a:t>Lukujärjestys: esimerkki 8B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9D356967-BFE4-01D6-764C-DDF37E2E8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46" b="15913"/>
          <a:stretch/>
        </p:blipFill>
        <p:spPr>
          <a:xfrm>
            <a:off x="582766" y="1315094"/>
            <a:ext cx="11026468" cy="4375240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AC25EE0-44BA-1840-0EFB-199DB08D65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6E29E-6290-2340-B1E0-4889086377DB}" type="datetime1">
              <a:rPr kumimoji="0" lang="fi-FI" sz="1100" b="0" i="0" u="none" strike="noStrike" kern="1200" cap="none" spc="80" normalizeH="0" baseline="0" noProof="0" smtClean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28.8.2024</a:t>
            </a:fld>
            <a:endParaRPr kumimoji="0" lang="en-US" sz="1100" b="0" i="0" u="none" strike="noStrike" kern="1200" cap="none" spc="80" normalizeH="0" baseline="0" noProof="0" dirty="0">
              <a:ln>
                <a:noFill/>
              </a:ln>
              <a:solidFill>
                <a:srgbClr val="004899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1790D3A-A50F-A415-E6F5-F258B0266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5F23-9948-9C48-82BF-76A5EF201BAB}" type="slidenum">
              <a:rPr kumimoji="0" lang="en-US" sz="1100" b="0" i="0" u="none" strike="noStrike" kern="1200" cap="none" spc="80" normalizeH="0" baseline="0" noProof="0" smtClean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80" normalizeH="0" baseline="0" noProof="0">
              <a:ln>
                <a:noFill/>
              </a:ln>
              <a:solidFill>
                <a:srgbClr val="004899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BC0B5546-DD5D-1929-40A8-EF6CC243F56D}"/>
              </a:ext>
            </a:extLst>
          </p:cNvPr>
          <p:cNvSpPr/>
          <p:nvPr/>
        </p:nvSpPr>
        <p:spPr>
          <a:xfrm>
            <a:off x="1212352" y="4428163"/>
            <a:ext cx="2034282" cy="827068"/>
          </a:xfrm>
          <a:prstGeom prst="roundRect">
            <a:avLst>
              <a:gd name="adj" fmla="val 10769"/>
            </a:avLst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EEF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66E7ABA-AC39-906B-4A1E-B15DF73DA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677" y="4397610"/>
            <a:ext cx="2085013" cy="114529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47F9ADD-01C8-67E5-7CAE-C5F3901B7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691" y="2282852"/>
            <a:ext cx="1984946" cy="114614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A0E192C3-89C1-2E09-4864-425F9B306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462" y="2855926"/>
            <a:ext cx="1987468" cy="57307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AE3DF60F-3447-9794-BF15-88523ED4D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414" y="4985021"/>
            <a:ext cx="1987468" cy="654927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4F8FA62-EC07-7779-927F-9A4F2A89D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959" y="4911112"/>
            <a:ext cx="2097206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5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AB3498-66BB-4997-A2A8-0E06DD242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904621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Urheiluluokan yleisvalmennus – suunnitelma 7lk</a:t>
            </a:r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E9E4011B-119C-047C-010A-A5C5E3862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979" t="15544" b="12432"/>
          <a:stretch/>
        </p:blipFill>
        <p:spPr>
          <a:xfrm>
            <a:off x="2221089" y="1125966"/>
            <a:ext cx="7749822" cy="5411359"/>
          </a:xfrm>
        </p:spPr>
      </p:pic>
    </p:spTree>
    <p:extLst>
      <p:ext uri="{BB962C8B-B14F-4D97-AF65-F5344CB8AC3E}">
        <p14:creationId xmlns:p14="http://schemas.microsoft.com/office/powerpoint/2010/main" val="1034635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2FDBB3-3008-4F1E-BCF3-E4A0D8098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6"/>
            <a:ext cx="10515600" cy="986686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Urheiluluokan yleisvalmennus – suunnitelma 8lk 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79370DF9-34CF-7459-CAB6-A8A5B65C3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27" r="41843" b="12916"/>
          <a:stretch/>
        </p:blipFill>
        <p:spPr>
          <a:xfrm>
            <a:off x="2108728" y="1077410"/>
            <a:ext cx="7974544" cy="5704390"/>
          </a:xfrm>
        </p:spPr>
      </p:pic>
    </p:spTree>
    <p:extLst>
      <p:ext uri="{BB962C8B-B14F-4D97-AF65-F5344CB8AC3E}">
        <p14:creationId xmlns:p14="http://schemas.microsoft.com/office/powerpoint/2010/main" val="3500284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D411B6-B406-413D-99BC-1A63F3C5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3CC115E-950E-4E3B-AAA6-CE1094647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8076" y="320675"/>
            <a:ext cx="8191499" cy="91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74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7BA6BE8-8C8C-703A-43A4-81B8DA863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Kilpaurheilupoissaolot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FA94EAB1-AEAA-ABDF-8502-E3CADA6C4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fi-FI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fi-FI" sz="3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Oppilaalle myönnetään lupa poissaoloon vain niiltä tunneilta, jotka urheilutapahtumaan osallistuminen ja matkustaminen vaatii. Huoltaja ilmoittaa poissaoloano</a:t>
            </a:r>
            <a:r>
              <a:rPr lang="fi-FI" sz="3200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muksessa </a:t>
            </a:r>
            <a:r>
              <a:rPr lang="fi-FI" sz="3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tapahtuman kellonajan tai kokoontumisajan.</a:t>
            </a:r>
          </a:p>
          <a:p>
            <a:pPr marL="0" indent="0" algn="l">
              <a:buNone/>
            </a:pPr>
            <a:endParaRPr lang="fi-FI" sz="3200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fi-FI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1578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5280CE4-BA27-EA5B-0D0E-7FCDF976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Kilpaurheilupoissaolot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C73E64-B9B1-7217-C9BE-89E327AD5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i-FI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Kilpailu- ja urheiluleirimatkojen jälkeen kouluun tullaan lukujärjestyksen mukaisesti. Mikäli paluu on myöhään (esim. klo 24.00 jälkeen), voi luokanvalvoja myöntää luvan tulla kouluun viimeistään klo 10.20 alkavalle tunnille huoltajan anomuksesta. </a:t>
            </a: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Poissaoloanomus luokanvalvojalle tulee tehdä etukäteen. Poissaolo edellyttää, että oppilas osallistuu tehtäväpajaan sen viikon aikana, kun oppilas on ollut oppitunnit pois.</a:t>
            </a:r>
          </a:p>
          <a:p>
            <a:pPr marL="0" indent="0" algn="l">
              <a:buNone/>
            </a:pPr>
            <a:endParaRPr lang="fi-FI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1864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C946DD-C6E3-07E8-1209-217514B7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Henkilökunnan esittely: </a:t>
            </a:r>
            <a:br>
              <a:rPr lang="fi-FI" dirty="0"/>
            </a:br>
            <a:r>
              <a:rPr lang="fi-FI" dirty="0"/>
              <a:t>apulaisrehtori, </a:t>
            </a:r>
            <a:br>
              <a:rPr lang="fi-FI" dirty="0"/>
            </a:br>
            <a:r>
              <a:rPr lang="fi-FI" dirty="0"/>
              <a:t>OSUA-valmentajat,</a:t>
            </a:r>
            <a:br>
              <a:rPr lang="fi-FI" dirty="0"/>
            </a:br>
            <a:r>
              <a:rPr lang="fi-FI" dirty="0"/>
              <a:t>liikunnanopettajat,  </a:t>
            </a:r>
            <a:br>
              <a:rPr lang="fi-FI" dirty="0"/>
            </a:br>
            <a:r>
              <a:rPr lang="fi-FI" dirty="0"/>
              <a:t>luokanvalvojat 7ABC, 8ABC</a:t>
            </a:r>
            <a:br>
              <a:rPr lang="fi-FI" dirty="0"/>
            </a:b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57B5C27-68F0-255D-D863-BFD706ECBC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E27C53E-6323-315B-EF5A-FF923F53C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0E6E2233-F7D1-8ACA-7281-BAA2FED8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Kilpaurheilupoissaolot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2DA9DE8-9098-C10C-D8BB-CA0ED918A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fi-FI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Säännöllisten harjoitusten vuoksi oppilas ei saa olla pois oppitunneilta. Poikkeustapauksissa (maajoukkue, edustusjoukkue) poissaololupaa voi anoa rehtorilta.</a:t>
            </a:r>
          </a:p>
          <a:p>
            <a:pPr algn="l"/>
            <a:endParaRPr lang="fi-FI" dirty="0">
              <a:solidFill>
                <a:srgbClr val="333333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Poissaolon aikaisten asioiden opiskelu itsenäisesti ja koejärjestelyistä sopiminen aineenopettajan kanssa etukäteen kuuluu oppilaan velvollisuuksiin.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5473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54233C-CFDB-4297-A9B3-3D6E7D81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680" y="118948"/>
            <a:ext cx="8676639" cy="615553"/>
          </a:xfrm>
        </p:spPr>
        <p:txBody>
          <a:bodyPr/>
          <a:lstStyle/>
          <a:p>
            <a:r>
              <a:rPr lang="fi-FI" dirty="0"/>
              <a:t>Ja vielä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BCD045-24A9-4694-9A6F-FDA6ACB521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800" dirty="0"/>
              <a:t>Tehtäväpajatoiminta: </a:t>
            </a:r>
          </a:p>
          <a:p>
            <a:r>
              <a:rPr lang="fi-FI" sz="2800" dirty="0"/>
              <a:t>1.jaksossa ti ja to klo 11.45 – 12.15</a:t>
            </a:r>
          </a:p>
          <a:p>
            <a:endParaRPr lang="fi-FI" sz="2800" dirty="0"/>
          </a:p>
          <a:p>
            <a:r>
              <a:rPr lang="fi-FI" sz="2800" spc="-10" dirty="0">
                <a:solidFill>
                  <a:schemeClr val="tx2"/>
                </a:solidFill>
                <a:sym typeface="Wingdings" panose="05000000000000000000" pitchFamily="2" charset="2"/>
              </a:rPr>
              <a:t>Kasvata urheilijaksi -materiaali vanhemmille ja urheilijasopimus: </a:t>
            </a:r>
            <a:r>
              <a:rPr lang="fi-FI" sz="2800" spc="-10" dirty="0" err="1">
                <a:solidFill>
                  <a:schemeClr val="tx2"/>
                </a:solidFill>
                <a:sym typeface="Wingdings" panose="05000000000000000000" pitchFamily="2" charset="2"/>
              </a:rPr>
              <a:t>wilma</a:t>
            </a:r>
            <a:r>
              <a:rPr lang="fi-FI" sz="2800" spc="-10" dirty="0">
                <a:solidFill>
                  <a:schemeClr val="tx2"/>
                </a:solidFill>
                <a:sym typeface="Wingdings" panose="05000000000000000000" pitchFamily="2" charset="2"/>
              </a:rPr>
              <a:t>-viesti lähetetään huoltajille</a:t>
            </a:r>
          </a:p>
          <a:p>
            <a:endParaRPr lang="fi-FI" sz="2800" spc="-1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fi-FI" sz="2800" dirty="0" err="1"/>
              <a:t>OSUAn</a:t>
            </a:r>
            <a:r>
              <a:rPr lang="fi-FI" sz="2800" dirty="0"/>
              <a:t> akatemiakoordinaattori </a:t>
            </a:r>
          </a:p>
          <a:p>
            <a:r>
              <a:rPr lang="fi-FI" sz="2800" dirty="0"/>
              <a:t>Jukka Latva-</a:t>
            </a:r>
            <a:r>
              <a:rPr lang="fi-FI" sz="2800" dirty="0" err="1"/>
              <a:t>Rasku</a:t>
            </a:r>
            <a:endParaRPr lang="fi-FI" sz="2800" dirty="0"/>
          </a:p>
          <a:p>
            <a:r>
              <a:rPr lang="fi-FI" sz="2800" dirty="0">
                <a:hlinkClick r:id="rId2"/>
              </a:rPr>
              <a:t>jukka.latva-rasku@eduouka.fi</a:t>
            </a:r>
            <a:endParaRPr lang="fi-FI" sz="2800" dirty="0"/>
          </a:p>
          <a:p>
            <a:endParaRPr lang="fi-FI" sz="2800" dirty="0"/>
          </a:p>
          <a:p>
            <a:r>
              <a:rPr lang="fi-FI" sz="2800" dirty="0"/>
              <a:t>Apulaisjohtaja Mika Pieniniemi </a:t>
            </a:r>
          </a:p>
          <a:p>
            <a:r>
              <a:rPr lang="fi-FI" sz="2800" dirty="0">
                <a:hlinkClick r:id="rId3"/>
              </a:rPr>
              <a:t>mika.pieniniemi@ouka.fi</a:t>
            </a:r>
            <a:endParaRPr lang="fi-FI" sz="2800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0CFBF5E-3719-3F44-F8AC-CBAFFC091CD2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00110"/>
          </a:xfrm>
        </p:spPr>
        <p:txBody>
          <a:bodyPr/>
          <a:lstStyle/>
          <a:p>
            <a:r>
              <a:rPr lang="fi-FI" dirty="0"/>
              <a:t>Kysymyksiä? Kommentteja?</a:t>
            </a:r>
          </a:p>
        </p:txBody>
      </p:sp>
    </p:spTree>
    <p:extLst>
      <p:ext uri="{BB962C8B-B14F-4D97-AF65-F5344CB8AC3E}">
        <p14:creationId xmlns:p14="http://schemas.microsoft.com/office/powerpoint/2010/main" val="927152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54233C-CFDB-4297-A9B3-3D6E7D81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Siirrytään 7-luokkien luokanvalvojan kanssa luokkiin, 8-luokkien luokanvalvojat ja OSUA-valmentajat tavattavissa auditoriossa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BCD045-24A9-4694-9A6F-FDA6ACB52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452"/>
            <a:ext cx="10515600" cy="4203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600" dirty="0"/>
              <a:t>* </a:t>
            </a:r>
            <a:r>
              <a:rPr lang="fi-FI" dirty="0"/>
              <a:t>Kokoontuminen luokanvalvojan luona </a:t>
            </a:r>
          </a:p>
          <a:p>
            <a:pPr marL="0" indent="0">
              <a:buNone/>
            </a:pPr>
            <a:r>
              <a:rPr lang="fi-FI" dirty="0"/>
              <a:t>7A ruokalan reunalla (Aki Keskinen)</a:t>
            </a:r>
          </a:p>
          <a:p>
            <a:pPr marL="0" indent="0">
              <a:buNone/>
            </a:pPr>
            <a:r>
              <a:rPr lang="fi-FI" dirty="0"/>
              <a:t>7B peruskoulun sisäänkäynti, hissin lähistöllä (Anna-Maija Kuusisto)</a:t>
            </a:r>
          </a:p>
          <a:p>
            <a:pPr marL="0" indent="0">
              <a:buNone/>
            </a:pPr>
            <a:r>
              <a:rPr lang="fi-FI" dirty="0"/>
              <a:t>7C pääaulassa portaiden luona (Johanna Peura)</a:t>
            </a:r>
          </a:p>
          <a:p>
            <a:endParaRPr lang="fi-FI" dirty="0"/>
          </a:p>
          <a:p>
            <a:r>
              <a:rPr lang="fi-FI" dirty="0"/>
              <a:t>Kiitos ja mukavaa syksyä!</a:t>
            </a:r>
          </a:p>
          <a:p>
            <a:endParaRPr lang="fi-FI" sz="3600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4617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B17069-CE12-4E9A-89F5-4C74073F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Urheiluyläkoulutoiminta on osa   urheiluakatemiatoiminnan ohjelmaa. </a:t>
            </a:r>
            <a:br>
              <a:rPr lang="fi-FI" dirty="0"/>
            </a:br>
            <a:r>
              <a:rPr lang="fi-FI" dirty="0"/>
              <a:t>Toimintaa koordinoi Olympiakomitea. 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9190E0-F540-B6E5-B662-F1B1459EE0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28.8.2024</a:t>
            </a:fld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B949C5D-9254-11C1-3EEC-B6F35B699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6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F1A119-3FD0-48B8-9A40-C0A408C7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F2945D18-351A-BEF6-C93F-1B3B5A1FC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59" t="21103" r="20227" b="18958"/>
          <a:stretch/>
        </p:blipFill>
        <p:spPr>
          <a:xfrm>
            <a:off x="393662" y="320675"/>
            <a:ext cx="11097298" cy="6102286"/>
          </a:xfrm>
        </p:spPr>
      </p:pic>
    </p:spTree>
    <p:extLst>
      <p:ext uri="{BB962C8B-B14F-4D97-AF65-F5344CB8AC3E}">
        <p14:creationId xmlns:p14="http://schemas.microsoft.com/office/powerpoint/2010/main" val="114113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226639-AC59-43A3-B83D-7718443B1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004E9E"/>
                </a:solidFill>
              </a:rPr>
              <a:t>Urheiluyläkoulukokeilun arviointiraportti</a:t>
            </a:r>
            <a:br>
              <a:rPr lang="fi-FI" b="1" dirty="0">
                <a:solidFill>
                  <a:srgbClr val="004E9E"/>
                </a:solidFill>
              </a:rPr>
            </a:br>
            <a:r>
              <a:rPr lang="fi-FI" b="1" dirty="0">
                <a:solidFill>
                  <a:srgbClr val="004E9E"/>
                </a:solidFill>
              </a:rPr>
              <a:t>Lukuvuosi 2017-2018 (Kihu 2018)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94C35C-B7C2-466C-9B2F-232C2BEE6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”Tarve yläkouluiässä tapahtuvan tavoitteellisen harjoittelun kehittämiselle perustuu tutkimustietoon urheilijakehityksestä. Yläkouluikä (eli noin 12-15-vuotta) on katsottu iäksi, jossa </a:t>
            </a:r>
            <a:r>
              <a:rPr lang="fi-FI" u="sng" dirty="0"/>
              <a:t>harjoittelun</a:t>
            </a:r>
            <a:r>
              <a:rPr lang="fi-FI" dirty="0"/>
              <a:t> </a:t>
            </a:r>
            <a:r>
              <a:rPr lang="fi-FI" u="sng" dirty="0"/>
              <a:t>tulisi muuttua aikaisempaa intensiivisemmäksi ja erikoistuneemmak</a:t>
            </a:r>
            <a:r>
              <a:rPr lang="fi-FI" dirty="0"/>
              <a:t>si, jos tavoitellaan huippu-urheilijan uraa. </a:t>
            </a:r>
            <a:r>
              <a:rPr lang="fi-FI" sz="1600" dirty="0"/>
              <a:t>(Kts. Aarresola 2016, </a:t>
            </a:r>
            <a:r>
              <a:rPr lang="fi-FI" sz="1600" dirty="0" err="1"/>
              <a:t>Bloom</a:t>
            </a:r>
            <a:r>
              <a:rPr lang="fi-FI" sz="1600" dirty="0"/>
              <a:t> 1985, </a:t>
            </a:r>
            <a:r>
              <a:rPr lang="fi-FI" sz="1600" dirty="0" err="1"/>
              <a:t>Côté</a:t>
            </a:r>
            <a:r>
              <a:rPr lang="fi-FI" sz="1600" dirty="0"/>
              <a:t> ym. 2007, </a:t>
            </a:r>
            <a:r>
              <a:rPr lang="fi-FI" sz="1600" dirty="0" err="1"/>
              <a:t>Gulbin</a:t>
            </a:r>
            <a:r>
              <a:rPr lang="fi-FI" sz="1600" dirty="0"/>
              <a:t> 2013a, Salasuo ym. 2015, </a:t>
            </a:r>
            <a:r>
              <a:rPr lang="fi-FI" sz="1600" dirty="0" err="1"/>
              <a:t>Stambulova</a:t>
            </a:r>
            <a:r>
              <a:rPr lang="fi-FI" sz="1600" dirty="0"/>
              <a:t> 1994, </a:t>
            </a:r>
            <a:r>
              <a:rPr lang="fi-FI" sz="1600" dirty="0" err="1"/>
              <a:t>Wylleman</a:t>
            </a:r>
            <a:r>
              <a:rPr lang="fi-FI" sz="1600" dirty="0"/>
              <a:t> &amp; </a:t>
            </a:r>
            <a:r>
              <a:rPr lang="fi-FI" sz="1600" dirty="0" err="1"/>
              <a:t>Reints</a:t>
            </a:r>
            <a:r>
              <a:rPr lang="fi-FI" sz="1600" dirty="0"/>
              <a:t> 2010, myös Ericsson ym. 1993.)”</a:t>
            </a:r>
          </a:p>
          <a:p>
            <a:r>
              <a:rPr lang="fi-FI" dirty="0"/>
              <a:t>”Käytännössä on huomattu, että usein toisen asteen koulutuksen aloittavat </a:t>
            </a:r>
            <a:r>
              <a:rPr lang="fi-FI" u="sng" dirty="0"/>
              <a:t>nuoret urheilijat ovat harjoitelleet liian vähän </a:t>
            </a:r>
            <a:r>
              <a:rPr lang="fi-FI" dirty="0"/>
              <a:t>ja harjoitusmäärien yhtäkkinen kasvu aiheuttaa vammoja. Harjoitusmäärien kasvattaminen vasta 15-vuoden iässä on ollut liian myöhään. On myös huomattu, että tuossa iässä </a:t>
            </a:r>
            <a:r>
              <a:rPr lang="fi-FI" u="sng" dirty="0"/>
              <a:t>nuoret urheilijat ovat taidoiltaan ja ominaisuuksiltaan liian yksipuolisia</a:t>
            </a:r>
            <a:r>
              <a:rPr lang="fi-FI" dirty="0"/>
              <a:t>. </a:t>
            </a:r>
            <a:r>
              <a:rPr lang="fi-FI" sz="1600" dirty="0"/>
              <a:t>(Kts. myös Mononen ym. 2016) ”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35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343958-FCE7-99BE-F8C4-8EC29AFC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3E238827-45BA-8B71-A14F-EB1FBD086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0675"/>
            <a:ext cx="10515600" cy="63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14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8EF186-5FF7-4143-8E65-397EA57D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Urheilijaksi kasvaminen</a:t>
            </a:r>
            <a:r>
              <a:rPr lang="fi-FI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greycliff-cf"/>
              </a:rPr>
              <a:t> </a:t>
            </a:r>
            <a:br>
              <a:rPr lang="fi-FI" sz="3600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732157-50F0-4B84-AECB-B93A51BB2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Tavoitteena nuoren urheilijan hyvä päivä.</a:t>
            </a:r>
          </a:p>
          <a:p>
            <a:r>
              <a:rPr lang="fi-FI" dirty="0"/>
              <a:t>Urheiluakatemiaohjelman yläkoulutoiminnan sisältösuositukset pohjautuvat Urheilijan polun valintavaiheen asiantuntijatyön linjauksiin ja monitieteiseen tietoperustaan. </a:t>
            </a:r>
          </a:p>
          <a:p>
            <a:r>
              <a:rPr lang="fi-FI" dirty="0"/>
              <a:t>Urheilijan polulla nuoruus- ja valintavaiheessa lapsuusvaiheen laatutekijöistä kehittyy huippuvaiheen mahdollistavia menestystekijöitä;</a:t>
            </a:r>
            <a:br>
              <a:rPr lang="fi-FI" dirty="0"/>
            </a:b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	…innostus kasvaa intohimoksi, </a:t>
            </a:r>
          </a:p>
          <a:p>
            <a:pPr marL="0" indent="0">
              <a:buNone/>
            </a:pPr>
            <a:r>
              <a:rPr lang="fi-FI" dirty="0"/>
              <a:t>	…monipuolisista liikuntataidoista jalostuvat vahvat lajitaidot, </a:t>
            </a:r>
          </a:p>
          <a:p>
            <a:pPr marL="0" indent="0">
              <a:buNone/>
            </a:pPr>
            <a:r>
              <a:rPr lang="fi-FI" dirty="0"/>
              <a:t>	…hyvä harjoitettavuus tarkentuu systemaattiseksi harjoitteluksi ja </a:t>
            </a:r>
          </a:p>
          <a:p>
            <a:pPr marL="0" indent="0">
              <a:buNone/>
            </a:pPr>
            <a:r>
              <a:rPr lang="fi-FI" dirty="0"/>
              <a:t>	…urheilulliset elämäntavat luovat edellytykset terveeksi urheilijaksi kasvulle. 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EE143A-950D-4BE3-96F1-7C2C7B6C9D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6E29E-6290-2340-B1E0-4889086377DB}" type="datetime1">
              <a:rPr kumimoji="0" lang="fi-FI" sz="1100" b="0" i="0" u="none" strike="noStrike" kern="1200" cap="none" spc="80" normalizeH="0" baseline="0" noProof="0" smtClean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28.8.2024</a:t>
            </a:fld>
            <a:endParaRPr kumimoji="0" lang="en-US" sz="1100" b="0" i="0" u="none" strike="noStrike" kern="1200" cap="none" spc="80" normalizeH="0" baseline="0" noProof="0" dirty="0">
              <a:ln>
                <a:noFill/>
              </a:ln>
              <a:solidFill>
                <a:srgbClr val="004899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22E6FA9-DD82-4264-9AF7-F98BF7955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5F23-9948-9C48-82BF-76A5EF201BAB}" type="slidenum">
              <a:rPr kumimoji="0" lang="en-US" sz="1100" b="0" i="0" u="none" strike="noStrike" kern="1200" cap="none" spc="80" normalizeH="0" baseline="0" noProof="0" smtClean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80" normalizeH="0" baseline="0" noProof="0">
              <a:ln>
                <a:noFill/>
              </a:ln>
              <a:solidFill>
                <a:srgbClr val="00489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7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11" y="332509"/>
            <a:ext cx="3490569" cy="642850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6872" y="565226"/>
            <a:ext cx="513270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dirty="0">
                <a:solidFill>
                  <a:srgbClr val="2E5496"/>
                </a:solidFill>
                <a:latin typeface="Calibri"/>
                <a:cs typeface="Calibri"/>
              </a:rPr>
              <a:t>Oppisisällön</a:t>
            </a:r>
            <a:r>
              <a:rPr sz="4400" b="0" spc="-6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2E5496"/>
                </a:solidFill>
                <a:latin typeface="Calibri"/>
                <a:cs typeface="Calibri"/>
              </a:rPr>
              <a:t>tavoitteet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3936872" y="1711426"/>
            <a:ext cx="7994015" cy="4832733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527050" indent="-514350">
              <a:lnSpc>
                <a:spcPct val="100000"/>
              </a:lnSpc>
              <a:spcBef>
                <a:spcPts val="785"/>
              </a:spcBef>
              <a:buAutoNum type="arabicPeriod"/>
              <a:tabLst>
                <a:tab pos="417195" algn="l"/>
              </a:tabLst>
            </a:pPr>
            <a:r>
              <a:rPr dirty="0" err="1"/>
              <a:t>Urheilijan</a:t>
            </a:r>
            <a:r>
              <a:rPr spc="-125" dirty="0"/>
              <a:t> </a:t>
            </a:r>
            <a:r>
              <a:rPr dirty="0"/>
              <a:t>monipuoliset</a:t>
            </a:r>
            <a:r>
              <a:rPr spc="-120" dirty="0"/>
              <a:t> </a:t>
            </a:r>
            <a:r>
              <a:rPr spc="-10" dirty="0" err="1"/>
              <a:t>perusliikuntataidot</a:t>
            </a:r>
            <a:r>
              <a:rPr spc="-90" dirty="0"/>
              <a:t> </a:t>
            </a:r>
            <a:r>
              <a:rPr spc="-10" dirty="0" err="1"/>
              <a:t>kuntoon</a:t>
            </a:r>
            <a:endParaRPr spc="-10" dirty="0"/>
          </a:p>
          <a:p>
            <a:pPr marL="12700" marR="490220" indent="329565">
              <a:lnSpc>
                <a:spcPts val="2810"/>
              </a:lnSpc>
              <a:spcBef>
                <a:spcPts val="1040"/>
              </a:spcBef>
              <a:buAutoNum type="arabicPeriod"/>
              <a:tabLst>
                <a:tab pos="342265" algn="l"/>
              </a:tabLst>
            </a:pPr>
            <a:r>
              <a:rPr dirty="0"/>
              <a:t>Omatoimisen</a:t>
            </a:r>
            <a:r>
              <a:rPr spc="-114" dirty="0"/>
              <a:t> </a:t>
            </a:r>
            <a:r>
              <a:rPr dirty="0"/>
              <a:t>harjoittelun</a:t>
            </a:r>
            <a:r>
              <a:rPr spc="-55" dirty="0"/>
              <a:t> </a:t>
            </a:r>
            <a:r>
              <a:rPr spc="-10" dirty="0"/>
              <a:t>perusteet</a:t>
            </a:r>
            <a:r>
              <a:rPr spc="-85" dirty="0"/>
              <a:t> </a:t>
            </a:r>
            <a:r>
              <a:rPr dirty="0"/>
              <a:t>ja</a:t>
            </a:r>
            <a:r>
              <a:rPr spc="-90" dirty="0"/>
              <a:t> </a:t>
            </a:r>
            <a:r>
              <a:rPr spc="-10" dirty="0"/>
              <a:t>liikunnallisen elämäntavan</a:t>
            </a:r>
            <a:r>
              <a:rPr spc="-90" dirty="0"/>
              <a:t> </a:t>
            </a:r>
            <a:r>
              <a:rPr dirty="0" err="1"/>
              <a:t>merkityksen</a:t>
            </a:r>
            <a:r>
              <a:rPr spc="-85" dirty="0"/>
              <a:t> </a:t>
            </a:r>
            <a:r>
              <a:rPr spc="-10" dirty="0" err="1"/>
              <a:t>ymmärtäminen</a:t>
            </a:r>
            <a:endParaRPr lang="fi-FI" spc="-10" dirty="0"/>
          </a:p>
          <a:p>
            <a:pPr marL="342265" indent="-329565">
              <a:lnSpc>
                <a:spcPct val="100000"/>
              </a:lnSpc>
              <a:spcBef>
                <a:spcPts val="650"/>
              </a:spcBef>
              <a:buAutoNum type="arabicPeriod"/>
              <a:tabLst>
                <a:tab pos="342265" algn="l"/>
              </a:tabLst>
            </a:pPr>
            <a:r>
              <a:rPr dirty="0" err="1"/>
              <a:t>Urheilijan</a:t>
            </a:r>
            <a:r>
              <a:rPr spc="-80" dirty="0"/>
              <a:t> </a:t>
            </a:r>
            <a:r>
              <a:rPr spc="-20" dirty="0"/>
              <a:t>terveystieto</a:t>
            </a:r>
            <a:r>
              <a:rPr spc="-105" dirty="0"/>
              <a:t> </a:t>
            </a:r>
            <a:r>
              <a:rPr spc="-10" dirty="0"/>
              <a:t>(Kasva</a:t>
            </a:r>
            <a:r>
              <a:rPr spc="-95" dirty="0"/>
              <a:t> </a:t>
            </a:r>
            <a:r>
              <a:rPr dirty="0"/>
              <a:t>Urheilijaksi</a:t>
            </a:r>
            <a:r>
              <a:rPr spc="-55" dirty="0"/>
              <a:t> </a:t>
            </a:r>
            <a:r>
              <a:rPr spc="-25" dirty="0"/>
              <a:t>-</a:t>
            </a:r>
            <a:r>
              <a:rPr spc="-10" dirty="0" err="1"/>
              <a:t>oppikirjat</a:t>
            </a:r>
            <a:r>
              <a:rPr spc="-10" dirty="0"/>
              <a:t>)</a:t>
            </a:r>
            <a:endParaRPr lang="fi-FI" spc="-10" dirty="0"/>
          </a:p>
          <a:p>
            <a:pPr marL="469900" lvl="1">
              <a:spcBef>
                <a:spcPts val="650"/>
              </a:spcBef>
              <a:tabLst>
                <a:tab pos="342265" algn="l"/>
              </a:tabLst>
            </a:pPr>
            <a:endParaRPr lang="fi-FI" sz="2400" spc="-1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469900" lvl="1">
              <a:spcBef>
                <a:spcPts val="650"/>
              </a:spcBef>
              <a:tabLst>
                <a:tab pos="342265" algn="l"/>
              </a:tabLst>
            </a:pPr>
            <a:endParaRPr sz="2400" spc="-10" dirty="0">
              <a:solidFill>
                <a:schemeClr val="tx2"/>
              </a:solidFill>
            </a:endParaRPr>
          </a:p>
          <a:p>
            <a:pPr marL="12700" lvl="1">
              <a:lnSpc>
                <a:spcPct val="100000"/>
              </a:lnSpc>
              <a:tabLst>
                <a:tab pos="240665" algn="l"/>
              </a:tabLst>
            </a:pPr>
            <a:r>
              <a:rPr lang="fi-FI" sz="2600" dirty="0">
                <a:solidFill>
                  <a:srgbClr val="2E5496"/>
                </a:solidFill>
                <a:latin typeface="Calibri"/>
                <a:cs typeface="Calibri"/>
                <a:sym typeface="Wingdings" panose="05000000000000000000" pitchFamily="2" charset="2"/>
              </a:rPr>
              <a:t> </a:t>
            </a:r>
            <a:r>
              <a:rPr sz="2600" dirty="0" err="1">
                <a:solidFill>
                  <a:srgbClr val="2E5496"/>
                </a:solidFill>
                <a:latin typeface="Calibri"/>
                <a:cs typeface="Calibri"/>
              </a:rPr>
              <a:t>Urheilu</a:t>
            </a:r>
            <a:r>
              <a:rPr sz="2600" spc="-9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E5496"/>
                </a:solidFill>
                <a:latin typeface="Calibri"/>
                <a:cs typeface="Calibri"/>
              </a:rPr>
              <a:t>tukee</a:t>
            </a:r>
            <a:r>
              <a:rPr sz="2600" spc="-8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E5496"/>
                </a:solidFill>
                <a:latin typeface="Calibri"/>
                <a:cs typeface="Calibri"/>
              </a:rPr>
              <a:t>nuoren</a:t>
            </a:r>
            <a:r>
              <a:rPr sz="2600" spc="-8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spc="-25" dirty="0">
                <a:solidFill>
                  <a:srgbClr val="2E5496"/>
                </a:solidFill>
                <a:latin typeface="Calibri"/>
                <a:cs typeface="Calibri"/>
              </a:rPr>
              <a:t>kokonaisvaltaista</a:t>
            </a:r>
            <a:r>
              <a:rPr sz="2600" spc="-7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dirty="0" err="1">
                <a:solidFill>
                  <a:srgbClr val="2E5496"/>
                </a:solidFill>
                <a:latin typeface="Calibri"/>
                <a:cs typeface="Calibri"/>
              </a:rPr>
              <a:t>kasvua</a:t>
            </a:r>
            <a:r>
              <a:rPr sz="2600" spc="-8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spc="-10" dirty="0" err="1">
                <a:solidFill>
                  <a:srgbClr val="2E5496"/>
                </a:solidFill>
                <a:latin typeface="Calibri"/>
                <a:cs typeface="Calibri"/>
              </a:rPr>
              <a:t>ihmisenä</a:t>
            </a:r>
            <a:endParaRPr lang="fi-FI" sz="2600" spc="-10" dirty="0">
              <a:solidFill>
                <a:srgbClr val="2E5496"/>
              </a:solidFill>
              <a:latin typeface="Calibri"/>
              <a:cs typeface="Calibri"/>
              <a:sym typeface="Wingdings" panose="05000000000000000000" pitchFamily="2" charset="2"/>
            </a:endParaRPr>
          </a:p>
          <a:p>
            <a:pPr marL="12700" lvl="1">
              <a:lnSpc>
                <a:spcPct val="100000"/>
              </a:lnSpc>
              <a:tabLst>
                <a:tab pos="240665" algn="l"/>
              </a:tabLst>
            </a:pPr>
            <a:r>
              <a:rPr lang="fi-FI" sz="2600" spc="-10" dirty="0">
                <a:solidFill>
                  <a:srgbClr val="2E5496"/>
                </a:solidFill>
                <a:latin typeface="Calibri"/>
                <a:cs typeface="Calibri"/>
                <a:sym typeface="Wingdings" panose="05000000000000000000" pitchFamily="2" charset="2"/>
              </a:rPr>
              <a:t> </a:t>
            </a:r>
            <a:r>
              <a:rPr sz="2600" spc="-35" dirty="0" err="1">
                <a:solidFill>
                  <a:srgbClr val="2E5496"/>
                </a:solidFill>
                <a:latin typeface="Calibri"/>
                <a:cs typeface="Calibri"/>
              </a:rPr>
              <a:t>Tavoitteena</a:t>
            </a:r>
            <a:r>
              <a:rPr sz="2600" spc="-6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E5496"/>
                </a:solidFill>
                <a:latin typeface="Calibri"/>
                <a:cs typeface="Calibri"/>
              </a:rPr>
              <a:t>mahdollisimman</a:t>
            </a:r>
            <a:r>
              <a:rPr sz="2600" spc="-5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E5496"/>
                </a:solidFill>
                <a:latin typeface="Calibri"/>
                <a:cs typeface="Calibri"/>
              </a:rPr>
              <a:t>monen</a:t>
            </a:r>
            <a:r>
              <a:rPr sz="2600" spc="-6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E5496"/>
                </a:solidFill>
                <a:latin typeface="Calibri"/>
                <a:cs typeface="Calibri"/>
              </a:rPr>
              <a:t>nuoren</a:t>
            </a:r>
            <a:r>
              <a:rPr sz="2600" spc="-6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E5496"/>
                </a:solidFill>
                <a:latin typeface="Calibri"/>
                <a:cs typeface="Calibri"/>
              </a:rPr>
              <a:t>pitäminen </a:t>
            </a:r>
            <a:r>
              <a:rPr sz="2600" dirty="0">
                <a:solidFill>
                  <a:srgbClr val="2E5496"/>
                </a:solidFill>
                <a:latin typeface="Calibri"/>
                <a:cs typeface="Calibri"/>
              </a:rPr>
              <a:t>mukana</a:t>
            </a:r>
            <a:r>
              <a:rPr sz="2600" spc="-5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E5496"/>
                </a:solidFill>
                <a:latin typeface="Calibri"/>
                <a:cs typeface="Calibri"/>
              </a:rPr>
              <a:t>urheilussa</a:t>
            </a:r>
            <a:endParaRPr sz="2600" dirty="0">
              <a:latin typeface="Calibri"/>
              <a:cs typeface="Calibri"/>
            </a:endParaRPr>
          </a:p>
          <a:p>
            <a:pPr marL="12700" lvl="1">
              <a:lnSpc>
                <a:spcPct val="100000"/>
              </a:lnSpc>
              <a:spcBef>
                <a:spcPts val="640"/>
              </a:spcBef>
              <a:tabLst>
                <a:tab pos="240665" algn="l"/>
              </a:tabLst>
            </a:pPr>
            <a:r>
              <a:rPr lang="fi-FI" sz="2600" spc="-35" dirty="0">
                <a:solidFill>
                  <a:srgbClr val="2E5496"/>
                </a:solidFill>
                <a:latin typeface="Calibri"/>
                <a:cs typeface="Calibri"/>
                <a:sym typeface="Wingdings" panose="05000000000000000000" pitchFamily="2" charset="2"/>
              </a:rPr>
              <a:t> </a:t>
            </a:r>
            <a:r>
              <a:rPr sz="2600" spc="-35" dirty="0" err="1">
                <a:solidFill>
                  <a:srgbClr val="2E5496"/>
                </a:solidFill>
                <a:latin typeface="Calibri"/>
                <a:cs typeface="Calibri"/>
              </a:rPr>
              <a:t>Tavoitteena</a:t>
            </a:r>
            <a:r>
              <a:rPr sz="2600" spc="-6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E5496"/>
                </a:solidFill>
                <a:latin typeface="Calibri"/>
                <a:cs typeface="Calibri"/>
              </a:rPr>
              <a:t>kehittää</a:t>
            </a:r>
            <a:r>
              <a:rPr sz="2600" spc="-5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2E5496"/>
                </a:solidFill>
                <a:latin typeface="Calibri"/>
                <a:cs typeface="Calibri"/>
              </a:rPr>
              <a:t>harjoitettavuutta</a:t>
            </a:r>
            <a:r>
              <a:rPr sz="2600" spc="-5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E5496"/>
                </a:solidFill>
                <a:latin typeface="Calibri"/>
                <a:cs typeface="Calibri"/>
              </a:rPr>
              <a:t>urheilu-</a:t>
            </a:r>
            <a:r>
              <a:rPr sz="2600" dirty="0">
                <a:solidFill>
                  <a:srgbClr val="2E5496"/>
                </a:solidFill>
                <a:latin typeface="Calibri"/>
                <a:cs typeface="Calibri"/>
              </a:rPr>
              <a:t>uraa</a:t>
            </a:r>
            <a:r>
              <a:rPr sz="2600" spc="-6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E5496"/>
                </a:solidFill>
                <a:latin typeface="Calibri"/>
                <a:cs typeface="Calibri"/>
              </a:rPr>
              <a:t>varten</a:t>
            </a:r>
            <a:endParaRPr sz="26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21979" y="80738"/>
            <a:ext cx="1870020" cy="12817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C601045-A2F4-460E-05E1-4E6F7523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/>
          <a:lstStyle/>
          <a:p>
            <a:r>
              <a:rPr lang="en-US" dirty="0" err="1"/>
              <a:t>Urheilijan</a:t>
            </a:r>
            <a:r>
              <a:rPr lang="en-US" dirty="0"/>
              <a:t> </a:t>
            </a:r>
            <a:r>
              <a:rPr lang="en-US" dirty="0" err="1"/>
              <a:t>perusliikuntataidot</a:t>
            </a:r>
            <a:endParaRPr lang="en-US" dirty="0"/>
          </a:p>
        </p:txBody>
      </p:sp>
      <p:pic>
        <p:nvPicPr>
          <p:cNvPr id="7" name="Sisällön paikkamerkki 6" descr="Kuva, joka sisältää kohteen teksti, kuvakaappaus&#10;&#10;Kuvaus luotu automaattisesti">
            <a:extLst>
              <a:ext uri="{FF2B5EF4-FFF2-40B4-BE49-F238E27FC236}">
                <a16:creationId xmlns:a16="http://schemas.microsoft.com/office/drawing/2014/main" id="{3C6146E9-4D1E-573B-6464-AD352F6DD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79" y="895073"/>
            <a:ext cx="10899405" cy="5976000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335F03-969B-0569-A138-DB1CA1F99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5996E29E-6290-2340-B1E0-4889086377DB}" type="datetime1">
              <a:rPr lang="fi-FI" smtClean="0"/>
              <a:pPr>
                <a:spcAft>
                  <a:spcPts val="600"/>
                </a:spcAft>
              </a:pPr>
              <a:t>28.8.2024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428CC1-5ADA-AFBD-3CD9-9562B6C15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BC05F23-9948-9C48-82BF-76A5EF201BAB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0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Custom 3">
      <a:dk1>
        <a:srgbClr val="004899"/>
      </a:dk1>
      <a:lt1>
        <a:srgbClr val="EEF0F0"/>
      </a:lt1>
      <a:dk2>
        <a:srgbClr val="000028"/>
      </a:dk2>
      <a:lt2>
        <a:srgbClr val="CCD2D9"/>
      </a:lt2>
      <a:accent1>
        <a:srgbClr val="004899"/>
      </a:accent1>
      <a:accent2>
        <a:srgbClr val="5BDBD9"/>
      </a:accent2>
      <a:accent3>
        <a:srgbClr val="009B3A"/>
      </a:accent3>
      <a:accent4>
        <a:srgbClr val="FFA000"/>
      </a:accent4>
      <a:accent5>
        <a:srgbClr val="EF5F78"/>
      </a:accent5>
      <a:accent6>
        <a:srgbClr val="E10E20"/>
      </a:accent6>
      <a:hlink>
        <a:srgbClr val="004899"/>
      </a:hlink>
      <a:folHlink>
        <a:srgbClr val="000028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K" id="{D169064A-C3AF-AF49-A301-6BDEC2FE05C4}" vid="{4E25015D-2BC2-194D-A7D6-24EFBB50D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E549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6968</TotalTime>
  <Words>546</Words>
  <Application>Microsoft Office PowerPoint</Application>
  <PresentationFormat>Laajakuva</PresentationFormat>
  <Paragraphs>81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greycliff-cf</vt:lpstr>
      <vt:lpstr>Wingdings</vt:lpstr>
      <vt:lpstr>Office-teema</vt:lpstr>
      <vt:lpstr>1_Office-teema</vt:lpstr>
      <vt:lpstr>Office Theme</vt:lpstr>
      <vt:lpstr>URHEILUYLÄKOULUN  VANHEMPAINILTA TERVETULOA!</vt:lpstr>
      <vt:lpstr>Henkilökunnan esittely:  apulaisrehtori,  OSUA-valmentajat, liikunnanopettajat,   luokanvalvojat 7ABC, 8ABC </vt:lpstr>
      <vt:lpstr>Urheiluyläkoulutoiminta on osa   urheiluakatemiatoiminnan ohjelmaa.  Toimintaa koordinoi Olympiakomitea. </vt:lpstr>
      <vt:lpstr>PowerPoint-esitys</vt:lpstr>
      <vt:lpstr>Urheiluyläkoulukokeilun arviointiraportti Lukuvuosi 2017-2018 (Kihu 2018)</vt:lpstr>
      <vt:lpstr>PowerPoint-esitys</vt:lpstr>
      <vt:lpstr>Urheilijaksi kasvaminen  </vt:lpstr>
      <vt:lpstr>Oppisisällön tavoitteet</vt:lpstr>
      <vt:lpstr>Urheilijan perusliikuntataidot</vt:lpstr>
      <vt:lpstr>PowerPoint-esitys</vt:lpstr>
      <vt:lpstr>PowerPoint-esitys</vt:lpstr>
      <vt:lpstr>Urheiluluokkalaisten liikunnat</vt:lpstr>
      <vt:lpstr>Lukujärjestys: esimerkki 7A</vt:lpstr>
      <vt:lpstr>Lukujärjestys: esimerkki 8B</vt:lpstr>
      <vt:lpstr>Urheiluluokan yleisvalmennus – suunnitelma 7lk</vt:lpstr>
      <vt:lpstr>Urheiluluokan yleisvalmennus – suunnitelma 8lk </vt:lpstr>
      <vt:lpstr>PowerPoint-esitys</vt:lpstr>
      <vt:lpstr>Kilpaurheilupoissaolot</vt:lpstr>
      <vt:lpstr>Kilpaurheilupoissaolot</vt:lpstr>
      <vt:lpstr>Kilpaurheilupoissaolot</vt:lpstr>
      <vt:lpstr>Ja vielä</vt:lpstr>
      <vt:lpstr>Siirrytään 7-luokkien luokanvalvojan kanssa luokkiin, 8-luokkien luokanvalvojat ja OSUA-valmentajat tavattavissa auditoriossa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Mari Lohisalo</dc:creator>
  <cp:lastModifiedBy>Rauhala Samuli</cp:lastModifiedBy>
  <cp:revision>42</cp:revision>
  <dcterms:created xsi:type="dcterms:W3CDTF">2021-04-09T06:08:35Z</dcterms:created>
  <dcterms:modified xsi:type="dcterms:W3CDTF">2024-08-28T06:04:11Z</dcterms:modified>
</cp:coreProperties>
</file>