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672" r:id="rId5"/>
  </p:sldMasterIdLst>
  <p:notesMasterIdLst>
    <p:notesMasterId r:id="rId29"/>
  </p:notesMasterIdLst>
  <p:sldIdLst>
    <p:sldId id="270" r:id="rId6"/>
    <p:sldId id="279" r:id="rId7"/>
    <p:sldId id="271" r:id="rId8"/>
    <p:sldId id="285" r:id="rId9"/>
    <p:sldId id="323" r:id="rId10"/>
    <p:sldId id="306" r:id="rId11"/>
    <p:sldId id="301" r:id="rId12"/>
    <p:sldId id="314" r:id="rId13"/>
    <p:sldId id="325" r:id="rId14"/>
    <p:sldId id="315" r:id="rId15"/>
    <p:sldId id="324" r:id="rId16"/>
    <p:sldId id="293" r:id="rId17"/>
    <p:sldId id="322" r:id="rId18"/>
    <p:sldId id="302" r:id="rId19"/>
    <p:sldId id="298" r:id="rId20"/>
    <p:sldId id="320" r:id="rId21"/>
    <p:sldId id="299" r:id="rId22"/>
    <p:sldId id="321" r:id="rId23"/>
    <p:sldId id="261" r:id="rId24"/>
    <p:sldId id="258" r:id="rId25"/>
    <p:sldId id="317" r:id="rId26"/>
    <p:sldId id="318" r:id="rId27"/>
    <p:sldId id="319" r:id="rId28"/>
  </p:sldIdLst>
  <p:sldSz cx="12192000" cy="6858000"/>
  <p:notesSz cx="6858000" cy="9144000"/>
  <p:embeddedFontLst>
    <p:embeddedFont>
      <p:font typeface="Barlow" panose="00000500000000000000" pitchFamily="2"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
      <p:font typeface="Source Sans Pro" panose="020B0503030403020204" pitchFamily="34" charset="0"/>
      <p:regular r:id="rId38"/>
      <p:bold r:id="rId39"/>
      <p:italic r:id="rId40"/>
      <p:boldItalic r:id="rId41"/>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ACBE7B-A652-2BF4-5077-72E555B1E8E9}" name="Nikkanen Vilma" initials="NV" userId="S::vilma.nikkanen@ouka.fi::0fb9fa3a-3308-478f-9d35-387587937944" providerId="AD"/>
  <p188:author id="{D4248C8C-53D5-0975-5016-9BEEE548F868}" name="Nikkanen Vilma" initials="NV" userId="S::Vilma.Nikkanen@ouka.fi::0fb9fa3a-3308-478f-9d35-387587937944" providerId="AD"/>
  <p188:author id="{A44DAFEC-7EE4-3ED7-0A17-1FDD8E6A1180}" name="Mäkelä Sanna" initials="MS" userId="S::sanna.makela@eduouka.fi::d3bc7f2b-68c3-415b-af49-cc790a8b0d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B67ED3-251C-64E8-2A1A-B90173BA1FF7}" v="10" dt="2024-08-26T15:11:21.659"/>
  </p1510:revLst>
</p1510:revInfo>
</file>

<file path=ppt/tableStyles.xml><?xml version="1.0" encoding="utf-8"?>
<a:tblStyleLst xmlns:a="http://schemas.openxmlformats.org/drawingml/2006/main" def="{5C22544A-7EE6-4342-B048-85BDC9FD1C3A}">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F7131-4B9A-CD46-99A3-B9C56DA8C7B8}" type="datetimeFigureOut">
              <a:t>26.8.2024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927CE-8C45-E94B-B51A-90EEDE1FBC02}" type="slidenum">
              <a:t>‹#›</a:t>
            </a:fld>
            <a:endParaRPr lang="fi-FI"/>
          </a:p>
        </p:txBody>
      </p:sp>
    </p:spTree>
    <p:extLst>
      <p:ext uri="{BB962C8B-B14F-4D97-AF65-F5344CB8AC3E}">
        <p14:creationId xmlns:p14="http://schemas.microsoft.com/office/powerpoint/2010/main" val="288698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Oulu on oppiva kestävyyskaupunki. Kestävyys ja vastuullisuus ovat tärkeitä elementtejä elinikäisen oppimisen polulla ja ne tulevat merkityksellisiksi vain tekojen kautta. Kaikilla aikuisilla on vastuu tulevista sukupolvista ja meidän tulee elää niin kuin opetamme. </a:t>
            </a:r>
            <a:br>
              <a:rPr lang="fi-FI"/>
            </a:br>
            <a:br>
              <a:rPr lang="fi-FI"/>
            </a:br>
            <a:r>
              <a:rPr lang="fi-FI"/>
              <a:t>Siksi meidän kaikkien on kerrottava samaa tarinaa. Oululainen Kestävän tulevaisuuden opinvirta kokoaa yhdessä tärkeiksi koetut teemat yhdeksi kokonaisuudeksi, joka auttaa meitä oululaisia rakentamaan toivon ja merkityksellisyyden tulevaisuuksia yhdessä. </a:t>
            </a: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927CE-8C45-E94B-B51A-90EEDE1FBC0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97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1">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12" name="Suorakulmio 11">
            <a:extLst>
              <a:ext uri="{FF2B5EF4-FFF2-40B4-BE49-F238E27FC236}">
                <a16:creationId xmlns:a16="http://schemas.microsoft.com/office/drawing/2014/main" id="{592C1EF0-9A0F-B342-8A8E-3BE0D0C6660E}"/>
              </a:ext>
            </a:extLst>
          </p:cNvPr>
          <p:cNvSpPr/>
          <p:nvPr userDrawn="1"/>
        </p:nvSpPr>
        <p:spPr>
          <a:xfrm>
            <a:off x="2633870" y="5108713"/>
            <a:ext cx="6818243" cy="566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3364ACD-E6A8-2349-9A79-7DA1ACCC64F5}"/>
              </a:ext>
            </a:extLst>
          </p:cNvPr>
          <p:cNvSpPr>
            <a:spLocks noGrp="1"/>
          </p:cNvSpPr>
          <p:nvPr>
            <p:ph type="subTitle" idx="1"/>
          </p:nvPr>
        </p:nvSpPr>
        <p:spPr>
          <a:xfrm>
            <a:off x="2633870" y="5218296"/>
            <a:ext cx="6818243" cy="456948"/>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037262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26.8.2024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26.8.2024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52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7" name="Alatunnisteen paikkamerkki 4">
            <a:extLst>
              <a:ext uri="{FF2B5EF4-FFF2-40B4-BE49-F238E27FC236}">
                <a16:creationId xmlns:a16="http://schemas.microsoft.com/office/drawing/2014/main" id="{BAE0BE8B-E574-2A43-B58C-7368A527A70B}"/>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8" name="Otsikko 1">
            <a:extLst>
              <a:ext uri="{FF2B5EF4-FFF2-40B4-BE49-F238E27FC236}">
                <a16:creationId xmlns:a16="http://schemas.microsoft.com/office/drawing/2014/main" id="{B689483B-102F-E14F-A3BF-2527660D5FCF}"/>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3517773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Otsikkodia 1">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12" name="Suorakulmio 11">
            <a:extLst>
              <a:ext uri="{FF2B5EF4-FFF2-40B4-BE49-F238E27FC236}">
                <a16:creationId xmlns:a16="http://schemas.microsoft.com/office/drawing/2014/main" id="{592C1EF0-9A0F-B342-8A8E-3BE0D0C6660E}"/>
              </a:ext>
            </a:extLst>
          </p:cNvPr>
          <p:cNvSpPr/>
          <p:nvPr userDrawn="1"/>
        </p:nvSpPr>
        <p:spPr>
          <a:xfrm>
            <a:off x="2633870" y="5108713"/>
            <a:ext cx="6818243" cy="566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3364ACD-E6A8-2349-9A79-7DA1ACCC64F5}"/>
              </a:ext>
            </a:extLst>
          </p:cNvPr>
          <p:cNvSpPr>
            <a:spLocks noGrp="1"/>
          </p:cNvSpPr>
          <p:nvPr>
            <p:ph type="subTitle" idx="1"/>
          </p:nvPr>
        </p:nvSpPr>
        <p:spPr>
          <a:xfrm>
            <a:off x="2633870" y="5218296"/>
            <a:ext cx="6818243" cy="456948"/>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037262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tsikko dia ilman alaotsikko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612901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456D14-95DF-5546-9179-F8DE2CC5EDC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F844BFF-8ACA-1B4B-9ED7-1C3AC18CAA9D}"/>
              </a:ext>
            </a:extLst>
          </p:cNvPr>
          <p:cNvSpPr>
            <a:spLocks noGrp="1"/>
          </p:cNvSpPr>
          <p:nvPr>
            <p:ph type="dt" sz="half" idx="10"/>
          </p:nvPr>
        </p:nvSpPr>
        <p:spPr/>
        <p:txBody>
          <a:bodyPr/>
          <a:lstStyle/>
          <a:p>
            <a:fld id="{5CA6D794-6D49-D14D-A3AA-4E28A60DEB82}" type="datetime1">
              <a:rPr lang="fi-FI"/>
              <a:pPr/>
              <a:t>26.8.2024</a:t>
            </a:fld>
            <a:endParaRPr lang="fi-FI"/>
          </a:p>
        </p:txBody>
      </p:sp>
      <p:sp>
        <p:nvSpPr>
          <p:cNvPr id="5" name="Dian numeron paikkamerkki 4">
            <a:extLst>
              <a:ext uri="{FF2B5EF4-FFF2-40B4-BE49-F238E27FC236}">
                <a16:creationId xmlns:a16="http://schemas.microsoft.com/office/drawing/2014/main" id="{EA4708F7-6013-944E-9539-607769181580}"/>
              </a:ext>
            </a:extLst>
          </p:cNvPr>
          <p:cNvSpPr>
            <a:spLocks noGrp="1"/>
          </p:cNvSpPr>
          <p:nvPr>
            <p:ph type="sldNum" sz="quarter" idx="12"/>
          </p:nvPr>
        </p:nvSpPr>
        <p:spPr/>
        <p:txBody>
          <a:bodyPr/>
          <a:lstStyle/>
          <a:p>
            <a:fld id="{15F6CC75-A029-4D4E-8087-B3546233A905}" type="slidenum">
              <a:rPr lang="fi-FI"/>
              <a:pPr/>
              <a:t>‹#›</a:t>
            </a:fld>
            <a:endParaRPr lang="fi-FI"/>
          </a:p>
        </p:txBody>
      </p:sp>
      <p:sp>
        <p:nvSpPr>
          <p:cNvPr id="6" name="Alatunnisteen paikkamerkki 4">
            <a:extLst>
              <a:ext uri="{FF2B5EF4-FFF2-40B4-BE49-F238E27FC236}">
                <a16:creationId xmlns:a16="http://schemas.microsoft.com/office/drawing/2014/main" id="{E49C1361-DD7E-3F42-AB8D-9F331B5316F3}"/>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2948600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93725"/>
            <a:ext cx="9349409" cy="1304649"/>
          </a:xfrm>
        </p:spPr>
        <p:txBody>
          <a:bodyPr anchor="ctr">
            <a:noAutofit/>
          </a:bodyPr>
          <a:lstStyle>
            <a:lvl1pPr>
              <a:defRPr sz="3200" b="1"/>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64439"/>
            <a:ext cx="10515600" cy="368665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8FD16A33-89E8-7047-8D2A-D94769F253A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01686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 kaksi palst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88898"/>
            <a:ext cx="9329530" cy="1314588"/>
          </a:xfrm>
        </p:spPr>
        <p:txBody>
          <a:bodyPr anchor="ctr">
            <a:noAutofit/>
          </a:bodyPr>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48566"/>
            <a:ext cx="4812102" cy="3686654"/>
          </a:xfrm>
        </p:spPr>
        <p:txBody>
          <a:bodyPr/>
          <a:lstStyle>
            <a:lvl1pPr marL="0" indent="0">
              <a:buNone/>
              <a:defRPr/>
            </a:lvl1pPr>
            <a:lvl2pPr marL="403225" indent="-223838">
              <a:tabLst/>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8" name="Sisällön paikkamerkki 2">
            <a:extLst>
              <a:ext uri="{FF2B5EF4-FFF2-40B4-BE49-F238E27FC236}">
                <a16:creationId xmlns:a16="http://schemas.microsoft.com/office/drawing/2014/main" id="{1691E9F3-5758-9547-A768-60F2EE26BA77}"/>
              </a:ext>
            </a:extLst>
          </p:cNvPr>
          <p:cNvSpPr>
            <a:spLocks noGrp="1"/>
          </p:cNvSpPr>
          <p:nvPr>
            <p:ph idx="12"/>
          </p:nvPr>
        </p:nvSpPr>
        <p:spPr>
          <a:xfrm>
            <a:off x="6189452" y="2064439"/>
            <a:ext cx="4576314" cy="3686654"/>
          </a:xfrm>
        </p:spPr>
        <p:txBody>
          <a:bodyPr/>
          <a:lstStyle>
            <a:lvl1pPr marL="0" indent="0">
              <a:lnSpc>
                <a:spcPct val="100000"/>
              </a:lnSpc>
              <a:buNone/>
              <a:defRPr sz="2000" b="0" i="0">
                <a:latin typeface="Segoe UI" panose="020B0502040204020203" pitchFamily="34" charset="0"/>
                <a:cs typeface="Segoe UI" panose="020B0502040204020203" pitchFamily="34" charset="0"/>
              </a:defRPr>
            </a:lvl1pPr>
            <a:lvl2pPr marL="355600" indent="-173038">
              <a:tabLst>
                <a:tab pos="173038" algn="l"/>
              </a:tabLst>
              <a:defRPr b="0"/>
            </a:lvl2pPr>
            <a:lvl3pPr marL="711200" indent="-222250">
              <a:tabLst/>
              <a:defRPr/>
            </a:lvl3pPr>
            <a:lvl4pPr marL="1028700" indent="-265113">
              <a:tabLst/>
              <a:defRPr/>
            </a:lvl4pPr>
            <a:lvl5pPr marL="1252538" indent="-2238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Alatunnisteen paikkamerkki 4">
            <a:extLst>
              <a:ext uri="{FF2B5EF4-FFF2-40B4-BE49-F238E27FC236}">
                <a16:creationId xmlns:a16="http://schemas.microsoft.com/office/drawing/2014/main" id="{BA5ABFF7-15B5-4A46-8EA5-1CFA30DB2B8E}"/>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218990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sältö ja kuva oikeall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746184"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450850" indent="-211138">
              <a:tabLst/>
              <a:defRPr/>
            </a:lvl3pPr>
            <a:lvl4pPr marL="450850" indent="-211138">
              <a:tabLst/>
              <a:defRPr/>
            </a:lvl4pPr>
            <a:lvl5pPr marL="450850" indent="-2111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6393813"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pic>
        <p:nvPicPr>
          <p:cNvPr id="8" name="Kuva 7" descr="Oulun kaupungin tunnus">
            <a:extLst>
              <a:ext uri="{FF2B5EF4-FFF2-40B4-BE49-F238E27FC236}">
                <a16:creationId xmlns:a16="http://schemas.microsoft.com/office/drawing/2014/main" id="{9E5379E9-A0EF-D14D-A21E-520A60A9FB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E45F955C-97C2-A441-9029-33D13D9E4A65}"/>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103284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 dia ilman alaotsikko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8CE272CA-D702-874C-A056-E57447BAB9A5}"/>
              </a:ext>
            </a:extLst>
          </p:cNvPr>
          <p:cNvPicPr>
            <a:picLocks noChangeAspect="1"/>
          </p:cNvPicPr>
          <p:nvPr userDrawn="1"/>
        </p:nvPicPr>
        <p:blipFill>
          <a:blip r:embed="rId2"/>
          <a:stretch>
            <a:fillRect/>
          </a:stretch>
        </p:blipFill>
        <p:spPr>
          <a:xfrm>
            <a:off x="-14377" y="0"/>
            <a:ext cx="12192000" cy="6858000"/>
          </a:xfrm>
          <a:prstGeom prst="rect">
            <a:avLst/>
          </a:prstGeom>
        </p:spPr>
      </p:pic>
      <p:pic>
        <p:nvPicPr>
          <p:cNvPr id="9" name="Kuva 8">
            <a:extLst>
              <a:ext uri="{FF2B5EF4-FFF2-40B4-BE49-F238E27FC236}">
                <a16:creationId xmlns:a16="http://schemas.microsoft.com/office/drawing/2014/main" id="{67DB9FDB-B2AC-FE4E-B3AD-96718FFD7446}"/>
              </a:ext>
            </a:extLst>
          </p:cNvPr>
          <p:cNvPicPr>
            <a:picLocks noChangeAspect="1"/>
          </p:cNvPicPr>
          <p:nvPr userDrawn="1"/>
        </p:nvPicPr>
        <p:blipFill>
          <a:blip r:embed="rId2"/>
          <a:stretch>
            <a:fillRect/>
          </a:stretch>
        </p:blipFill>
        <p:spPr>
          <a:xfrm>
            <a:off x="0" y="10446"/>
            <a:ext cx="12192000" cy="6858000"/>
          </a:xfrm>
          <a:prstGeom prst="rect">
            <a:avLst/>
          </a:prstGeom>
        </p:spPr>
      </p:pic>
      <p:sp>
        <p:nvSpPr>
          <p:cNvPr id="2" name="Otsikko 1">
            <a:extLst>
              <a:ext uri="{FF2B5EF4-FFF2-40B4-BE49-F238E27FC236}">
                <a16:creationId xmlns:a16="http://schemas.microsoft.com/office/drawing/2014/main" id="{209502C1-92C6-A140-B211-FB4DF65ECB0C}"/>
              </a:ext>
            </a:extLst>
          </p:cNvPr>
          <p:cNvSpPr>
            <a:spLocks noGrp="1"/>
          </p:cNvSpPr>
          <p:nvPr>
            <p:ph type="ctrTitle"/>
          </p:nvPr>
        </p:nvSpPr>
        <p:spPr>
          <a:xfrm>
            <a:off x="1524000" y="1622002"/>
            <a:ext cx="9144000" cy="1789802"/>
          </a:xfrm>
        </p:spPr>
        <p:txBody>
          <a:bodyPr anchor="t"/>
          <a:lstStyle>
            <a:lvl1pPr algn="ctr">
              <a:defRPr sz="6000"/>
            </a:lvl1pPr>
          </a:lstStyle>
          <a:p>
            <a:r>
              <a:rPr lang="fi-FI"/>
              <a:t>Muokkaa ots. perustyyl. napsautt.</a:t>
            </a:r>
          </a:p>
        </p:txBody>
      </p:sp>
      <p:pic>
        <p:nvPicPr>
          <p:cNvPr id="7" name="Kuva 6">
            <a:extLst>
              <a:ext uri="{FF2B5EF4-FFF2-40B4-BE49-F238E27FC236}">
                <a16:creationId xmlns:a16="http://schemas.microsoft.com/office/drawing/2014/main" id="{90E5A647-A87A-0C4A-B5AC-43660E384E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00600" y="369332"/>
            <a:ext cx="2590800" cy="889000"/>
          </a:xfrm>
          <a:prstGeom prst="rect">
            <a:avLst/>
          </a:prstGeom>
        </p:spPr>
      </p:pic>
      <p:pic>
        <p:nvPicPr>
          <p:cNvPr id="8" name="Kuva 7">
            <a:extLst>
              <a:ext uri="{FF2B5EF4-FFF2-40B4-BE49-F238E27FC236}">
                <a16:creationId xmlns:a16="http://schemas.microsoft.com/office/drawing/2014/main" id="{EC14D9AE-EC66-F544-9B22-77CBDBA9C6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72394" y="6244212"/>
            <a:ext cx="1120116" cy="412674"/>
          </a:xfrm>
          <a:prstGeom prst="rect">
            <a:avLst/>
          </a:prstGeom>
        </p:spPr>
      </p:pic>
    </p:spTree>
    <p:extLst>
      <p:ext uri="{BB962C8B-B14F-4D97-AF65-F5344CB8AC3E}">
        <p14:creationId xmlns:p14="http://schemas.microsoft.com/office/powerpoint/2010/main" val="1612901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tö ja kuva vasemmall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746184"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6517256"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4">
            <a:extLst>
              <a:ext uri="{FF2B5EF4-FFF2-40B4-BE49-F238E27FC236}">
                <a16:creationId xmlns:a16="http://schemas.microsoft.com/office/drawing/2014/main" id="{306DE729-F91A-414D-AB1E-FA9345E2A1B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53049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uva ja teksti">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0" y="0"/>
            <a:ext cx="12192000"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457085" y="5780832"/>
            <a:ext cx="10987353" cy="976104"/>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602847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26.8.2024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52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7" name="Alatunnisteen paikkamerkki 4">
            <a:extLst>
              <a:ext uri="{FF2B5EF4-FFF2-40B4-BE49-F238E27FC236}">
                <a16:creationId xmlns:a16="http://schemas.microsoft.com/office/drawing/2014/main" id="{BAE0BE8B-E574-2A43-B58C-7368A527A70B}"/>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8" name="Otsikko 1">
            <a:extLst>
              <a:ext uri="{FF2B5EF4-FFF2-40B4-BE49-F238E27FC236}">
                <a16:creationId xmlns:a16="http://schemas.microsoft.com/office/drawing/2014/main" id="{B689483B-102F-E14F-A3BF-2527660D5FCF}"/>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351777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456D14-95DF-5546-9179-F8DE2CC5EDC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F844BFF-8ACA-1B4B-9ED7-1C3AC18CAA9D}"/>
              </a:ext>
            </a:extLst>
          </p:cNvPr>
          <p:cNvSpPr>
            <a:spLocks noGrp="1"/>
          </p:cNvSpPr>
          <p:nvPr>
            <p:ph type="dt" sz="half" idx="10"/>
          </p:nvPr>
        </p:nvSpPr>
        <p:spPr/>
        <p:txBody>
          <a:bodyPr/>
          <a:lstStyle/>
          <a:p>
            <a:fld id="{5CA6D794-6D49-D14D-A3AA-4E28A60DEB82}" type="datetime1">
              <a:rPr lang="fi-FI"/>
              <a:pPr/>
              <a:t>26.8.2024</a:t>
            </a:fld>
            <a:endParaRPr lang="fi-FI"/>
          </a:p>
        </p:txBody>
      </p:sp>
      <p:sp>
        <p:nvSpPr>
          <p:cNvPr id="5" name="Dian numeron paikkamerkki 4">
            <a:extLst>
              <a:ext uri="{FF2B5EF4-FFF2-40B4-BE49-F238E27FC236}">
                <a16:creationId xmlns:a16="http://schemas.microsoft.com/office/drawing/2014/main" id="{EA4708F7-6013-944E-9539-607769181580}"/>
              </a:ext>
            </a:extLst>
          </p:cNvPr>
          <p:cNvSpPr>
            <a:spLocks noGrp="1"/>
          </p:cNvSpPr>
          <p:nvPr>
            <p:ph type="sldNum" sz="quarter" idx="12"/>
          </p:nvPr>
        </p:nvSpPr>
        <p:spPr/>
        <p:txBody>
          <a:bodyPr/>
          <a:lstStyle/>
          <a:p>
            <a:fld id="{15F6CC75-A029-4D4E-8087-B3546233A905}" type="slidenum">
              <a:rPr lang="fi-FI"/>
              <a:pPr/>
              <a:t>‹#›</a:t>
            </a:fld>
            <a:endParaRPr lang="fi-FI"/>
          </a:p>
        </p:txBody>
      </p:sp>
      <p:sp>
        <p:nvSpPr>
          <p:cNvPr id="6" name="Alatunnisteen paikkamerkki 4">
            <a:extLst>
              <a:ext uri="{FF2B5EF4-FFF2-40B4-BE49-F238E27FC236}">
                <a16:creationId xmlns:a16="http://schemas.microsoft.com/office/drawing/2014/main" id="{E49C1361-DD7E-3F42-AB8D-9F331B5316F3}"/>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294860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93725"/>
            <a:ext cx="9349409" cy="1304649"/>
          </a:xfrm>
        </p:spPr>
        <p:txBody>
          <a:bodyPr anchor="ctr">
            <a:noAutofit/>
          </a:bodyPr>
          <a:lstStyle>
            <a:lvl1pPr>
              <a:defRPr sz="3200" b="1"/>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64439"/>
            <a:ext cx="10515600" cy="368665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8FD16A33-89E8-7047-8D2A-D94769F253A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0168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kaksi palst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23E43F-188C-6049-8131-0F1CD95AE8A8}"/>
              </a:ext>
            </a:extLst>
          </p:cNvPr>
          <p:cNvSpPr>
            <a:spLocks noGrp="1"/>
          </p:cNvSpPr>
          <p:nvPr>
            <p:ph type="title"/>
          </p:nvPr>
        </p:nvSpPr>
        <p:spPr>
          <a:xfrm>
            <a:off x="838200" y="588898"/>
            <a:ext cx="9329530" cy="1314588"/>
          </a:xfrm>
        </p:spPr>
        <p:txBody>
          <a:bodyPr anchor="ctr">
            <a:noAutofit/>
          </a:bodyPr>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838200" y="2048566"/>
            <a:ext cx="4812102" cy="3686654"/>
          </a:xfrm>
        </p:spPr>
        <p:txBody>
          <a:bodyPr/>
          <a:lstStyle>
            <a:lvl1pPr marL="0" indent="0">
              <a:buNone/>
              <a:defRPr/>
            </a:lvl1pPr>
            <a:lvl2pPr marL="403225" indent="-223838">
              <a:tabLst/>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Oulun kaupungin tunnus">
            <a:extLst>
              <a:ext uri="{FF2B5EF4-FFF2-40B4-BE49-F238E27FC236}">
                <a16:creationId xmlns:a16="http://schemas.microsoft.com/office/drawing/2014/main" id="{A10E6996-C8E9-F940-A887-9F48F4EBBE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8" name="Sisällön paikkamerkki 2">
            <a:extLst>
              <a:ext uri="{FF2B5EF4-FFF2-40B4-BE49-F238E27FC236}">
                <a16:creationId xmlns:a16="http://schemas.microsoft.com/office/drawing/2014/main" id="{1691E9F3-5758-9547-A768-60F2EE26BA77}"/>
              </a:ext>
            </a:extLst>
          </p:cNvPr>
          <p:cNvSpPr>
            <a:spLocks noGrp="1"/>
          </p:cNvSpPr>
          <p:nvPr>
            <p:ph idx="12"/>
          </p:nvPr>
        </p:nvSpPr>
        <p:spPr>
          <a:xfrm>
            <a:off x="6189452" y="2064439"/>
            <a:ext cx="4576314" cy="3686654"/>
          </a:xfrm>
        </p:spPr>
        <p:txBody>
          <a:bodyPr/>
          <a:lstStyle>
            <a:lvl1pPr marL="0" indent="0">
              <a:lnSpc>
                <a:spcPct val="100000"/>
              </a:lnSpc>
              <a:buNone/>
              <a:defRPr sz="2000" b="0" i="0">
                <a:latin typeface="Segoe UI" panose="020B0502040204020203" pitchFamily="34" charset="0"/>
                <a:cs typeface="Segoe UI" panose="020B0502040204020203" pitchFamily="34" charset="0"/>
              </a:defRPr>
            </a:lvl1pPr>
            <a:lvl2pPr marL="355600" indent="-173038">
              <a:tabLst>
                <a:tab pos="173038" algn="l"/>
              </a:tabLst>
              <a:defRPr b="0"/>
            </a:lvl2pPr>
            <a:lvl3pPr marL="711200" indent="-222250">
              <a:tabLst/>
              <a:defRPr/>
            </a:lvl3pPr>
            <a:lvl4pPr marL="1028700" indent="-265113">
              <a:tabLst/>
              <a:defRPr/>
            </a:lvl4pPr>
            <a:lvl5pPr marL="1252538" indent="-2238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Alatunnisteen paikkamerkki 4">
            <a:extLst>
              <a:ext uri="{FF2B5EF4-FFF2-40B4-BE49-F238E27FC236}">
                <a16:creationId xmlns:a16="http://schemas.microsoft.com/office/drawing/2014/main" id="{BA5ABFF7-15B5-4A46-8EA5-1CFA30DB2B8E}"/>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321899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sältö ja kuva oikeall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746184"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450850" indent="-211138">
              <a:tabLst/>
              <a:defRPr/>
            </a:lvl3pPr>
            <a:lvl4pPr marL="450850" indent="-211138">
              <a:tabLst/>
              <a:defRPr/>
            </a:lvl4pPr>
            <a:lvl5pPr marL="450850" indent="-21113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6393813"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pic>
        <p:nvPicPr>
          <p:cNvPr id="8" name="Kuva 7" descr="Oulun kaupungin tunnus">
            <a:extLst>
              <a:ext uri="{FF2B5EF4-FFF2-40B4-BE49-F238E27FC236}">
                <a16:creationId xmlns:a16="http://schemas.microsoft.com/office/drawing/2014/main" id="{9E5379E9-A0EF-D14D-A21E-520A60A9FB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Alatunnisteen paikkamerkki 4">
            <a:extLst>
              <a:ext uri="{FF2B5EF4-FFF2-40B4-BE49-F238E27FC236}">
                <a16:creationId xmlns:a16="http://schemas.microsoft.com/office/drawing/2014/main" id="{E45F955C-97C2-A441-9029-33D13D9E4A65}"/>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1032849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ältö ja kuva vasemmall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746184" y="629728"/>
            <a:ext cx="5073619"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6517256" y="1253331"/>
            <a:ext cx="4576314" cy="4351338"/>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4">
            <a:extLst>
              <a:ext uri="{FF2B5EF4-FFF2-40B4-BE49-F238E27FC236}">
                <a16:creationId xmlns:a16="http://schemas.microsoft.com/office/drawing/2014/main" id="{306DE729-F91A-414D-AB1E-FA9345E2A1B1}"/>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Tree>
    <p:extLst>
      <p:ext uri="{BB962C8B-B14F-4D97-AF65-F5344CB8AC3E}">
        <p14:creationId xmlns:p14="http://schemas.microsoft.com/office/powerpoint/2010/main" val="53049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uva ja teksti">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E844B46F-97B3-6E42-9667-3B77743E18BA}"/>
              </a:ext>
            </a:extLst>
          </p:cNvPr>
          <p:cNvSpPr>
            <a:spLocks noGrp="1"/>
          </p:cNvSpPr>
          <p:nvPr>
            <p:ph type="pic" idx="12"/>
          </p:nvPr>
        </p:nvSpPr>
        <p:spPr>
          <a:xfrm>
            <a:off x="0" y="0"/>
            <a:ext cx="12192000" cy="54518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3" name="Sisällön paikkamerkki 2">
            <a:extLst>
              <a:ext uri="{FF2B5EF4-FFF2-40B4-BE49-F238E27FC236}">
                <a16:creationId xmlns:a16="http://schemas.microsoft.com/office/drawing/2014/main" id="{77CDE1C8-5C8D-EC4A-925D-1BA1059411F4}"/>
              </a:ext>
            </a:extLst>
          </p:cNvPr>
          <p:cNvSpPr>
            <a:spLocks noGrp="1"/>
          </p:cNvSpPr>
          <p:nvPr>
            <p:ph idx="1"/>
          </p:nvPr>
        </p:nvSpPr>
        <p:spPr>
          <a:xfrm>
            <a:off x="457085" y="5780832"/>
            <a:ext cx="10987353" cy="976104"/>
          </a:xfrm>
        </p:spPr>
        <p:txBody>
          <a:bodyPr/>
          <a:lstStyle>
            <a:lvl1pPr marL="0" indent="0">
              <a:lnSpc>
                <a:spcPct val="100000"/>
              </a:lnSpc>
              <a:buNone/>
              <a:defRPr sz="2400" b="1" i="0">
                <a:latin typeface="Segoe UI" panose="020B0502040204020203" pitchFamily="34" charset="0"/>
                <a:cs typeface="Segoe UI" panose="020B0502040204020203" pitchFamily="34" charset="0"/>
              </a:defRPr>
            </a:lvl1pPr>
            <a:lvl2pPr marL="9525" indent="0">
              <a:buNone/>
              <a:tabLst/>
              <a:defRPr/>
            </a:lvl2pPr>
            <a:lvl3pPr marL="623888" indent="-268288">
              <a:tabLst/>
              <a:defRPr/>
            </a:lvl3pPr>
            <a:lvl4pPr marL="623888" indent="-268288">
              <a:tabLst/>
              <a:defRPr/>
            </a:lvl4pPr>
            <a:lvl5pPr marL="623888" indent="-268288">
              <a:tabLst/>
              <a:defRPr/>
            </a:lvl5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60284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2D221EA-FAD0-3C40-B8CE-F6EEF877AFC4}"/>
              </a:ext>
            </a:extLst>
          </p:cNvPr>
          <p:cNvSpPr>
            <a:spLocks noGrp="1"/>
          </p:cNvSpPr>
          <p:nvPr>
            <p:ph type="dt" sz="half" idx="10"/>
          </p:nvPr>
        </p:nvSpPr>
        <p:spPr/>
        <p:txBody>
          <a:bodyPr/>
          <a:lstStyle/>
          <a:p>
            <a:fld id="{9259040B-41AD-B34E-AEA5-89C18BF23D7C}" type="datetime1">
              <a:t>26.8.2024</a:t>
            </a:fld>
            <a:endParaRPr lang="fi-FI"/>
          </a:p>
        </p:txBody>
      </p:sp>
      <p:sp>
        <p:nvSpPr>
          <p:cNvPr id="5" name="Dian numeron paikkamerkki 4">
            <a:extLst>
              <a:ext uri="{FF2B5EF4-FFF2-40B4-BE49-F238E27FC236}">
                <a16:creationId xmlns:a16="http://schemas.microsoft.com/office/drawing/2014/main" id="{94F2E7C4-9BB8-0541-91E5-27DAC9469870}"/>
              </a:ext>
            </a:extLst>
          </p:cNvPr>
          <p:cNvSpPr>
            <a:spLocks noGrp="1"/>
          </p:cNvSpPr>
          <p:nvPr>
            <p:ph type="sldNum" sz="quarter" idx="12"/>
          </p:nvPr>
        </p:nvSpPr>
        <p:spPr/>
        <p:txBody>
          <a:bodyPr/>
          <a:lstStyle/>
          <a:p>
            <a:fld id="{15F6CC75-A029-4D4E-8087-B3546233A905}" type="slidenum">
              <a:t>‹#›</a:t>
            </a:fld>
            <a:endParaRPr lang="fi-FI"/>
          </a:p>
        </p:txBody>
      </p:sp>
      <p:sp>
        <p:nvSpPr>
          <p:cNvPr id="8" name="Alatunnisteen paikkamerkki 4">
            <a:extLst>
              <a:ext uri="{FF2B5EF4-FFF2-40B4-BE49-F238E27FC236}">
                <a16:creationId xmlns:a16="http://schemas.microsoft.com/office/drawing/2014/main" id="{65CBCBF9-236B-CA4B-9688-86871478E006}"/>
              </a:ext>
            </a:extLst>
          </p:cNvPr>
          <p:cNvSpPr>
            <a:spLocks noGrp="1"/>
          </p:cNvSpPr>
          <p:nvPr>
            <p:ph type="ftr" sz="quarter" idx="11"/>
          </p:nvPr>
        </p:nvSpPr>
        <p:spPr>
          <a:xfrm>
            <a:off x="7352632" y="6356349"/>
            <a:ext cx="4114800" cy="365125"/>
          </a:xfrm>
          <a:prstGeom prst="rect">
            <a:avLst/>
          </a:prstGeom>
        </p:spPr>
        <p:txBody>
          <a:bodyPr/>
          <a:lstStyle>
            <a:lvl1pPr>
              <a:defRPr>
                <a:solidFill>
                  <a:schemeClr val="tx1"/>
                </a:solidFill>
              </a:defRPr>
            </a:lvl1pPr>
          </a:lstStyle>
          <a:p>
            <a:r>
              <a:rPr lang="fi-FI"/>
              <a:t>ouka.fi/opinvirta</a:t>
            </a:r>
          </a:p>
        </p:txBody>
      </p:sp>
      <p:sp>
        <p:nvSpPr>
          <p:cNvPr id="9" name="Otsikko 1">
            <a:extLst>
              <a:ext uri="{FF2B5EF4-FFF2-40B4-BE49-F238E27FC236}">
                <a16:creationId xmlns:a16="http://schemas.microsoft.com/office/drawing/2014/main" id="{2A244995-B993-7542-AAE6-3812EC4F8473}"/>
              </a:ext>
            </a:extLst>
          </p:cNvPr>
          <p:cNvSpPr>
            <a:spLocks noGrp="1"/>
          </p:cNvSpPr>
          <p:nvPr>
            <p:ph type="title"/>
          </p:nvPr>
        </p:nvSpPr>
        <p:spPr>
          <a:xfrm>
            <a:off x="838200" y="593725"/>
            <a:ext cx="9349409" cy="1304649"/>
          </a:xfrm>
        </p:spPr>
        <p:txBody>
          <a:bodyPr anchor="ctr">
            <a:noAutofit/>
          </a:bodyPr>
          <a:lstStyle>
            <a:lvl1pPr>
              <a:defRPr sz="3200"/>
            </a:lvl1pPr>
          </a:lstStyle>
          <a:p>
            <a:r>
              <a:rPr lang="fi-FI"/>
              <a:t>Muokkaa ots. perustyyl. napsautt.</a:t>
            </a:r>
          </a:p>
        </p:txBody>
      </p:sp>
    </p:spTree>
    <p:extLst>
      <p:ext uri="{BB962C8B-B14F-4D97-AF65-F5344CB8AC3E}">
        <p14:creationId xmlns:p14="http://schemas.microsoft.com/office/powerpoint/2010/main" val="17296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4DCD462-3CE8-D644-BCA8-ACB9FBEA1355}"/>
              </a:ext>
            </a:extLst>
          </p:cNvPr>
          <p:cNvSpPr>
            <a:spLocks noGrp="1"/>
          </p:cNvSpPr>
          <p:nvPr>
            <p:ph type="title"/>
          </p:nvPr>
        </p:nvSpPr>
        <p:spPr>
          <a:xfrm>
            <a:off x="838200" y="365125"/>
            <a:ext cx="9634086"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2A0D5EA-0528-FB42-8BE5-EDBE70A34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314603-D520-574E-B638-953C350080BB}"/>
              </a:ext>
            </a:extLst>
          </p:cNvPr>
          <p:cNvSpPr>
            <a:spLocks noGrp="1"/>
          </p:cNvSpPr>
          <p:nvPr>
            <p:ph type="dt" sz="half" idx="2"/>
          </p:nvPr>
        </p:nvSpPr>
        <p:spPr>
          <a:xfrm>
            <a:off x="1690777" y="6356350"/>
            <a:ext cx="2743200"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5CA6D794-6D49-D14D-A3AA-4E28A60DEB82}" type="datetime1">
              <a:rPr lang="fi-FI"/>
              <a:pPr/>
              <a:t>26.8.2024</a:t>
            </a:fld>
            <a:endParaRPr lang="fi-FI"/>
          </a:p>
        </p:txBody>
      </p:sp>
      <p:sp>
        <p:nvSpPr>
          <p:cNvPr id="5" name="Alatunnisteen paikkamerkki 4">
            <a:extLst>
              <a:ext uri="{FF2B5EF4-FFF2-40B4-BE49-F238E27FC236}">
                <a16:creationId xmlns:a16="http://schemas.microsoft.com/office/drawing/2014/main" id="{B52C661C-41BF-EF45-A912-4063EE8B197D}"/>
              </a:ext>
            </a:extLst>
          </p:cNvPr>
          <p:cNvSpPr>
            <a:spLocks noGrp="1"/>
          </p:cNvSpPr>
          <p:nvPr>
            <p:ph type="ftr" sz="quarter" idx="3"/>
          </p:nvPr>
        </p:nvSpPr>
        <p:spPr>
          <a:xfrm>
            <a:off x="9511748" y="6356350"/>
            <a:ext cx="1842052" cy="365125"/>
          </a:xfrm>
          <a:prstGeom prst="rect">
            <a:avLst/>
          </a:prstGeom>
        </p:spPr>
        <p:txBody>
          <a:bodyPr vert="horz" lIns="91440" tIns="45720" rIns="91440" bIns="45720" rtlCol="0" anchor="ctr"/>
          <a:lstStyle>
            <a:lvl1pPr algn="r">
              <a:defRPr sz="1200" b="1" i="0">
                <a:solidFill>
                  <a:schemeClr val="tx1"/>
                </a:solidFill>
                <a:latin typeface="Segoe UI" panose="020B0502040204020203" pitchFamily="34" charset="0"/>
                <a:cs typeface="Segoe UI" panose="020B0502040204020203" pitchFamily="34" charset="0"/>
              </a:defRPr>
            </a:lvl1pPr>
          </a:lstStyle>
          <a:p>
            <a:r>
              <a:rPr lang="fi-FI"/>
              <a:t>ouka.fi/opinvirta</a:t>
            </a:r>
          </a:p>
        </p:txBody>
      </p:sp>
      <p:sp>
        <p:nvSpPr>
          <p:cNvPr id="6" name="Dian numeron paikkamerkki 5">
            <a:extLst>
              <a:ext uri="{FF2B5EF4-FFF2-40B4-BE49-F238E27FC236}">
                <a16:creationId xmlns:a16="http://schemas.microsoft.com/office/drawing/2014/main" id="{E6146EAE-DBBB-8A40-AC81-8A11DE4D8146}"/>
              </a:ext>
            </a:extLst>
          </p:cNvPr>
          <p:cNvSpPr>
            <a:spLocks noGrp="1"/>
          </p:cNvSpPr>
          <p:nvPr>
            <p:ph type="sldNum" sz="quarter" idx="4"/>
          </p:nvPr>
        </p:nvSpPr>
        <p:spPr>
          <a:xfrm>
            <a:off x="907212" y="6356350"/>
            <a:ext cx="783565"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15F6CC75-A029-4D4E-8087-B3546233A905}" type="slidenum">
              <a:rPr lang="fi-FI"/>
              <a:pPr/>
              <a:t>‹#›</a:t>
            </a:fld>
            <a:endParaRPr lang="fi-FI"/>
          </a:p>
        </p:txBody>
      </p:sp>
      <p:pic>
        <p:nvPicPr>
          <p:cNvPr id="8" name="Kuva 7">
            <a:extLst>
              <a:ext uri="{FF2B5EF4-FFF2-40B4-BE49-F238E27FC236}">
                <a16:creationId xmlns:a16="http://schemas.microsoft.com/office/drawing/2014/main" id="{989788CB-B1AE-0842-9F67-04CC4726B2C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594182" y="525213"/>
            <a:ext cx="1115633" cy="933650"/>
          </a:xfrm>
          <a:prstGeom prst="rect">
            <a:avLst/>
          </a:prstGeom>
        </p:spPr>
      </p:pic>
    </p:spTree>
    <p:extLst>
      <p:ext uri="{BB962C8B-B14F-4D97-AF65-F5344CB8AC3E}">
        <p14:creationId xmlns:p14="http://schemas.microsoft.com/office/powerpoint/2010/main" val="3878078405"/>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67" r:id="rId3"/>
    <p:sldLayoutId id="2147483662" r:id="rId4"/>
    <p:sldLayoutId id="2147483650" r:id="rId5"/>
    <p:sldLayoutId id="2147483660" r:id="rId6"/>
    <p:sldLayoutId id="2147483661" r:id="rId7"/>
    <p:sldLayoutId id="2147483670" r:id="rId8"/>
    <p:sldLayoutId id="2147483685" r:id="rId9"/>
    <p:sldLayoutId id="2147483684" r:id="rId10"/>
    <p:sldLayoutId id="2147483654" r:id="rId11"/>
    <p:sldLayoutId id="2147483655" r:id="rId12"/>
    <p:sldLayoutId id="2147483663" r:id="rId13"/>
  </p:sldLayoutIdLst>
  <p:hf sldNum="0" hdr="0" dt="0"/>
  <p:txStyles>
    <p:titleStyle>
      <a:lvl1pPr algn="l" defTabSz="914400" rtl="0" eaLnBrk="1" latinLnBrk="0" hangingPunct="1">
        <a:lnSpc>
          <a:spcPct val="90000"/>
        </a:lnSpc>
        <a:spcBef>
          <a:spcPct val="0"/>
        </a:spcBef>
        <a:buNone/>
        <a:defRPr sz="3200" b="1" i="0" kern="1200">
          <a:solidFill>
            <a:srgbClr val="00B7E3"/>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4DCD462-3CE8-D644-BCA8-ACB9FBEA1355}"/>
              </a:ext>
            </a:extLst>
          </p:cNvPr>
          <p:cNvSpPr>
            <a:spLocks noGrp="1"/>
          </p:cNvSpPr>
          <p:nvPr>
            <p:ph type="title"/>
          </p:nvPr>
        </p:nvSpPr>
        <p:spPr>
          <a:xfrm>
            <a:off x="838200" y="365125"/>
            <a:ext cx="9634086"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2A0D5EA-0528-FB42-8BE5-EDBE70A34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314603-D520-574E-B638-953C350080BB}"/>
              </a:ext>
            </a:extLst>
          </p:cNvPr>
          <p:cNvSpPr>
            <a:spLocks noGrp="1"/>
          </p:cNvSpPr>
          <p:nvPr>
            <p:ph type="dt" sz="half" idx="2"/>
          </p:nvPr>
        </p:nvSpPr>
        <p:spPr>
          <a:xfrm>
            <a:off x="1690777" y="6356350"/>
            <a:ext cx="2743200"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5CA6D794-6D49-D14D-A3AA-4E28A60DEB82}" type="datetime1">
              <a:rPr lang="fi-FI"/>
              <a:pPr/>
              <a:t>26.8.2024</a:t>
            </a:fld>
            <a:endParaRPr lang="fi-FI"/>
          </a:p>
        </p:txBody>
      </p:sp>
      <p:sp>
        <p:nvSpPr>
          <p:cNvPr id="5" name="Alatunnisteen paikkamerkki 4">
            <a:extLst>
              <a:ext uri="{FF2B5EF4-FFF2-40B4-BE49-F238E27FC236}">
                <a16:creationId xmlns:a16="http://schemas.microsoft.com/office/drawing/2014/main" id="{B52C661C-41BF-EF45-A912-4063EE8B197D}"/>
              </a:ext>
            </a:extLst>
          </p:cNvPr>
          <p:cNvSpPr>
            <a:spLocks noGrp="1"/>
          </p:cNvSpPr>
          <p:nvPr>
            <p:ph type="ftr" sz="quarter" idx="3"/>
          </p:nvPr>
        </p:nvSpPr>
        <p:spPr>
          <a:xfrm>
            <a:off x="9511748" y="6356350"/>
            <a:ext cx="1842052" cy="365125"/>
          </a:xfrm>
          <a:prstGeom prst="rect">
            <a:avLst/>
          </a:prstGeom>
        </p:spPr>
        <p:txBody>
          <a:bodyPr vert="horz" lIns="91440" tIns="45720" rIns="91440" bIns="45720" rtlCol="0" anchor="ctr"/>
          <a:lstStyle>
            <a:lvl1pPr algn="r">
              <a:defRPr sz="1200" b="1" i="0">
                <a:solidFill>
                  <a:schemeClr val="tx1"/>
                </a:solidFill>
                <a:latin typeface="Segoe UI" panose="020B0502040204020203" pitchFamily="34" charset="0"/>
                <a:cs typeface="Segoe UI" panose="020B0502040204020203" pitchFamily="34" charset="0"/>
              </a:defRPr>
            </a:lvl1pPr>
          </a:lstStyle>
          <a:p>
            <a:r>
              <a:rPr lang="fi-FI"/>
              <a:t>ouka.fi/opinvirta</a:t>
            </a:r>
          </a:p>
        </p:txBody>
      </p:sp>
      <p:sp>
        <p:nvSpPr>
          <p:cNvPr id="6" name="Dian numeron paikkamerkki 5">
            <a:extLst>
              <a:ext uri="{FF2B5EF4-FFF2-40B4-BE49-F238E27FC236}">
                <a16:creationId xmlns:a16="http://schemas.microsoft.com/office/drawing/2014/main" id="{E6146EAE-DBBB-8A40-AC81-8A11DE4D8146}"/>
              </a:ext>
            </a:extLst>
          </p:cNvPr>
          <p:cNvSpPr>
            <a:spLocks noGrp="1"/>
          </p:cNvSpPr>
          <p:nvPr>
            <p:ph type="sldNum" sz="quarter" idx="4"/>
          </p:nvPr>
        </p:nvSpPr>
        <p:spPr>
          <a:xfrm>
            <a:off x="907212" y="6356350"/>
            <a:ext cx="783565" cy="365125"/>
          </a:xfrm>
          <a:prstGeom prst="rect">
            <a:avLst/>
          </a:prstGeom>
        </p:spPr>
        <p:txBody>
          <a:bodyPr vert="horz" lIns="91440" tIns="45720" rIns="91440" bIns="45720" rtlCol="0" anchor="ctr"/>
          <a:lstStyle>
            <a:lvl1pPr algn="l">
              <a:defRPr sz="1200" b="0" i="0">
                <a:solidFill>
                  <a:schemeClr val="tx1"/>
                </a:solidFill>
                <a:latin typeface="Segoe UI" panose="020B0502040204020203" pitchFamily="34" charset="0"/>
                <a:cs typeface="Segoe UI" panose="020B0502040204020203" pitchFamily="34" charset="0"/>
              </a:defRPr>
            </a:lvl1pPr>
          </a:lstStyle>
          <a:p>
            <a:fld id="{15F6CC75-A029-4D4E-8087-B3546233A905}" type="slidenum">
              <a:rPr lang="fi-FI"/>
              <a:pPr/>
              <a:t>‹#›</a:t>
            </a:fld>
            <a:endParaRPr lang="fi-FI"/>
          </a:p>
        </p:txBody>
      </p:sp>
      <p:pic>
        <p:nvPicPr>
          <p:cNvPr id="8" name="Kuva 7">
            <a:extLst>
              <a:ext uri="{FF2B5EF4-FFF2-40B4-BE49-F238E27FC236}">
                <a16:creationId xmlns:a16="http://schemas.microsoft.com/office/drawing/2014/main" id="{989788CB-B1AE-0842-9F67-04CC4726B2C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594182" y="525213"/>
            <a:ext cx="1115633" cy="933650"/>
          </a:xfrm>
          <a:prstGeom prst="rect">
            <a:avLst/>
          </a:prstGeom>
        </p:spPr>
      </p:pic>
    </p:spTree>
    <p:extLst>
      <p:ext uri="{BB962C8B-B14F-4D97-AF65-F5344CB8AC3E}">
        <p14:creationId xmlns:p14="http://schemas.microsoft.com/office/powerpoint/2010/main" val="3878078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3200" b="1" i="0" kern="1200">
          <a:solidFill>
            <a:srgbClr val="00B7E3"/>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steaminoulu.fi"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www.jarviwiki.fi/wiki/J%C3%A4rviwiki:Tietoja" TargetMode="External"/><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hyperlink" Target="https://www.jarviwiki.fi/havaintolahetti/"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hyperlink" Target="https://www.vesi.fi/" TargetMode="External"/><Relationship Id="rId13" Type="http://schemas.openxmlformats.org/officeDocument/2006/relationships/hyperlink" Target="https://www.luke.fi/fi/ajankohtaista/teemat-ja-kampanjat/suometsat" TargetMode="External"/><Relationship Id="rId3" Type="http://schemas.openxmlformats.org/officeDocument/2006/relationships/hyperlink" Target="https://www.ouka.fi/tietoa-ymparistosta-ja-luonnosta/oulun-seudun-ympariston-tila" TargetMode="External"/><Relationship Id="rId7" Type="http://schemas.openxmlformats.org/officeDocument/2006/relationships/hyperlink" Target="https://www.hameenlinna.fi/varhaiskasvatus-ja-koulutus/perusopetus/kestavyysosaaminen/vesireppu/" TargetMode="External"/><Relationship Id="rId12" Type="http://schemas.openxmlformats.org/officeDocument/2006/relationships/hyperlink" Target="https://www.syke.fi/fi-FI/Ajankohtaista/Mikromuovit_riski_myos_Suomen_vesistoill(42492)" TargetMode="External"/><Relationship Id="rId2" Type="http://schemas.openxmlformats.org/officeDocument/2006/relationships/hyperlink" Target="https://storymaps.arcgis.com/stories/ddad1f41fe7a4c818e551d66a7009bae" TargetMode="External"/><Relationship Id="rId1" Type="http://schemas.openxmlformats.org/officeDocument/2006/relationships/slideLayout" Target="../slideLayouts/slideLayout18.xml"/><Relationship Id="rId6" Type="http://schemas.openxmlformats.org/officeDocument/2006/relationships/hyperlink" Target="https://www.vesireppu.com/tuotetietoa" TargetMode="External"/><Relationship Id="rId11" Type="http://schemas.openxmlformats.org/officeDocument/2006/relationships/hyperlink" Target="https://paikkatieto.ymparisto.fi/value/" TargetMode="External"/><Relationship Id="rId5" Type="http://schemas.openxmlformats.org/officeDocument/2006/relationships/hyperlink" Target="https://www.ouka.fi/turvesoiden-ennallistaminen" TargetMode="External"/><Relationship Id="rId15" Type="http://schemas.openxmlformats.org/officeDocument/2006/relationships/hyperlink" Target="https://www.ymparisto.fi/fi/luonto-vesistot-ja-meri/luonnon-monimuotoisuus/luontotyyppien-monimuotoisuus/luontotyyppien-uhanalaisuus/suot" TargetMode="External"/><Relationship Id="rId10" Type="http://schemas.openxmlformats.org/officeDocument/2006/relationships/hyperlink" Target="https://pidasaaristosiistina.fi/lue-ymparistovinkit-ja-oppaat/roskapostia/" TargetMode="External"/><Relationship Id="rId4" Type="http://schemas.openxmlformats.org/officeDocument/2006/relationships/hyperlink" Target="https://www.ouka.fi/media/4904/download?inline" TargetMode="External"/><Relationship Id="rId9" Type="http://schemas.openxmlformats.org/officeDocument/2006/relationships/hyperlink" Target="https://www.youtube.com/watch?v=R8hZWy2aQaQ" TargetMode="External"/><Relationship Id="rId14" Type="http://schemas.openxmlformats.org/officeDocument/2006/relationships/hyperlink" Target="https://storymaps.arcgis.com/stories/e596596f4aa24758aef64f0f069a99d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hyperlink" Target="https://ym.fi/ennallistamisasetus"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E16A-501E-9C4B-AB43-F8657E66E7E3}"/>
              </a:ext>
            </a:extLst>
          </p:cNvPr>
          <p:cNvSpPr>
            <a:spLocks noGrp="1"/>
          </p:cNvSpPr>
          <p:nvPr>
            <p:ph type="ctrTitle"/>
          </p:nvPr>
        </p:nvSpPr>
        <p:spPr/>
        <p:txBody>
          <a:bodyPr/>
          <a:lstStyle/>
          <a:p>
            <a:r>
              <a:rPr lang="fi-FI"/>
              <a:t>Kestävän tulevaisuuden</a:t>
            </a:r>
            <a:br>
              <a:rPr lang="fi-FI"/>
            </a:br>
            <a:r>
              <a:rPr lang="fi-FI"/>
              <a:t>OPINVIRTA</a:t>
            </a:r>
          </a:p>
        </p:txBody>
      </p:sp>
      <p:sp>
        <p:nvSpPr>
          <p:cNvPr id="3" name="Alaotsikko 2">
            <a:extLst>
              <a:ext uri="{FF2B5EF4-FFF2-40B4-BE49-F238E27FC236}">
                <a16:creationId xmlns:a16="http://schemas.microsoft.com/office/drawing/2014/main" id="{AC1D2F29-D3F6-154B-850B-C2ADAE7E349F}"/>
              </a:ext>
            </a:extLst>
          </p:cNvPr>
          <p:cNvSpPr>
            <a:spLocks noGrp="1"/>
          </p:cNvSpPr>
          <p:nvPr>
            <p:ph type="subTitle" idx="1"/>
          </p:nvPr>
        </p:nvSpPr>
        <p:spPr/>
        <p:txBody>
          <a:bodyPr vert="horz" lIns="91440" tIns="45720" rIns="91440" bIns="45720" rtlCol="0" anchor="t">
            <a:normAutofit fontScale="62500" lnSpcReduction="20000"/>
          </a:bodyPr>
          <a:lstStyle/>
          <a:p>
            <a:r>
              <a:rPr lang="fi-FI">
                <a:latin typeface="Segoe UI"/>
                <a:cs typeface="Segoe UI"/>
              </a:rPr>
              <a:t>LUONTOSUHDE – yläkoulun luontokoulutoiminta</a:t>
            </a:r>
          </a:p>
          <a:p>
            <a:r>
              <a:rPr lang="fi-FI"/>
              <a:t>Sanna Mäkelä 2024</a:t>
            </a:r>
          </a:p>
        </p:txBody>
      </p:sp>
    </p:spTree>
    <p:extLst>
      <p:ext uri="{BB962C8B-B14F-4D97-AF65-F5344CB8AC3E}">
        <p14:creationId xmlns:p14="http://schemas.microsoft.com/office/powerpoint/2010/main" val="1932300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E8C38C-9D6D-1F03-2919-9C155CFA060C}"/>
              </a:ext>
            </a:extLst>
          </p:cNvPr>
          <p:cNvSpPr>
            <a:spLocks noGrp="1"/>
          </p:cNvSpPr>
          <p:nvPr>
            <p:ph type="title"/>
          </p:nvPr>
        </p:nvSpPr>
        <p:spPr/>
        <p:txBody>
          <a:bodyPr/>
          <a:lstStyle/>
          <a:p>
            <a:r>
              <a:rPr lang="fi-FI">
                <a:latin typeface="Segoe UI"/>
                <a:cs typeface="Segoe UI"/>
              </a:rPr>
              <a:t>SUOT – HIILINIELUJA VAI METAANIPÄÄSTÖJÄ</a:t>
            </a:r>
            <a:endParaRPr lang="fi-FI"/>
          </a:p>
        </p:txBody>
      </p:sp>
      <p:sp>
        <p:nvSpPr>
          <p:cNvPr id="3" name="Sisällön paikkamerkki 2">
            <a:extLst>
              <a:ext uri="{FF2B5EF4-FFF2-40B4-BE49-F238E27FC236}">
                <a16:creationId xmlns:a16="http://schemas.microsoft.com/office/drawing/2014/main" id="{CB7C2FD9-7291-A864-B3AC-D57749E22EF2}"/>
              </a:ext>
            </a:extLst>
          </p:cNvPr>
          <p:cNvSpPr>
            <a:spLocks noGrp="1"/>
          </p:cNvSpPr>
          <p:nvPr>
            <p:ph idx="1"/>
          </p:nvPr>
        </p:nvSpPr>
        <p:spPr>
          <a:xfrm>
            <a:off x="414867" y="1527866"/>
            <a:ext cx="5097429" cy="4388964"/>
          </a:xfrm>
        </p:spPr>
        <p:txBody>
          <a:bodyPr vert="horz" lIns="91440" tIns="45720" rIns="91440" bIns="45720" rtlCol="0" anchor="t">
            <a:normAutofit fontScale="92500" lnSpcReduction="20000"/>
          </a:bodyPr>
          <a:lstStyle/>
          <a:p>
            <a:r>
              <a:rPr lang="fi-FI" sz="1200" b="1">
                <a:latin typeface="Segoe UI"/>
                <a:cs typeface="Segoe UI"/>
              </a:rPr>
              <a:t>SUOT</a:t>
            </a:r>
          </a:p>
          <a:p>
            <a:pPr>
              <a:lnSpc>
                <a:spcPct val="120000"/>
              </a:lnSpc>
            </a:pPr>
            <a:r>
              <a:rPr lang="fi-FI" sz="1200">
                <a:latin typeface="Segoe UI"/>
                <a:cs typeface="Segoe UI"/>
              </a:rPr>
              <a:t>Lähes kolmannes Suomen maapinta-alasta on suota ja suometsää. Soilla ja suometsillä on tärkeä rooli luonnon monimuotoisuuden, virkistyskäytön, ilmastovaikutusten, vesistöpäästöjen ja puuntuotannon</a:t>
            </a:r>
            <a:r>
              <a:rPr lang="fi-FI" sz="1200">
                <a:solidFill>
                  <a:srgbClr val="000000"/>
                </a:solidFill>
                <a:latin typeface="Segoe UI"/>
                <a:cs typeface="Segoe UI"/>
              </a:rPr>
              <a:t> kannalta. Suot ovat yksi heikentyneimmistä elinympäristöistä ja hieman yli puolet soiden luontotyypeistä on uhanalaisia koko Suomessa. Viidesosa niistä on lisäksi silmälläpidettäviä.  Soilla elää jopa 120 uhanalaista lajia.</a:t>
            </a:r>
            <a:endParaRPr lang="fi-FI" sz="1200">
              <a:solidFill>
                <a:srgbClr val="000000"/>
              </a:solidFill>
            </a:endParaRPr>
          </a:p>
          <a:p>
            <a:pPr>
              <a:lnSpc>
                <a:spcPct val="120000"/>
              </a:lnSpc>
            </a:pPr>
            <a:r>
              <a:rPr lang="fi-FI" sz="1200">
                <a:solidFill>
                  <a:srgbClr val="000000"/>
                </a:solidFill>
                <a:latin typeface="Segoe UI"/>
                <a:cs typeface="Segoe UI"/>
              </a:rPr>
              <a:t>Suometsien maaperä on turvetta, joka hajoaa hitaasti ja tuottaa kasvihuonekaasuja. Hapellisissa olosuhteissa kaasu on hiilidioksidia ja hapettomissa metaania. Ojitettujen suometsien voidaan säädellä metsänhoitotoimin ja vesitaloutta säätelemällä. Kaiken maankäytön hiilinielujen tavoitteena on sitoa ilmakehästä vapautunut hiilidioksidi takaisin kasvillisuuteen ja maaperään. </a:t>
            </a:r>
            <a:endParaRPr lang="fi-FI" sz="1200">
              <a:solidFill>
                <a:srgbClr val="000000"/>
              </a:solidFill>
            </a:endParaRPr>
          </a:p>
          <a:p>
            <a:pPr>
              <a:lnSpc>
                <a:spcPct val="120000"/>
              </a:lnSpc>
            </a:pPr>
            <a:r>
              <a:rPr lang="fi-FI" sz="1200">
                <a:solidFill>
                  <a:srgbClr val="000000"/>
                </a:solidFill>
                <a:latin typeface="Segoe UI"/>
                <a:cs typeface="Segoe UI"/>
              </a:rPr>
              <a:t>Soita on muokattu esimerkiksi metsien kasvatukseen, pelloiksi sekä turvetuotantoon. Kaiken kaikkiaan yli puolet Suomen soista on ojitettu. Valtaosa jäljellä olevista ojittamattomista soista sijaitsevat Pohjois-Suomessa eli meidän vesistöalueillamme.</a:t>
            </a:r>
            <a:endParaRPr lang="fi-FI" sz="1200"/>
          </a:p>
          <a:p>
            <a:pPr>
              <a:lnSpc>
                <a:spcPct val="120000"/>
              </a:lnSpc>
            </a:pPr>
            <a:r>
              <a:rPr lang="fi-FI" sz="1200">
                <a:solidFill>
                  <a:srgbClr val="000000"/>
                </a:solidFill>
                <a:latin typeface="Segoe UI"/>
                <a:cs typeface="Segoe UI"/>
              </a:rPr>
              <a:t>Seuraavan dian Luonnonvarakeskuksen julkaisemassa kuvassa on tiivistetty selkeästi suon hiilinieluun ja –varastoon vaikuttavia seikkoja (alkuperäislähteet kuvan alareunassa). </a:t>
            </a:r>
          </a:p>
          <a:p>
            <a:r>
              <a:rPr lang="fi-FI" sz="1200">
                <a:solidFill>
                  <a:srgbClr val="FFFFFF"/>
                </a:solidFill>
                <a:latin typeface="Segoe UI"/>
                <a:cs typeface="Segoe UI"/>
              </a:rPr>
              <a:t> nimuotoisuuden, vesistöpäästöjen kuin virkist</a:t>
            </a:r>
            <a:r>
              <a:rPr lang="fi-FI" sz="1700">
                <a:solidFill>
                  <a:srgbClr val="FFFFFF"/>
                </a:solidFill>
                <a:latin typeface="Segoe UI"/>
                <a:cs typeface="Segoe UI"/>
              </a:rPr>
              <a:t>yskäytön kannalta</a:t>
            </a:r>
            <a:endParaRPr lang="fi-FI"/>
          </a:p>
        </p:txBody>
      </p:sp>
      <p:sp>
        <p:nvSpPr>
          <p:cNvPr id="5" name="Sisällön paikkamerkki 4">
            <a:extLst>
              <a:ext uri="{FF2B5EF4-FFF2-40B4-BE49-F238E27FC236}">
                <a16:creationId xmlns:a16="http://schemas.microsoft.com/office/drawing/2014/main" id="{641C70E4-E08E-3548-C6F0-2F7417165859}"/>
              </a:ext>
            </a:extLst>
          </p:cNvPr>
          <p:cNvSpPr>
            <a:spLocks noGrp="1"/>
          </p:cNvSpPr>
          <p:nvPr>
            <p:ph idx="12"/>
          </p:nvPr>
        </p:nvSpPr>
        <p:spPr>
          <a:xfrm>
            <a:off x="6216546" y="1610626"/>
            <a:ext cx="5253646" cy="4314053"/>
          </a:xfrm>
        </p:spPr>
        <p:txBody>
          <a:bodyPr vert="horz" lIns="91440" tIns="45720" rIns="91440" bIns="45720" rtlCol="0" anchor="t">
            <a:noAutofit/>
          </a:bodyPr>
          <a:lstStyle/>
          <a:p>
            <a:r>
              <a:rPr lang="fi-FI" sz="1200" b="1">
                <a:latin typeface="Segoe UI"/>
                <a:cs typeface="Segoe UI"/>
              </a:rPr>
              <a:t>SOIDEN ENNALLISTAMINEN JA KESTÄVÄ JATKOKÄYTTÖ</a:t>
            </a:r>
            <a:endParaRPr lang="fi-FI" sz="1200" b="1"/>
          </a:p>
          <a:p>
            <a:r>
              <a:rPr lang="fi-FI" sz="1200">
                <a:latin typeface="Segoe UI"/>
                <a:cs typeface="Segoe UI"/>
              </a:rPr>
              <a:t>Turvetuotannossa olleet alueet ovat maanomistajalle palautuessaan yleensä paljasta turvepintaa, jolloin ne aiheuttavat haitallisia ilmastopäästöjä  Niiden ennallistaminen ja kestävä jatkokäyttö tuleekin suunnitella kestävästi, jotta alueen ilmasto- ja vesistöpäästöt saadaan hallintaan. Kestävällä ennallistamisella ja jatkokäytöllä voidaan vaikuttaa myös positiivisesti lähialueen luonnon monimuotoisuuteen sekä esimerkiksi virkistyskäyttöön.</a:t>
            </a:r>
            <a:endParaRPr lang="fi-FI" sz="1200"/>
          </a:p>
          <a:p>
            <a:r>
              <a:rPr lang="fi-FI" sz="1200">
                <a:latin typeface="Segoe UI"/>
                <a:cs typeface="Segoe UI"/>
              </a:rPr>
              <a:t>Soiden ennallistamisessa on käytössä monia eri keinoja. Yksi keskeinen tekijä on korjata maankäytön seurauksista johtuvia vesitaloushäiriöitä sekä metsätalouden toimenpiteitä. Suo täytyy siis saada vettymään uudelleen mm. täyttämällä tai patoamalla ojia. Puuttomilta suotyypeiltä sinne kasvanut puusto poistetaan.</a:t>
            </a:r>
          </a:p>
          <a:p>
            <a:r>
              <a:rPr lang="fi-FI" sz="1200">
                <a:latin typeface="Segoe UI"/>
                <a:cs typeface="Segoe UI"/>
              </a:rPr>
              <a:t>Turvetuotantoaluetta ennallistaessa tai jatkokäyttöä suunnitellessa tutkitaan mm. maanpinnan muotoja, veden ja jäännösturpeen määrää sekä pohjamaan laatua. Samallakin turvetuotantoalueella voi olla useita eri jatkokäyttömuotoja. Turvetuotantoalueen jatkokäyttöä voi olla </a:t>
            </a:r>
            <a:r>
              <a:rPr lang="fi-FI" sz="1200" err="1">
                <a:latin typeface="Segoe UI"/>
                <a:cs typeface="Segoe UI"/>
              </a:rPr>
              <a:t>vettäminen</a:t>
            </a:r>
            <a:r>
              <a:rPr lang="fi-FI" sz="1200">
                <a:latin typeface="Segoe UI"/>
                <a:cs typeface="Segoe UI"/>
              </a:rPr>
              <a:t> takaisin suoksi, kosteikkojen rakentaminen, metsittäminen, puiden lyhytkiertokasvatus, </a:t>
            </a:r>
            <a:r>
              <a:rPr lang="fi-FI" sz="1200" err="1">
                <a:latin typeface="Segoe UI"/>
                <a:cs typeface="Segoe UI"/>
              </a:rPr>
              <a:t>energiapajuviljemät</a:t>
            </a:r>
            <a:r>
              <a:rPr lang="fi-FI" sz="1200">
                <a:latin typeface="Segoe UI"/>
                <a:cs typeface="Segoe UI"/>
              </a:rPr>
              <a:t>, suo maatalousmaana tai vaikkapa aurinko- ja tuulivoiman tuottaminen alueella. </a:t>
            </a:r>
            <a:endParaRPr lang="fi-FI"/>
          </a:p>
          <a:p>
            <a:endParaRPr lang="fi-FI"/>
          </a:p>
          <a:p>
            <a:endParaRPr lang="fi-FI"/>
          </a:p>
          <a:p>
            <a:endParaRPr lang="fi-FI"/>
          </a:p>
          <a:p>
            <a:endParaRPr lang="fi-FI"/>
          </a:p>
        </p:txBody>
      </p:sp>
      <p:sp>
        <p:nvSpPr>
          <p:cNvPr id="4" name="Alatunnisteen paikkamerkki 3">
            <a:extLst>
              <a:ext uri="{FF2B5EF4-FFF2-40B4-BE49-F238E27FC236}">
                <a16:creationId xmlns:a16="http://schemas.microsoft.com/office/drawing/2014/main" id="{5515F7CF-790A-E7AD-EB44-8B99F52190A6}"/>
              </a:ext>
            </a:extLst>
          </p:cNvPr>
          <p:cNvSpPr>
            <a:spLocks noGrp="1"/>
          </p:cNvSpPr>
          <p:nvPr>
            <p:ph type="ftr" sz="quarter" idx="11"/>
          </p:nvPr>
        </p:nvSpPr>
        <p:spPr/>
        <p:txBody>
          <a:bodyPr/>
          <a:lstStyle/>
          <a:p>
            <a:r>
              <a:rPr lang="fi-FI"/>
              <a:t>ouka.fi/opinvirta</a:t>
            </a:r>
          </a:p>
        </p:txBody>
      </p:sp>
      <p:sp>
        <p:nvSpPr>
          <p:cNvPr id="9" name="Tekstiruutu 8">
            <a:extLst>
              <a:ext uri="{FF2B5EF4-FFF2-40B4-BE49-F238E27FC236}">
                <a16:creationId xmlns:a16="http://schemas.microsoft.com/office/drawing/2014/main" id="{4882655E-41E4-2AA6-19B9-E5A115846F70}"/>
              </a:ext>
            </a:extLst>
          </p:cNvPr>
          <p:cNvSpPr txBox="1"/>
          <p:nvPr/>
        </p:nvSpPr>
        <p:spPr>
          <a:xfrm>
            <a:off x="6178858" y="6198870"/>
            <a:ext cx="3754290" cy="517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900">
                <a:cs typeface="Calibri"/>
              </a:rPr>
              <a:t>Lähteet.    </a:t>
            </a:r>
          </a:p>
          <a:p>
            <a:r>
              <a:rPr lang="fi-FI" sz="900">
                <a:cs typeface="Calibri"/>
              </a:rPr>
              <a:t>Tehty yhteistyössä TUPAS-hankkeen kanssa/ Mervi Uusimäki        </a:t>
            </a:r>
          </a:p>
          <a:p>
            <a:r>
              <a:rPr lang="fi-FI" sz="900">
                <a:cs typeface="Calibri"/>
              </a:rPr>
              <a:t>Ympäristö.fi, Luontoon.fi, Luonnonvarakeskus</a:t>
            </a:r>
          </a:p>
        </p:txBody>
      </p:sp>
    </p:spTree>
    <p:extLst>
      <p:ext uri="{BB962C8B-B14F-4D97-AF65-F5344CB8AC3E}">
        <p14:creationId xmlns:p14="http://schemas.microsoft.com/office/powerpoint/2010/main" val="760378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a, joka sisältää kohteen teksti, kuvakaappaus, puu, muotoilu&#10;&#10;Kuvaus luotu automaattisesti">
            <a:extLst>
              <a:ext uri="{FF2B5EF4-FFF2-40B4-BE49-F238E27FC236}">
                <a16:creationId xmlns:a16="http://schemas.microsoft.com/office/drawing/2014/main" id="{734FEB1D-185C-17E4-354C-6ACD17964AEC}"/>
              </a:ext>
            </a:extLst>
          </p:cNvPr>
          <p:cNvPicPr>
            <a:picLocks noGrp="1" noChangeAspect="1"/>
          </p:cNvPicPr>
          <p:nvPr>
            <p:ph idx="1"/>
          </p:nvPr>
        </p:nvPicPr>
        <p:blipFill>
          <a:blip r:embed="rId2"/>
          <a:stretch>
            <a:fillRect/>
          </a:stretch>
        </p:blipFill>
        <p:spPr>
          <a:xfrm>
            <a:off x="2769950" y="211667"/>
            <a:ext cx="7244767" cy="6153679"/>
          </a:xfrm>
        </p:spPr>
      </p:pic>
      <p:sp>
        <p:nvSpPr>
          <p:cNvPr id="4" name="Alatunnisteen paikkamerkki 3">
            <a:extLst>
              <a:ext uri="{FF2B5EF4-FFF2-40B4-BE49-F238E27FC236}">
                <a16:creationId xmlns:a16="http://schemas.microsoft.com/office/drawing/2014/main" id="{3D048BFD-0FEA-51AE-6EB4-C24381651E09}"/>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1515766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E3E558-32FA-6BFE-E970-677A73A18A09}"/>
              </a:ext>
            </a:extLst>
          </p:cNvPr>
          <p:cNvSpPr>
            <a:spLocks noGrp="1"/>
          </p:cNvSpPr>
          <p:nvPr>
            <p:ph type="title"/>
          </p:nvPr>
        </p:nvSpPr>
        <p:spPr/>
        <p:txBody>
          <a:bodyPr/>
          <a:lstStyle/>
          <a:p>
            <a:r>
              <a:rPr lang="fi-FI">
                <a:latin typeface="Segoe UI"/>
                <a:cs typeface="Segoe UI"/>
              </a:rPr>
              <a:t>VIITEKEHYS</a:t>
            </a:r>
          </a:p>
        </p:txBody>
      </p:sp>
      <p:sp>
        <p:nvSpPr>
          <p:cNvPr id="3" name="Sisällön paikkamerkki 2">
            <a:extLst>
              <a:ext uri="{FF2B5EF4-FFF2-40B4-BE49-F238E27FC236}">
                <a16:creationId xmlns:a16="http://schemas.microsoft.com/office/drawing/2014/main" id="{2A01FACB-B255-82E3-3495-845BB4B7F2B4}"/>
              </a:ext>
            </a:extLst>
          </p:cNvPr>
          <p:cNvSpPr>
            <a:spLocks noGrp="1"/>
          </p:cNvSpPr>
          <p:nvPr>
            <p:ph idx="1"/>
          </p:nvPr>
        </p:nvSpPr>
        <p:spPr>
          <a:xfrm>
            <a:off x="347089" y="1698370"/>
            <a:ext cx="4812102" cy="3686654"/>
          </a:xfrm>
        </p:spPr>
        <p:txBody>
          <a:bodyPr vert="horz" lIns="91440" tIns="45720" rIns="91440" bIns="45720" rtlCol="0" anchor="t">
            <a:normAutofit/>
          </a:bodyPr>
          <a:lstStyle/>
          <a:p>
            <a:r>
              <a:rPr lang="fi-FI">
                <a:latin typeface="Segoe UI"/>
                <a:cs typeface="Segoe UI"/>
              </a:rPr>
              <a:t>SDG </a:t>
            </a:r>
          </a:p>
          <a:p>
            <a:r>
              <a:rPr lang="fi-FI" sz="1600">
                <a:latin typeface="Segoe UI"/>
                <a:cs typeface="Segoe UI"/>
              </a:rPr>
              <a:t>Luontosuhde laajana teemana kattaa kaikki tavoitteet eri näkökulmista ja siihen voi yhdistää kaikki oppiaineet sekä erityisesti laaja-alaiset taidot.</a:t>
            </a:r>
          </a:p>
          <a:p>
            <a:endParaRPr lang="fi-FI">
              <a:latin typeface="Segoe UI"/>
              <a:cs typeface="Segoe UI"/>
            </a:endParaRPr>
          </a:p>
        </p:txBody>
      </p:sp>
      <p:sp>
        <p:nvSpPr>
          <p:cNvPr id="4" name="Sisällön paikkamerkki 3">
            <a:extLst>
              <a:ext uri="{FF2B5EF4-FFF2-40B4-BE49-F238E27FC236}">
                <a16:creationId xmlns:a16="http://schemas.microsoft.com/office/drawing/2014/main" id="{FA94A889-8EDA-C4FD-639F-098DCE625FA5}"/>
              </a:ext>
            </a:extLst>
          </p:cNvPr>
          <p:cNvSpPr>
            <a:spLocks noGrp="1"/>
          </p:cNvSpPr>
          <p:nvPr>
            <p:ph idx="12"/>
          </p:nvPr>
        </p:nvSpPr>
        <p:spPr/>
        <p:txBody>
          <a:bodyPr vert="horz" lIns="91440" tIns="45720" rIns="91440" bIns="45720" rtlCol="0" anchor="t">
            <a:normAutofit fontScale="92500" lnSpcReduction="10000"/>
          </a:bodyPr>
          <a:lstStyle/>
          <a:p>
            <a:r>
              <a:rPr lang="fi-FI">
                <a:latin typeface="Segoe UI"/>
                <a:cs typeface="Segoe UI"/>
              </a:rPr>
              <a:t>GREENCOMP</a:t>
            </a:r>
          </a:p>
          <a:p>
            <a:pPr marL="285750" indent="-285750">
              <a:buFont typeface="Arial"/>
              <a:buChar char="•"/>
            </a:pPr>
            <a:r>
              <a:rPr lang="fi-FI" sz="1300">
                <a:solidFill>
                  <a:srgbClr val="1C1C1C"/>
                </a:solidFill>
                <a:latin typeface="Segoe UI"/>
                <a:cs typeface="Segoe UI"/>
              </a:rPr>
              <a:t>Osaamisalue: Kestävyyden monitahoisuuden hallinta</a:t>
            </a:r>
          </a:p>
          <a:p>
            <a:pPr marL="641350" lvl="1" indent="-285750">
              <a:buFont typeface="Courier New"/>
              <a:buChar char="o"/>
            </a:pPr>
            <a:r>
              <a:rPr lang="fi-FI" sz="1100">
                <a:solidFill>
                  <a:srgbClr val="1C1C1C"/>
                </a:solidFill>
                <a:latin typeface="Segoe UI"/>
                <a:cs typeface="Segoe UI"/>
              </a:rPr>
              <a:t>Taito: Kriittinen ajattelu</a:t>
            </a:r>
          </a:p>
          <a:p>
            <a:pPr marL="285750" indent="-285750">
              <a:buChar char="•"/>
            </a:pPr>
            <a:r>
              <a:rPr lang="fi-FI" sz="1300">
                <a:solidFill>
                  <a:srgbClr val="1C1C1C"/>
                </a:solidFill>
                <a:latin typeface="Segoe UI"/>
                <a:cs typeface="Segoe UI"/>
              </a:rPr>
              <a:t>Osaamisalue: Kestävien tulevaisuuksien visiointi</a:t>
            </a:r>
          </a:p>
          <a:p>
            <a:pPr marL="641350" lvl="1" indent="-285750">
              <a:buFont typeface="Courier New" panose="020B0604020202020204" pitchFamily="34" charset="0"/>
              <a:buChar char="o"/>
            </a:pPr>
            <a:r>
              <a:rPr lang="fi-FI" sz="1100">
                <a:solidFill>
                  <a:srgbClr val="1C1C1C"/>
                </a:solidFill>
                <a:latin typeface="Segoe UI"/>
                <a:cs typeface="Segoe UI"/>
              </a:rPr>
              <a:t>Taito: Tutkiva ajattelu</a:t>
            </a:r>
            <a:endParaRPr lang="fi-FI" sz="1100">
              <a:solidFill>
                <a:srgbClr val="1C1C1C"/>
              </a:solidFill>
            </a:endParaRPr>
          </a:p>
          <a:p>
            <a:pPr marL="285750" indent="-285750">
              <a:buFont typeface="Arial" panose="020B0604020202020204" pitchFamily="34" charset="0"/>
              <a:buChar char="•"/>
            </a:pPr>
            <a:r>
              <a:rPr lang="fi-FI" sz="1300">
                <a:solidFill>
                  <a:srgbClr val="1C1C1C"/>
                </a:solidFill>
                <a:latin typeface="Segoe UI"/>
                <a:cs typeface="Segoe UI"/>
              </a:rPr>
              <a:t>Osaamisalue: Kestävyystoiminta</a:t>
            </a:r>
          </a:p>
          <a:p>
            <a:pPr marL="641350" lvl="1" indent="-285750">
              <a:buFont typeface="Courier New" panose="020B0604020202020204" pitchFamily="34" charset="0"/>
              <a:buChar char="o"/>
            </a:pPr>
            <a:r>
              <a:rPr lang="fi-FI" sz="1100">
                <a:solidFill>
                  <a:srgbClr val="1C1C1C"/>
                </a:solidFill>
                <a:latin typeface="Segoe UI"/>
                <a:cs typeface="Segoe UI"/>
              </a:rPr>
              <a:t>Taito: Yksilön aloitteellisuus</a:t>
            </a:r>
          </a:p>
          <a:p>
            <a:r>
              <a:rPr lang="fi-FI" sz="1300">
                <a:solidFill>
                  <a:srgbClr val="1C1C1C"/>
                </a:solidFill>
                <a:latin typeface="Segoe UI"/>
                <a:cs typeface="Segoe UI"/>
              </a:rPr>
              <a:t>Kestävyyden monitahoisuuden hahmottaminen toteutuu oppiaineita yhdistävässä kokonaisuudessa, jossa aihetta tarkastellaan eri oppiaineiden näkökulmista. </a:t>
            </a:r>
          </a:p>
          <a:p>
            <a:r>
              <a:rPr lang="fi-FI" sz="1300">
                <a:solidFill>
                  <a:srgbClr val="1C1C1C"/>
                </a:solidFill>
                <a:latin typeface="Segoe UI"/>
                <a:cs typeface="Segoe UI"/>
              </a:rPr>
              <a:t>Tehtävät ohjaavat kriittisen ja tutkivan ajattelun taitoihin mm. yhdistämällä asioiden välisiä suhteita sekä hyödyntämällä luovuutta ja ideointia.</a:t>
            </a:r>
            <a:endParaRPr lang="fi-FI" sz="1300">
              <a:solidFill>
                <a:srgbClr val="1C1C1C"/>
              </a:solidFill>
            </a:endParaRPr>
          </a:p>
          <a:p>
            <a:r>
              <a:rPr lang="fi-FI" sz="1300">
                <a:solidFill>
                  <a:srgbClr val="1C1C1C"/>
                </a:solidFill>
                <a:latin typeface="Segoe UI"/>
                <a:cs typeface="Segoe UI"/>
              </a:rPr>
              <a:t>Kierrättämisen teemat liittyvät mahdollisuuteen edistää kestävyyttä kouluarjessa sekä taitoon toimia aktiivisesti yhteisön ja maapallon tulevaisuuden parantamiseksi.</a:t>
            </a:r>
            <a:endParaRPr lang="fi-FI">
              <a:latin typeface="Segoe UI"/>
              <a:cs typeface="Segoe UI"/>
            </a:endParaRPr>
          </a:p>
          <a:p>
            <a:endParaRPr lang="fi-FI"/>
          </a:p>
        </p:txBody>
      </p:sp>
      <p:sp>
        <p:nvSpPr>
          <p:cNvPr id="5" name="Alatunnisteen paikkamerkki 4">
            <a:extLst>
              <a:ext uri="{FF2B5EF4-FFF2-40B4-BE49-F238E27FC236}">
                <a16:creationId xmlns:a16="http://schemas.microsoft.com/office/drawing/2014/main" id="{020A0400-F2DA-7887-1F1A-53D510C7F51F}"/>
              </a:ext>
            </a:extLst>
          </p:cNvPr>
          <p:cNvSpPr>
            <a:spLocks noGrp="1"/>
          </p:cNvSpPr>
          <p:nvPr>
            <p:ph type="ftr" sz="quarter" idx="11"/>
          </p:nvPr>
        </p:nvSpPr>
        <p:spPr/>
        <p:txBody>
          <a:bodyPr/>
          <a:lstStyle/>
          <a:p>
            <a:r>
              <a:rPr lang="fi-FI"/>
              <a:t>ouka.fi/opinvirta</a:t>
            </a:r>
          </a:p>
        </p:txBody>
      </p:sp>
      <p:pic>
        <p:nvPicPr>
          <p:cNvPr id="9" name="Kuva 8" descr="Kuva, joka sisältää kohteen teksti, kuvakaappaus, logo, Fontti&#10;&#10;Kuvaus luotu automaattisesti">
            <a:extLst>
              <a:ext uri="{FF2B5EF4-FFF2-40B4-BE49-F238E27FC236}">
                <a16:creationId xmlns:a16="http://schemas.microsoft.com/office/drawing/2014/main" id="{59C25D9F-67F7-B718-0B8F-7569FC11423D}"/>
              </a:ext>
            </a:extLst>
          </p:cNvPr>
          <p:cNvPicPr>
            <a:picLocks noChangeAspect="1"/>
          </p:cNvPicPr>
          <p:nvPr/>
        </p:nvPicPr>
        <p:blipFill>
          <a:blip r:embed="rId2"/>
          <a:stretch>
            <a:fillRect/>
          </a:stretch>
        </p:blipFill>
        <p:spPr>
          <a:xfrm>
            <a:off x="342900" y="2816499"/>
            <a:ext cx="4819649" cy="3082376"/>
          </a:xfrm>
          <a:prstGeom prst="rect">
            <a:avLst/>
          </a:prstGeom>
        </p:spPr>
      </p:pic>
    </p:spTree>
    <p:extLst>
      <p:ext uri="{BB962C8B-B14F-4D97-AF65-F5344CB8AC3E}">
        <p14:creationId xmlns:p14="http://schemas.microsoft.com/office/powerpoint/2010/main" val="1907220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2DBF8BD-B190-51C8-A19B-4FC15D15F0F5}"/>
              </a:ext>
            </a:extLst>
          </p:cNvPr>
          <p:cNvSpPr>
            <a:spLocks noGrp="1"/>
          </p:cNvSpPr>
          <p:nvPr>
            <p:ph type="title"/>
          </p:nvPr>
        </p:nvSpPr>
        <p:spPr>
          <a:xfrm>
            <a:off x="838199" y="548466"/>
            <a:ext cx="4783697" cy="1170227"/>
          </a:xfrm>
        </p:spPr>
        <p:txBody>
          <a:bodyPr anchor="b">
            <a:normAutofit/>
          </a:bodyPr>
          <a:lstStyle/>
          <a:p>
            <a:r>
              <a:rPr lang="fi-FI" sz="3100">
                <a:latin typeface="Segoe UI"/>
                <a:cs typeface="Segoe UI"/>
              </a:rPr>
              <a:t>STEAM – TOIMITAAN YHESÄ!</a:t>
            </a:r>
            <a:endParaRPr lang="fi-FI" sz="3100"/>
          </a:p>
        </p:txBody>
      </p:sp>
      <p:sp>
        <p:nvSpPr>
          <p:cNvPr id="3" name="Sisällön paikkamerkki 2">
            <a:extLst>
              <a:ext uri="{FF2B5EF4-FFF2-40B4-BE49-F238E27FC236}">
                <a16:creationId xmlns:a16="http://schemas.microsoft.com/office/drawing/2014/main" id="{72BDDBA9-630C-90B5-7809-7E79A143CC47}"/>
              </a:ext>
            </a:extLst>
          </p:cNvPr>
          <p:cNvSpPr>
            <a:spLocks noGrp="1"/>
          </p:cNvSpPr>
          <p:nvPr>
            <p:ph idx="1"/>
          </p:nvPr>
        </p:nvSpPr>
        <p:spPr>
          <a:xfrm>
            <a:off x="838199" y="1924323"/>
            <a:ext cx="4783697" cy="4195583"/>
          </a:xfrm>
        </p:spPr>
        <p:txBody>
          <a:bodyPr vert="horz" lIns="91440" tIns="45720" rIns="91440" bIns="45720" rtlCol="0" anchor="t">
            <a:normAutofit fontScale="85000" lnSpcReduction="10000"/>
          </a:bodyPr>
          <a:lstStyle/>
          <a:p>
            <a:r>
              <a:rPr lang="fi-FI">
                <a:latin typeface="Segoe UI"/>
                <a:cs typeface="Segoe UI"/>
              </a:rPr>
              <a:t>Opetussuunnitelmassa mainitaan erilaiset vaikuttamisen tavat niin oppiaineiden tavoitteissa kuin laaja-alaisissa taidoissakin. </a:t>
            </a:r>
          </a:p>
          <a:p>
            <a:r>
              <a:rPr lang="fi-FI">
                <a:latin typeface="Segoe UI"/>
                <a:cs typeface="Segoe UI"/>
              </a:rPr>
              <a:t>Koulu lähiympäristöineen onkin yksi hyvä vaihtoehto vaikuttamisen keinojen opettelemiseen ja toteuttamiseen. Jokainen meistä haluaa tuoda omalle alueelleen jotain hyvää osallisuuden ja toimijuuden keinoin!</a:t>
            </a:r>
          </a:p>
          <a:p>
            <a:r>
              <a:rPr lang="fi-FI">
                <a:latin typeface="Segoe UI"/>
                <a:cs typeface="Segoe UI"/>
              </a:rPr>
              <a:t>Alla olevissa kuvauksissa on muutama esimerkki vaikuttamisen keinoista: Tiedon rakentaminen ja jakaminen </a:t>
            </a:r>
            <a:r>
              <a:rPr lang="fi-FI" err="1">
                <a:latin typeface="Segoe UI"/>
                <a:cs typeface="Segoe UI"/>
              </a:rPr>
              <a:t>Thinglinkin</a:t>
            </a:r>
            <a:r>
              <a:rPr lang="fi-FI">
                <a:latin typeface="Segoe UI"/>
                <a:cs typeface="Segoe UI"/>
              </a:rPr>
              <a:t> avulla, Toivon uutisten tuottaminen sekä kansalaishavainnointi. Näiden lisäksi kannattaa toimia yhteistyössä alueella olevien järjestöjen ja yhdistysten kanssa, vaikuttaa paikallisissa somekanavissa tai vaikkapa kirjoittaa paikallisiin julkaisuihin. </a:t>
            </a:r>
            <a:endParaRPr lang="fi-FI"/>
          </a:p>
        </p:txBody>
      </p:sp>
      <p:pic>
        <p:nvPicPr>
          <p:cNvPr id="6" name="Sisällön paikkamerkki 5" descr="Kuva, joka sisältää kohteen teksti, kuvakaappaus, ympyrä, Fontti&#10;&#10;Kuvaus luotu automaattisesti">
            <a:extLst>
              <a:ext uri="{FF2B5EF4-FFF2-40B4-BE49-F238E27FC236}">
                <a16:creationId xmlns:a16="http://schemas.microsoft.com/office/drawing/2014/main" id="{27D64BF7-2868-E349-6DAA-CC4C41CD37B2}"/>
              </a:ext>
            </a:extLst>
          </p:cNvPr>
          <p:cNvPicPr>
            <a:picLocks noChangeAspect="1"/>
          </p:cNvPicPr>
          <p:nvPr/>
        </p:nvPicPr>
        <p:blipFill>
          <a:blip r:embed="rId2"/>
          <a:stretch>
            <a:fillRect/>
          </a:stretch>
        </p:blipFill>
        <p:spPr>
          <a:xfrm>
            <a:off x="6075471" y="537882"/>
            <a:ext cx="5191281" cy="5582023"/>
          </a:xfrm>
          <a:prstGeom prst="rect">
            <a:avLst/>
          </a:prstGeom>
        </p:spPr>
      </p:pic>
      <p:sp>
        <p:nvSpPr>
          <p:cNvPr id="4" name="Alatunnisteen paikkamerkki 3">
            <a:extLst>
              <a:ext uri="{FF2B5EF4-FFF2-40B4-BE49-F238E27FC236}">
                <a16:creationId xmlns:a16="http://schemas.microsoft.com/office/drawing/2014/main" id="{60B4A8AB-DC60-FEDE-FC8D-F8140EAA16AA}"/>
              </a:ext>
            </a:extLst>
          </p:cNvPr>
          <p:cNvSpPr>
            <a:spLocks noGrp="1"/>
          </p:cNvSpPr>
          <p:nvPr>
            <p:ph type="ftr" sz="quarter" idx="11"/>
          </p:nvPr>
        </p:nvSpPr>
        <p:spPr>
          <a:xfrm>
            <a:off x="4038600" y="6356350"/>
            <a:ext cx="4114800" cy="365125"/>
          </a:xfrm>
        </p:spPr>
        <p:txBody>
          <a:bodyPr>
            <a:normAutofit/>
          </a:bodyPr>
          <a:lstStyle/>
          <a:p>
            <a:pPr>
              <a:spcAft>
                <a:spcPts val="600"/>
              </a:spcAft>
            </a:pPr>
            <a:r>
              <a:rPr lang="fi-FI"/>
              <a:t>ouka.fi/opinvirta</a:t>
            </a:r>
          </a:p>
        </p:txBody>
      </p:sp>
    </p:spTree>
    <p:extLst>
      <p:ext uri="{BB962C8B-B14F-4D97-AF65-F5344CB8AC3E}">
        <p14:creationId xmlns:p14="http://schemas.microsoft.com/office/powerpoint/2010/main" val="370943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427F6DCD-1204-40C6-3FAC-A6A3D64AC9D2}"/>
              </a:ext>
            </a:extLst>
          </p:cNvPr>
          <p:cNvSpPr>
            <a:spLocks noGrp="1"/>
          </p:cNvSpPr>
          <p:nvPr>
            <p:ph type="title"/>
          </p:nvPr>
        </p:nvSpPr>
        <p:spPr>
          <a:xfrm>
            <a:off x="233878" y="3752849"/>
            <a:ext cx="3785157" cy="1762769"/>
          </a:xfrm>
        </p:spPr>
        <p:txBody>
          <a:bodyPr anchor="ctr">
            <a:normAutofit fontScale="90000"/>
          </a:bodyPr>
          <a:lstStyle/>
          <a:p>
            <a:r>
              <a:rPr lang="fi-FI" sz="3300">
                <a:solidFill>
                  <a:schemeClr val="accent3"/>
                </a:solidFill>
                <a:latin typeface="Segoe UI"/>
                <a:cs typeface="Segoe UI"/>
              </a:rPr>
              <a:t>STEAM HAASTE:</a:t>
            </a:r>
            <a:br>
              <a:rPr lang="fi-FI" sz="3300">
                <a:latin typeface="Segoe UI"/>
                <a:cs typeface="Segoe UI"/>
              </a:rPr>
            </a:br>
            <a:br>
              <a:rPr lang="fi-FI" sz="3300">
                <a:latin typeface="Segoe UI"/>
                <a:cs typeface="Segoe UI"/>
              </a:rPr>
            </a:br>
            <a:r>
              <a:rPr lang="fi-FI" sz="3300">
                <a:latin typeface="Segoe UI"/>
                <a:cs typeface="Segoe UI"/>
              </a:rPr>
              <a:t>VASTAMAINOS TAI ISKULAUSE </a:t>
            </a:r>
            <a:endParaRPr lang="fi-FI" sz="3300"/>
          </a:p>
        </p:txBody>
      </p:sp>
      <p:pic>
        <p:nvPicPr>
          <p:cNvPr id="2" name="Kuva 1" descr="Vaikuta vastamainoksilla - Toivoa &amp; Toimintaa">
            <a:extLst>
              <a:ext uri="{FF2B5EF4-FFF2-40B4-BE49-F238E27FC236}">
                <a16:creationId xmlns:a16="http://schemas.microsoft.com/office/drawing/2014/main" id="{0F72F524-0F0D-6BB8-9D18-59843FC43619}"/>
              </a:ext>
            </a:extLst>
          </p:cNvPr>
          <p:cNvPicPr>
            <a:picLocks noChangeAspect="1"/>
          </p:cNvPicPr>
          <p:nvPr/>
        </p:nvPicPr>
        <p:blipFill rotWithShape="1">
          <a:blip r:embed="rId2"/>
          <a:srcRect t="25140" b="26551"/>
          <a:stretch/>
        </p:blipFill>
        <p:spPr>
          <a:xfrm>
            <a:off x="21"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isällön paikkamerkki 2">
            <a:extLst>
              <a:ext uri="{FF2B5EF4-FFF2-40B4-BE49-F238E27FC236}">
                <a16:creationId xmlns:a16="http://schemas.microsoft.com/office/drawing/2014/main" id="{F06ADFCC-16EC-B9D0-1ED5-4BD309CDC3E6}"/>
              </a:ext>
            </a:extLst>
          </p:cNvPr>
          <p:cNvSpPr>
            <a:spLocks noGrp="1"/>
          </p:cNvSpPr>
          <p:nvPr>
            <p:ph idx="1"/>
          </p:nvPr>
        </p:nvSpPr>
        <p:spPr>
          <a:xfrm>
            <a:off x="4018742" y="3951179"/>
            <a:ext cx="7742845" cy="2452687"/>
          </a:xfrm>
        </p:spPr>
        <p:txBody>
          <a:bodyPr vert="horz" lIns="91440" tIns="45720" rIns="91440" bIns="45720" rtlCol="0" anchor="ctr">
            <a:normAutofit/>
          </a:bodyPr>
          <a:lstStyle/>
          <a:p>
            <a:r>
              <a:rPr lang="fi-FI" sz="1600" b="1">
                <a:latin typeface="Segoe UI"/>
                <a:cs typeface="Segoe UI"/>
              </a:rPr>
              <a:t>Pohdi hetki kestävän kehityksen eri ulottuvuuksia (SOSIAALINEN-EKOLOGINEN-KULTTUURILLINEN-TALOUDELLINEN). Huomaa myös yhtymäkohdat näiden välillä.</a:t>
            </a:r>
          </a:p>
          <a:p>
            <a:r>
              <a:rPr lang="fi-FI" sz="1600" b="1">
                <a:latin typeface="Segoe UI"/>
                <a:cs typeface="Segoe UI"/>
              </a:rPr>
              <a:t>Mikä näistä ulottuvuuksista on sinulle merkityksellisin?</a:t>
            </a:r>
          </a:p>
          <a:p>
            <a:r>
              <a:rPr lang="fi-FI" sz="1600" b="1">
                <a:latin typeface="Segoe UI"/>
                <a:cs typeface="Segoe UI"/>
              </a:rPr>
              <a:t>Suunnittele tekoälyn avulla kuva tai iskulause, joka on juuri sinulle merkityksellinen.</a:t>
            </a:r>
          </a:p>
          <a:p>
            <a:r>
              <a:rPr lang="fi-FI" sz="1600" b="1">
                <a:latin typeface="Segoe UI"/>
                <a:cs typeface="Segoe UI"/>
              </a:rPr>
              <a:t>Harjoittele komentoja tarvittaessa, että löydät sinulle toimivan ratkaisun.</a:t>
            </a:r>
          </a:p>
          <a:p>
            <a:pPr marL="457200" lvl="1" indent="0">
              <a:buNone/>
            </a:pPr>
            <a:endParaRPr lang="fi-FI" sz="1500">
              <a:latin typeface="Segoe UI"/>
              <a:cs typeface="Segoe UI"/>
            </a:endParaRPr>
          </a:p>
        </p:txBody>
      </p:sp>
      <p:sp>
        <p:nvSpPr>
          <p:cNvPr id="10" name="Alatunnisteen paikkamerkki 3">
            <a:extLst>
              <a:ext uri="{FF2B5EF4-FFF2-40B4-BE49-F238E27FC236}">
                <a16:creationId xmlns:a16="http://schemas.microsoft.com/office/drawing/2014/main" id="{7CC5C39E-3D40-5C2C-72CF-D7925B5B821D}"/>
              </a:ext>
            </a:extLst>
          </p:cNvPr>
          <p:cNvSpPr>
            <a:spLocks noGrp="1"/>
          </p:cNvSpPr>
          <p:nvPr>
            <p:ph type="ftr" sz="quarter" idx="11"/>
          </p:nvPr>
        </p:nvSpPr>
        <p:spPr>
          <a:xfrm>
            <a:off x="8003059" y="6397539"/>
            <a:ext cx="4114800" cy="365125"/>
          </a:xfrm>
        </p:spPr>
        <p:txBody>
          <a:bodyPr>
            <a:normAutofit/>
          </a:bodyPr>
          <a:lstStyle/>
          <a:p>
            <a:pPr algn="ctr">
              <a:spcAft>
                <a:spcPts val="600"/>
              </a:spcAft>
            </a:pPr>
            <a:r>
              <a:rPr lang="fi-FI">
                <a:solidFill>
                  <a:schemeClr val="tx1">
                    <a:lumMod val="75000"/>
                    <a:lumOff val="25000"/>
                  </a:schemeClr>
                </a:solidFill>
                <a:latin typeface="Segoe UI"/>
                <a:cs typeface="Segoe UI"/>
                <a:hlinkClick r:id="rId3">
                  <a:extLst>
                    <a:ext uri="{A12FA001-AC4F-418D-AE19-62706E023703}">
                      <ahyp:hlinkClr xmlns:ahyp="http://schemas.microsoft.com/office/drawing/2018/hyperlinkcolor" val="tx"/>
                    </a:ext>
                  </a:extLst>
                </a:hlinkClick>
              </a:rPr>
              <a:t>www.steaminoulu.fi</a:t>
            </a:r>
            <a:r>
              <a:rPr lang="fi-FI">
                <a:solidFill>
                  <a:schemeClr val="tx1">
                    <a:lumMod val="75000"/>
                    <a:lumOff val="25000"/>
                  </a:schemeClr>
                </a:solidFill>
                <a:latin typeface="Segoe UI"/>
                <a:cs typeface="Segoe UI"/>
              </a:rPr>
              <a:t>    ouka.fi/opinvirta</a:t>
            </a:r>
          </a:p>
        </p:txBody>
      </p:sp>
      <p:sp>
        <p:nvSpPr>
          <p:cNvPr id="4" name="Tekstiruutu 3">
            <a:extLst>
              <a:ext uri="{FF2B5EF4-FFF2-40B4-BE49-F238E27FC236}">
                <a16:creationId xmlns:a16="http://schemas.microsoft.com/office/drawing/2014/main" id="{DF45E72F-717D-2345-805E-48AB47797BDB}"/>
              </a:ext>
            </a:extLst>
          </p:cNvPr>
          <p:cNvSpPr txBox="1"/>
          <p:nvPr/>
        </p:nvSpPr>
        <p:spPr>
          <a:xfrm>
            <a:off x="7701417" y="3188354"/>
            <a:ext cx="47250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ea typeface="Calibri"/>
                <a:cs typeface="Calibri"/>
              </a:rPr>
              <a:t>Kuvan lähde: Toivoa ja toimintaa-sivusto</a:t>
            </a:r>
            <a:endParaRPr lang="fi-FI"/>
          </a:p>
        </p:txBody>
      </p:sp>
    </p:spTree>
    <p:extLst>
      <p:ext uri="{BB962C8B-B14F-4D97-AF65-F5344CB8AC3E}">
        <p14:creationId xmlns:p14="http://schemas.microsoft.com/office/powerpoint/2010/main" val="199169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47F26D-D4DE-0172-E90E-55E44F3723CA}"/>
              </a:ext>
            </a:extLst>
          </p:cNvPr>
          <p:cNvSpPr>
            <a:spLocks noGrp="1"/>
          </p:cNvSpPr>
          <p:nvPr>
            <p:ph type="title"/>
          </p:nvPr>
        </p:nvSpPr>
        <p:spPr/>
        <p:txBody>
          <a:bodyPr/>
          <a:lstStyle/>
          <a:p>
            <a:r>
              <a:rPr lang="fi-FI">
                <a:latin typeface="Segoe UI"/>
                <a:cs typeface="Segoe UI"/>
              </a:rPr>
              <a:t>STEAM – THINGLINK TIEDONRAKENTAJANA</a:t>
            </a:r>
            <a:endParaRPr lang="fi-FI"/>
          </a:p>
        </p:txBody>
      </p:sp>
      <p:graphicFrame>
        <p:nvGraphicFramePr>
          <p:cNvPr id="5" name="Sisällön paikkamerkki 4">
            <a:extLst>
              <a:ext uri="{FF2B5EF4-FFF2-40B4-BE49-F238E27FC236}">
                <a16:creationId xmlns:a16="http://schemas.microsoft.com/office/drawing/2014/main" id="{FD5F3BC9-7F9F-668E-ABD6-B791A2DC7C36}"/>
              </a:ext>
            </a:extLst>
          </p:cNvPr>
          <p:cNvGraphicFramePr>
            <a:graphicFrameLocks noGrp="1"/>
          </p:cNvGraphicFramePr>
          <p:nvPr>
            <p:ph idx="1"/>
            <p:extLst>
              <p:ext uri="{D42A27DB-BD31-4B8C-83A1-F6EECF244321}">
                <p14:modId xmlns:p14="http://schemas.microsoft.com/office/powerpoint/2010/main" val="3715669137"/>
              </p:ext>
            </p:extLst>
          </p:nvPr>
        </p:nvGraphicFramePr>
        <p:xfrm>
          <a:off x="691662" y="1780442"/>
          <a:ext cx="10385890" cy="4207473"/>
        </p:xfrm>
        <a:graphic>
          <a:graphicData uri="http://schemas.openxmlformats.org/drawingml/2006/table">
            <a:tbl>
              <a:tblPr firstRow="1" bandRow="1">
                <a:tableStyleId>{F5AB1C69-6EDB-4FF4-983F-18BD219EF322}</a:tableStyleId>
              </a:tblPr>
              <a:tblGrid>
                <a:gridCol w="5572835">
                  <a:extLst>
                    <a:ext uri="{9D8B030D-6E8A-4147-A177-3AD203B41FA5}">
                      <a16:colId xmlns:a16="http://schemas.microsoft.com/office/drawing/2014/main" val="343578829"/>
                    </a:ext>
                  </a:extLst>
                </a:gridCol>
                <a:gridCol w="4813055">
                  <a:extLst>
                    <a:ext uri="{9D8B030D-6E8A-4147-A177-3AD203B41FA5}">
                      <a16:colId xmlns:a16="http://schemas.microsoft.com/office/drawing/2014/main" val="2539532375"/>
                    </a:ext>
                  </a:extLst>
                </a:gridCol>
              </a:tblGrid>
              <a:tr h="671793">
                <a:tc>
                  <a:txBody>
                    <a:bodyPr/>
                    <a:lstStyle/>
                    <a:p>
                      <a:r>
                        <a:rPr lang="fi-FI"/>
                        <a:t>OPPIAINEIDEN SISÄLLÖT</a:t>
                      </a:r>
                    </a:p>
                  </a:txBody>
                  <a:tcPr/>
                </a:tc>
                <a:tc>
                  <a:txBody>
                    <a:bodyPr/>
                    <a:lstStyle/>
                    <a:p>
                      <a:r>
                        <a:rPr lang="fi-FI"/>
                        <a:t>OPINVIRRAN TAVOITTEET</a:t>
                      </a:r>
                    </a:p>
                  </a:txBody>
                  <a:tcPr/>
                </a:tc>
                <a:extLst>
                  <a:ext uri="{0D108BD9-81ED-4DB2-BD59-A6C34878D82A}">
                    <a16:rowId xmlns:a16="http://schemas.microsoft.com/office/drawing/2014/main" val="3898890424"/>
                  </a:ext>
                </a:extLst>
              </a:tr>
              <a:tr h="671793">
                <a:tc>
                  <a:txBody>
                    <a:bodyPr/>
                    <a:lstStyle/>
                    <a:p>
                      <a:pPr lvl="0">
                        <a:buNone/>
                      </a:pPr>
                      <a:r>
                        <a:rPr lang="fi-FI" sz="1100" b="1" i="0" u="none" strike="noStrike" baseline="0" noProof="0">
                          <a:solidFill>
                            <a:srgbClr val="000000"/>
                          </a:solidFill>
                          <a:latin typeface="Segoe UI"/>
                        </a:rPr>
                        <a:t>TVT: yhteistyö muiden oppiaineiden kanssa, visuaalinen kerronta ja erilaisten sovelluksien ja työkalujen käyttäminen</a:t>
                      </a:r>
                    </a:p>
                  </a:txBody>
                  <a:tcPr/>
                </a:tc>
                <a:tc rowSpan="4">
                  <a:txBody>
                    <a:bodyPr/>
                    <a:lstStyle/>
                    <a:p>
                      <a:pPr marL="285750" lvl="0" indent="-285750">
                        <a:buClr>
                          <a:srgbClr val="000000"/>
                        </a:buClr>
                        <a:buFont typeface="Arial,Sans-Serif"/>
                        <a:buChar char="•"/>
                      </a:pPr>
                      <a:r>
                        <a:rPr lang="en-US" sz="1600" b="0" i="0" u="none" strike="noStrike" kern="1200" noProof="0" err="1">
                          <a:solidFill>
                            <a:schemeClr val="dk1"/>
                          </a:solidFill>
                          <a:effectLst/>
                          <a:latin typeface="Segoe UI"/>
                        </a:rPr>
                        <a:t>Ymmärrämme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luonnon</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ihmisen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olevan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erottamattomasti</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yhtä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Luontosuhteemme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syvenee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arvostavaksi</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ympäristösuhteeksi</a:t>
                      </a:r>
                      <a:r>
                        <a:rPr lang="en-US" sz="1600" b="0" i="0" u="none" strike="noStrike" kern="1200" noProof="0">
                          <a:solidFill>
                            <a:schemeClr val="dk1"/>
                          </a:solidFill>
                          <a:effectLst/>
                          <a:latin typeface="Segoe UI"/>
                        </a:rPr>
                        <a:t>. </a:t>
                      </a:r>
                      <a:endParaRPr lang="fi-FI" sz="1600" b="0" i="0" u="none" strike="noStrike" kern="1200" noProof="0">
                        <a:solidFill>
                          <a:srgbClr val="000000"/>
                        </a:solidFill>
                        <a:effectLst/>
                        <a:latin typeface="Segoe UI"/>
                      </a:endParaRPr>
                    </a:p>
                    <a:p>
                      <a:pPr marL="285750" lvl="0" indent="-285750">
                        <a:buClr>
                          <a:srgbClr val="000000"/>
                        </a:buClr>
                        <a:buFont typeface="Arial,Sans-Serif"/>
                        <a:buChar char="•"/>
                      </a:pPr>
                      <a:r>
                        <a:rPr lang="en-US" sz="1600" b="0" i="0" u="none" strike="noStrike" kern="1200" noProof="0" err="1">
                          <a:solidFill>
                            <a:schemeClr val="dk1"/>
                          </a:solidFill>
                          <a:effectLst/>
                          <a:latin typeface="Segoe UI"/>
                        </a:rPr>
                        <a:t>Ymmärrämme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että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luontoa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löytyy</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kaikkialta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ympäriltämme</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käyttäytymisellämme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myös</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rakennetussa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ympäristössä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voi</a:t>
                      </a:r>
                      <a:r>
                        <a:rPr lang="en-US" sz="1600" b="0" i="0" u="none" strike="noStrike" kern="1200" noProof="0">
                          <a:solidFill>
                            <a:schemeClr val="dk1"/>
                          </a:solidFill>
                          <a:effectLst/>
                          <a:latin typeface="Segoe UI"/>
                        </a:rPr>
                        <a:t> olla </a:t>
                      </a:r>
                      <a:r>
                        <a:rPr lang="en-US" sz="1600" b="0" i="0" u="none" strike="noStrike" kern="1200" noProof="0" err="1">
                          <a:solidFill>
                            <a:schemeClr val="dk1"/>
                          </a:solidFill>
                          <a:effectLst/>
                          <a:latin typeface="Segoe UI"/>
                        </a:rPr>
                        <a:t>vaikutusta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ekosysteemitasolla</a:t>
                      </a:r>
                      <a:r>
                        <a:rPr lang="en-US" sz="1600" b="0" i="0" u="none" strike="noStrike" kern="1200" noProof="0">
                          <a:solidFill>
                            <a:schemeClr val="dk1"/>
                          </a:solidFill>
                          <a:effectLst/>
                          <a:latin typeface="Segoe UI"/>
                        </a:rPr>
                        <a:t>. </a:t>
                      </a:r>
                      <a:endParaRPr lang="fi-FI" sz="1600" b="0" i="0" u="none" strike="noStrike" kern="1200" noProof="0">
                        <a:solidFill>
                          <a:srgbClr val="000000"/>
                        </a:solidFill>
                        <a:effectLst/>
                        <a:latin typeface="Segoe UI"/>
                      </a:endParaRPr>
                    </a:p>
                    <a:p>
                      <a:pPr marL="285750" lvl="0" indent="-285750">
                        <a:buClr>
                          <a:srgbClr val="000000"/>
                        </a:buClr>
                        <a:buFont typeface="Arial,Sans-Serif"/>
                        <a:buChar char="•"/>
                      </a:pPr>
                      <a:r>
                        <a:rPr lang="en-US" sz="1600" b="0" i="0" u="none" strike="noStrike" kern="1200" noProof="0" err="1">
                          <a:solidFill>
                            <a:schemeClr val="dk1"/>
                          </a:solidFill>
                          <a:effectLst/>
                          <a:latin typeface="Segoe UI"/>
                        </a:rPr>
                        <a:t>Osaamme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liittää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esim</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lajintuntemuksen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elollisen</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elottoman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luonnon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monimuotoisuuskäsitteeseen</a:t>
                      </a:r>
                      <a:r>
                        <a:rPr lang="en-US" sz="1600" b="0" i="0" u="none" strike="noStrike" kern="1200" noProof="0">
                          <a:solidFill>
                            <a:schemeClr val="dk1"/>
                          </a:solidFill>
                          <a:effectLst/>
                          <a:latin typeface="Segoe UI"/>
                        </a:rPr>
                        <a:t>. </a:t>
                      </a:r>
                      <a:endParaRPr lang="fi-FI" sz="1600" b="0" i="0" u="none" strike="noStrike" kern="1200" noProof="0">
                        <a:solidFill>
                          <a:srgbClr val="000000"/>
                        </a:solidFill>
                        <a:effectLst/>
                        <a:latin typeface="Segoe UI"/>
                      </a:endParaRPr>
                    </a:p>
                    <a:p>
                      <a:pPr marL="285750" lvl="0" indent="-285750">
                        <a:buClr>
                          <a:srgbClr val="000000"/>
                        </a:buClr>
                        <a:buFont typeface="Arial,Sans-Serif"/>
                        <a:buChar char="•"/>
                      </a:pPr>
                      <a:r>
                        <a:rPr lang="en-US" sz="1600" b="0" i="0" u="none" strike="noStrike" kern="1200" noProof="0" err="1">
                          <a:solidFill>
                            <a:schemeClr val="dk1"/>
                          </a:solidFill>
                          <a:effectLst/>
                          <a:latin typeface="Segoe UI"/>
                        </a:rPr>
                        <a:t>Alamme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toimia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omassa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elämässämme</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lähiympäristössämme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ympäristön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puolesta</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aktivoidumme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myös</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yhteisössämme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vaikuttamaan</a:t>
                      </a:r>
                      <a:r>
                        <a:rPr lang="en-US" sz="1600" b="0" i="0" u="none" strike="noStrike" kern="1200" noProof="0">
                          <a:solidFill>
                            <a:schemeClr val="dk1"/>
                          </a:solidFill>
                          <a:effectLst/>
                          <a:latin typeface="Segoe UI"/>
                        </a:rPr>
                        <a:t>.</a:t>
                      </a:r>
                      <a:endParaRPr lang="en-US"/>
                    </a:p>
                    <a:p>
                      <a:pPr rtl="0" fontAlgn="base"/>
                      <a:r>
                        <a:rPr lang="fi-FI" sz="1800" b="0" kern="1200">
                          <a:solidFill>
                            <a:schemeClr val="dk1"/>
                          </a:solidFill>
                          <a:effectLst/>
                        </a:rPr>
                        <a:t>​​</a:t>
                      </a:r>
                      <a:endParaRPr lang="fi-FI" sz="2000" b="0" i="0" kern="1200">
                        <a:solidFill>
                          <a:schemeClr val="dk1"/>
                        </a:solidFill>
                        <a:effectLst/>
                        <a:latin typeface="+mn-lt"/>
                        <a:ea typeface="+mn-ea"/>
                        <a:cs typeface="+mn-cs"/>
                      </a:endParaRPr>
                    </a:p>
                  </a:txBody>
                  <a:tcPr/>
                </a:tc>
                <a:extLst>
                  <a:ext uri="{0D108BD9-81ED-4DB2-BD59-A6C34878D82A}">
                    <a16:rowId xmlns:a16="http://schemas.microsoft.com/office/drawing/2014/main" val="716905999"/>
                  </a:ext>
                </a:extLst>
              </a:tr>
              <a:tr h="671793">
                <a:tc>
                  <a:txBody>
                    <a:bodyPr/>
                    <a:lstStyle/>
                    <a:p>
                      <a:pPr lvl="0">
                        <a:buNone/>
                      </a:pPr>
                      <a:r>
                        <a:rPr lang="fi-FI" sz="1100" b="1">
                          <a:latin typeface="Segoe UI"/>
                        </a:rPr>
                        <a:t>ÄI: lähdekritiikki, media, monilukutaito, tiedonhaku ja tietotekstin tuottaminen</a:t>
                      </a:r>
                    </a:p>
                  </a:txBody>
                  <a:tcPr/>
                </a:tc>
                <a:tc vMerge="1">
                  <a:txBody>
                    <a:bodyPr/>
                    <a:lstStyle/>
                    <a:p>
                      <a:endParaRPr lang="fi-FI"/>
                    </a:p>
                  </a:txBody>
                  <a:tcPr/>
                </a:tc>
                <a:extLst>
                  <a:ext uri="{0D108BD9-81ED-4DB2-BD59-A6C34878D82A}">
                    <a16:rowId xmlns:a16="http://schemas.microsoft.com/office/drawing/2014/main" val="1574727172"/>
                  </a:ext>
                </a:extLst>
              </a:tr>
              <a:tr h="671793">
                <a:tc>
                  <a:txBody>
                    <a:bodyPr/>
                    <a:lstStyle/>
                    <a:p>
                      <a:pPr lvl="0">
                        <a:buNone/>
                      </a:pPr>
                      <a:r>
                        <a:rPr lang="fi-FI" sz="1100" b="1">
                          <a:latin typeface="Segoe UI"/>
                        </a:rPr>
                        <a:t>KU: valokuvaus, videokuvaus, visuaalisen kerronnan suunnittelu ja toteutus, vaikuttaminen, kestävä tulevaisuus</a:t>
                      </a:r>
                    </a:p>
                  </a:txBody>
                  <a:tcPr/>
                </a:tc>
                <a:tc vMerge="1">
                  <a:txBody>
                    <a:bodyPr/>
                    <a:lstStyle/>
                    <a:p>
                      <a:endParaRPr lang="fi-FI"/>
                    </a:p>
                  </a:txBody>
                  <a:tcPr/>
                </a:tc>
                <a:extLst>
                  <a:ext uri="{0D108BD9-81ED-4DB2-BD59-A6C34878D82A}">
                    <a16:rowId xmlns:a16="http://schemas.microsoft.com/office/drawing/2014/main" val="3429338328"/>
                  </a:ext>
                </a:extLst>
              </a:tr>
              <a:tr h="1085204">
                <a:tc>
                  <a:txBody>
                    <a:bodyPr/>
                    <a:lstStyle/>
                    <a:p>
                      <a:pPr lvl="0">
                        <a:buNone/>
                      </a:pPr>
                      <a:r>
                        <a:rPr lang="fi-FI" sz="1100" b="1">
                          <a:latin typeface="Segoe UI"/>
                        </a:rPr>
                        <a:t>Muita oppiaineita yhdistäen aiheen mukaisesti.</a:t>
                      </a:r>
                    </a:p>
                  </a:txBody>
                  <a:tcPr/>
                </a:tc>
                <a:tc vMerge="1">
                  <a:txBody>
                    <a:bodyPr/>
                    <a:lstStyle/>
                    <a:p>
                      <a:endParaRPr lang="fi-FI"/>
                    </a:p>
                  </a:txBody>
                  <a:tcPr/>
                </a:tc>
                <a:extLst>
                  <a:ext uri="{0D108BD9-81ED-4DB2-BD59-A6C34878D82A}">
                    <a16:rowId xmlns:a16="http://schemas.microsoft.com/office/drawing/2014/main" val="2498307278"/>
                  </a:ext>
                </a:extLst>
              </a:tr>
            </a:tbl>
          </a:graphicData>
        </a:graphic>
      </p:graphicFrame>
      <p:sp>
        <p:nvSpPr>
          <p:cNvPr id="4" name="Alatunnisteen paikkamerkki 3">
            <a:extLst>
              <a:ext uri="{FF2B5EF4-FFF2-40B4-BE49-F238E27FC236}">
                <a16:creationId xmlns:a16="http://schemas.microsoft.com/office/drawing/2014/main" id="{EA707814-0F3B-1A93-7A3D-FEE60E962FA7}"/>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1280966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00AE5E-84A5-CF12-0714-76BB3DA5A44B}"/>
              </a:ext>
            </a:extLst>
          </p:cNvPr>
          <p:cNvSpPr>
            <a:spLocks noGrp="1"/>
          </p:cNvSpPr>
          <p:nvPr>
            <p:ph type="title"/>
          </p:nvPr>
        </p:nvSpPr>
        <p:spPr/>
        <p:txBody>
          <a:bodyPr/>
          <a:lstStyle/>
          <a:p>
            <a:r>
              <a:rPr lang="fi-FI">
                <a:latin typeface="Segoe UI"/>
                <a:cs typeface="Segoe UI"/>
              </a:rPr>
              <a:t>THINGLINK TIEDON RAKENTAJANA</a:t>
            </a:r>
            <a:endParaRPr lang="fi-FI"/>
          </a:p>
        </p:txBody>
      </p:sp>
      <p:pic>
        <p:nvPicPr>
          <p:cNvPr id="6" name="Sisällön paikkamerkki 5" descr="Kuva, joka sisältää kohteen teksti, kuvakaappaus, ympyrä, Fontti&#10;&#10;Kuvaus luotu automaattisesti">
            <a:extLst>
              <a:ext uri="{FF2B5EF4-FFF2-40B4-BE49-F238E27FC236}">
                <a16:creationId xmlns:a16="http://schemas.microsoft.com/office/drawing/2014/main" id="{13246C3A-A141-8DE7-D99E-1041B8516FA2}"/>
              </a:ext>
            </a:extLst>
          </p:cNvPr>
          <p:cNvPicPr>
            <a:picLocks noGrp="1" noChangeAspect="1"/>
          </p:cNvPicPr>
          <p:nvPr>
            <p:ph idx="1"/>
          </p:nvPr>
        </p:nvPicPr>
        <p:blipFill>
          <a:blip r:embed="rId2"/>
          <a:stretch>
            <a:fillRect/>
          </a:stretch>
        </p:blipFill>
        <p:spPr>
          <a:xfrm>
            <a:off x="8904817" y="2597549"/>
            <a:ext cx="3124200" cy="3424767"/>
          </a:xfrm>
        </p:spPr>
      </p:pic>
      <p:sp>
        <p:nvSpPr>
          <p:cNvPr id="4" name="Alatunnisteen paikkamerkki 3">
            <a:extLst>
              <a:ext uri="{FF2B5EF4-FFF2-40B4-BE49-F238E27FC236}">
                <a16:creationId xmlns:a16="http://schemas.microsoft.com/office/drawing/2014/main" id="{4015144D-1AB3-E785-F223-714CFEBFF3D1}"/>
              </a:ext>
            </a:extLst>
          </p:cNvPr>
          <p:cNvSpPr>
            <a:spLocks noGrp="1"/>
          </p:cNvSpPr>
          <p:nvPr>
            <p:ph type="ftr" sz="quarter" idx="11"/>
          </p:nvPr>
        </p:nvSpPr>
        <p:spPr/>
        <p:txBody>
          <a:bodyPr/>
          <a:lstStyle/>
          <a:p>
            <a:r>
              <a:rPr lang="fi-FI"/>
              <a:t>ouka.fi/opinvirta</a:t>
            </a:r>
          </a:p>
        </p:txBody>
      </p:sp>
      <p:sp>
        <p:nvSpPr>
          <p:cNvPr id="3" name="Tekstiruutu 2">
            <a:extLst>
              <a:ext uri="{FF2B5EF4-FFF2-40B4-BE49-F238E27FC236}">
                <a16:creationId xmlns:a16="http://schemas.microsoft.com/office/drawing/2014/main" id="{B22FA304-840C-BBEF-4512-168D6582ABCB}"/>
              </a:ext>
            </a:extLst>
          </p:cNvPr>
          <p:cNvSpPr txBox="1"/>
          <p:nvPr/>
        </p:nvSpPr>
        <p:spPr>
          <a:xfrm>
            <a:off x="404943" y="1472139"/>
            <a:ext cx="8911224"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err="1">
                <a:solidFill>
                  <a:srgbClr val="333333"/>
                </a:solidFill>
                <a:latin typeface="Source Sans Pro"/>
                <a:ea typeface="Source Sans Pro"/>
              </a:rPr>
              <a:t>ThingLink</a:t>
            </a:r>
            <a:r>
              <a:rPr lang="fi-FI" sz="1400">
                <a:solidFill>
                  <a:srgbClr val="333333"/>
                </a:solidFill>
                <a:latin typeface="Source Sans Pro"/>
                <a:ea typeface="Source Sans Pro"/>
              </a:rPr>
              <a:t> on palvelu, jonka avulla voit lisätä kuviin ja videoihin sekä 360-kuviin ja -videoihin interaktiivisia sisältöjä tagien avulla. Tagit voivat olla mm:</a:t>
            </a:r>
            <a:endParaRPr lang="fi-FI"/>
          </a:p>
          <a:p>
            <a:pPr marL="285750" indent="-285750">
              <a:buFont typeface="Arial"/>
              <a:buChar char="•"/>
            </a:pPr>
            <a:r>
              <a:rPr lang="fi-FI" sz="1400">
                <a:solidFill>
                  <a:srgbClr val="333333"/>
                </a:solidFill>
                <a:latin typeface="Source Sans Pro"/>
                <a:ea typeface="Source Sans Pro"/>
              </a:rPr>
              <a:t>tekstiä ja mediaa</a:t>
            </a:r>
            <a:endParaRPr lang="fi-FI"/>
          </a:p>
          <a:p>
            <a:pPr marL="285750" indent="-285750">
              <a:buFont typeface="Arial"/>
              <a:buChar char="•"/>
            </a:pPr>
            <a:r>
              <a:rPr lang="fi-FI" sz="1400">
                <a:solidFill>
                  <a:srgbClr val="333333"/>
                </a:solidFill>
                <a:latin typeface="Source Sans Pro"/>
                <a:ea typeface="Source Sans Pro"/>
              </a:rPr>
              <a:t>sisältöjä websivuilta</a:t>
            </a:r>
            <a:endParaRPr lang="fi-FI"/>
          </a:p>
          <a:p>
            <a:pPr marL="285750" indent="-285750">
              <a:buFont typeface="Arial"/>
              <a:buChar char="•"/>
            </a:pPr>
            <a:r>
              <a:rPr lang="fi-FI" sz="1400">
                <a:solidFill>
                  <a:srgbClr val="333333"/>
                </a:solidFill>
                <a:latin typeface="Source Sans Pro"/>
                <a:ea typeface="Source Sans Pro"/>
              </a:rPr>
              <a:t>tehtäviä.</a:t>
            </a:r>
            <a:endParaRPr lang="fi-FI">
              <a:solidFill>
                <a:srgbClr val="000000"/>
              </a:solidFill>
              <a:latin typeface="Calibri" panose="020F0502020204030204"/>
              <a:ea typeface="Source Sans Pro"/>
              <a:cs typeface="Calibri" panose="020F0502020204030204"/>
            </a:endParaRPr>
          </a:p>
          <a:p>
            <a:r>
              <a:rPr lang="fi-FI" sz="1400">
                <a:solidFill>
                  <a:srgbClr val="333333"/>
                </a:solidFill>
                <a:latin typeface="Source Sans Pro"/>
                <a:ea typeface="Source Sans Pro"/>
              </a:rPr>
              <a:t>Lisäksi materiaaleista voi rakentaa haarautuvia polkuja, joissa eteneminen riippuu käyttäjän antamista vastauksista. Näiden polkujen jakaminen käyttäjältä toiselle vaatii kuitenkin toimenpiteitä, esityksenä ne toimivat mainiosti. </a:t>
            </a:r>
            <a:r>
              <a:rPr lang="fi-FI" sz="1400" err="1">
                <a:solidFill>
                  <a:srgbClr val="333333"/>
                </a:solidFill>
                <a:latin typeface="Source Sans Pro"/>
                <a:ea typeface="Source Sans Pro"/>
              </a:rPr>
              <a:t>ThingLinkillä</a:t>
            </a:r>
            <a:r>
              <a:rPr lang="fi-FI" sz="1400">
                <a:solidFill>
                  <a:srgbClr val="333333"/>
                </a:solidFill>
                <a:latin typeface="Source Sans Pro"/>
                <a:ea typeface="Source Sans Pro"/>
              </a:rPr>
              <a:t> tehdyt materiaalit ovat luettavissa  syventävällä lukuohjelmalla ja niistä on olemassa saavutettava näkymä myös mobiililaitteella.</a:t>
            </a:r>
          </a:p>
          <a:p>
            <a:endParaRPr lang="fi-FI" sz="1400">
              <a:solidFill>
                <a:srgbClr val="333333"/>
              </a:solidFill>
              <a:latin typeface="Source Sans Pro"/>
              <a:ea typeface="Source Sans Pro"/>
            </a:endParaRPr>
          </a:p>
          <a:p>
            <a:r>
              <a:rPr lang="fi-FI" sz="1400">
                <a:solidFill>
                  <a:srgbClr val="333333"/>
                </a:solidFill>
                <a:latin typeface="Source Sans Pro"/>
                <a:ea typeface="Source Sans Pro"/>
              </a:rPr>
              <a:t>Opettajana voit käyttää palvelua esimerkiksi oppimisympäristön tai vaikkapa laitteen opettamiseen ja  perehdyttämiseen. Lisäksi voit käyttää niitä diaesityksen sijaan tai upottaa osaksi sellaista. </a:t>
            </a:r>
            <a:r>
              <a:rPr lang="fi-FI" sz="1400" err="1">
                <a:solidFill>
                  <a:srgbClr val="333333"/>
                </a:solidFill>
                <a:latin typeface="Source Sans Pro"/>
                <a:ea typeface="Source Sans Pro"/>
              </a:rPr>
              <a:t>Thinglink</a:t>
            </a:r>
            <a:r>
              <a:rPr lang="fi-FI" sz="1400">
                <a:solidFill>
                  <a:srgbClr val="333333"/>
                </a:solidFill>
                <a:latin typeface="Source Sans Pro"/>
                <a:ea typeface="Source Sans Pro"/>
              </a:rPr>
              <a:t> toimii myös oppilaan kertausmateriaaliin tai oppitunnin aikana itse opiskeltavaan materiaaliin</a:t>
            </a:r>
            <a:endParaRPr lang="fi-FI">
              <a:solidFill>
                <a:srgbClr val="000000"/>
              </a:solidFill>
              <a:latin typeface="Calibri" panose="020F0502020204030204"/>
              <a:ea typeface="Source Sans Pro"/>
              <a:cs typeface="Calibri" panose="020F0502020204030204"/>
            </a:endParaRPr>
          </a:p>
          <a:p>
            <a:pPr marL="285750" indent="-285750">
              <a:buFont typeface="Arial"/>
              <a:buChar char="•"/>
            </a:pPr>
            <a:endParaRPr lang="fi-FI" sz="1400">
              <a:solidFill>
                <a:srgbClr val="333333"/>
              </a:solidFill>
              <a:latin typeface="Source Sans Pro"/>
              <a:ea typeface="Source Sans Pro"/>
            </a:endParaRPr>
          </a:p>
          <a:p>
            <a:r>
              <a:rPr lang="fi-FI" sz="1400" err="1">
                <a:solidFill>
                  <a:srgbClr val="333333"/>
                </a:solidFill>
                <a:latin typeface="Source Sans Pro"/>
                <a:ea typeface="Source Sans Pro"/>
              </a:rPr>
              <a:t>Thinglink</a:t>
            </a:r>
            <a:r>
              <a:rPr lang="fi-FI" sz="1400">
                <a:solidFill>
                  <a:srgbClr val="333333"/>
                </a:solidFill>
                <a:latin typeface="Source Sans Pro"/>
                <a:ea typeface="Source Sans Pro"/>
              </a:rPr>
              <a:t> toimii hyvin myös oppilaalta oppilaalle tapahtuvaan tiedon jakamiseen. Se on tapa myös jakaa STEAM-prosessissa opittua ja toteutettua sekä opettajalle että muille oppilaille.</a:t>
            </a:r>
          </a:p>
          <a:p>
            <a:pPr marL="285750" indent="-285750">
              <a:buFont typeface="Arial"/>
              <a:buChar char="•"/>
            </a:pPr>
            <a:r>
              <a:rPr lang="fi-FI" sz="1400">
                <a:solidFill>
                  <a:srgbClr val="333333"/>
                </a:solidFill>
                <a:latin typeface="Source Sans Pro"/>
                <a:ea typeface="Source Sans Pro"/>
              </a:rPr>
              <a:t>oppimistehtävät</a:t>
            </a:r>
            <a:endParaRPr lang="fi-FI"/>
          </a:p>
          <a:p>
            <a:pPr marL="285750" indent="-285750">
              <a:buFont typeface="Arial"/>
              <a:buChar char="•"/>
            </a:pPr>
            <a:r>
              <a:rPr lang="fi-FI" sz="1400">
                <a:solidFill>
                  <a:srgbClr val="333333"/>
                </a:solidFill>
                <a:latin typeface="Source Sans Pro"/>
                <a:ea typeface="Source Sans Pro"/>
              </a:rPr>
              <a:t>portfoliot</a:t>
            </a:r>
            <a:endParaRPr lang="fi-FI"/>
          </a:p>
          <a:p>
            <a:pPr marL="285750" indent="-285750">
              <a:buFont typeface="Arial"/>
              <a:buChar char="•"/>
            </a:pPr>
            <a:r>
              <a:rPr lang="fi-FI" sz="1400">
                <a:solidFill>
                  <a:srgbClr val="333333"/>
                </a:solidFill>
                <a:latin typeface="Source Sans Pro"/>
                <a:ea typeface="Source Sans Pro"/>
              </a:rPr>
              <a:t>Projektityöt ja niiden esittelyt</a:t>
            </a:r>
            <a:endParaRPr lang="fi-FI"/>
          </a:p>
          <a:p>
            <a:pPr algn="l"/>
            <a:endParaRPr lang="fi-FI">
              <a:cs typeface="Calibri"/>
            </a:endParaRPr>
          </a:p>
        </p:txBody>
      </p:sp>
    </p:spTree>
    <p:extLst>
      <p:ext uri="{BB962C8B-B14F-4D97-AF65-F5344CB8AC3E}">
        <p14:creationId xmlns:p14="http://schemas.microsoft.com/office/powerpoint/2010/main" val="929853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5490-C9F5-9402-2D7F-FA06E2241E0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49A3690-08CA-4B5A-60EE-BA608CDDB28D}"/>
              </a:ext>
            </a:extLst>
          </p:cNvPr>
          <p:cNvSpPr>
            <a:spLocks noGrp="1"/>
          </p:cNvSpPr>
          <p:nvPr>
            <p:ph type="title"/>
          </p:nvPr>
        </p:nvSpPr>
        <p:spPr/>
        <p:txBody>
          <a:bodyPr/>
          <a:lstStyle/>
          <a:p>
            <a:r>
              <a:rPr lang="fi-FI">
                <a:latin typeface="Segoe UI"/>
                <a:cs typeface="Segoe UI"/>
              </a:rPr>
              <a:t>STEAM – TOIVON UUTISET 2050</a:t>
            </a:r>
            <a:endParaRPr lang="fi-FI"/>
          </a:p>
        </p:txBody>
      </p:sp>
      <p:graphicFrame>
        <p:nvGraphicFramePr>
          <p:cNvPr id="5" name="Sisällön paikkamerkki 4">
            <a:extLst>
              <a:ext uri="{FF2B5EF4-FFF2-40B4-BE49-F238E27FC236}">
                <a16:creationId xmlns:a16="http://schemas.microsoft.com/office/drawing/2014/main" id="{6552C0BD-A977-95BB-CEC7-077A84D56E91}"/>
              </a:ext>
            </a:extLst>
          </p:cNvPr>
          <p:cNvGraphicFramePr>
            <a:graphicFrameLocks noGrp="1"/>
          </p:cNvGraphicFramePr>
          <p:nvPr>
            <p:ph idx="1"/>
            <p:extLst>
              <p:ext uri="{D42A27DB-BD31-4B8C-83A1-F6EECF244321}">
                <p14:modId xmlns:p14="http://schemas.microsoft.com/office/powerpoint/2010/main" val="236845680"/>
              </p:ext>
            </p:extLst>
          </p:nvPr>
        </p:nvGraphicFramePr>
        <p:xfrm>
          <a:off x="691662" y="1780442"/>
          <a:ext cx="10658110" cy="3818784"/>
        </p:xfrm>
        <a:graphic>
          <a:graphicData uri="http://schemas.openxmlformats.org/drawingml/2006/table">
            <a:tbl>
              <a:tblPr firstRow="1" bandRow="1">
                <a:tableStyleId>{F5AB1C69-6EDB-4FF4-983F-18BD219EF322}</a:tableStyleId>
              </a:tblPr>
              <a:tblGrid>
                <a:gridCol w="5329055">
                  <a:extLst>
                    <a:ext uri="{9D8B030D-6E8A-4147-A177-3AD203B41FA5}">
                      <a16:colId xmlns:a16="http://schemas.microsoft.com/office/drawing/2014/main" val="343578829"/>
                    </a:ext>
                  </a:extLst>
                </a:gridCol>
                <a:gridCol w="5329055">
                  <a:extLst>
                    <a:ext uri="{9D8B030D-6E8A-4147-A177-3AD203B41FA5}">
                      <a16:colId xmlns:a16="http://schemas.microsoft.com/office/drawing/2014/main" val="2539532375"/>
                    </a:ext>
                  </a:extLst>
                </a:gridCol>
              </a:tblGrid>
              <a:tr h="636464">
                <a:tc>
                  <a:txBody>
                    <a:bodyPr/>
                    <a:lstStyle/>
                    <a:p>
                      <a:r>
                        <a:rPr lang="fi-FI"/>
                        <a:t>OPPIAINEIDEN SISÄLLÖT</a:t>
                      </a:r>
                    </a:p>
                  </a:txBody>
                  <a:tcPr/>
                </a:tc>
                <a:tc>
                  <a:txBody>
                    <a:bodyPr/>
                    <a:lstStyle/>
                    <a:p>
                      <a:r>
                        <a:rPr lang="fi-FI"/>
                        <a:t>OPINVIRRAN TAVOITTEET</a:t>
                      </a:r>
                    </a:p>
                  </a:txBody>
                  <a:tcPr/>
                </a:tc>
                <a:extLst>
                  <a:ext uri="{0D108BD9-81ED-4DB2-BD59-A6C34878D82A}">
                    <a16:rowId xmlns:a16="http://schemas.microsoft.com/office/drawing/2014/main" val="3898890424"/>
                  </a:ext>
                </a:extLst>
              </a:tr>
              <a:tr h="636464">
                <a:tc>
                  <a:txBody>
                    <a:bodyPr/>
                    <a:lstStyle/>
                    <a:p>
                      <a:pPr lvl="0">
                        <a:buNone/>
                      </a:pPr>
                      <a:r>
                        <a:rPr lang="fi-FI" sz="1100" b="1" i="0" u="none" strike="noStrike" baseline="0" noProof="0">
                          <a:solidFill>
                            <a:srgbClr val="000000"/>
                          </a:solidFill>
                          <a:latin typeface="Segoe UI"/>
                        </a:rPr>
                        <a:t>ÄI: lähdekritiikki, media, monilukutaito, tiedonhaku ja tietotekstin tuottaminen</a:t>
                      </a:r>
                      <a:endParaRPr lang="fi-FI"/>
                    </a:p>
                  </a:txBody>
                  <a:tcPr/>
                </a:tc>
                <a:tc rowSpan="5">
                  <a:txBody>
                    <a:bodyPr/>
                    <a:lstStyle/>
                    <a:p>
                      <a:pPr lvl="0" rtl="0">
                        <a:buNone/>
                      </a:pPr>
                      <a:endParaRPr lang="en-US" sz="1800" b="0" kern="1200">
                        <a:solidFill>
                          <a:schemeClr val="dk1"/>
                        </a:solidFill>
                        <a:effectLst/>
                      </a:endParaRPr>
                    </a:p>
                    <a:p>
                      <a:pPr marL="285750" indent="-285750" rtl="0" fontAlgn="base">
                        <a:buClr>
                          <a:srgbClr val="000000"/>
                        </a:buClr>
                        <a:buFont typeface="Arial,Sans-Serif"/>
                        <a:buChar char="•"/>
                      </a:pPr>
                      <a:r>
                        <a:rPr lang="en-US" sz="1600" b="0" i="0" u="none" strike="noStrike" kern="1200" noProof="0" err="1">
                          <a:solidFill>
                            <a:schemeClr val="dk1"/>
                          </a:solidFill>
                          <a:effectLst/>
                          <a:latin typeface="Segoe UI"/>
                        </a:rPr>
                        <a:t>Ymmärrämme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luonnon</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ihmisen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olevan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erottamattomasti</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yhtä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Luontosuhteemme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syvenee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arvostavaksi</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ympäristösuhteeksi</a:t>
                      </a:r>
                      <a:r>
                        <a:rPr lang="en-US" sz="1600" b="0" i="0" u="none" strike="noStrike" kern="1200" noProof="0">
                          <a:solidFill>
                            <a:schemeClr val="dk1"/>
                          </a:solidFill>
                          <a:effectLst/>
                          <a:latin typeface="Segoe UI"/>
                        </a:rPr>
                        <a:t>. </a:t>
                      </a:r>
                      <a:endParaRPr lang="fi-FI" sz="1600" b="0" i="0" u="none" strike="noStrike" kern="1200" noProof="0">
                        <a:solidFill>
                          <a:srgbClr val="000000"/>
                        </a:solidFill>
                        <a:effectLst/>
                        <a:latin typeface="Segoe UI"/>
                      </a:endParaRPr>
                    </a:p>
                    <a:p>
                      <a:pPr marL="285750" lvl="0" indent="-285750">
                        <a:buClr>
                          <a:srgbClr val="000000"/>
                        </a:buClr>
                        <a:buFont typeface="Arial,Sans-Serif"/>
                        <a:buChar char="•"/>
                      </a:pPr>
                      <a:r>
                        <a:rPr lang="en-US" sz="1600" b="0" i="0" u="none" strike="noStrike" kern="1200" noProof="0" err="1">
                          <a:solidFill>
                            <a:schemeClr val="dk1"/>
                          </a:solidFill>
                          <a:effectLst/>
                          <a:latin typeface="Segoe UI"/>
                        </a:rPr>
                        <a:t>Ymmärrämme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että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luontoa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löytyy</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kaikkialta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ympäriltämme</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käyttäytymisellämme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myös</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rakennetussa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ympäristössä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voi</a:t>
                      </a:r>
                      <a:r>
                        <a:rPr lang="en-US" sz="1600" b="0" i="0" u="none" strike="noStrike" kern="1200" noProof="0">
                          <a:solidFill>
                            <a:schemeClr val="dk1"/>
                          </a:solidFill>
                          <a:effectLst/>
                          <a:latin typeface="Segoe UI"/>
                        </a:rPr>
                        <a:t> olla </a:t>
                      </a:r>
                      <a:r>
                        <a:rPr lang="en-US" sz="1600" b="0" i="0" u="none" strike="noStrike" kern="1200" noProof="0" err="1">
                          <a:solidFill>
                            <a:schemeClr val="dk1"/>
                          </a:solidFill>
                          <a:effectLst/>
                          <a:latin typeface="Segoe UI"/>
                        </a:rPr>
                        <a:t>vaikutusta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ekosysteemitasolla</a:t>
                      </a:r>
                      <a:r>
                        <a:rPr lang="en-US" sz="1600" b="0" i="0" u="none" strike="noStrike" kern="1200" noProof="0">
                          <a:solidFill>
                            <a:schemeClr val="dk1"/>
                          </a:solidFill>
                          <a:effectLst/>
                          <a:latin typeface="Segoe UI"/>
                        </a:rPr>
                        <a:t>. </a:t>
                      </a:r>
                      <a:endParaRPr lang="fi-FI" sz="1600" b="0" i="0" u="none" strike="noStrike" kern="1200" noProof="0">
                        <a:solidFill>
                          <a:srgbClr val="000000"/>
                        </a:solidFill>
                        <a:effectLst/>
                        <a:latin typeface="Segoe UI"/>
                      </a:endParaRPr>
                    </a:p>
                    <a:p>
                      <a:pPr marL="285750" lvl="0" indent="-285750">
                        <a:buClr>
                          <a:srgbClr val="000000"/>
                        </a:buClr>
                        <a:buFont typeface="Arial,Sans-Serif"/>
                        <a:buChar char="•"/>
                      </a:pPr>
                      <a:r>
                        <a:rPr lang="en-US" sz="1600" b="0" i="0" u="none" strike="noStrike" kern="1200" noProof="0" err="1">
                          <a:solidFill>
                            <a:schemeClr val="dk1"/>
                          </a:solidFill>
                          <a:effectLst/>
                          <a:latin typeface="Segoe UI"/>
                        </a:rPr>
                        <a:t>Osaamme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liittää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esim</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lajintuntemuksen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elollisen</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elottoman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luonnon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monimuotoisuuskäsitteeseen</a:t>
                      </a:r>
                      <a:r>
                        <a:rPr lang="en-US" sz="1600" b="0" i="0" u="none" strike="noStrike" kern="1200" noProof="0">
                          <a:solidFill>
                            <a:schemeClr val="dk1"/>
                          </a:solidFill>
                          <a:effectLst/>
                          <a:latin typeface="Segoe UI"/>
                        </a:rPr>
                        <a:t>. </a:t>
                      </a:r>
                      <a:endParaRPr lang="fi-FI" sz="1600" b="0" i="0" u="none" strike="noStrike" kern="1200" noProof="0">
                        <a:solidFill>
                          <a:srgbClr val="000000"/>
                        </a:solidFill>
                        <a:effectLst/>
                        <a:latin typeface="Segoe UI"/>
                      </a:endParaRPr>
                    </a:p>
                    <a:p>
                      <a:pPr marL="285750" lvl="0" indent="-285750">
                        <a:buClr>
                          <a:srgbClr val="000000"/>
                        </a:buClr>
                        <a:buFont typeface="Arial,Sans-Serif"/>
                        <a:buChar char="•"/>
                      </a:pPr>
                      <a:r>
                        <a:rPr lang="en-US" sz="1600" b="0" i="0" u="none" strike="noStrike" kern="1200" noProof="0" err="1">
                          <a:solidFill>
                            <a:schemeClr val="dk1"/>
                          </a:solidFill>
                          <a:effectLst/>
                          <a:latin typeface="Segoe UI"/>
                        </a:rPr>
                        <a:t>Alamme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toimia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omassa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elämässämme</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lähiympäristössämme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ympäristön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puolesta</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aktivoidumme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myös</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yhteisössämme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vaikuttamaan</a:t>
                      </a:r>
                      <a:r>
                        <a:rPr lang="en-US" sz="1600" b="0" i="0" u="none" strike="noStrike" kern="1200" noProof="0">
                          <a:solidFill>
                            <a:schemeClr val="dk1"/>
                          </a:solidFill>
                          <a:effectLst/>
                          <a:latin typeface="Segoe UI"/>
                        </a:rPr>
                        <a:t>.</a:t>
                      </a:r>
                      <a:endParaRPr lang="fi-FI"/>
                    </a:p>
                  </a:txBody>
                  <a:tcPr/>
                </a:tc>
                <a:extLst>
                  <a:ext uri="{0D108BD9-81ED-4DB2-BD59-A6C34878D82A}">
                    <a16:rowId xmlns:a16="http://schemas.microsoft.com/office/drawing/2014/main" val="716905999"/>
                  </a:ext>
                </a:extLst>
              </a:tr>
              <a:tr h="636464">
                <a:tc>
                  <a:txBody>
                    <a:bodyPr/>
                    <a:lstStyle/>
                    <a:p>
                      <a:pPr lvl="0">
                        <a:buNone/>
                      </a:pPr>
                      <a:r>
                        <a:rPr lang="fi-FI" sz="1100" b="1" i="0" u="none" strike="noStrike" noProof="0">
                          <a:solidFill>
                            <a:srgbClr val="000000"/>
                          </a:solidFill>
                          <a:latin typeface="Segoe UI"/>
                        </a:rPr>
                        <a:t>TVT: yhteistyö muiden oppiaineiden kanssa, visuaalinen kerronta ja erilaisten sovelluksien ja työkalujen käyttäminen</a:t>
                      </a:r>
                      <a:endParaRPr lang="fi-FI"/>
                    </a:p>
                  </a:txBody>
                  <a:tcPr/>
                </a:tc>
                <a:tc vMerge="1">
                  <a:txBody>
                    <a:bodyPr/>
                    <a:lstStyle/>
                    <a:p>
                      <a:endParaRPr lang="fi-FI"/>
                    </a:p>
                  </a:txBody>
                  <a:tcPr/>
                </a:tc>
                <a:extLst>
                  <a:ext uri="{0D108BD9-81ED-4DB2-BD59-A6C34878D82A}">
                    <a16:rowId xmlns:a16="http://schemas.microsoft.com/office/drawing/2014/main" val="1574727172"/>
                  </a:ext>
                </a:extLst>
              </a:tr>
              <a:tr h="636464">
                <a:tc>
                  <a:txBody>
                    <a:bodyPr/>
                    <a:lstStyle/>
                    <a:p>
                      <a:pPr lvl="0">
                        <a:buNone/>
                      </a:pPr>
                      <a:r>
                        <a:rPr lang="fi-FI" sz="1100" b="1" err="1">
                          <a:latin typeface="Segoe UI"/>
                        </a:rPr>
                        <a:t>KU:</a:t>
                      </a:r>
                      <a:r>
                        <a:rPr lang="fi-FI" sz="1100" b="1" i="0" u="none" strike="noStrike" noProof="0" err="1">
                          <a:solidFill>
                            <a:srgbClr val="000000"/>
                          </a:solidFill>
                          <a:latin typeface="Segoe UI"/>
                        </a:rPr>
                        <a:t>valokuvaus</a:t>
                      </a:r>
                      <a:r>
                        <a:rPr lang="fi-FI" sz="1100" b="1" i="0" u="none" strike="noStrike" noProof="0">
                          <a:solidFill>
                            <a:srgbClr val="000000"/>
                          </a:solidFill>
                          <a:latin typeface="Segoe UI"/>
                        </a:rPr>
                        <a:t>, videokuvaus, visuaalisen kerronnan suunnittelu ja toteutus, vaikuttaminen, kestävä tulevaisuus</a:t>
                      </a:r>
                      <a:endParaRPr lang="fi-FI" sz="1100" b="1">
                        <a:latin typeface="Segoe UI"/>
                      </a:endParaRPr>
                    </a:p>
                  </a:txBody>
                  <a:tcPr/>
                </a:tc>
                <a:tc vMerge="1">
                  <a:txBody>
                    <a:bodyPr/>
                    <a:lstStyle/>
                    <a:p>
                      <a:endParaRPr lang="fi-FI"/>
                    </a:p>
                  </a:txBody>
                  <a:tcPr/>
                </a:tc>
                <a:extLst>
                  <a:ext uri="{0D108BD9-81ED-4DB2-BD59-A6C34878D82A}">
                    <a16:rowId xmlns:a16="http://schemas.microsoft.com/office/drawing/2014/main" val="3429338328"/>
                  </a:ext>
                </a:extLst>
              </a:tr>
              <a:tr h="636464">
                <a:tc>
                  <a:txBody>
                    <a:bodyPr/>
                    <a:lstStyle/>
                    <a:p>
                      <a:pPr lvl="0">
                        <a:buNone/>
                      </a:pPr>
                      <a:r>
                        <a:rPr lang="fi-FI" sz="1100" b="1" i="0" u="none" strike="noStrike" noProof="0">
                          <a:solidFill>
                            <a:srgbClr val="000000"/>
                          </a:solidFill>
                          <a:latin typeface="Segoe UI"/>
                        </a:rPr>
                        <a:t>Muita oppiaineita yhdistäen aiheen mukaisesti</a:t>
                      </a:r>
                      <a:endParaRPr lang="fi-FI"/>
                    </a:p>
                  </a:txBody>
                  <a:tcPr/>
                </a:tc>
                <a:tc vMerge="1">
                  <a:txBody>
                    <a:bodyPr/>
                    <a:lstStyle/>
                    <a:p>
                      <a:endParaRPr lang="fi-FI"/>
                    </a:p>
                  </a:txBody>
                  <a:tcPr/>
                </a:tc>
                <a:extLst>
                  <a:ext uri="{0D108BD9-81ED-4DB2-BD59-A6C34878D82A}">
                    <a16:rowId xmlns:a16="http://schemas.microsoft.com/office/drawing/2014/main" val="2498307278"/>
                  </a:ext>
                </a:extLst>
              </a:tr>
              <a:tr h="636464">
                <a:tc>
                  <a:txBody>
                    <a:bodyPr/>
                    <a:lstStyle/>
                    <a:p>
                      <a:pPr lvl="0">
                        <a:buNone/>
                      </a:pPr>
                      <a:endParaRPr lang="fi-FI" sz="1100" b="1">
                        <a:latin typeface="Segoe UI"/>
                      </a:endParaRPr>
                    </a:p>
                  </a:txBody>
                  <a:tcPr/>
                </a:tc>
                <a:tc vMerge="1">
                  <a:txBody>
                    <a:bodyPr/>
                    <a:lstStyle/>
                    <a:p>
                      <a:endParaRPr lang="fi-FI"/>
                    </a:p>
                  </a:txBody>
                  <a:tcPr/>
                </a:tc>
                <a:extLst>
                  <a:ext uri="{0D108BD9-81ED-4DB2-BD59-A6C34878D82A}">
                    <a16:rowId xmlns:a16="http://schemas.microsoft.com/office/drawing/2014/main" val="3231274094"/>
                  </a:ext>
                </a:extLst>
              </a:tr>
            </a:tbl>
          </a:graphicData>
        </a:graphic>
      </p:graphicFrame>
      <p:sp>
        <p:nvSpPr>
          <p:cNvPr id="4" name="Alatunnisteen paikkamerkki 3">
            <a:extLst>
              <a:ext uri="{FF2B5EF4-FFF2-40B4-BE49-F238E27FC236}">
                <a16:creationId xmlns:a16="http://schemas.microsoft.com/office/drawing/2014/main" id="{3ABD972E-17DF-F629-E64D-21E32DF504FE}"/>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4054696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4FCC65-E062-61BB-5190-E0434AEF98A0}"/>
              </a:ext>
            </a:extLst>
          </p:cNvPr>
          <p:cNvSpPr>
            <a:spLocks noGrp="1"/>
          </p:cNvSpPr>
          <p:nvPr>
            <p:ph type="title"/>
          </p:nvPr>
        </p:nvSpPr>
        <p:spPr/>
        <p:txBody>
          <a:bodyPr/>
          <a:lstStyle/>
          <a:p>
            <a:r>
              <a:rPr lang="fi-FI">
                <a:latin typeface="Segoe UI"/>
                <a:cs typeface="Segoe UI"/>
              </a:rPr>
              <a:t>STEAM – TOIVON UUTISET 2050</a:t>
            </a:r>
            <a:endParaRPr lang="fi-FI"/>
          </a:p>
        </p:txBody>
      </p:sp>
      <p:sp>
        <p:nvSpPr>
          <p:cNvPr id="3" name="Sisällön paikkamerkki 2">
            <a:extLst>
              <a:ext uri="{FF2B5EF4-FFF2-40B4-BE49-F238E27FC236}">
                <a16:creationId xmlns:a16="http://schemas.microsoft.com/office/drawing/2014/main" id="{A73A224B-ECDD-E87A-0FCD-711CAF843479}"/>
              </a:ext>
            </a:extLst>
          </p:cNvPr>
          <p:cNvSpPr>
            <a:spLocks noGrp="1"/>
          </p:cNvSpPr>
          <p:nvPr>
            <p:ph idx="1"/>
          </p:nvPr>
        </p:nvSpPr>
        <p:spPr/>
        <p:txBody>
          <a:bodyPr vert="horz" lIns="91440" tIns="45720" rIns="91440" bIns="45720" rtlCol="0" anchor="t">
            <a:normAutofit/>
          </a:bodyPr>
          <a:lstStyle/>
          <a:p>
            <a:r>
              <a:rPr lang="fi-FI" sz="1600">
                <a:latin typeface="Calibri"/>
                <a:cs typeface="Calibri"/>
              </a:rPr>
              <a:t>Saatte pian aiheet ryhmillenne!</a:t>
            </a:r>
          </a:p>
          <a:p>
            <a:pPr marL="514350" indent="-514350">
              <a:buAutoNum type="arabicPeriod"/>
            </a:pPr>
            <a:r>
              <a:rPr lang="fi-FI" sz="1600">
                <a:latin typeface="Calibri"/>
                <a:cs typeface="Calibri"/>
              </a:rPr>
              <a:t>Tutkikaa aihetta etsimällä tietoa netistä.  </a:t>
            </a:r>
          </a:p>
          <a:p>
            <a:pPr marL="514350" indent="-514350">
              <a:buAutoNum type="arabicPeriod"/>
            </a:pPr>
            <a:r>
              <a:rPr lang="fi-FI" sz="1600">
                <a:latin typeface="Calibri"/>
                <a:cs typeface="Calibri"/>
              </a:rPr>
              <a:t>Muodostakaa löytämänne tiedon pohjalta uutisen tarkempi teema</a:t>
            </a:r>
          </a:p>
          <a:p>
            <a:pPr marL="514350" indent="-514350">
              <a:buAutoNum type="arabicPeriod"/>
            </a:pPr>
            <a:r>
              <a:rPr lang="fi-FI" sz="1600">
                <a:latin typeface="Calibri"/>
                <a:cs typeface="Calibri"/>
              </a:rPr>
              <a:t>Kirjoittakaa lyhyesti uutinen ja sopikaa samalla roolit: kuvaaja, uutistenlukija ja toimittaja.</a:t>
            </a:r>
            <a:endParaRPr lang="en-US" sz="1600">
              <a:latin typeface="Calibri"/>
              <a:cs typeface="Calibri"/>
            </a:endParaRPr>
          </a:p>
          <a:p>
            <a:pPr lvl="1">
              <a:buFont typeface="Calibri,Sans-Serif" panose="020B0604020202020204" pitchFamily="34" charset="0"/>
              <a:buChar char="-"/>
            </a:pPr>
            <a:r>
              <a:rPr lang="fi-FI" sz="1600">
                <a:latin typeface="Calibri"/>
                <a:cs typeface="Calibri"/>
              </a:rPr>
              <a:t>Muistakaa, että lyhyessäkin uutisessa voi olla uutisankkuri sekä toimittaja paikan päällä!</a:t>
            </a:r>
            <a:endParaRPr lang="en-US" sz="1600">
              <a:latin typeface="Calibri"/>
              <a:cs typeface="Calibri"/>
            </a:endParaRPr>
          </a:p>
          <a:p>
            <a:pPr lvl="1">
              <a:buFont typeface="Calibri,Sans-Serif" panose="020B0604020202020204" pitchFamily="34" charset="0"/>
              <a:buChar char="-"/>
            </a:pPr>
            <a:r>
              <a:rPr lang="fi-FI" sz="1600">
                <a:latin typeface="Calibri"/>
                <a:cs typeface="Calibri"/>
              </a:rPr>
              <a:t>Myös lyhyt haastattelu aiheeseen sopien on mahdollinen.</a:t>
            </a:r>
            <a:endParaRPr lang="en-US" sz="1600">
              <a:latin typeface="Calibri"/>
              <a:cs typeface="Calibri"/>
            </a:endParaRPr>
          </a:p>
          <a:p>
            <a:pPr marL="514350" indent="-514350">
              <a:buAutoNum type="arabicPeriod"/>
            </a:pPr>
            <a:endParaRPr lang="fi-FI" sz="1600">
              <a:latin typeface="Calibri"/>
              <a:cs typeface="Calibri"/>
            </a:endParaRPr>
          </a:p>
          <a:p>
            <a:pPr marL="514350" indent="-514350">
              <a:buAutoNum type="arabicPeriod"/>
            </a:pPr>
            <a:r>
              <a:rPr lang="fi-FI" sz="1600">
                <a:latin typeface="Calibri"/>
                <a:cs typeface="Calibri"/>
              </a:rPr>
              <a:t>Tehkää uutiseen käsikirjoitus</a:t>
            </a:r>
            <a:endParaRPr lang="en-US" sz="1600">
              <a:latin typeface="Calibri"/>
              <a:cs typeface="Calibri"/>
            </a:endParaRPr>
          </a:p>
          <a:p>
            <a:pPr marL="514350" indent="-514350">
              <a:buAutoNum type="arabicPeriod"/>
            </a:pPr>
            <a:r>
              <a:rPr lang="fi-FI" sz="1600">
                <a:latin typeface="Calibri"/>
                <a:cs typeface="Calibri"/>
              </a:rPr>
              <a:t>Etsikää uutiseen sopiva taustakuva tai useampi.</a:t>
            </a:r>
            <a:endParaRPr lang="en-US" sz="1600">
              <a:latin typeface="Calibri"/>
              <a:cs typeface="Calibri"/>
            </a:endParaRPr>
          </a:p>
          <a:p>
            <a:pPr marL="514350" indent="-514350">
              <a:buAutoNum type="arabicPeriod"/>
            </a:pPr>
            <a:r>
              <a:rPr lang="fi-FI" sz="1600">
                <a:latin typeface="Calibri"/>
                <a:cs typeface="Calibri"/>
              </a:rPr>
              <a:t>Valmiin uutisen kesto n. 1-3 minuuttia.</a:t>
            </a:r>
            <a:endParaRPr lang="fi-FI"/>
          </a:p>
        </p:txBody>
      </p:sp>
      <p:sp>
        <p:nvSpPr>
          <p:cNvPr id="4" name="Alatunnisteen paikkamerkki 3">
            <a:extLst>
              <a:ext uri="{FF2B5EF4-FFF2-40B4-BE49-F238E27FC236}">
                <a16:creationId xmlns:a16="http://schemas.microsoft.com/office/drawing/2014/main" id="{AF92978E-A137-5D01-44E7-0341DE9F50F0}"/>
              </a:ext>
            </a:extLst>
          </p:cNvPr>
          <p:cNvSpPr>
            <a:spLocks noGrp="1"/>
          </p:cNvSpPr>
          <p:nvPr>
            <p:ph type="ftr" sz="quarter" idx="11"/>
          </p:nvPr>
        </p:nvSpPr>
        <p:spPr/>
        <p:txBody>
          <a:bodyPr/>
          <a:lstStyle/>
          <a:p>
            <a:r>
              <a:rPr lang="fi-FI"/>
              <a:t>ouka.fi/opinvirta</a:t>
            </a:r>
          </a:p>
        </p:txBody>
      </p:sp>
      <p:pic>
        <p:nvPicPr>
          <p:cNvPr id="6" name="Sisällön paikkamerkki 5" descr="Kuva, joka sisältää kohteen teksti, kuvakaappaus, ympyrä, Fontti&#10;&#10;Kuvaus luotu automaattisesti">
            <a:extLst>
              <a:ext uri="{FF2B5EF4-FFF2-40B4-BE49-F238E27FC236}">
                <a16:creationId xmlns:a16="http://schemas.microsoft.com/office/drawing/2014/main" id="{D7E6A9E3-E58C-57B4-1458-BC3C664376BA}"/>
              </a:ext>
            </a:extLst>
          </p:cNvPr>
          <p:cNvPicPr>
            <a:picLocks noChangeAspect="1"/>
          </p:cNvPicPr>
          <p:nvPr/>
        </p:nvPicPr>
        <p:blipFill>
          <a:blip r:embed="rId2"/>
          <a:stretch>
            <a:fillRect/>
          </a:stretch>
        </p:blipFill>
        <p:spPr>
          <a:xfrm>
            <a:off x="8904817" y="2597549"/>
            <a:ext cx="3124200" cy="3424767"/>
          </a:xfrm>
          <a:prstGeom prst="rect">
            <a:avLst/>
          </a:prstGeom>
        </p:spPr>
      </p:pic>
    </p:spTree>
    <p:extLst>
      <p:ext uri="{BB962C8B-B14F-4D97-AF65-F5344CB8AC3E}">
        <p14:creationId xmlns:p14="http://schemas.microsoft.com/office/powerpoint/2010/main" val="3330446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FD4E5-FD0E-C249-B796-3315BE65ADCE}"/>
              </a:ext>
            </a:extLst>
          </p:cNvPr>
          <p:cNvSpPr>
            <a:spLocks noGrp="1"/>
          </p:cNvSpPr>
          <p:nvPr>
            <p:ph type="title"/>
          </p:nvPr>
        </p:nvSpPr>
        <p:spPr/>
        <p:txBody>
          <a:bodyPr/>
          <a:lstStyle/>
          <a:p>
            <a:r>
              <a:rPr lang="fi-FI">
                <a:ea typeface="Calibri Light"/>
                <a:cs typeface="Calibri Light"/>
              </a:rPr>
              <a:t>TV-UUTISEN KÄSIKIRJOITUS</a:t>
            </a:r>
            <a:endParaRPr lang="fi-FI"/>
          </a:p>
        </p:txBody>
      </p:sp>
      <p:sp>
        <p:nvSpPr>
          <p:cNvPr id="3" name="Sisällön paikkamerkki 2">
            <a:extLst>
              <a:ext uri="{FF2B5EF4-FFF2-40B4-BE49-F238E27FC236}">
                <a16:creationId xmlns:a16="http://schemas.microsoft.com/office/drawing/2014/main" id="{0BC01D2C-5F31-E0AC-06C7-F2D38FFB3C20}"/>
              </a:ext>
            </a:extLst>
          </p:cNvPr>
          <p:cNvSpPr>
            <a:spLocks noGrp="1"/>
          </p:cNvSpPr>
          <p:nvPr>
            <p:ph idx="1"/>
          </p:nvPr>
        </p:nvSpPr>
        <p:spPr/>
        <p:txBody>
          <a:bodyPr vert="horz" lIns="91440" tIns="45720" rIns="91440" bIns="45720" rtlCol="0" anchor="t">
            <a:normAutofit fontScale="62500" lnSpcReduction="20000"/>
          </a:bodyPr>
          <a:lstStyle/>
          <a:p>
            <a:pPr>
              <a:lnSpc>
                <a:spcPct val="120000"/>
              </a:lnSpc>
            </a:pPr>
            <a:r>
              <a:rPr lang="fi-FI">
                <a:ea typeface="Calibri"/>
                <a:cs typeface="Calibri"/>
              </a:rPr>
              <a:t>Uutisankkuri: ALKUJUONTO</a:t>
            </a:r>
          </a:p>
          <a:p>
            <a:pPr lvl="1">
              <a:lnSpc>
                <a:spcPct val="120000"/>
              </a:lnSpc>
            </a:pPr>
            <a:r>
              <a:rPr lang="fi-FI">
                <a:ea typeface="Calibri"/>
                <a:cs typeface="Calibri"/>
              </a:rPr>
              <a:t>"Hiukkavaaran Toivon Uutisista hyvää aamupäivää."</a:t>
            </a:r>
          </a:p>
          <a:p>
            <a:pPr lvl="1">
              <a:lnSpc>
                <a:spcPct val="120000"/>
              </a:lnSpc>
            </a:pPr>
            <a:r>
              <a:rPr lang="fi-FI">
                <a:ea typeface="Calibri"/>
                <a:cs typeface="Calibri"/>
              </a:rPr>
              <a:t>Esittelyt</a:t>
            </a:r>
          </a:p>
          <a:p>
            <a:pPr lvl="1">
              <a:lnSpc>
                <a:spcPct val="120000"/>
              </a:lnSpc>
            </a:pPr>
            <a:r>
              <a:rPr lang="fi-FI">
                <a:ea typeface="Calibri"/>
                <a:cs typeface="Calibri"/>
              </a:rPr>
              <a:t>"Tänään aiheenamme on...."</a:t>
            </a:r>
          </a:p>
          <a:p>
            <a:pPr>
              <a:lnSpc>
                <a:spcPct val="120000"/>
              </a:lnSpc>
            </a:pPr>
            <a:r>
              <a:rPr lang="fi-FI">
                <a:ea typeface="Calibri"/>
                <a:cs typeface="Calibri"/>
              </a:rPr>
              <a:t>Kuvituskuvaa tapahtumapaikalta</a:t>
            </a:r>
          </a:p>
          <a:p>
            <a:pPr lvl="1">
              <a:lnSpc>
                <a:spcPct val="120000"/>
              </a:lnSpc>
            </a:pPr>
            <a:r>
              <a:rPr lang="fi-FI">
                <a:ea typeface="Calibri"/>
                <a:cs typeface="Calibri"/>
              </a:rPr>
              <a:t>Muista, että uutisissakin katsojille esitellään aihetta kuvien kautta.</a:t>
            </a:r>
          </a:p>
          <a:p>
            <a:pPr lvl="1">
              <a:lnSpc>
                <a:spcPct val="120000"/>
              </a:lnSpc>
            </a:pPr>
            <a:r>
              <a:rPr lang="fi-FI">
                <a:ea typeface="Calibri"/>
                <a:cs typeface="Calibri"/>
              </a:rPr>
              <a:t>Kuvien tehtävänä on virittää katsoja tärkeään aiheeseen.</a:t>
            </a:r>
          </a:p>
          <a:p>
            <a:pPr>
              <a:lnSpc>
                <a:spcPct val="120000"/>
              </a:lnSpc>
            </a:pPr>
            <a:r>
              <a:rPr lang="fi-FI">
                <a:ea typeface="Calibri"/>
                <a:cs typeface="Calibri"/>
              </a:rPr>
              <a:t>Toimittajan puheenvuoro aiheesta lyhyesti</a:t>
            </a:r>
          </a:p>
          <a:p>
            <a:pPr lvl="1">
              <a:lnSpc>
                <a:spcPct val="120000"/>
              </a:lnSpc>
            </a:pPr>
            <a:r>
              <a:rPr lang="fi-FI">
                <a:ea typeface="Calibri"/>
                <a:cs typeface="Calibri"/>
              </a:rPr>
              <a:t>Toimittaja esittelee aiheen lyhyesti esim. ennen haastattelua.</a:t>
            </a:r>
          </a:p>
          <a:p>
            <a:pPr lvl="1">
              <a:lnSpc>
                <a:spcPct val="120000"/>
              </a:lnSpc>
            </a:pPr>
            <a:r>
              <a:rPr lang="fi-FI">
                <a:ea typeface="Calibri"/>
                <a:cs typeface="Calibri"/>
              </a:rPr>
              <a:t>Vaihtoehtoisesti toimittaja voi antaa raportin aiheesta paikan päältä myös ilman haastateltavaa.</a:t>
            </a:r>
          </a:p>
          <a:p>
            <a:pPr lvl="1">
              <a:lnSpc>
                <a:spcPct val="120000"/>
              </a:lnSpc>
            </a:pPr>
            <a:r>
              <a:rPr lang="fi-FI">
                <a:ea typeface="Calibri"/>
                <a:cs typeface="Calibri"/>
              </a:rPr>
              <a:t>Lisäksi toimittaja esittelee haastateltavan ja lopussa kiittää haastateltavaa asiantuntemuksesta/kokemuksista/mielipiteestä.</a:t>
            </a:r>
          </a:p>
          <a:p>
            <a:pPr>
              <a:lnSpc>
                <a:spcPct val="120000"/>
              </a:lnSpc>
            </a:pPr>
            <a:r>
              <a:rPr lang="fi-FI">
                <a:ea typeface="Calibri"/>
                <a:cs typeface="Calibri"/>
              </a:rPr>
              <a:t>Mahdollinen haastattelu</a:t>
            </a:r>
          </a:p>
          <a:p>
            <a:pPr lvl="1">
              <a:lnSpc>
                <a:spcPct val="120000"/>
              </a:lnSpc>
            </a:pPr>
            <a:r>
              <a:rPr lang="fi-FI">
                <a:ea typeface="Calibri"/>
                <a:cs typeface="Calibri"/>
              </a:rPr>
              <a:t>Suunnitelkaa etukäteen vuorosanat tähänkin!</a:t>
            </a:r>
          </a:p>
          <a:p>
            <a:pPr>
              <a:lnSpc>
                <a:spcPct val="120000"/>
              </a:lnSpc>
            </a:pPr>
            <a:r>
              <a:rPr lang="fi-FI">
                <a:ea typeface="Calibri"/>
                <a:cs typeface="Calibri"/>
              </a:rPr>
              <a:t>Uutisankkurit: LOPPUJUONTO</a:t>
            </a:r>
          </a:p>
          <a:p>
            <a:endParaRPr lang="fi-FI">
              <a:ea typeface="Calibri"/>
              <a:cs typeface="Calibri"/>
            </a:endParaRPr>
          </a:p>
        </p:txBody>
      </p:sp>
    </p:spTree>
    <p:extLst>
      <p:ext uri="{BB962C8B-B14F-4D97-AF65-F5344CB8AC3E}">
        <p14:creationId xmlns:p14="http://schemas.microsoft.com/office/powerpoint/2010/main" val="2272202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CE1E0-EABB-A0C5-C23E-69F28FCF8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1598"/>
            <a:ext cx="12268201" cy="7003096"/>
          </a:xfrm>
          <a:prstGeom prst="rect">
            <a:avLst/>
          </a:prstGeom>
        </p:spPr>
      </p:pic>
    </p:spTree>
    <p:extLst>
      <p:ext uri="{BB962C8B-B14F-4D97-AF65-F5344CB8AC3E}">
        <p14:creationId xmlns:p14="http://schemas.microsoft.com/office/powerpoint/2010/main" val="2120654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A51E6A-DB99-22AE-0F54-E9F68FB467D9}"/>
              </a:ext>
            </a:extLst>
          </p:cNvPr>
          <p:cNvSpPr>
            <a:spLocks noGrp="1"/>
          </p:cNvSpPr>
          <p:nvPr>
            <p:ph type="title"/>
          </p:nvPr>
        </p:nvSpPr>
        <p:spPr>
          <a:xfrm>
            <a:off x="838201" y="365125"/>
            <a:ext cx="5251316" cy="1807305"/>
          </a:xfrm>
        </p:spPr>
        <p:txBody>
          <a:bodyPr>
            <a:normAutofit/>
          </a:bodyPr>
          <a:lstStyle/>
          <a:p>
            <a:r>
              <a:rPr lang="en-US">
                <a:latin typeface="Segoe UI"/>
                <a:cs typeface="Segoe UI"/>
              </a:rPr>
              <a:t>ITÄMERI -AIHEITA</a:t>
            </a:r>
            <a:br>
              <a:rPr lang="en-US">
                <a:latin typeface="Segoe UI"/>
                <a:cs typeface="Segoe UI"/>
              </a:rPr>
            </a:br>
            <a:r>
              <a:rPr lang="en-US" err="1">
                <a:latin typeface="Segoe UI"/>
                <a:cs typeface="Segoe UI"/>
              </a:rPr>
              <a:t>Toivon</a:t>
            </a:r>
            <a:r>
              <a:rPr lang="en-US">
                <a:latin typeface="Segoe UI"/>
                <a:cs typeface="Segoe UI"/>
              </a:rPr>
              <a:t> </a:t>
            </a:r>
            <a:r>
              <a:rPr lang="en-US" err="1">
                <a:latin typeface="Segoe UI"/>
                <a:cs typeface="Segoe UI"/>
              </a:rPr>
              <a:t>uutinen</a:t>
            </a:r>
            <a:r>
              <a:rPr lang="en-US">
                <a:latin typeface="Segoe UI"/>
                <a:cs typeface="Segoe UI"/>
              </a:rPr>
              <a:t> 2050 &amp;</a:t>
            </a:r>
            <a:br>
              <a:rPr lang="en-US">
                <a:latin typeface="Segoe UI"/>
                <a:cs typeface="Segoe UI"/>
              </a:rPr>
            </a:br>
            <a:r>
              <a:rPr lang="en-US" err="1">
                <a:latin typeface="Segoe UI"/>
                <a:cs typeface="Segoe UI"/>
              </a:rPr>
              <a:t>Thinglink</a:t>
            </a:r>
            <a:endParaRPr lang="en-US" err="1"/>
          </a:p>
        </p:txBody>
      </p:sp>
      <p:sp>
        <p:nvSpPr>
          <p:cNvPr id="3" name="Content Placeholder 2">
            <a:extLst>
              <a:ext uri="{FF2B5EF4-FFF2-40B4-BE49-F238E27FC236}">
                <a16:creationId xmlns:a16="http://schemas.microsoft.com/office/drawing/2014/main" id="{35E3EC4B-8784-0E5C-4ADB-469D13B83685}"/>
              </a:ext>
            </a:extLst>
          </p:cNvPr>
          <p:cNvSpPr>
            <a:spLocks noGrp="1"/>
          </p:cNvSpPr>
          <p:nvPr>
            <p:ph idx="1"/>
          </p:nvPr>
        </p:nvSpPr>
        <p:spPr>
          <a:xfrm>
            <a:off x="838200" y="2333297"/>
            <a:ext cx="4619621" cy="3843666"/>
          </a:xfrm>
        </p:spPr>
        <p:txBody>
          <a:bodyPr vert="horz" lIns="91440" tIns="45720" rIns="91440" bIns="45720" rtlCol="0" anchor="t">
            <a:normAutofit lnSpcReduction="10000"/>
          </a:bodyPr>
          <a:lstStyle/>
          <a:p>
            <a:r>
              <a:rPr lang="fi-FI" sz="1400" i="1">
                <a:latin typeface="Segoe UI"/>
                <a:cs typeface="Calibri"/>
              </a:rPr>
              <a:t>Itämeri ja sen erityispiirteet (ominaisuudet, valuma-alue, sijainti, koko </a:t>
            </a:r>
            <a:r>
              <a:rPr lang="fi-FI" sz="1400" i="1" err="1">
                <a:latin typeface="Segoe UI"/>
                <a:cs typeface="Calibri"/>
              </a:rPr>
              <a:t>jne</a:t>
            </a:r>
            <a:r>
              <a:rPr lang="fi-FI" sz="1400" i="1">
                <a:latin typeface="Segoe UI"/>
                <a:cs typeface="Calibri"/>
              </a:rPr>
              <a:t>)</a:t>
            </a:r>
          </a:p>
          <a:p>
            <a:r>
              <a:rPr lang="fi-FI" sz="1400" i="1">
                <a:latin typeface="Segoe UI"/>
                <a:cs typeface="Calibri"/>
              </a:rPr>
              <a:t>Perämeri ja sen erityispiirteet</a:t>
            </a:r>
          </a:p>
          <a:p>
            <a:r>
              <a:rPr lang="fi-FI" sz="1400" i="1">
                <a:latin typeface="Segoe UI"/>
                <a:cs typeface="Calibri"/>
              </a:rPr>
              <a:t>Hailuoto ja sen erityispiirteet </a:t>
            </a:r>
          </a:p>
          <a:p>
            <a:r>
              <a:rPr lang="fi-FI" sz="1400" i="1">
                <a:latin typeface="Segoe UI"/>
                <a:cs typeface="Calibri"/>
              </a:rPr>
              <a:t>Rehevöityminen Itämerellä</a:t>
            </a:r>
          </a:p>
          <a:p>
            <a:r>
              <a:rPr lang="fi-FI" sz="1400" i="1">
                <a:latin typeface="Segoe UI"/>
                <a:cs typeface="Calibri"/>
              </a:rPr>
              <a:t>Itämeren saastuminen ja sameneminen</a:t>
            </a:r>
            <a:endParaRPr lang="en-US" sz="1400">
              <a:latin typeface="Segoe UI"/>
              <a:cs typeface="Calibri"/>
            </a:endParaRPr>
          </a:p>
          <a:p>
            <a:r>
              <a:rPr lang="fi-FI" sz="1400" i="1">
                <a:latin typeface="Segoe UI"/>
                <a:cs typeface="Calibri"/>
              </a:rPr>
              <a:t>Itämeren rantoja valtaavat vieraslajit</a:t>
            </a:r>
            <a:endParaRPr lang="en-US" sz="1400">
              <a:latin typeface="Segoe UI"/>
              <a:cs typeface="Calibri"/>
            </a:endParaRPr>
          </a:p>
          <a:p>
            <a:r>
              <a:rPr lang="fi-FI" sz="1400" i="1">
                <a:latin typeface="Segoe UI"/>
                <a:cs typeface="Calibri"/>
              </a:rPr>
              <a:t>Itämeren kalalajit </a:t>
            </a:r>
          </a:p>
          <a:p>
            <a:r>
              <a:rPr lang="fi-FI" sz="1400" i="1">
                <a:latin typeface="Segoe UI"/>
                <a:cs typeface="Calibri"/>
              </a:rPr>
              <a:t>Kalastus Itämerellä </a:t>
            </a:r>
          </a:p>
          <a:p>
            <a:r>
              <a:rPr lang="fi-FI" sz="1400" i="1" err="1">
                <a:latin typeface="Segoe UI"/>
                <a:cs typeface="Calibri"/>
              </a:rPr>
              <a:t>Rakkohaurun</a:t>
            </a:r>
            <a:r>
              <a:rPr lang="fi-FI" sz="1400" i="1">
                <a:latin typeface="Segoe UI"/>
                <a:cs typeface="Calibri"/>
              </a:rPr>
              <a:t> elintila pienenee </a:t>
            </a:r>
            <a:endParaRPr lang="fi-FI" sz="1400">
              <a:latin typeface="Segoe UI"/>
              <a:cs typeface="Calibri"/>
            </a:endParaRPr>
          </a:p>
          <a:p>
            <a:r>
              <a:rPr lang="fi-FI" sz="1400" i="1">
                <a:latin typeface="Segoe UI"/>
                <a:cs typeface="Calibri"/>
              </a:rPr>
              <a:t>Itämerennorppa tarvitsee pesiäkseen lunta ja jäätä. </a:t>
            </a:r>
          </a:p>
          <a:p>
            <a:r>
              <a:rPr lang="fi-FI" sz="1400" i="1">
                <a:latin typeface="Segoe UI"/>
                <a:cs typeface="Calibri"/>
              </a:rPr>
              <a:t>Muovi on vallannut maailman -myös meret. Muovi ei kuulu luontoon! </a:t>
            </a:r>
          </a:p>
        </p:txBody>
      </p:sp>
      <p:pic>
        <p:nvPicPr>
          <p:cNvPr id="4" name="Kuva 3" descr="Top Melting-näkymä">
            <a:extLst>
              <a:ext uri="{FF2B5EF4-FFF2-40B4-BE49-F238E27FC236}">
                <a16:creationId xmlns:a16="http://schemas.microsoft.com/office/drawing/2014/main" id="{660C74FD-46F4-8B2F-2977-4DFCAAA636FA}"/>
              </a:ext>
            </a:extLst>
          </p:cNvPr>
          <p:cNvPicPr>
            <a:picLocks noChangeAspect="1"/>
          </p:cNvPicPr>
          <p:nvPr/>
        </p:nvPicPr>
        <p:blipFill rotWithShape="1">
          <a:blip r:embed="rId2"/>
          <a:srcRect t="10737" r="-2" b="58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5958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5490-C9F5-9402-2D7F-FA06E2241E0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49A3690-08CA-4B5A-60EE-BA608CDDB28D}"/>
              </a:ext>
            </a:extLst>
          </p:cNvPr>
          <p:cNvSpPr>
            <a:spLocks noGrp="1"/>
          </p:cNvSpPr>
          <p:nvPr>
            <p:ph type="title"/>
          </p:nvPr>
        </p:nvSpPr>
        <p:spPr/>
        <p:txBody>
          <a:bodyPr/>
          <a:lstStyle/>
          <a:p>
            <a:r>
              <a:rPr lang="fi-FI">
                <a:latin typeface="Segoe UI"/>
                <a:cs typeface="Segoe UI"/>
              </a:rPr>
              <a:t>STEAM – KANSALAISHAVAINNOINTI</a:t>
            </a:r>
            <a:br>
              <a:rPr lang="fi-FI">
                <a:latin typeface="Segoe UI"/>
                <a:cs typeface="Segoe UI"/>
              </a:rPr>
            </a:br>
            <a:r>
              <a:rPr lang="fi-FI">
                <a:latin typeface="Segoe UI"/>
                <a:cs typeface="Segoe UI"/>
              </a:rPr>
              <a:t>JärviWikiä hyödyntäen</a:t>
            </a:r>
            <a:endParaRPr lang="fi-FI"/>
          </a:p>
        </p:txBody>
      </p:sp>
      <p:graphicFrame>
        <p:nvGraphicFramePr>
          <p:cNvPr id="5" name="Sisällön paikkamerkki 4">
            <a:extLst>
              <a:ext uri="{FF2B5EF4-FFF2-40B4-BE49-F238E27FC236}">
                <a16:creationId xmlns:a16="http://schemas.microsoft.com/office/drawing/2014/main" id="{6552C0BD-A977-95BB-CEC7-077A84D56E91}"/>
              </a:ext>
            </a:extLst>
          </p:cNvPr>
          <p:cNvGraphicFramePr>
            <a:graphicFrameLocks noGrp="1"/>
          </p:cNvGraphicFramePr>
          <p:nvPr>
            <p:ph idx="1"/>
            <p:extLst>
              <p:ext uri="{D42A27DB-BD31-4B8C-83A1-F6EECF244321}">
                <p14:modId xmlns:p14="http://schemas.microsoft.com/office/powerpoint/2010/main" val="606486902"/>
              </p:ext>
            </p:extLst>
          </p:nvPr>
        </p:nvGraphicFramePr>
        <p:xfrm>
          <a:off x="691662" y="1780442"/>
          <a:ext cx="10671720" cy="3987927"/>
        </p:xfrm>
        <a:graphic>
          <a:graphicData uri="http://schemas.openxmlformats.org/drawingml/2006/table">
            <a:tbl>
              <a:tblPr firstRow="1" bandRow="1">
                <a:tableStyleId>{F5AB1C69-6EDB-4FF4-983F-18BD219EF322}</a:tableStyleId>
              </a:tblPr>
              <a:tblGrid>
                <a:gridCol w="5335860">
                  <a:extLst>
                    <a:ext uri="{9D8B030D-6E8A-4147-A177-3AD203B41FA5}">
                      <a16:colId xmlns:a16="http://schemas.microsoft.com/office/drawing/2014/main" val="343578829"/>
                    </a:ext>
                  </a:extLst>
                </a:gridCol>
                <a:gridCol w="5335860">
                  <a:extLst>
                    <a:ext uri="{9D8B030D-6E8A-4147-A177-3AD203B41FA5}">
                      <a16:colId xmlns:a16="http://schemas.microsoft.com/office/drawing/2014/main" val="2539532375"/>
                    </a:ext>
                  </a:extLst>
                </a:gridCol>
              </a:tblGrid>
              <a:tr h="696087">
                <a:tc>
                  <a:txBody>
                    <a:bodyPr/>
                    <a:lstStyle/>
                    <a:p>
                      <a:r>
                        <a:rPr lang="fi-FI"/>
                        <a:t>OPPIAINEIDEN SISÄLLÖT</a:t>
                      </a:r>
                    </a:p>
                  </a:txBody>
                  <a:tcPr/>
                </a:tc>
                <a:tc>
                  <a:txBody>
                    <a:bodyPr/>
                    <a:lstStyle/>
                    <a:p>
                      <a:r>
                        <a:rPr lang="fi-FI"/>
                        <a:t>OPINVIRRAN TAVOITTEET</a:t>
                      </a:r>
                    </a:p>
                  </a:txBody>
                  <a:tcPr/>
                </a:tc>
                <a:extLst>
                  <a:ext uri="{0D108BD9-81ED-4DB2-BD59-A6C34878D82A}">
                    <a16:rowId xmlns:a16="http://schemas.microsoft.com/office/drawing/2014/main" val="3898890424"/>
                  </a:ext>
                </a:extLst>
              </a:tr>
              <a:tr h="696087">
                <a:tc>
                  <a:txBody>
                    <a:bodyPr/>
                    <a:lstStyle/>
                    <a:p>
                      <a:pPr lvl="0">
                        <a:buNone/>
                      </a:pPr>
                      <a:r>
                        <a:rPr lang="fi-FI" sz="1100" b="1" i="0" u="none" strike="noStrike" baseline="0" noProof="0">
                          <a:solidFill>
                            <a:srgbClr val="000000"/>
                          </a:solidFill>
                          <a:latin typeface="Segoe UI"/>
                        </a:rPr>
                        <a:t>BG: Tutkimuksen tekeminen, oman lähialueen tuntemus, veden ekosysteemi</a:t>
                      </a:r>
                    </a:p>
                  </a:txBody>
                  <a:tcPr/>
                </a:tc>
                <a:tc rowSpan="4">
                  <a:txBody>
                    <a:bodyPr/>
                    <a:lstStyle/>
                    <a:p>
                      <a:pPr marL="285750" lvl="0" indent="-285750">
                        <a:buFont typeface="Arial"/>
                        <a:buChar char="•"/>
                      </a:pPr>
                      <a:r>
                        <a:rPr lang="en-US" sz="1600" b="0" i="0" u="none" strike="noStrike" kern="1200" noProof="0" err="1">
                          <a:solidFill>
                            <a:schemeClr val="dk1"/>
                          </a:solidFill>
                          <a:effectLst/>
                          <a:latin typeface="Segoe UI"/>
                        </a:rPr>
                        <a:t>Ymmärrämme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luonnon</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ihmisen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olevan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erottamattomasti</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yhtä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Luontosuhteemme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syvenee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arvostavaksi</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ympäristösuhteeksi</a:t>
                      </a:r>
                      <a:r>
                        <a:rPr lang="en-US" sz="1600" b="0" i="0" u="none" strike="noStrike" kern="1200" noProof="0">
                          <a:solidFill>
                            <a:schemeClr val="dk1"/>
                          </a:solidFill>
                          <a:effectLst/>
                          <a:latin typeface="Segoe UI"/>
                        </a:rPr>
                        <a:t>. </a:t>
                      </a:r>
                      <a:endParaRPr lang="fi-FI" sz="1600">
                        <a:latin typeface="Segoe UI"/>
                      </a:endParaRPr>
                    </a:p>
                    <a:p>
                      <a:pPr marL="285750" lvl="0" indent="-285750">
                        <a:buFont typeface="Arial"/>
                        <a:buChar char="•"/>
                      </a:pPr>
                      <a:r>
                        <a:rPr lang="en-US" sz="1600" b="0" i="0" u="none" strike="noStrike" kern="1200" noProof="0" err="1">
                          <a:solidFill>
                            <a:schemeClr val="dk1"/>
                          </a:solidFill>
                          <a:effectLst/>
                          <a:latin typeface="Segoe UI"/>
                        </a:rPr>
                        <a:t>Ymmärrämme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että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luontoa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löytyy</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kaikkialta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ympäriltämme</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käyttäytymisellämme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myös</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rakennetussa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ympäristössä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voi</a:t>
                      </a:r>
                      <a:r>
                        <a:rPr lang="en-US" sz="1600" b="0" i="0" u="none" strike="noStrike" kern="1200" noProof="0">
                          <a:solidFill>
                            <a:schemeClr val="dk1"/>
                          </a:solidFill>
                          <a:effectLst/>
                          <a:latin typeface="Segoe UI"/>
                        </a:rPr>
                        <a:t> olla </a:t>
                      </a:r>
                      <a:r>
                        <a:rPr lang="en-US" sz="1600" b="0" i="0" u="none" strike="noStrike" kern="1200" noProof="0" err="1">
                          <a:solidFill>
                            <a:schemeClr val="dk1"/>
                          </a:solidFill>
                          <a:effectLst/>
                          <a:latin typeface="Segoe UI"/>
                        </a:rPr>
                        <a:t>vaikutusta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ekosysteemitasolla</a:t>
                      </a:r>
                      <a:r>
                        <a:rPr lang="en-US" sz="1600" b="0" i="0" u="none" strike="noStrike" kern="1200" noProof="0">
                          <a:solidFill>
                            <a:schemeClr val="dk1"/>
                          </a:solidFill>
                          <a:effectLst/>
                          <a:latin typeface="Segoe UI"/>
                        </a:rPr>
                        <a:t>. </a:t>
                      </a:r>
                      <a:endParaRPr lang="fi-FI" sz="1600">
                        <a:latin typeface="Segoe UI"/>
                      </a:endParaRPr>
                    </a:p>
                    <a:p>
                      <a:pPr marL="285750" lvl="0" indent="-285750">
                        <a:buFont typeface="Arial"/>
                        <a:buChar char="•"/>
                      </a:pPr>
                      <a:r>
                        <a:rPr lang="en-US" sz="1600" b="0" i="0" u="none" strike="noStrike" kern="1200" noProof="0" err="1">
                          <a:solidFill>
                            <a:schemeClr val="dk1"/>
                          </a:solidFill>
                          <a:effectLst/>
                          <a:latin typeface="Segoe UI"/>
                        </a:rPr>
                        <a:t>Osaamme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liittää</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esim</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lajintuntemuksen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elollisen</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elottoman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luonnon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monimuotoisuuskäsitteeseen</a:t>
                      </a:r>
                      <a:r>
                        <a:rPr lang="en-US" sz="1600" b="0" i="0" u="none" strike="noStrike" kern="1200" noProof="0">
                          <a:solidFill>
                            <a:schemeClr val="dk1"/>
                          </a:solidFill>
                          <a:effectLst/>
                          <a:latin typeface="Segoe UI"/>
                        </a:rPr>
                        <a:t>. </a:t>
                      </a:r>
                      <a:endParaRPr lang="fi-FI" sz="1600">
                        <a:latin typeface="Segoe UI"/>
                      </a:endParaRPr>
                    </a:p>
                    <a:p>
                      <a:pPr marL="285750" lvl="0" indent="-285750">
                        <a:buFont typeface="Arial"/>
                        <a:buChar char="•"/>
                      </a:pPr>
                      <a:r>
                        <a:rPr lang="en-US" sz="1600" b="0" i="0" u="none" strike="noStrike" kern="1200" noProof="0" err="1">
                          <a:solidFill>
                            <a:schemeClr val="dk1"/>
                          </a:solidFill>
                          <a:effectLst/>
                          <a:latin typeface="Segoe UI"/>
                        </a:rPr>
                        <a:t>Alamme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toimia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omassa</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elämässämme</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lähiympäristössämme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ympäristön</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puolesta</a:t>
                      </a:r>
                      <a:r>
                        <a:rPr lang="en-US" sz="1600" b="0" i="0" u="none" strike="noStrike" kern="1200" noProof="0">
                          <a:solidFill>
                            <a:schemeClr val="dk1"/>
                          </a:solidFill>
                          <a:effectLst/>
                          <a:latin typeface="Segoe UI"/>
                        </a:rPr>
                        <a:t> ja </a:t>
                      </a:r>
                      <a:r>
                        <a:rPr lang="en-US" sz="1600" b="0" i="0" u="none" strike="noStrike" kern="1200" noProof="0" err="1">
                          <a:solidFill>
                            <a:schemeClr val="dk1"/>
                          </a:solidFill>
                          <a:effectLst/>
                          <a:latin typeface="Segoe UI"/>
                        </a:rPr>
                        <a:t>aktivoidumme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myös</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yhteisössämme</a:t>
                      </a:r>
                      <a:r>
                        <a:rPr lang="en-US" sz="1600" b="0" i="0" u="none" strike="noStrike" kern="1200" noProof="0">
                          <a:solidFill>
                            <a:schemeClr val="dk1"/>
                          </a:solidFill>
                          <a:effectLst/>
                          <a:latin typeface="Segoe UI"/>
                        </a:rPr>
                        <a:t> </a:t>
                      </a:r>
                      <a:r>
                        <a:rPr lang="en-US" sz="1600" b="0" i="0" u="none" strike="noStrike" kern="1200" noProof="0" err="1">
                          <a:solidFill>
                            <a:schemeClr val="dk1"/>
                          </a:solidFill>
                          <a:effectLst/>
                          <a:latin typeface="Segoe UI"/>
                        </a:rPr>
                        <a:t>vaikuttamaan</a:t>
                      </a:r>
                      <a:r>
                        <a:rPr lang="en-US" sz="1600" b="0" i="0" u="none" strike="noStrike" kern="1200" noProof="0">
                          <a:solidFill>
                            <a:schemeClr val="dk1"/>
                          </a:solidFill>
                          <a:effectLst/>
                          <a:latin typeface="Segoe UI"/>
                        </a:rPr>
                        <a:t>.</a:t>
                      </a:r>
                      <a:endParaRPr lang="fi-FI" sz="1600">
                        <a:latin typeface="Segoe UI"/>
                      </a:endParaRPr>
                    </a:p>
                    <a:p>
                      <a:pPr rtl="0" fontAlgn="base"/>
                      <a:r>
                        <a:rPr lang="fi-FI" sz="1800" b="0" kern="1200">
                          <a:solidFill>
                            <a:schemeClr val="dk1"/>
                          </a:solidFill>
                          <a:effectLst/>
                        </a:rPr>
                        <a:t>​​</a:t>
                      </a:r>
                      <a:endParaRPr lang="fi-FI" sz="2000" b="0" i="0" kern="1200">
                        <a:solidFill>
                          <a:schemeClr val="dk1"/>
                        </a:solidFill>
                        <a:effectLst/>
                        <a:latin typeface="+mn-lt"/>
                        <a:ea typeface="+mn-ea"/>
                        <a:cs typeface="+mn-cs"/>
                      </a:endParaRPr>
                    </a:p>
                  </a:txBody>
                  <a:tcPr/>
                </a:tc>
                <a:extLst>
                  <a:ext uri="{0D108BD9-81ED-4DB2-BD59-A6C34878D82A}">
                    <a16:rowId xmlns:a16="http://schemas.microsoft.com/office/drawing/2014/main" val="716905999"/>
                  </a:ext>
                </a:extLst>
              </a:tr>
              <a:tr h="696087">
                <a:tc>
                  <a:txBody>
                    <a:bodyPr/>
                    <a:lstStyle/>
                    <a:p>
                      <a:pPr lvl="0">
                        <a:buNone/>
                      </a:pPr>
                      <a:r>
                        <a:rPr lang="fi-FI" sz="1100" b="1">
                          <a:latin typeface="Segoe UI"/>
                        </a:rPr>
                        <a:t>FY: tutkimuksen tekeminen, mm. sähköjohtavuus</a:t>
                      </a:r>
                    </a:p>
                  </a:txBody>
                  <a:tcPr/>
                </a:tc>
                <a:tc vMerge="1">
                  <a:txBody>
                    <a:bodyPr/>
                    <a:lstStyle/>
                    <a:p>
                      <a:endParaRPr lang="fi-FI"/>
                    </a:p>
                  </a:txBody>
                  <a:tcPr/>
                </a:tc>
                <a:extLst>
                  <a:ext uri="{0D108BD9-81ED-4DB2-BD59-A6C34878D82A}">
                    <a16:rowId xmlns:a16="http://schemas.microsoft.com/office/drawing/2014/main" val="1574727172"/>
                  </a:ext>
                </a:extLst>
              </a:tr>
              <a:tr h="696087">
                <a:tc>
                  <a:txBody>
                    <a:bodyPr/>
                    <a:lstStyle/>
                    <a:p>
                      <a:pPr lvl="0">
                        <a:buNone/>
                      </a:pPr>
                      <a:r>
                        <a:rPr lang="fi-FI" sz="1100" b="1">
                          <a:latin typeface="Segoe UI"/>
                        </a:rPr>
                        <a:t>KE: tutkimuksen tekeminen (esim. pH )</a:t>
                      </a:r>
                    </a:p>
                  </a:txBody>
                  <a:tcPr/>
                </a:tc>
                <a:tc vMerge="1">
                  <a:txBody>
                    <a:bodyPr/>
                    <a:lstStyle/>
                    <a:p>
                      <a:endParaRPr lang="fi-FI"/>
                    </a:p>
                  </a:txBody>
                  <a:tcPr/>
                </a:tc>
                <a:extLst>
                  <a:ext uri="{0D108BD9-81ED-4DB2-BD59-A6C34878D82A}">
                    <a16:rowId xmlns:a16="http://schemas.microsoft.com/office/drawing/2014/main" val="3429338328"/>
                  </a:ext>
                </a:extLst>
              </a:tr>
              <a:tr h="1124447">
                <a:tc>
                  <a:txBody>
                    <a:bodyPr/>
                    <a:lstStyle/>
                    <a:p>
                      <a:pPr lvl="0">
                        <a:buNone/>
                      </a:pPr>
                      <a:r>
                        <a:rPr lang="fi-FI" sz="1100" b="1">
                          <a:latin typeface="Segoe UI"/>
                        </a:rPr>
                        <a:t>ÄI: tutkimusselosteen kirjoittaminen, vaikuttaminen, mielipidekirjoitukset, kriittinen ajattelu ja monilukutaito (esim. Kaupunkisuunnittelun päätöksien seuraaminen koulun lähialueesta)</a:t>
                      </a:r>
                    </a:p>
                  </a:txBody>
                  <a:tcPr/>
                </a:tc>
                <a:tc vMerge="1">
                  <a:txBody>
                    <a:bodyPr/>
                    <a:lstStyle/>
                    <a:p>
                      <a:endParaRPr lang="fi-FI"/>
                    </a:p>
                  </a:txBody>
                  <a:tcPr/>
                </a:tc>
                <a:extLst>
                  <a:ext uri="{0D108BD9-81ED-4DB2-BD59-A6C34878D82A}">
                    <a16:rowId xmlns:a16="http://schemas.microsoft.com/office/drawing/2014/main" val="2498307278"/>
                  </a:ext>
                </a:extLst>
              </a:tr>
            </a:tbl>
          </a:graphicData>
        </a:graphic>
      </p:graphicFrame>
      <p:sp>
        <p:nvSpPr>
          <p:cNvPr id="4" name="Alatunnisteen paikkamerkki 3">
            <a:extLst>
              <a:ext uri="{FF2B5EF4-FFF2-40B4-BE49-F238E27FC236}">
                <a16:creationId xmlns:a16="http://schemas.microsoft.com/office/drawing/2014/main" id="{3ABD972E-17DF-F629-E64D-21E32DF504FE}"/>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4249636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344438A-8478-0119-44AC-0C9005BEF055}"/>
              </a:ext>
            </a:extLst>
          </p:cNvPr>
          <p:cNvSpPr>
            <a:spLocks noGrp="1"/>
          </p:cNvSpPr>
          <p:nvPr>
            <p:ph type="title"/>
          </p:nvPr>
        </p:nvSpPr>
        <p:spPr>
          <a:xfrm>
            <a:off x="838200" y="365126"/>
            <a:ext cx="10515600" cy="1306440"/>
          </a:xfrm>
        </p:spPr>
        <p:txBody>
          <a:bodyPr>
            <a:normAutofit/>
          </a:bodyPr>
          <a:lstStyle/>
          <a:p>
            <a:r>
              <a:rPr lang="fi-FI" sz="4000">
                <a:latin typeface="Segoe UI"/>
                <a:cs typeface="Segoe UI"/>
              </a:rPr>
              <a:t>KANSALAISHAVAINNOINTI</a:t>
            </a:r>
            <a:endParaRPr lang="fi-FI" sz="4000"/>
          </a:p>
        </p:txBody>
      </p:sp>
      <p:sp>
        <p:nvSpPr>
          <p:cNvPr id="3" name="Sisällön paikkamerkki 2">
            <a:extLst>
              <a:ext uri="{FF2B5EF4-FFF2-40B4-BE49-F238E27FC236}">
                <a16:creationId xmlns:a16="http://schemas.microsoft.com/office/drawing/2014/main" id="{A24C9127-B206-46A6-E48D-05642E06A221}"/>
              </a:ext>
            </a:extLst>
          </p:cNvPr>
          <p:cNvSpPr>
            <a:spLocks noGrp="1"/>
          </p:cNvSpPr>
          <p:nvPr>
            <p:ph idx="1"/>
          </p:nvPr>
        </p:nvSpPr>
        <p:spPr>
          <a:xfrm>
            <a:off x="838200" y="1656292"/>
            <a:ext cx="6714066" cy="4301437"/>
          </a:xfrm>
        </p:spPr>
        <p:txBody>
          <a:bodyPr vert="horz" lIns="91440" tIns="45720" rIns="91440" bIns="45720" rtlCol="0" anchor="t">
            <a:normAutofit fontScale="92500" lnSpcReduction="20000"/>
          </a:bodyPr>
          <a:lstStyle/>
          <a:p>
            <a:pPr marL="0" indent="0">
              <a:lnSpc>
                <a:spcPct val="110000"/>
              </a:lnSpc>
              <a:buNone/>
            </a:pPr>
            <a:r>
              <a:rPr lang="fi-FI" sz="1100" i="1">
                <a:latin typeface="Segoe UI"/>
                <a:cs typeface="Segoe UI"/>
              </a:rPr>
              <a:t>Lasten ja nuorten koulutöissä kerätään paljon arvokasta ympäristötietoa, jonka koostaminen ja hyödyntäminen olisi erittäin tarpeellista kaupungin näkökulmasta. Koulutöissä kerätään tietoa laajasti ympäri kaupunkia ja samat havaintokohteet toistuvat useana vuonna peräkkäin. Tällöin tuloksista näkyvät myös pitkäaikaiset muutokset ja trendit.  Tämän projektin tarkoituksena on laatia järjestely, jolla keräisimme havaintoja vesientilan muutoksista (esim. pH) ja kasviston muuttumisesta. Toivoisimme, että opetusryhmät voisivat tallentaa keräämänsä tiedot ja valokuvat maastossa </a:t>
            </a:r>
            <a:r>
              <a:rPr lang="fi-FI" sz="1100" i="1" err="1">
                <a:latin typeface="Segoe UI"/>
                <a:cs typeface="Segoe UI"/>
              </a:rPr>
              <a:t>JärviWiki-pavelun</a:t>
            </a:r>
            <a:r>
              <a:rPr lang="fi-FI" sz="1100" i="1">
                <a:latin typeface="Segoe UI"/>
                <a:cs typeface="Segoe UI"/>
              </a:rPr>
              <a:t> kautta. Palvelussa opettaja toimii moderaattorina ja voi tarvittaessa myös tehdä tutkimustehtävästä arvioinnin. Tämän kansalaishavainnoinnin on tarkoitus olla jatkuvaa, systemaattista koulutyötä. JärviWikin kautta jo kerätyt tiedot olisivat seuraavien kävijöiden katsottavissa ja vertailtavissa.</a:t>
            </a:r>
            <a:br>
              <a:rPr lang="fi-FI" sz="1100" i="1"/>
            </a:br>
            <a:br>
              <a:rPr lang="fi-FI" sz="1100" i="1"/>
            </a:br>
            <a:r>
              <a:rPr lang="fi-FI" sz="1100" i="1">
                <a:latin typeface="Segoe UI"/>
                <a:cs typeface="Segoe UI"/>
              </a:rPr>
              <a:t>Näemme, että tämä lisäisi oppilaiden vaikutusmahdollisuuksia ja ymmärrystä, miksi asioita tutkitaan ja mitataan ja miten muutokset esim. rakentamisessa vaikuttavat ympäristön tilaan. Tietoja voi hyödyntää eri tavoin esimerkiksi monialaisissa oppimiskokonaisuuksissa tai vaikkapa koulun vaikuttamisprojekteissa.  STEAM-työtapaan kuuluu vahvasti luonnontieteellisille ja matemaattisille aineille ominainen lähiympäristössä oppiminen sekä tutkimuksen tekeminen. </a:t>
            </a:r>
            <a:endParaRPr lang="fi-FI"/>
          </a:p>
          <a:p>
            <a:pPr marL="0" indent="0">
              <a:lnSpc>
                <a:spcPct val="110000"/>
              </a:lnSpc>
              <a:buNone/>
            </a:pPr>
            <a:r>
              <a:rPr lang="fi-FI" sz="1100" i="1">
                <a:latin typeface="Segoe UI"/>
                <a:cs typeface="Segoe UI"/>
              </a:rPr>
              <a:t>Tervetuloa mukaan tekemään yhteisestä ympäristöstä havainnointia!</a:t>
            </a:r>
          </a:p>
          <a:p>
            <a:pPr marL="0" indent="0">
              <a:lnSpc>
                <a:spcPct val="110000"/>
              </a:lnSpc>
              <a:buNone/>
            </a:pPr>
            <a:r>
              <a:rPr lang="fi-FI" sz="1100" i="1">
                <a:latin typeface="Segoe UI"/>
                <a:cs typeface="Segoe UI"/>
              </a:rPr>
              <a:t>Vesireppu-koulutus oululaisille yläkouluille syksyllä 20241</a:t>
            </a:r>
          </a:p>
          <a:p>
            <a:pPr marL="0" indent="0">
              <a:lnSpc>
                <a:spcPct val="110000"/>
              </a:lnSpc>
              <a:buNone/>
            </a:pPr>
            <a:endParaRPr lang="fi-FI" sz="1100" i="1">
              <a:latin typeface="Segoe UI"/>
              <a:cs typeface="Segoe UI"/>
            </a:endParaRPr>
          </a:p>
          <a:p>
            <a:pPr marL="0" indent="0">
              <a:lnSpc>
                <a:spcPct val="110000"/>
              </a:lnSpc>
              <a:buNone/>
            </a:pPr>
            <a:endParaRPr lang="fi-FI" sz="1100" i="1">
              <a:latin typeface="Segoe UI"/>
              <a:cs typeface="Segoe UI"/>
            </a:endParaRPr>
          </a:p>
          <a:p>
            <a:pPr marL="0" indent="0">
              <a:buNone/>
            </a:pPr>
            <a:r>
              <a:rPr lang="fi-FI" sz="1100" i="1">
                <a:latin typeface="Segoe UI"/>
                <a:cs typeface="Segoe UI"/>
              </a:rPr>
              <a:t>Terveisin,</a:t>
            </a:r>
          </a:p>
          <a:p>
            <a:pPr marL="0" indent="0">
              <a:buNone/>
            </a:pPr>
            <a:r>
              <a:rPr lang="fi-FI" sz="1100" i="1">
                <a:latin typeface="Segoe UI"/>
                <a:cs typeface="Segoe UI"/>
              </a:rPr>
              <a:t>Merja Talvitie, hulevesi-insinööri, Oulun kaupunki</a:t>
            </a:r>
          </a:p>
          <a:p>
            <a:pPr marL="0" indent="0">
              <a:buNone/>
            </a:pPr>
            <a:r>
              <a:rPr lang="fi-FI" sz="1100" i="1">
                <a:latin typeface="Segoe UI"/>
                <a:cs typeface="Segoe UI"/>
              </a:rPr>
              <a:t>Jussi </a:t>
            </a:r>
            <a:r>
              <a:rPr lang="fi-FI" sz="1100" i="1" err="1">
                <a:latin typeface="Segoe UI"/>
                <a:cs typeface="Segoe UI"/>
              </a:rPr>
              <a:t>Tomberg</a:t>
            </a:r>
            <a:r>
              <a:rPr lang="fi-FI" sz="1100" i="1">
                <a:latin typeface="Segoe UI"/>
                <a:cs typeface="Segoe UI"/>
              </a:rPr>
              <a:t>, kestävän kehityksen kehittäjäopettaja</a:t>
            </a:r>
          </a:p>
          <a:p>
            <a:pPr marL="0" indent="0">
              <a:buNone/>
            </a:pPr>
            <a:r>
              <a:rPr lang="fi-FI" sz="1100" i="1">
                <a:latin typeface="Segoe UI"/>
                <a:cs typeface="Segoe UI"/>
              </a:rPr>
              <a:t>Sanna Mäkelä, projektikoordinaattori</a:t>
            </a:r>
          </a:p>
          <a:p>
            <a:pPr marL="0" indent="0">
              <a:buNone/>
            </a:pPr>
            <a:endParaRPr lang="fi-FI" sz="1100" i="1">
              <a:latin typeface="Segoe UI"/>
              <a:cs typeface="Segoe UI"/>
            </a:endParaRPr>
          </a:p>
          <a:p>
            <a:pPr marL="0" indent="0">
              <a:buNone/>
            </a:pPr>
            <a:endParaRPr lang="fi-FI" sz="1100" i="1">
              <a:latin typeface="Segoe UI"/>
              <a:cs typeface="Segoe UI"/>
            </a:endParaRPr>
          </a:p>
        </p:txBody>
      </p:sp>
      <p:pic>
        <p:nvPicPr>
          <p:cNvPr id="6" name="Kuva 5" descr="Kuva, joka sisältää kohteen teksti, kuvakaappaus, ympyrä, Fontti&#10;&#10;Kuvaus luotu automaattisesti">
            <a:extLst>
              <a:ext uri="{FF2B5EF4-FFF2-40B4-BE49-F238E27FC236}">
                <a16:creationId xmlns:a16="http://schemas.microsoft.com/office/drawing/2014/main" id="{4CE286DE-FCAA-FA2F-4B48-BC106D689F41}"/>
              </a:ext>
            </a:extLst>
          </p:cNvPr>
          <p:cNvPicPr>
            <a:picLocks noChangeAspect="1"/>
          </p:cNvPicPr>
          <p:nvPr/>
        </p:nvPicPr>
        <p:blipFill rotWithShape="1">
          <a:blip r:embed="rId2"/>
          <a:srcRect l="1867" r="1111" b="5"/>
          <a:stretch/>
        </p:blipFill>
        <p:spPr>
          <a:xfrm>
            <a:off x="7989296" y="1843285"/>
            <a:ext cx="3364502" cy="3728611"/>
          </a:xfrm>
          <a:prstGeom prst="rect">
            <a:avLst/>
          </a:prstGeom>
          <a:noFill/>
        </p:spPr>
      </p:pic>
      <p:sp>
        <p:nvSpPr>
          <p:cNvPr id="4" name="Alatunnisteen paikkamerkki 3">
            <a:extLst>
              <a:ext uri="{FF2B5EF4-FFF2-40B4-BE49-F238E27FC236}">
                <a16:creationId xmlns:a16="http://schemas.microsoft.com/office/drawing/2014/main" id="{D5C1C671-9D4E-5273-7946-BCFC9A3DD477}"/>
              </a:ext>
            </a:extLst>
          </p:cNvPr>
          <p:cNvSpPr>
            <a:spLocks noGrp="1"/>
          </p:cNvSpPr>
          <p:nvPr>
            <p:ph type="ftr" sz="quarter" idx="11"/>
          </p:nvPr>
        </p:nvSpPr>
        <p:spPr>
          <a:xfrm>
            <a:off x="4038600" y="6356350"/>
            <a:ext cx="4114800" cy="365125"/>
          </a:xfrm>
        </p:spPr>
        <p:txBody>
          <a:bodyPr>
            <a:normAutofit/>
          </a:bodyPr>
          <a:lstStyle/>
          <a:p>
            <a:pPr>
              <a:spcAft>
                <a:spcPts val="600"/>
              </a:spcAft>
            </a:pPr>
            <a:r>
              <a:rPr lang="fi-FI"/>
              <a:t>ouka.fi/opinvirta</a:t>
            </a:r>
          </a:p>
        </p:txBody>
      </p:sp>
    </p:spTree>
    <p:extLst>
      <p:ext uri="{BB962C8B-B14F-4D97-AF65-F5344CB8AC3E}">
        <p14:creationId xmlns:p14="http://schemas.microsoft.com/office/powerpoint/2010/main" val="385161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l="-7000" r="-7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7108EA-C79F-F73A-750E-1C352D46F621}"/>
              </a:ext>
            </a:extLst>
          </p:cNvPr>
          <p:cNvSpPr>
            <a:spLocks noGrp="1"/>
          </p:cNvSpPr>
          <p:nvPr>
            <p:ph type="title"/>
          </p:nvPr>
        </p:nvSpPr>
        <p:spPr/>
        <p:txBody>
          <a:bodyPr/>
          <a:lstStyle/>
          <a:p>
            <a:r>
              <a:rPr lang="fi-FI">
                <a:solidFill>
                  <a:schemeClr val="accent3"/>
                </a:solidFill>
                <a:latin typeface="Segoe UI"/>
                <a:cs typeface="Segoe UI"/>
              </a:rPr>
              <a:t>VESIREPPU – TUTKITAAN</a:t>
            </a:r>
            <a:r>
              <a:rPr lang="fi-FI" dirty="0">
                <a:latin typeface="Segoe UI"/>
                <a:cs typeface="Segoe UI"/>
              </a:rPr>
              <a:t> </a:t>
            </a:r>
            <a:r>
              <a:rPr lang="fi-FI">
                <a:solidFill>
                  <a:schemeClr val="accent3"/>
                </a:solidFill>
                <a:latin typeface="Segoe UI"/>
                <a:cs typeface="Segoe UI"/>
              </a:rPr>
              <a:t>LÄHIYMPÄRISTÖÄ</a:t>
            </a:r>
            <a:r>
              <a:rPr lang="fi-FI">
                <a:latin typeface="Segoe UI"/>
                <a:cs typeface="Segoe UI"/>
              </a:rPr>
              <a:t>!</a:t>
            </a:r>
            <a:endParaRPr lang="fi-FI"/>
          </a:p>
        </p:txBody>
      </p:sp>
      <p:sp>
        <p:nvSpPr>
          <p:cNvPr id="3" name="Sisällön paikkamerkki 2">
            <a:extLst>
              <a:ext uri="{FF2B5EF4-FFF2-40B4-BE49-F238E27FC236}">
                <a16:creationId xmlns:a16="http://schemas.microsoft.com/office/drawing/2014/main" id="{04D1F676-39E4-171B-C2E8-586BBC43900E}"/>
              </a:ext>
            </a:extLst>
          </p:cNvPr>
          <p:cNvSpPr>
            <a:spLocks noGrp="1"/>
          </p:cNvSpPr>
          <p:nvPr>
            <p:ph idx="1"/>
          </p:nvPr>
        </p:nvSpPr>
        <p:spPr>
          <a:xfrm>
            <a:off x="541867" y="1715189"/>
            <a:ext cx="10515600" cy="3686654"/>
          </a:xfrm>
        </p:spPr>
        <p:txBody>
          <a:bodyPr vert="horz" lIns="91440" tIns="45720" rIns="91440" bIns="45720" rtlCol="0" anchor="t">
            <a:normAutofit fontScale="85000" lnSpcReduction="10000"/>
          </a:bodyPr>
          <a:lstStyle/>
          <a:p>
            <a:r>
              <a:rPr lang="fi-FI" b="1" dirty="0">
                <a:latin typeface="Segoe UI"/>
                <a:cs typeface="Segoe UI"/>
                <a:hlinkClick r:id="rId3"/>
              </a:rPr>
              <a:t>Järviwiki:Tietoja – Järvi-meriwiki (jarviwiki.fi)</a:t>
            </a:r>
            <a:endParaRPr lang="fi-FI" b="1" dirty="0">
              <a:latin typeface="Segoe UI"/>
              <a:cs typeface="Segoe UI"/>
            </a:endParaRPr>
          </a:p>
          <a:p>
            <a:r>
              <a:rPr lang="fi-FI" b="1" dirty="0">
                <a:latin typeface="Segoe UI"/>
                <a:cs typeface="Segoe UI"/>
                <a:hlinkClick r:id="rId4"/>
              </a:rPr>
              <a:t>Havaintolähetti (jarviwiki.fi)</a:t>
            </a:r>
            <a:endParaRPr lang="fi-FI" b="1" dirty="0">
              <a:latin typeface="Segoe UI"/>
              <a:cs typeface="Segoe UI"/>
            </a:endParaRPr>
          </a:p>
          <a:p>
            <a:endParaRPr lang="fi-FI" b="1">
              <a:latin typeface="Segoe UI"/>
              <a:cs typeface="Segoe UI"/>
            </a:endParaRPr>
          </a:p>
          <a:p>
            <a:r>
              <a:rPr lang="fi-FI" b="1">
                <a:latin typeface="Segoe UI"/>
                <a:cs typeface="Segoe UI"/>
              </a:rPr>
              <a:t>Kirjaudu </a:t>
            </a:r>
            <a:r>
              <a:rPr lang="fi-FI" b="1" err="1">
                <a:latin typeface="Segoe UI"/>
                <a:cs typeface="Segoe UI"/>
              </a:rPr>
              <a:t>JärviWiki</a:t>
            </a:r>
            <a:r>
              <a:rPr lang="fi-FI" b="1">
                <a:latin typeface="Segoe UI"/>
                <a:cs typeface="Segoe UI"/>
              </a:rPr>
              <a:t>-palveluun sivuston oikean yläkulman painikkeesta ja valitsemalla "Luo tunnus". Ensimmäisellä kerralla saat sähköpostiisi varmenteen, joka sinun täytyy käydä linkistä hyväksymässä.</a:t>
            </a:r>
            <a:endParaRPr lang="fi-FI" b="1"/>
          </a:p>
          <a:p>
            <a:r>
              <a:rPr lang="fi-FI" b="1">
                <a:latin typeface="Segoe UI"/>
                <a:cs typeface="Segoe UI"/>
              </a:rPr>
              <a:t>Sivustolta voit seurata mm. sinilevätilannetta, pintaveden lämpötilaa ja roskaisuutta.</a:t>
            </a:r>
            <a:endParaRPr lang="fi-FI" b="1"/>
          </a:p>
          <a:p>
            <a:r>
              <a:rPr lang="fi-FI" b="1">
                <a:latin typeface="Segoe UI"/>
                <a:cs typeface="Segoe UI"/>
              </a:rPr>
              <a:t>Havaintolähetin kautta kirjautumalla voit merkitä paikkasi kartalla ja kirjata ryhmänne havainnot. </a:t>
            </a:r>
            <a:endParaRPr lang="fi-FI" b="1"/>
          </a:p>
          <a:p>
            <a:pPr lvl="1">
              <a:buFont typeface="Courier New" panose="020B0604020202020204" pitchFamily="34" charset="0"/>
              <a:buChar char="o"/>
            </a:pPr>
            <a:r>
              <a:rPr lang="fi-FI" b="1">
                <a:latin typeface="Segoe UI"/>
                <a:cs typeface="Segoe UI"/>
              </a:rPr>
              <a:t>Veden korkeus, roskaisuus, pintaveden lämpötila, happipitoisuus, pH, sähkönjohtavuus, kokonaisfosfori, kokonaistyppi, vesirutto, meduusat, jäätilanne, lumitilanne, lumen syvyys ja paino. Lisäksi voit lisätä valokuvan.</a:t>
            </a:r>
            <a:endParaRPr lang="fi-FI" b="1"/>
          </a:p>
          <a:p>
            <a:r>
              <a:rPr lang="fi-FI" b="1">
                <a:latin typeface="Segoe UI"/>
                <a:cs typeface="Segoe UI"/>
              </a:rPr>
              <a:t>Toivomme kouluilta seuraavia havaintoja säännöllisesti opetussuunnitelmaan sopivana ajankohtana, esimerkiksi elo-syyskuun aikana.</a:t>
            </a:r>
            <a:endParaRPr lang="fi-FI" b="1"/>
          </a:p>
          <a:p>
            <a:endParaRPr lang="fi-FI"/>
          </a:p>
          <a:p>
            <a:endParaRPr lang="fi-FI"/>
          </a:p>
        </p:txBody>
      </p:sp>
      <p:sp>
        <p:nvSpPr>
          <p:cNvPr id="4" name="Alatunnisteen paikkamerkki 3">
            <a:extLst>
              <a:ext uri="{FF2B5EF4-FFF2-40B4-BE49-F238E27FC236}">
                <a16:creationId xmlns:a16="http://schemas.microsoft.com/office/drawing/2014/main" id="{37BF28AB-EDE2-4103-7B73-6288D275B63F}"/>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420877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C52AB3-2E8E-C664-E7C6-4167DB1979E0}"/>
              </a:ext>
            </a:extLst>
          </p:cNvPr>
          <p:cNvSpPr>
            <a:spLocks noGrp="1"/>
          </p:cNvSpPr>
          <p:nvPr>
            <p:ph type="title"/>
          </p:nvPr>
        </p:nvSpPr>
        <p:spPr>
          <a:xfrm>
            <a:off x="752168" y="225015"/>
            <a:ext cx="9349409" cy="1304649"/>
          </a:xfrm>
        </p:spPr>
        <p:txBody>
          <a:bodyPr/>
          <a:lstStyle/>
          <a:p>
            <a:r>
              <a:rPr lang="fi-FI">
                <a:latin typeface="Segoe UI"/>
                <a:cs typeface="Segoe UI"/>
              </a:rPr>
              <a:t>Miten?</a:t>
            </a:r>
            <a:endParaRPr lang="fi-FI"/>
          </a:p>
        </p:txBody>
      </p:sp>
      <p:sp>
        <p:nvSpPr>
          <p:cNvPr id="3" name="Sisällön paikkamerkki 2">
            <a:extLst>
              <a:ext uri="{FF2B5EF4-FFF2-40B4-BE49-F238E27FC236}">
                <a16:creationId xmlns:a16="http://schemas.microsoft.com/office/drawing/2014/main" id="{40029BA7-E802-4F20-3E02-376A967DB2BB}"/>
              </a:ext>
            </a:extLst>
          </p:cNvPr>
          <p:cNvSpPr>
            <a:spLocks noGrp="1"/>
          </p:cNvSpPr>
          <p:nvPr>
            <p:ph idx="1"/>
          </p:nvPr>
        </p:nvSpPr>
        <p:spPr>
          <a:xfrm>
            <a:off x="678426" y="1585116"/>
            <a:ext cx="10515600" cy="3686654"/>
          </a:xfrm>
        </p:spPr>
        <p:txBody>
          <a:bodyPr vert="horz" lIns="91440" tIns="45720" rIns="91440" bIns="45720" rtlCol="0" anchor="t">
            <a:normAutofit lnSpcReduction="10000"/>
          </a:bodyPr>
          <a:lstStyle/>
          <a:p>
            <a:pPr marL="457200" indent="-457200">
              <a:buAutoNum type="arabicPeriod"/>
            </a:pPr>
            <a:r>
              <a:rPr lang="fi-FI">
                <a:latin typeface="Segoe UI"/>
                <a:cs typeface="Segoe UI"/>
              </a:rPr>
              <a:t>Vahvistetaan </a:t>
            </a:r>
            <a:r>
              <a:rPr lang="fi-FI" b="1">
                <a:latin typeface="Segoe UI"/>
                <a:cs typeface="Segoe UI"/>
              </a:rPr>
              <a:t>luontosuhdetta</a:t>
            </a:r>
            <a:r>
              <a:rPr lang="fi-FI">
                <a:latin typeface="Segoe UI"/>
                <a:cs typeface="Segoe UI"/>
              </a:rPr>
              <a:t> varhaiskasvatuksesta aikuisuuteen</a:t>
            </a:r>
            <a:endParaRPr lang="fi-FI"/>
          </a:p>
          <a:p>
            <a:pPr marL="457200" indent="-457200">
              <a:buAutoNum type="arabicPeriod"/>
            </a:pPr>
            <a:r>
              <a:rPr lang="fi-FI">
                <a:latin typeface="Segoe UI"/>
                <a:cs typeface="Segoe UI"/>
              </a:rPr>
              <a:t>Pää pois vain roskapöntöstä! </a:t>
            </a:r>
            <a:r>
              <a:rPr lang="fi-FI" b="1">
                <a:latin typeface="Segoe UI"/>
                <a:cs typeface="Segoe UI"/>
              </a:rPr>
              <a:t>Kiertotalousosaamista</a:t>
            </a:r>
            <a:r>
              <a:rPr lang="fi-FI">
                <a:latin typeface="Segoe UI"/>
                <a:cs typeface="Segoe UI"/>
              </a:rPr>
              <a:t> kehitetään opinpolulla kierrätyksen alkeista kohti kohtuullisuusajattelua ja resurssiviisautta.</a:t>
            </a:r>
          </a:p>
          <a:p>
            <a:pPr marL="457200" indent="-457200">
              <a:buAutoNum type="arabicPeriod"/>
            </a:pPr>
            <a:r>
              <a:rPr lang="fi-FI" b="1">
                <a:latin typeface="Segoe UI"/>
                <a:cs typeface="Segoe UI"/>
              </a:rPr>
              <a:t>Ilmasto-osaamisen rakentaminen ja vahvistaminen</a:t>
            </a:r>
            <a:r>
              <a:rPr lang="fi-FI">
                <a:latin typeface="Segoe UI"/>
                <a:cs typeface="Segoe UI"/>
              </a:rPr>
              <a:t> varhaiskasvatuksesta aikuisuuteen. Eletään kuten opetamme. </a:t>
            </a:r>
            <a:endParaRPr lang="fi-FI"/>
          </a:p>
          <a:p>
            <a:pPr marL="457200" indent="-457200">
              <a:buAutoNum type="arabicPeriod"/>
            </a:pPr>
            <a:r>
              <a:rPr lang="fi-FI">
                <a:latin typeface="Segoe UI"/>
                <a:cs typeface="Segoe UI"/>
              </a:rPr>
              <a:t>Kestävän tulevaisuuden opinvirta mallina </a:t>
            </a:r>
            <a:r>
              <a:rPr lang="fi-FI" b="1">
                <a:latin typeface="Segoe UI"/>
                <a:cs typeface="Segoe UI"/>
              </a:rPr>
              <a:t>tuetaan osaksi Oulun jokaisen päiväkoti -ja kouluyksikön toimintaa.</a:t>
            </a:r>
            <a:endParaRPr lang="fi-FI" b="1"/>
          </a:p>
          <a:p>
            <a:pPr marL="457200" indent="-457200">
              <a:buAutoNum type="arabicPeriod"/>
            </a:pPr>
            <a:r>
              <a:rPr lang="fi-FI">
                <a:latin typeface="Segoe UI"/>
                <a:cs typeface="Segoe UI"/>
              </a:rPr>
              <a:t>Kestävän tulevaisuuden opinvirta </a:t>
            </a:r>
            <a:r>
              <a:rPr lang="fi-FI" b="1">
                <a:latin typeface="Segoe UI"/>
                <a:cs typeface="Segoe UI"/>
              </a:rPr>
              <a:t>tarjoaa tukea, verkostoja ja asiantuntija-apua kohderyhmille ja osana sidosryhmätyötä. </a:t>
            </a:r>
            <a:endParaRPr lang="fi-FI" b="1"/>
          </a:p>
          <a:p>
            <a:pPr marL="457200" indent="-457200">
              <a:buAutoNum type="arabicPeriod"/>
            </a:pPr>
            <a:r>
              <a:rPr lang="fi-FI" b="1">
                <a:latin typeface="Segoe UI"/>
                <a:cs typeface="Segoe UI"/>
              </a:rPr>
              <a:t>Paljon hyviä asioita tapahtuu jo! </a:t>
            </a:r>
            <a:r>
              <a:rPr lang="fi-FI">
                <a:latin typeface="Segoe UI"/>
                <a:cs typeface="Segoe UI"/>
              </a:rPr>
              <a:t>Viestimme ja kannustamme viestimään sisäisesti ja ulkoisesti.</a:t>
            </a:r>
            <a:endParaRPr lang="fi-FI"/>
          </a:p>
          <a:p>
            <a:pPr marL="0" indent="0">
              <a:buNone/>
            </a:pPr>
            <a:endParaRPr lang="fi-FI"/>
          </a:p>
        </p:txBody>
      </p:sp>
      <p:sp>
        <p:nvSpPr>
          <p:cNvPr id="4" name="Alatunnisteen paikkamerkki 3">
            <a:extLst>
              <a:ext uri="{FF2B5EF4-FFF2-40B4-BE49-F238E27FC236}">
                <a16:creationId xmlns:a16="http://schemas.microsoft.com/office/drawing/2014/main" id="{3EF4AA1C-C446-86EB-AEBC-6984AB36D749}"/>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1927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2"/>
          <a:stretch>
            <a:fillRect/>
          </a:stretch>
        </p:blipFill>
        <p:spPr>
          <a:xfrm>
            <a:off x="1739945" y="4307979"/>
            <a:ext cx="9159284" cy="1514894"/>
          </a:xfrm>
          <a:prstGeom prst="rect">
            <a:avLst/>
          </a:prstGeom>
        </p:spPr>
      </p:pic>
      <p:sp>
        <p:nvSpPr>
          <p:cNvPr id="3" name="Otsikko 1">
            <a:extLst>
              <a:ext uri="{FF2B5EF4-FFF2-40B4-BE49-F238E27FC236}">
                <a16:creationId xmlns:a16="http://schemas.microsoft.com/office/drawing/2014/main" id="{1F296B0F-136A-A51E-9710-4EB7FF4B8512}"/>
              </a:ext>
            </a:extLst>
          </p:cNvPr>
          <p:cNvSpPr>
            <a:spLocks noGrp="1"/>
          </p:cNvSpPr>
          <p:nvPr>
            <p:ph type="title"/>
          </p:nvPr>
        </p:nvSpPr>
        <p:spPr>
          <a:xfrm>
            <a:off x="734527" y="401108"/>
            <a:ext cx="8447666" cy="1304649"/>
          </a:xfrm>
        </p:spPr>
        <p:txBody>
          <a:bodyPr/>
          <a:lstStyle/>
          <a:p>
            <a:r>
              <a:rPr lang="fi-FI">
                <a:latin typeface="Segoe UI"/>
                <a:cs typeface="Segoe UI"/>
              </a:rPr>
              <a:t>Luontosuhteen vahvistaminen</a:t>
            </a:r>
            <a:endParaRPr lang="fi-FI"/>
          </a:p>
        </p:txBody>
      </p:sp>
      <p:sp>
        <p:nvSpPr>
          <p:cNvPr id="9" name="Sisällön paikkamerkki 2">
            <a:extLst>
              <a:ext uri="{FF2B5EF4-FFF2-40B4-BE49-F238E27FC236}">
                <a16:creationId xmlns:a16="http://schemas.microsoft.com/office/drawing/2014/main" id="{90FFB04A-084B-3155-8302-F2BE94877AED}"/>
              </a:ext>
            </a:extLst>
          </p:cNvPr>
          <p:cNvSpPr>
            <a:spLocks noGrp="1"/>
          </p:cNvSpPr>
          <p:nvPr>
            <p:ph idx="1"/>
          </p:nvPr>
        </p:nvSpPr>
        <p:spPr>
          <a:xfrm>
            <a:off x="4088323" y="1735791"/>
            <a:ext cx="6221379" cy="2196975"/>
          </a:xfrm>
        </p:spPr>
        <p:txBody>
          <a:bodyPr vert="horz" lIns="91440" tIns="45720" rIns="91440" bIns="45720" rtlCol="0" anchor="t">
            <a:normAutofit fontScale="85000" lnSpcReduction="20000"/>
          </a:bodyPr>
          <a:lstStyle/>
          <a:p>
            <a:pPr marL="0" indent="0">
              <a:lnSpc>
                <a:spcPct val="150000"/>
              </a:lnSpc>
              <a:buNone/>
            </a:pPr>
            <a:r>
              <a:rPr lang="en-GB" sz="1800" err="1">
                <a:effectLst/>
              </a:rPr>
              <a:t>Kestävän</a:t>
            </a:r>
            <a:r>
              <a:rPr lang="en-GB" sz="1800">
                <a:effectLst/>
              </a:rPr>
              <a:t> </a:t>
            </a:r>
            <a:r>
              <a:rPr lang="en-GB" sz="1800" err="1">
                <a:effectLst/>
              </a:rPr>
              <a:t>tulevaisuuden</a:t>
            </a:r>
            <a:r>
              <a:rPr lang="en-GB" sz="1800">
                <a:effectLst/>
              </a:rPr>
              <a:t> </a:t>
            </a:r>
            <a:r>
              <a:rPr lang="en-GB" sz="1800" err="1">
                <a:effectLst/>
              </a:rPr>
              <a:t>kasvatuksessa</a:t>
            </a:r>
            <a:r>
              <a:rPr lang="en-GB" sz="1800">
                <a:effectLst/>
              </a:rPr>
              <a:t> on </a:t>
            </a:r>
            <a:r>
              <a:rPr lang="en-GB" sz="1800" err="1">
                <a:effectLst/>
              </a:rPr>
              <a:t>keskeistä</a:t>
            </a:r>
            <a:r>
              <a:rPr lang="en-GB" sz="1800">
                <a:effectLst/>
              </a:rPr>
              <a:t> </a:t>
            </a:r>
            <a:r>
              <a:rPr lang="en-GB" sz="1800" err="1">
                <a:effectLst/>
              </a:rPr>
              <a:t>vahvistaa</a:t>
            </a:r>
            <a:r>
              <a:rPr lang="en-GB" sz="1800">
                <a:effectLst/>
              </a:rPr>
              <a:t> </a:t>
            </a:r>
            <a:r>
              <a:rPr lang="en-GB" sz="1800" err="1">
                <a:effectLst/>
              </a:rPr>
              <a:t>lasten</a:t>
            </a:r>
            <a:r>
              <a:rPr lang="en-GB" sz="1800"/>
              <a:t> </a:t>
            </a:r>
            <a:r>
              <a:rPr lang="en-GB" sz="1800" err="1">
                <a:effectLst/>
              </a:rPr>
              <a:t>luontosuhdetta</a:t>
            </a:r>
            <a:r>
              <a:rPr lang="en-GB" sz="1800">
                <a:effectLst/>
              </a:rPr>
              <a:t> </a:t>
            </a:r>
            <a:r>
              <a:rPr lang="en-GB" sz="1800" err="1">
                <a:effectLst/>
              </a:rPr>
              <a:t>ja</a:t>
            </a:r>
            <a:r>
              <a:rPr lang="en-GB" sz="1800">
                <a:effectLst/>
              </a:rPr>
              <a:t> </a:t>
            </a:r>
            <a:r>
              <a:rPr lang="en-GB" sz="1800" err="1">
                <a:effectLst/>
              </a:rPr>
              <a:t>vastuullista</a:t>
            </a:r>
            <a:r>
              <a:rPr lang="en-GB" sz="1800">
                <a:effectLst/>
              </a:rPr>
              <a:t> </a:t>
            </a:r>
            <a:r>
              <a:rPr lang="en-GB" sz="1800" err="1">
                <a:effectLst/>
              </a:rPr>
              <a:t>toimimista</a:t>
            </a:r>
            <a:r>
              <a:rPr lang="en-GB" sz="1800">
                <a:effectLst/>
              </a:rPr>
              <a:t> </a:t>
            </a:r>
            <a:r>
              <a:rPr lang="en-GB" sz="1800" err="1">
                <a:effectLst/>
              </a:rPr>
              <a:t>ympäristössä</a:t>
            </a:r>
            <a:r>
              <a:rPr lang="en-GB" sz="1800">
                <a:effectLst/>
              </a:rPr>
              <a:t>, </a:t>
            </a:r>
            <a:r>
              <a:rPr lang="en-GB" sz="1800" err="1">
                <a:effectLst/>
              </a:rPr>
              <a:t>mikä</a:t>
            </a:r>
            <a:r>
              <a:rPr lang="en-GB" sz="1800">
                <a:effectLst/>
              </a:rPr>
              <a:t> </a:t>
            </a:r>
            <a:r>
              <a:rPr lang="en-GB" sz="1800" err="1">
                <a:effectLst/>
              </a:rPr>
              <a:t>samalla</a:t>
            </a:r>
            <a:r>
              <a:rPr lang="en-GB" sz="1800">
                <a:effectLst/>
              </a:rPr>
              <a:t> </a:t>
            </a:r>
            <a:r>
              <a:rPr lang="en-GB" sz="1800" err="1">
                <a:effectLst/>
              </a:rPr>
              <a:t>ohjaa</a:t>
            </a:r>
            <a:r>
              <a:rPr lang="en-GB" sz="1800">
                <a:effectLst/>
              </a:rPr>
              <a:t> </a:t>
            </a:r>
            <a:r>
              <a:rPr lang="en-GB" sz="1800" err="1">
                <a:effectLst/>
              </a:rPr>
              <a:t>lapsia</a:t>
            </a:r>
            <a:r>
              <a:rPr lang="en-GB" sz="1800">
                <a:effectLst/>
              </a:rPr>
              <a:t> </a:t>
            </a:r>
            <a:r>
              <a:rPr lang="en-GB" sz="1800" err="1">
                <a:effectLst/>
              </a:rPr>
              <a:t>kohti</a:t>
            </a:r>
            <a:r>
              <a:rPr lang="en-GB" sz="1800">
                <a:effectLst/>
              </a:rPr>
              <a:t> </a:t>
            </a:r>
            <a:r>
              <a:rPr lang="en-GB" sz="1800" err="1">
                <a:effectLst/>
              </a:rPr>
              <a:t>kestävää</a:t>
            </a:r>
            <a:r>
              <a:rPr lang="en-GB" sz="1800">
                <a:effectLst/>
              </a:rPr>
              <a:t> </a:t>
            </a:r>
            <a:r>
              <a:rPr lang="en-GB" sz="1800" err="1">
                <a:effectLst/>
              </a:rPr>
              <a:t>elämäntapaa</a:t>
            </a:r>
            <a:r>
              <a:rPr lang="en-GB" sz="1800">
                <a:effectLst/>
              </a:rPr>
              <a:t> </a:t>
            </a:r>
            <a:r>
              <a:rPr lang="en-GB" sz="1800" err="1">
                <a:effectLst/>
              </a:rPr>
              <a:t>ja</a:t>
            </a:r>
            <a:r>
              <a:rPr lang="en-GB" sz="1800">
                <a:effectLst/>
              </a:rPr>
              <a:t> </a:t>
            </a:r>
            <a:r>
              <a:rPr lang="en-GB" sz="1800" err="1">
                <a:effectLst/>
              </a:rPr>
              <a:t>ekososiaalista</a:t>
            </a:r>
            <a:r>
              <a:rPr lang="en-GB" sz="1800">
                <a:effectLst/>
              </a:rPr>
              <a:t> </a:t>
            </a:r>
            <a:r>
              <a:rPr lang="en-GB" sz="1800" err="1">
                <a:effectLst/>
              </a:rPr>
              <a:t>sivistystä</a:t>
            </a:r>
            <a:r>
              <a:rPr lang="en-GB" sz="1800">
                <a:effectLst/>
              </a:rPr>
              <a:t>. </a:t>
            </a:r>
            <a:r>
              <a:rPr lang="en-GB" sz="1800" err="1">
                <a:effectLst/>
              </a:rPr>
              <a:t>Tavoitteena</a:t>
            </a:r>
            <a:r>
              <a:rPr lang="en-GB" sz="1800">
                <a:effectLst/>
              </a:rPr>
              <a:t> on, </a:t>
            </a:r>
            <a:r>
              <a:rPr lang="en-GB" sz="1800" err="1">
                <a:effectLst/>
              </a:rPr>
              <a:t>että</a:t>
            </a:r>
            <a:r>
              <a:rPr lang="en-GB" sz="1800">
                <a:effectLst/>
              </a:rPr>
              <a:t> </a:t>
            </a:r>
            <a:r>
              <a:rPr lang="en-GB" sz="1800" err="1">
                <a:effectLst/>
              </a:rPr>
              <a:t>opimme</a:t>
            </a:r>
            <a:r>
              <a:rPr lang="en-GB" sz="1800">
                <a:effectLst/>
              </a:rPr>
              <a:t> </a:t>
            </a:r>
            <a:r>
              <a:rPr lang="en-GB" sz="1800" err="1">
                <a:effectLst/>
              </a:rPr>
              <a:t>kokemaan</a:t>
            </a:r>
            <a:r>
              <a:rPr lang="en-GB" sz="1800">
                <a:effectLst/>
              </a:rPr>
              <a:t> </a:t>
            </a:r>
            <a:r>
              <a:rPr lang="en-GB" sz="1800" err="1">
                <a:effectLst/>
              </a:rPr>
              <a:t>maailmaa</a:t>
            </a:r>
            <a:r>
              <a:rPr lang="en-GB" sz="1800">
                <a:effectLst/>
              </a:rPr>
              <a:t> </a:t>
            </a:r>
            <a:r>
              <a:rPr lang="en-GB" sz="1800" err="1">
                <a:effectLst/>
              </a:rPr>
              <a:t>useista</a:t>
            </a:r>
            <a:r>
              <a:rPr lang="en-GB" sz="1800">
                <a:effectLst/>
              </a:rPr>
              <a:t> </a:t>
            </a:r>
            <a:r>
              <a:rPr lang="en-GB" sz="1800" err="1">
                <a:effectLst/>
              </a:rPr>
              <a:t>näkökulmista</a:t>
            </a:r>
            <a:r>
              <a:rPr lang="en-GB" sz="1800">
                <a:effectLst/>
              </a:rPr>
              <a:t>, </a:t>
            </a:r>
            <a:r>
              <a:rPr lang="en-GB" sz="1800" err="1">
                <a:effectLst/>
              </a:rPr>
              <a:t>kasvamme</a:t>
            </a:r>
            <a:r>
              <a:rPr lang="en-GB" sz="1800">
                <a:effectLst/>
              </a:rPr>
              <a:t> </a:t>
            </a:r>
            <a:r>
              <a:rPr lang="en-GB" sz="1800" err="1">
                <a:effectLst/>
              </a:rPr>
              <a:t>maailmankansalaisiksi</a:t>
            </a:r>
            <a:r>
              <a:rPr lang="en-GB" sz="1800">
                <a:effectLst/>
              </a:rPr>
              <a:t> </a:t>
            </a:r>
            <a:r>
              <a:rPr lang="en-GB" sz="1800" err="1">
                <a:effectLst/>
              </a:rPr>
              <a:t>ja</a:t>
            </a:r>
            <a:r>
              <a:rPr lang="en-GB" sz="1800">
                <a:effectLst/>
              </a:rPr>
              <a:t> </a:t>
            </a:r>
            <a:r>
              <a:rPr lang="en-GB" sz="1800" err="1">
                <a:effectLst/>
              </a:rPr>
              <a:t>laajennamme</a:t>
            </a:r>
            <a:r>
              <a:rPr lang="en-GB" sz="1800">
                <a:effectLst/>
              </a:rPr>
              <a:t> </a:t>
            </a:r>
            <a:r>
              <a:rPr lang="en-GB" sz="1800" err="1">
                <a:effectLst/>
              </a:rPr>
              <a:t>eettisen</a:t>
            </a:r>
            <a:r>
              <a:rPr lang="en-GB" sz="1800">
                <a:effectLst/>
              </a:rPr>
              <a:t> </a:t>
            </a:r>
            <a:r>
              <a:rPr lang="en-GB" sz="1800" err="1">
                <a:effectLst/>
              </a:rPr>
              <a:t>huolenpidon</a:t>
            </a:r>
            <a:r>
              <a:rPr lang="en-GB" sz="1800">
                <a:effectLst/>
              </a:rPr>
              <a:t> </a:t>
            </a:r>
            <a:r>
              <a:rPr lang="en-GB" sz="1800" err="1">
                <a:effectLst/>
              </a:rPr>
              <a:t>oman</a:t>
            </a:r>
            <a:r>
              <a:rPr lang="en-GB" sz="1800">
                <a:effectLst/>
              </a:rPr>
              <a:t> </a:t>
            </a:r>
            <a:r>
              <a:rPr lang="en-GB" sz="1800" err="1">
                <a:effectLst/>
              </a:rPr>
              <a:t>lähipiirin</a:t>
            </a:r>
            <a:r>
              <a:rPr lang="en-GB" sz="1800">
                <a:effectLst/>
              </a:rPr>
              <a:t> </a:t>
            </a:r>
            <a:r>
              <a:rPr lang="en-GB" sz="1800" err="1">
                <a:effectLst/>
              </a:rPr>
              <a:t>lisäksi</a:t>
            </a:r>
            <a:r>
              <a:rPr lang="en-GB" sz="1800">
                <a:effectLst/>
              </a:rPr>
              <a:t> </a:t>
            </a:r>
            <a:r>
              <a:rPr lang="en-GB" sz="1800" err="1">
                <a:effectLst/>
              </a:rPr>
              <a:t>elolliseen</a:t>
            </a:r>
            <a:r>
              <a:rPr lang="en-GB" sz="1800">
                <a:effectLst/>
              </a:rPr>
              <a:t> </a:t>
            </a:r>
            <a:r>
              <a:rPr lang="en-GB" sz="1800" err="1">
                <a:effectLst/>
              </a:rPr>
              <a:t>ja</a:t>
            </a:r>
            <a:r>
              <a:rPr lang="en-GB" sz="1800">
                <a:effectLst/>
              </a:rPr>
              <a:t> </a:t>
            </a:r>
            <a:r>
              <a:rPr lang="en-GB" sz="1800" err="1">
                <a:effectLst/>
              </a:rPr>
              <a:t>elottomaan</a:t>
            </a:r>
            <a:r>
              <a:rPr lang="en-GB" sz="1800">
                <a:effectLst/>
              </a:rPr>
              <a:t> </a:t>
            </a:r>
            <a:r>
              <a:rPr lang="en-GB" sz="1800" err="1">
                <a:effectLst/>
              </a:rPr>
              <a:t>luontoon</a:t>
            </a:r>
            <a:r>
              <a:rPr lang="en-GB" sz="1800">
                <a:effectLst/>
              </a:rPr>
              <a:t> </a:t>
            </a:r>
            <a:r>
              <a:rPr lang="en-GB" sz="1800" err="1">
                <a:effectLst/>
              </a:rPr>
              <a:t>sekä</a:t>
            </a:r>
            <a:r>
              <a:rPr lang="en-GB" sz="1800"/>
              <a:t> </a:t>
            </a:r>
            <a:r>
              <a:rPr lang="en-GB" sz="1800" err="1">
                <a:effectLst/>
              </a:rPr>
              <a:t>nykyisiin</a:t>
            </a:r>
            <a:r>
              <a:rPr lang="en-GB" sz="1800">
                <a:effectLst/>
              </a:rPr>
              <a:t> </a:t>
            </a:r>
            <a:r>
              <a:rPr lang="en-GB" sz="1800" err="1">
                <a:effectLst/>
              </a:rPr>
              <a:t>ja</a:t>
            </a:r>
            <a:r>
              <a:rPr lang="en-GB" sz="1800">
                <a:effectLst/>
              </a:rPr>
              <a:t> </a:t>
            </a:r>
            <a:r>
              <a:rPr lang="en-GB" sz="1800" err="1">
                <a:effectLst/>
              </a:rPr>
              <a:t>tuleviin</a:t>
            </a:r>
            <a:r>
              <a:rPr lang="en-GB" sz="1800">
                <a:effectLst/>
              </a:rPr>
              <a:t> </a:t>
            </a:r>
            <a:r>
              <a:rPr lang="en-GB" sz="1800" err="1">
                <a:effectLst/>
              </a:rPr>
              <a:t>sukupolviin</a:t>
            </a:r>
            <a:r>
              <a:rPr lang="en-GB" sz="1800">
                <a:effectLst/>
              </a:rPr>
              <a:t>.</a:t>
            </a:r>
          </a:p>
          <a:p>
            <a:endParaRPr lang="fi-FI" sz="1800">
              <a:latin typeface="Segoe UI"/>
              <a:cs typeface="Segoe UI"/>
            </a:endParaRPr>
          </a:p>
          <a:p>
            <a:pPr marL="457200" lvl="1" indent="0">
              <a:buNone/>
            </a:pPr>
            <a:endParaRPr lang="fi-FI">
              <a:latin typeface="Segoe UI"/>
              <a:cs typeface="Segoe UI"/>
            </a:endParaRPr>
          </a:p>
          <a:p>
            <a:pPr lvl="1"/>
            <a:endParaRPr lang="fi-FI">
              <a:latin typeface="Segoe UI"/>
              <a:cs typeface="Segoe UI"/>
            </a:endParaRPr>
          </a:p>
          <a:p>
            <a:pPr marL="457200" lvl="1" indent="0">
              <a:buNone/>
            </a:pPr>
            <a:endParaRPr lang="fi-FI">
              <a:latin typeface="Segoe UI"/>
              <a:cs typeface="Segoe UI"/>
            </a:endParaRPr>
          </a:p>
        </p:txBody>
      </p:sp>
      <p:sp>
        <p:nvSpPr>
          <p:cNvPr id="10" name="Delay 9">
            <a:extLst>
              <a:ext uri="{FF2B5EF4-FFF2-40B4-BE49-F238E27FC236}">
                <a16:creationId xmlns:a16="http://schemas.microsoft.com/office/drawing/2014/main" id="{526AD386-5A34-BE8F-9E2F-6120281AD64A}"/>
              </a:ext>
            </a:extLst>
          </p:cNvPr>
          <p:cNvSpPr>
            <a:spLocks noChangeAspect="1"/>
          </p:cNvSpPr>
          <p:nvPr/>
        </p:nvSpPr>
        <p:spPr>
          <a:xfrm rot="10800000" flipV="1">
            <a:off x="1512273" y="1704312"/>
            <a:ext cx="2348378" cy="2338147"/>
          </a:xfrm>
          <a:prstGeom prst="flowChartDelay">
            <a:avLst/>
          </a:prstGeom>
          <a:blipFill dpi="0" rotWithShape="1">
            <a:blip r:embed="rId3"/>
            <a:srcRect/>
            <a:stretch>
              <a:fillRect l="-20074" t="-8749" r="-31778" b="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20FD59F8-D7DF-DE17-4D6A-CD1AFD829F70}"/>
              </a:ext>
            </a:extLst>
          </p:cNvPr>
          <p:cNvSpPr/>
          <p:nvPr/>
        </p:nvSpPr>
        <p:spPr>
          <a:xfrm>
            <a:off x="6781800" y="4008966"/>
            <a:ext cx="1190625" cy="410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Alatunnisteen paikkamerkki 3">
            <a:extLst>
              <a:ext uri="{FF2B5EF4-FFF2-40B4-BE49-F238E27FC236}">
                <a16:creationId xmlns:a16="http://schemas.microsoft.com/office/drawing/2014/main" id="{E1596DB9-6FB0-4DBC-4940-4B36D70358F7}"/>
              </a:ext>
            </a:extLst>
          </p:cNvPr>
          <p:cNvSpPr>
            <a:spLocks noGrp="1"/>
          </p:cNvSpPr>
          <p:nvPr>
            <p:ph type="ftr" sz="quarter" idx="11"/>
          </p:nvPr>
        </p:nvSpPr>
        <p:spPr>
          <a:xfrm>
            <a:off x="7695532" y="6173786"/>
            <a:ext cx="4114800" cy="365125"/>
          </a:xfrm>
        </p:spPr>
        <p:txBody>
          <a:bodyPr/>
          <a:lstStyle/>
          <a:p>
            <a:r>
              <a:rPr lang="fi-FI" err="1"/>
              <a:t>ouka.fi</a:t>
            </a:r>
            <a:r>
              <a:rPr lang="fi-FI"/>
              <a:t>/opinvirta</a:t>
            </a:r>
          </a:p>
        </p:txBody>
      </p:sp>
    </p:spTree>
    <p:extLst>
      <p:ext uri="{BB962C8B-B14F-4D97-AF65-F5344CB8AC3E}">
        <p14:creationId xmlns:p14="http://schemas.microsoft.com/office/powerpoint/2010/main" val="353250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2987E32-0E5D-8AC8-14FA-D05F6AE84E3E}"/>
              </a:ext>
            </a:extLst>
          </p:cNvPr>
          <p:cNvSpPr>
            <a:spLocks noGrp="1"/>
          </p:cNvSpPr>
          <p:nvPr>
            <p:ph type="title"/>
          </p:nvPr>
        </p:nvSpPr>
        <p:spPr>
          <a:xfrm>
            <a:off x="838200" y="365126"/>
            <a:ext cx="10515600" cy="1306440"/>
          </a:xfrm>
        </p:spPr>
        <p:txBody>
          <a:bodyPr>
            <a:normAutofit/>
          </a:bodyPr>
          <a:lstStyle/>
          <a:p>
            <a:r>
              <a:rPr lang="fi-FI" sz="4000">
                <a:latin typeface="Segoe UI"/>
                <a:cs typeface="Segoe UI"/>
              </a:rPr>
              <a:t>LUONTOSUHDE KANTAA LÄPI ELÄMÄN</a:t>
            </a:r>
            <a:endParaRPr lang="fi-FI" sz="4000"/>
          </a:p>
        </p:txBody>
      </p:sp>
      <p:sp>
        <p:nvSpPr>
          <p:cNvPr id="3" name="Sisällön paikkamerkki 2">
            <a:extLst>
              <a:ext uri="{FF2B5EF4-FFF2-40B4-BE49-F238E27FC236}">
                <a16:creationId xmlns:a16="http://schemas.microsoft.com/office/drawing/2014/main" id="{7E6B6843-81A8-F638-4037-8F82B92C4885}"/>
              </a:ext>
            </a:extLst>
          </p:cNvPr>
          <p:cNvSpPr>
            <a:spLocks noGrp="1"/>
          </p:cNvSpPr>
          <p:nvPr>
            <p:ph idx="1"/>
          </p:nvPr>
        </p:nvSpPr>
        <p:spPr>
          <a:xfrm>
            <a:off x="838200" y="1825625"/>
            <a:ext cx="6714066" cy="4534270"/>
          </a:xfrm>
        </p:spPr>
        <p:txBody>
          <a:bodyPr vert="horz" lIns="91440" tIns="45720" rIns="91440" bIns="45720" rtlCol="0" anchor="t">
            <a:normAutofit lnSpcReduction="10000"/>
          </a:bodyPr>
          <a:lstStyle/>
          <a:p>
            <a:pPr marL="0" indent="0">
              <a:buNone/>
            </a:pPr>
            <a:r>
              <a:rPr lang="fi-FI" sz="1300" b="1">
                <a:latin typeface="Segoe UI"/>
                <a:cs typeface="Calibri"/>
              </a:rPr>
              <a:t>Kestävän tulevaisuuden opinvirrassa keskeistä on luontosuhteen vahvistaminen. </a:t>
            </a:r>
            <a:r>
              <a:rPr lang="en-US" sz="1300" b="1">
                <a:latin typeface="Segoe UI"/>
                <a:cs typeface="Calibri"/>
              </a:rPr>
              <a:t> </a:t>
            </a:r>
            <a:endParaRPr lang="fi-FI" sz="1300" b="1">
              <a:latin typeface="Segoe UI"/>
              <a:cs typeface="Calibri"/>
            </a:endParaRPr>
          </a:p>
          <a:p>
            <a:r>
              <a:rPr lang="fi-FI" sz="1300">
                <a:latin typeface="Segoe UI"/>
                <a:cs typeface="Calibri"/>
              </a:rPr>
              <a:t>Vahva luontosuhde ohjaa meitä kohti kestävämpää elämäntapaa. Lapsuudessa luotu hyvä luontosuhde kehittyy vaiheittain ympäristösuhteeksi, joka vähitellen syvenee kestäväksi tavaksi elää ja tehdä valintoja.</a:t>
            </a:r>
          </a:p>
          <a:p>
            <a:r>
              <a:rPr lang="fi-FI" sz="1300">
                <a:latin typeface="Segoe UI"/>
                <a:cs typeface="Arial"/>
              </a:rPr>
              <a:t>Meillä aikuisilla on suuri vastuu lasten ja nuorten luontosuhteen tukemisessa. Meidän innostava asenne ja malli sekä kuunteleva läsnäolo ovat lapsen ja nuoren oppimisen lähtökohtia. </a:t>
            </a:r>
            <a:endParaRPr lang="en-US" sz="1300">
              <a:latin typeface="Segoe UI"/>
              <a:cs typeface="Arial"/>
            </a:endParaRPr>
          </a:p>
          <a:p>
            <a:pPr marL="0" indent="0">
              <a:buNone/>
            </a:pPr>
            <a:r>
              <a:rPr lang="fi-FI" sz="1300" b="1">
                <a:latin typeface="Segoe UI"/>
                <a:cs typeface="Arial"/>
              </a:rPr>
              <a:t>Luontosuhde koostuu tiedoista ja taidoista, ajatuksista ja asenteista, tunteista ja hyvistä kokemuksista. </a:t>
            </a:r>
            <a:endParaRPr lang="en-US" sz="1300" b="1">
              <a:latin typeface="Segoe UI"/>
              <a:cs typeface="Arial"/>
            </a:endParaRPr>
          </a:p>
          <a:p>
            <a:r>
              <a:rPr lang="fi-FI" sz="1300">
                <a:latin typeface="Segoe UI"/>
                <a:cs typeface="Arial"/>
              </a:rPr>
              <a:t>Vähitellen meille muodostuu luontoyhteys. Ymmärrämme olevamme osa luontoa. Kun luontoyhteytemme on vahva, koemme empatiaa luontoa kohtaan ja meissä herää halu auttaa ja suojella luontoa.</a:t>
            </a:r>
            <a:endParaRPr lang="fi-FI" sz="1300">
              <a:latin typeface="Segoe UI"/>
            </a:endParaRPr>
          </a:p>
          <a:p>
            <a:r>
              <a:rPr lang="fi-FI" sz="1300">
                <a:latin typeface="Segoe UI"/>
                <a:cs typeface="Arial"/>
              </a:rPr>
              <a:t>Luontoympäristö vaikuttaa myönteisesti hyvinvointiimme. Luonnossa liikumme reippaammin ja pitempiä aikoja ja luonto auttaa elimistöämme palautumaan stressistä. Luonnossa oleskelu ja toimiminen auttaa meitä suhtautumaan myönteisemmin muihin ihmisiin ja ympäristöömme sekä itseemme. </a:t>
            </a:r>
            <a:endParaRPr lang="en-US" sz="1300">
              <a:latin typeface="Segoe UI"/>
              <a:cs typeface="Arial"/>
            </a:endParaRPr>
          </a:p>
          <a:p>
            <a:r>
              <a:rPr lang="fi-FI" sz="1300">
                <a:latin typeface="Segoe UI"/>
                <a:cs typeface="Arial"/>
              </a:rPr>
              <a:t>Lähiluonto on sekä oppimisen kohde että oppimisympäristö kaikenikäisille. Monipuolisten luontokokemusten ja -elämysten avulla tuemme lasten ja nuorten kestävää elämäntapaa ja hyvinvointia.</a:t>
            </a:r>
          </a:p>
          <a:p>
            <a:pPr marL="0" indent="0">
              <a:buNone/>
            </a:pPr>
            <a:r>
              <a:rPr lang="fi-FI" sz="1300">
                <a:latin typeface="Segoe UI"/>
                <a:cs typeface="Arial"/>
              </a:rPr>
              <a:t>Lähde: Opinvirta/Tarja Mankinen</a:t>
            </a:r>
          </a:p>
        </p:txBody>
      </p:sp>
      <p:pic>
        <p:nvPicPr>
          <p:cNvPr id="5" name="Kuva 4" descr="Toimi aluepuu ryhmä, paksu sumu">
            <a:extLst>
              <a:ext uri="{FF2B5EF4-FFF2-40B4-BE49-F238E27FC236}">
                <a16:creationId xmlns:a16="http://schemas.microsoft.com/office/drawing/2014/main" id="{3091548E-D0E6-DD63-FCFC-BC811EA641A0}"/>
              </a:ext>
            </a:extLst>
          </p:cNvPr>
          <p:cNvPicPr>
            <a:picLocks noChangeAspect="1"/>
          </p:cNvPicPr>
          <p:nvPr/>
        </p:nvPicPr>
        <p:blipFill rotWithShape="1">
          <a:blip r:embed="rId2"/>
          <a:srcRect l="30216" r="10002" b="-2"/>
          <a:stretch/>
        </p:blipFill>
        <p:spPr>
          <a:xfrm>
            <a:off x="8296213" y="1388202"/>
            <a:ext cx="3364502" cy="3728611"/>
          </a:xfrm>
          <a:prstGeom prst="rect">
            <a:avLst/>
          </a:prstGeom>
        </p:spPr>
      </p:pic>
      <p:sp>
        <p:nvSpPr>
          <p:cNvPr id="4" name="Alatunnisteen paikkamerkki 3">
            <a:extLst>
              <a:ext uri="{FF2B5EF4-FFF2-40B4-BE49-F238E27FC236}">
                <a16:creationId xmlns:a16="http://schemas.microsoft.com/office/drawing/2014/main" id="{218231B4-81CB-835C-58BE-1901C493027F}"/>
              </a:ext>
            </a:extLst>
          </p:cNvPr>
          <p:cNvSpPr>
            <a:spLocks noGrp="1"/>
          </p:cNvSpPr>
          <p:nvPr>
            <p:ph type="ftr" sz="quarter" idx="11"/>
          </p:nvPr>
        </p:nvSpPr>
        <p:spPr>
          <a:xfrm>
            <a:off x="4038600" y="6356350"/>
            <a:ext cx="4114800" cy="365125"/>
          </a:xfrm>
        </p:spPr>
        <p:txBody>
          <a:bodyPr>
            <a:normAutofit/>
          </a:bodyPr>
          <a:lstStyle/>
          <a:p>
            <a:pPr>
              <a:spcAft>
                <a:spcPts val="600"/>
              </a:spcAft>
            </a:pPr>
            <a:r>
              <a:rPr lang="fi-FI"/>
              <a:t>ouka.fi/opinvirta</a:t>
            </a:r>
          </a:p>
        </p:txBody>
      </p:sp>
      <p:sp>
        <p:nvSpPr>
          <p:cNvPr id="6" name="Tekstiruutu 5">
            <a:extLst>
              <a:ext uri="{FF2B5EF4-FFF2-40B4-BE49-F238E27FC236}">
                <a16:creationId xmlns:a16="http://schemas.microsoft.com/office/drawing/2014/main" id="{C6C0108A-6426-24EF-F5A8-CF3C3DE37C2C}"/>
              </a:ext>
            </a:extLst>
          </p:cNvPr>
          <p:cNvSpPr txBox="1"/>
          <p:nvPr/>
        </p:nvSpPr>
        <p:spPr>
          <a:xfrm>
            <a:off x="8299430" y="5248046"/>
            <a:ext cx="353533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solidFill>
                  <a:schemeClr val="accent2">
                    <a:lumMod val="50000"/>
                  </a:schemeClr>
                </a:solidFill>
                <a:cs typeface="Calibri"/>
              </a:rPr>
              <a:t>IHMINEN SUOJELEE SITÄ MITÄ RAKASTAA, RAKASTAA SITÄ MINKÄ TUNTEE, JA TUNTEE SEN, MIKÄ HÄNELLE ON OPETETTU.</a:t>
            </a:r>
          </a:p>
          <a:p>
            <a:pPr algn="ctr"/>
            <a:r>
              <a:rPr lang="fi-FI">
                <a:solidFill>
                  <a:schemeClr val="accent2">
                    <a:lumMod val="50000"/>
                  </a:schemeClr>
                </a:solidFill>
                <a:cs typeface="Calibri"/>
              </a:rPr>
              <a:t>-Baba </a:t>
            </a:r>
            <a:r>
              <a:rPr lang="fi-FI" err="1">
                <a:solidFill>
                  <a:schemeClr val="accent2">
                    <a:lumMod val="50000"/>
                  </a:schemeClr>
                </a:solidFill>
                <a:cs typeface="Calibri"/>
              </a:rPr>
              <a:t>Dioum</a:t>
            </a:r>
            <a:r>
              <a:rPr lang="fi-FI">
                <a:solidFill>
                  <a:schemeClr val="accent2">
                    <a:lumMod val="50000"/>
                  </a:schemeClr>
                </a:solidFill>
                <a:cs typeface="Calibri"/>
              </a:rPr>
              <a:t>-</a:t>
            </a:r>
          </a:p>
        </p:txBody>
      </p:sp>
    </p:spTree>
    <p:extLst>
      <p:ext uri="{BB962C8B-B14F-4D97-AF65-F5344CB8AC3E}">
        <p14:creationId xmlns:p14="http://schemas.microsoft.com/office/powerpoint/2010/main" val="1029641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kstiruutu 28">
            <a:extLst>
              <a:ext uri="{FF2B5EF4-FFF2-40B4-BE49-F238E27FC236}">
                <a16:creationId xmlns:a16="http://schemas.microsoft.com/office/drawing/2014/main" id="{FBF82E16-208E-42DD-6742-F37461E0EF9A}"/>
              </a:ext>
            </a:extLst>
          </p:cNvPr>
          <p:cNvSpPr txBox="1"/>
          <p:nvPr/>
        </p:nvSpPr>
        <p:spPr>
          <a:xfrm>
            <a:off x="6403067" y="647188"/>
            <a:ext cx="5003987" cy="144869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b="1">
                <a:latin typeface="Segoe UI"/>
                <a:ea typeface="+mj-ea"/>
                <a:cs typeface="Segoe UI"/>
              </a:rPr>
              <a:t>LUONTOSUHDE  -</a:t>
            </a:r>
          </a:p>
          <a:p>
            <a:pPr>
              <a:lnSpc>
                <a:spcPct val="90000"/>
              </a:lnSpc>
              <a:spcBef>
                <a:spcPct val="0"/>
              </a:spcBef>
              <a:spcAft>
                <a:spcPts val="600"/>
              </a:spcAft>
            </a:pPr>
            <a:r>
              <a:rPr lang="en-US" sz="3200" b="1" err="1">
                <a:latin typeface="Segoe UI"/>
                <a:ea typeface="+mj-ea"/>
                <a:cs typeface="Segoe UI"/>
              </a:rPr>
              <a:t>oppimiskokonaisuudet</a:t>
            </a:r>
            <a:endParaRPr lang="en-US" sz="3200" b="1">
              <a:latin typeface="Segoe UI"/>
              <a:ea typeface="Calibri Light"/>
              <a:cs typeface="Segoe UI"/>
            </a:endParaRPr>
          </a:p>
        </p:txBody>
      </p:sp>
      <p:sp>
        <p:nvSpPr>
          <p:cNvPr id="3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883" y="2102603"/>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5CBC9A5-2EC2-43B3-BE31-8C21041EA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19505" cy="2553552"/>
          </a:xfrm>
          <a:custGeom>
            <a:avLst/>
            <a:gdLst>
              <a:gd name="connsiteX0" fmla="*/ 0 w 3219505"/>
              <a:gd name="connsiteY0" fmla="*/ 0 h 2553552"/>
              <a:gd name="connsiteX1" fmla="*/ 3168418 w 3219505"/>
              <a:gd name="connsiteY1" fmla="*/ 0 h 2553552"/>
              <a:gd name="connsiteX2" fmla="*/ 3176885 w 3219505"/>
              <a:gd name="connsiteY2" fmla="*/ 32928 h 2553552"/>
              <a:gd name="connsiteX3" fmla="*/ 3219505 w 3219505"/>
              <a:gd name="connsiteY3" fmla="*/ 455715 h 2553552"/>
              <a:gd name="connsiteX4" fmla="*/ 1121668 w 3219505"/>
              <a:gd name="connsiteY4" fmla="*/ 2553552 h 2553552"/>
              <a:gd name="connsiteX5" fmla="*/ 121715 w 3219505"/>
              <a:gd name="connsiteY5" fmla="*/ 2300354 h 2553552"/>
              <a:gd name="connsiteX6" fmla="*/ 0 w 3219505"/>
              <a:gd name="connsiteY6" fmla="*/ 2226411 h 255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505" h="2553552">
                <a:moveTo>
                  <a:pt x="0" y="0"/>
                </a:moveTo>
                <a:lnTo>
                  <a:pt x="3168418" y="0"/>
                </a:lnTo>
                <a:lnTo>
                  <a:pt x="3176885" y="32928"/>
                </a:lnTo>
                <a:cubicBezTo>
                  <a:pt x="3204830" y="169492"/>
                  <a:pt x="3219505" y="310890"/>
                  <a:pt x="3219505" y="455715"/>
                </a:cubicBezTo>
                <a:cubicBezTo>
                  <a:pt x="3219505" y="1614318"/>
                  <a:pt x="2280271" y="2553552"/>
                  <a:pt x="1121668" y="2553552"/>
                </a:cubicBezTo>
                <a:cubicBezTo>
                  <a:pt x="759605" y="2553552"/>
                  <a:pt x="418964" y="2461830"/>
                  <a:pt x="121715" y="2300354"/>
                </a:cubicBezTo>
                <a:lnTo>
                  <a:pt x="0" y="2226411"/>
                </a:ln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Kuva 26" descr="Kuva, joka sisältää kohteen logo, Fontti, Grafiikka, graafinen suunnittelu&#10;&#10;Kuvaus luotu automaattisesti">
            <a:extLst>
              <a:ext uri="{FF2B5EF4-FFF2-40B4-BE49-F238E27FC236}">
                <a16:creationId xmlns:a16="http://schemas.microsoft.com/office/drawing/2014/main" id="{91E90CF2-BEA0-9A35-8B31-5D14E100AF1F}"/>
              </a:ext>
            </a:extLst>
          </p:cNvPr>
          <p:cNvPicPr>
            <a:picLocks noChangeAspect="1"/>
          </p:cNvPicPr>
          <p:nvPr/>
        </p:nvPicPr>
        <p:blipFill>
          <a:blip r:embed="rId2"/>
          <a:stretch>
            <a:fillRect/>
          </a:stretch>
        </p:blipFill>
        <p:spPr>
          <a:xfrm>
            <a:off x="119765" y="129950"/>
            <a:ext cx="2176739" cy="1961289"/>
          </a:xfrm>
          <a:prstGeom prst="rect">
            <a:avLst/>
          </a:prstGeom>
          <a:ln>
            <a:noFill/>
          </a:ln>
          <a:effectLst>
            <a:softEdge rad="112500"/>
          </a:effectLst>
        </p:spPr>
      </p:pic>
      <p:sp>
        <p:nvSpPr>
          <p:cNvPr id="40" name="Oval 39">
            <a:extLst>
              <a:ext uri="{FF2B5EF4-FFF2-40B4-BE49-F238E27FC236}">
                <a16:creationId xmlns:a16="http://schemas.microsoft.com/office/drawing/2014/main" id="{7400EEA6-B330-4DBC-A821-469627E96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7433" y="118885"/>
            <a:ext cx="2501404" cy="2501404"/>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269" y="2905060"/>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4" name="Oval 43">
            <a:extLst>
              <a:ext uri="{FF2B5EF4-FFF2-40B4-BE49-F238E27FC236}">
                <a16:creationId xmlns:a16="http://schemas.microsoft.com/office/drawing/2014/main" id="{5EF6BFFD-743B-47E9-AC55-ACA07581F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5236" y="2756813"/>
            <a:ext cx="2339616" cy="2339616"/>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8D3BEFDA-0C8B-4C24-AF49-B7E58C98D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6811"/>
            <a:ext cx="4507268" cy="4101189"/>
          </a:xfrm>
          <a:custGeom>
            <a:avLst/>
            <a:gdLst>
              <a:gd name="connsiteX0" fmla="*/ 1188901 w 4507268"/>
              <a:gd name="connsiteY0" fmla="*/ 0 h 4101189"/>
              <a:gd name="connsiteX1" fmla="*/ 4507268 w 4507268"/>
              <a:gd name="connsiteY1" fmla="*/ 3318367 h 4101189"/>
              <a:gd name="connsiteX2" fmla="*/ 4439851 w 4507268"/>
              <a:gd name="connsiteY2" fmla="*/ 3987135 h 4101189"/>
              <a:gd name="connsiteX3" fmla="*/ 4410525 w 4507268"/>
              <a:gd name="connsiteY3" fmla="*/ 4101189 h 4101189"/>
              <a:gd name="connsiteX4" fmla="*/ 0 w 4507268"/>
              <a:gd name="connsiteY4" fmla="*/ 4101189 h 4101189"/>
              <a:gd name="connsiteX5" fmla="*/ 0 w 4507268"/>
              <a:gd name="connsiteY5" fmla="*/ 221283 h 4101189"/>
              <a:gd name="connsiteX6" fmla="*/ 47936 w 4507268"/>
              <a:gd name="connsiteY6" fmla="*/ 201358 h 4101189"/>
              <a:gd name="connsiteX7" fmla="*/ 1188901 w 4507268"/>
              <a:gd name="connsiteY7" fmla="*/ 0 h 410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7268" h="4101189">
                <a:moveTo>
                  <a:pt x="1188901" y="0"/>
                </a:moveTo>
                <a:cubicBezTo>
                  <a:pt x="3021585" y="0"/>
                  <a:pt x="4507268" y="1485684"/>
                  <a:pt x="4507268" y="3318367"/>
                </a:cubicBezTo>
                <a:cubicBezTo>
                  <a:pt x="4507268" y="3547453"/>
                  <a:pt x="4484055" y="3771117"/>
                  <a:pt x="4439851" y="3987135"/>
                </a:cubicBezTo>
                <a:lnTo>
                  <a:pt x="4410525" y="4101189"/>
                </a:lnTo>
                <a:lnTo>
                  <a:pt x="0" y="4101189"/>
                </a:lnTo>
                <a:lnTo>
                  <a:pt x="0" y="221283"/>
                </a:lnTo>
                <a:lnTo>
                  <a:pt x="47936" y="201358"/>
                </a:lnTo>
                <a:cubicBezTo>
                  <a:pt x="403707" y="71093"/>
                  <a:pt x="788002" y="0"/>
                  <a:pt x="1188901"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8065" y="554476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solidFill>
                <a:schemeClr val="tx1">
                  <a:alpha val="60000"/>
                </a:schemeClr>
              </a:solidFill>
            </a:endParaRPr>
          </a:p>
        </p:txBody>
      </p:sp>
      <p:sp>
        <p:nvSpPr>
          <p:cNvPr id="15" name="Sisällön paikkamerkki 14">
            <a:extLst>
              <a:ext uri="{FF2B5EF4-FFF2-40B4-BE49-F238E27FC236}">
                <a16:creationId xmlns:a16="http://schemas.microsoft.com/office/drawing/2014/main" id="{049DAD0B-09BA-1EAE-5666-C8BBFEB29911}"/>
              </a:ext>
            </a:extLst>
          </p:cNvPr>
          <p:cNvSpPr>
            <a:spLocks noGrp="1"/>
          </p:cNvSpPr>
          <p:nvPr>
            <p:ph idx="1"/>
          </p:nvPr>
        </p:nvSpPr>
        <p:spPr>
          <a:xfrm>
            <a:off x="6738705" y="2374868"/>
            <a:ext cx="4336936" cy="4304522"/>
          </a:xfrm>
        </p:spPr>
        <p:txBody>
          <a:bodyPr vert="horz" lIns="91440" tIns="45720" rIns="91440" bIns="45720" rtlCol="0" anchor="t">
            <a:normAutofit fontScale="85000" lnSpcReduction="20000"/>
          </a:bodyPr>
          <a:lstStyle/>
          <a:p>
            <a:pPr indent="-228600">
              <a:lnSpc>
                <a:spcPct val="90000"/>
              </a:lnSpc>
              <a:buFont typeface="Arial" panose="020B0604020202020204" pitchFamily="34" charset="0"/>
              <a:buChar char="•"/>
            </a:pPr>
            <a:r>
              <a:rPr lang="en-US" sz="1700" b="0" dirty="0" err="1">
                <a:solidFill>
                  <a:schemeClr val="tx1">
                    <a:alpha val="80000"/>
                  </a:schemeClr>
                </a:solidFill>
                <a:latin typeface="Segoe UI"/>
                <a:cs typeface="Segoe UI"/>
              </a:rPr>
              <a:t>Nämä</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oppimiskokonaisuudet</a:t>
            </a:r>
            <a:r>
              <a:rPr lang="en-US" sz="1700" b="0" dirty="0">
                <a:solidFill>
                  <a:schemeClr val="tx1">
                    <a:alpha val="80000"/>
                  </a:schemeClr>
                </a:solidFill>
                <a:latin typeface="Segoe UI"/>
                <a:cs typeface="Segoe UI"/>
              </a:rPr>
              <a:t> on </a:t>
            </a:r>
            <a:r>
              <a:rPr lang="en-US" sz="1700" b="0" dirty="0" err="1">
                <a:solidFill>
                  <a:schemeClr val="tx1">
                    <a:alpha val="80000"/>
                  </a:schemeClr>
                </a:solidFill>
                <a:latin typeface="Segoe UI"/>
                <a:cs typeface="Segoe UI"/>
              </a:rPr>
              <a:t>rakennettu</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Ympäristöutelias</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koulu-hankkeen</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sisältönä</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tukemaan</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kestävän</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tulevaisuuden</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sisältöjen</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sekä</a:t>
            </a:r>
            <a:r>
              <a:rPr lang="en-US" sz="1700" b="0" dirty="0">
                <a:solidFill>
                  <a:schemeClr val="tx1">
                    <a:alpha val="80000"/>
                  </a:schemeClr>
                </a:solidFill>
                <a:latin typeface="Segoe UI"/>
                <a:cs typeface="Segoe UI"/>
              </a:rPr>
              <a:t> STEAM-</a:t>
            </a:r>
            <a:r>
              <a:rPr lang="en-US" sz="1700" b="0" dirty="0" err="1">
                <a:solidFill>
                  <a:schemeClr val="tx1">
                    <a:alpha val="80000"/>
                  </a:schemeClr>
                </a:solidFill>
                <a:latin typeface="Segoe UI"/>
                <a:cs typeface="Segoe UI"/>
              </a:rPr>
              <a:t>taitojen</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opetusta</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yläkoulussa</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Kokonaisuudet</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ovat</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muunneltavissa</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myös</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alakouluun</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sekä</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toiselle</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cs typeface="Segoe UI"/>
              </a:rPr>
              <a:t>asteelle</a:t>
            </a:r>
            <a:r>
              <a:rPr lang="en-US" sz="1700" b="0" dirty="0">
                <a:solidFill>
                  <a:schemeClr val="tx1">
                    <a:alpha val="80000"/>
                  </a:schemeClr>
                </a:solidFill>
                <a:latin typeface="Segoe UI"/>
                <a:cs typeface="Segoe UI"/>
              </a:rPr>
              <a:t>. </a:t>
            </a:r>
            <a:r>
              <a:rPr lang="en-US" sz="1700" b="0" dirty="0" err="1">
                <a:solidFill>
                  <a:schemeClr val="tx1">
                    <a:alpha val="80000"/>
                  </a:schemeClr>
                </a:solidFill>
                <a:latin typeface="Segoe UI"/>
                <a:ea typeface="Calibri"/>
                <a:cs typeface="Calibri"/>
              </a:rPr>
              <a:t>Kokonaisuuksia</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voi</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hyödyntää</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hyvin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myös</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ilmasto-osaamisen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sekä</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kiertotalouden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elinkaariajattelun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opettamiseen</a:t>
            </a:r>
            <a:r>
              <a:rPr lang="en-US" sz="1700" b="0" dirty="0">
                <a:solidFill>
                  <a:schemeClr val="tx1">
                    <a:alpha val="80000"/>
                  </a:schemeClr>
                </a:solidFill>
                <a:latin typeface="Segoe UI"/>
                <a:ea typeface="Calibri"/>
                <a:cs typeface="Calibri"/>
              </a:rPr>
              <a:t>. </a:t>
            </a:r>
            <a:endParaRPr lang="fi-FI" dirty="0">
              <a:solidFill>
                <a:schemeClr val="tx1">
                  <a:alpha val="80000"/>
                </a:schemeClr>
              </a:solidFill>
            </a:endParaRPr>
          </a:p>
          <a:p>
            <a:pPr indent="-228600">
              <a:lnSpc>
                <a:spcPct val="90000"/>
              </a:lnSpc>
              <a:buFont typeface="Arial" panose="020B0604020202020204" pitchFamily="34" charset="0"/>
              <a:buChar char="•"/>
            </a:pPr>
            <a:r>
              <a:rPr lang="en-US" sz="1700" b="0" dirty="0" err="1">
                <a:solidFill>
                  <a:schemeClr val="tx1">
                    <a:alpha val="80000"/>
                  </a:schemeClr>
                </a:solidFill>
                <a:latin typeface="Segoe UI"/>
                <a:cs typeface="Calibri"/>
              </a:rPr>
              <a:t>Projekteja</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rakentaessa</a:t>
            </a:r>
            <a:r>
              <a:rPr lang="en-US" sz="1700" b="0" dirty="0">
                <a:solidFill>
                  <a:schemeClr val="tx1">
                    <a:alpha val="80000"/>
                  </a:schemeClr>
                </a:solidFill>
                <a:latin typeface="Segoe UI"/>
                <a:cs typeface="Calibri"/>
              </a:rPr>
              <a:t> on </a:t>
            </a:r>
            <a:r>
              <a:rPr lang="en-US" sz="1700" b="0" dirty="0" err="1">
                <a:solidFill>
                  <a:schemeClr val="tx1">
                    <a:alpha val="80000"/>
                  </a:schemeClr>
                </a:solidFill>
                <a:latin typeface="Segoe UI"/>
                <a:cs typeface="Calibri"/>
              </a:rPr>
              <a:t>hyvä</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huomioida</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myös</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kestävämmät</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tavat</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värkkäilyyn</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Esimerkiksi</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pelkät</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luonnonmateriaalit</a:t>
            </a:r>
            <a:r>
              <a:rPr lang="en-US" sz="1700" b="0" dirty="0">
                <a:solidFill>
                  <a:schemeClr val="tx1">
                    <a:alpha val="80000"/>
                  </a:schemeClr>
                </a:solidFill>
                <a:latin typeface="Segoe UI"/>
                <a:cs typeface="Calibri"/>
              </a:rPr>
              <a:t> tai </a:t>
            </a:r>
            <a:r>
              <a:rPr lang="en-US" sz="1700" b="0" dirty="0" err="1">
                <a:solidFill>
                  <a:schemeClr val="tx1">
                    <a:alpha val="80000"/>
                  </a:schemeClr>
                </a:solidFill>
                <a:latin typeface="Segoe UI"/>
                <a:cs typeface="Calibri"/>
              </a:rPr>
              <a:t>vaikkapa</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legot</a:t>
            </a:r>
            <a:r>
              <a:rPr lang="en-US" sz="1700" b="0" dirty="0">
                <a:solidFill>
                  <a:schemeClr val="tx1">
                    <a:alpha val="80000"/>
                  </a:schemeClr>
                </a:solidFill>
                <a:latin typeface="Segoe UI"/>
                <a:cs typeface="Calibri"/>
              </a:rPr>
              <a:t> ja Minecraft </a:t>
            </a:r>
            <a:r>
              <a:rPr lang="en-US" sz="1700" b="0" dirty="0" err="1">
                <a:solidFill>
                  <a:schemeClr val="tx1">
                    <a:alpha val="80000"/>
                  </a:schemeClr>
                </a:solidFill>
                <a:latin typeface="Segoe UI"/>
                <a:cs typeface="Calibri"/>
              </a:rPr>
              <a:t>eivät</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tuota</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jätettä</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niin</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paljon</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kuin</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perinteinen</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askartelu</a:t>
            </a:r>
            <a:r>
              <a:rPr lang="en-US" sz="1700" b="0" dirty="0">
                <a:solidFill>
                  <a:schemeClr val="tx1">
                    <a:alpha val="80000"/>
                  </a:schemeClr>
                </a:solidFill>
                <a:latin typeface="Segoe UI"/>
                <a:cs typeface="Calibri"/>
              </a:rPr>
              <a:t>. Toki on </a:t>
            </a:r>
            <a:r>
              <a:rPr lang="en-US" sz="1700" b="0" dirty="0" err="1">
                <a:solidFill>
                  <a:schemeClr val="tx1">
                    <a:alpha val="80000"/>
                  </a:schemeClr>
                </a:solidFill>
                <a:latin typeface="Segoe UI"/>
                <a:cs typeface="Calibri"/>
              </a:rPr>
              <a:t>hyvä</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muistaa</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keskustella</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esimerkiksi</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datan</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käytön</a:t>
            </a:r>
            <a:r>
              <a:rPr lang="en-US" sz="1700" b="0" dirty="0">
                <a:solidFill>
                  <a:schemeClr val="tx1">
                    <a:alpha val="80000"/>
                  </a:schemeClr>
                </a:solidFill>
                <a:latin typeface="Segoe UI"/>
                <a:cs typeface="Calibri"/>
              </a:rPr>
              <a:t> </a:t>
            </a:r>
            <a:r>
              <a:rPr lang="en-US" sz="1700" b="0" dirty="0" err="1">
                <a:solidFill>
                  <a:schemeClr val="tx1">
                    <a:alpha val="80000"/>
                  </a:schemeClr>
                </a:solidFill>
                <a:latin typeface="Segoe UI"/>
                <a:cs typeface="Calibri"/>
              </a:rPr>
              <a:t>ympäristövaikutuksista</a:t>
            </a:r>
            <a:r>
              <a:rPr lang="en-US" sz="1700" b="0" dirty="0">
                <a:solidFill>
                  <a:schemeClr val="tx1">
                    <a:alpha val="80000"/>
                  </a:schemeClr>
                </a:solidFill>
                <a:latin typeface="Segoe UI"/>
                <a:cs typeface="Calibri"/>
              </a:rPr>
              <a:t>.</a:t>
            </a:r>
          </a:p>
          <a:p>
            <a:pPr marL="527050" lvl="1" indent="-171450">
              <a:lnSpc>
                <a:spcPct val="100000"/>
              </a:lnSpc>
              <a:spcBef>
                <a:spcPts val="0"/>
              </a:spcBef>
              <a:buFont typeface="Arial,Sans-Serif" panose="020B0604020202020204" pitchFamily="34" charset="0"/>
              <a:buChar char="-"/>
            </a:pPr>
            <a:endParaRPr lang="en-US" sz="1100">
              <a:solidFill>
                <a:schemeClr val="tx1">
                  <a:alpha val="80000"/>
                </a:schemeClr>
              </a:solidFill>
            </a:endParaRPr>
          </a:p>
          <a:p>
            <a:pPr indent="-228600">
              <a:lnSpc>
                <a:spcPct val="90000"/>
              </a:lnSpc>
              <a:buFont typeface="Arial" panose="020B0604020202020204" pitchFamily="34" charset="0"/>
              <a:buChar char="•"/>
            </a:pPr>
            <a:r>
              <a:rPr lang="en-US" sz="1700" b="0" dirty="0" err="1">
                <a:solidFill>
                  <a:schemeClr val="tx1">
                    <a:alpha val="80000"/>
                  </a:schemeClr>
                </a:solidFill>
                <a:latin typeface="Segoe UI"/>
                <a:ea typeface="Calibri"/>
                <a:cs typeface="Calibri"/>
              </a:rPr>
              <a:t>Nämä</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oppimiskokonaisuudet</a:t>
            </a:r>
            <a:r>
              <a:rPr lang="en-US" sz="1700" b="0" dirty="0">
                <a:solidFill>
                  <a:schemeClr val="tx1">
                    <a:alpha val="80000"/>
                  </a:schemeClr>
                </a:solidFill>
                <a:latin typeface="Segoe UI"/>
                <a:ea typeface="Calibri"/>
                <a:cs typeface="Calibri"/>
              </a:rPr>
              <a:t> on </a:t>
            </a:r>
            <a:r>
              <a:rPr lang="en-US" sz="1700" b="0" dirty="0" err="1">
                <a:solidFill>
                  <a:schemeClr val="tx1">
                    <a:alpha val="80000"/>
                  </a:schemeClr>
                </a:solidFill>
                <a:latin typeface="Segoe UI"/>
                <a:ea typeface="Calibri"/>
                <a:cs typeface="Calibri"/>
              </a:rPr>
              <a:t>rakennettu</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yhteistyössä</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Oulun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kaupungin</a:t>
            </a:r>
            <a:r>
              <a:rPr lang="en-US" sz="1700" b="0" dirty="0">
                <a:solidFill>
                  <a:schemeClr val="tx1">
                    <a:alpha val="80000"/>
                  </a:schemeClr>
                </a:solidFill>
                <a:latin typeface="Segoe UI"/>
                <a:ea typeface="Calibri"/>
                <a:cs typeface="Calibri"/>
              </a:rPr>
              <a:t> Maa ja </a:t>
            </a:r>
            <a:r>
              <a:rPr lang="en-US" sz="1700" b="0" dirty="0" err="1">
                <a:solidFill>
                  <a:schemeClr val="tx1">
                    <a:alpha val="80000"/>
                  </a:schemeClr>
                </a:solidFill>
                <a:latin typeface="Segoe UI"/>
                <a:ea typeface="Calibri"/>
                <a:cs typeface="Calibri"/>
              </a:rPr>
              <a:t>mittauksen</a:t>
            </a:r>
            <a:r>
              <a:rPr lang="en-US" sz="1700" b="0" dirty="0">
                <a:solidFill>
                  <a:schemeClr val="tx1">
                    <a:alpha val="80000"/>
                  </a:schemeClr>
                </a:solidFill>
                <a:latin typeface="Segoe UI"/>
                <a:ea typeface="Calibri"/>
                <a:cs typeface="Calibri"/>
              </a:rPr>
              <a:t>, Kadut ja </a:t>
            </a:r>
            <a:r>
              <a:rPr lang="en-US" sz="1700" b="0" dirty="0" err="1">
                <a:solidFill>
                  <a:schemeClr val="tx1">
                    <a:alpha val="80000"/>
                  </a:schemeClr>
                </a:solidFill>
                <a:latin typeface="Segoe UI"/>
                <a:ea typeface="Calibri"/>
                <a:cs typeface="Calibri"/>
              </a:rPr>
              <a:t>liikenne-yksikön</a:t>
            </a:r>
            <a:r>
              <a:rPr lang="en-US" sz="1700" b="0" dirty="0">
                <a:solidFill>
                  <a:schemeClr val="tx1">
                    <a:alpha val="80000"/>
                  </a:schemeClr>
                </a:solidFill>
                <a:latin typeface="Segoe UI"/>
                <a:ea typeface="Calibri"/>
                <a:cs typeface="Calibri"/>
              </a:rPr>
              <a:t> ja </a:t>
            </a:r>
            <a:r>
              <a:rPr lang="en-US" sz="1700" b="0" dirty="0" err="1">
                <a:solidFill>
                  <a:schemeClr val="tx1">
                    <a:alpha val="80000"/>
                  </a:schemeClr>
                </a:solidFill>
                <a:latin typeface="Segoe UI"/>
                <a:ea typeface="Calibri"/>
                <a:cs typeface="Calibri"/>
              </a:rPr>
              <a:t>ympäristötoimen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kanssa</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seudun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ympäristötoimen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toimijoiden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kanssa</a:t>
            </a:r>
            <a:r>
              <a:rPr lang="en-US" sz="1700" b="0" dirty="0">
                <a:solidFill>
                  <a:schemeClr val="tx1">
                    <a:alpha val="80000"/>
                  </a:schemeClr>
                </a:solidFill>
                <a:latin typeface="Segoe UI"/>
                <a:ea typeface="Calibri"/>
                <a:cs typeface="Calibri"/>
              </a:rPr>
              <a:t>. Mukana on </a:t>
            </a:r>
            <a:r>
              <a:rPr lang="en-US" sz="1700" b="0" dirty="0" err="1">
                <a:solidFill>
                  <a:schemeClr val="tx1">
                    <a:alpha val="80000"/>
                  </a:schemeClr>
                </a:solidFill>
                <a:latin typeface="Segoe UI"/>
                <a:ea typeface="Calibri"/>
                <a:cs typeface="Calibri"/>
              </a:rPr>
              <a:t>tietoa</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kaupunkisuunnittelusta</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hulevesien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osalta</a:t>
            </a:r>
            <a:r>
              <a:rPr lang="en-US" sz="1700" b="0" dirty="0">
                <a:solidFill>
                  <a:schemeClr val="tx1">
                    <a:alpha val="80000"/>
                  </a:schemeClr>
                </a:solidFill>
                <a:latin typeface="Segoe UI"/>
                <a:ea typeface="Calibri"/>
                <a:cs typeface="Calibri"/>
              </a:rPr>
              <a:t>, TUPAS-</a:t>
            </a:r>
            <a:r>
              <a:rPr lang="en-US" sz="1700" b="0" dirty="0" err="1">
                <a:solidFill>
                  <a:schemeClr val="tx1">
                    <a:alpha val="80000"/>
                  </a:schemeClr>
                </a:solidFill>
                <a:latin typeface="Segoe UI"/>
                <a:ea typeface="Calibri"/>
                <a:cs typeface="Calibri"/>
              </a:rPr>
              <a:t>hankkeen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soiden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ennallisestamisesta</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sekä</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Oulun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seudun</a:t>
            </a:r>
            <a:r>
              <a:rPr lang="en-US" sz="1700" b="0" dirty="0">
                <a:solidFill>
                  <a:schemeClr val="tx1">
                    <a:alpha val="80000"/>
                  </a:schemeClr>
                </a:solidFill>
                <a:latin typeface="Segoe UI"/>
                <a:ea typeface="Calibri"/>
                <a:cs typeface="Calibri"/>
              </a:rPr>
              <a:t> </a:t>
            </a:r>
            <a:r>
              <a:rPr lang="en-US" sz="1700" b="0" dirty="0" err="1">
                <a:solidFill>
                  <a:schemeClr val="tx1">
                    <a:alpha val="80000"/>
                  </a:schemeClr>
                </a:solidFill>
                <a:latin typeface="Segoe UI"/>
                <a:ea typeface="Calibri"/>
                <a:cs typeface="Calibri"/>
              </a:rPr>
              <a:t>ympäristöntila-materiaalia</a:t>
            </a:r>
            <a:r>
              <a:rPr lang="en-US" sz="1700" b="0" dirty="0">
                <a:solidFill>
                  <a:schemeClr val="tx1">
                    <a:alpha val="80000"/>
                  </a:schemeClr>
                </a:solidFill>
                <a:latin typeface="Segoe UI"/>
                <a:ea typeface="Calibri"/>
                <a:cs typeface="Calibri"/>
              </a:rPr>
              <a:t>.  </a:t>
            </a:r>
          </a:p>
          <a:p>
            <a:pPr indent="-228600">
              <a:lnSpc>
                <a:spcPct val="90000"/>
              </a:lnSpc>
              <a:buFont typeface="Arial" panose="020B0604020202020204" pitchFamily="34" charset="0"/>
              <a:buChar char="•"/>
            </a:pPr>
            <a:r>
              <a:rPr lang="en-US" sz="1700" b="0" dirty="0">
                <a:solidFill>
                  <a:schemeClr val="tx1">
                    <a:alpha val="80000"/>
                  </a:schemeClr>
                </a:solidFill>
                <a:latin typeface="Segoe UI"/>
                <a:ea typeface="Calibri"/>
                <a:cs typeface="Calibri"/>
              </a:rPr>
              <a:t>Kiitos </a:t>
            </a:r>
            <a:r>
              <a:rPr lang="en-US" sz="1700" b="0" dirty="0" err="1">
                <a:solidFill>
                  <a:schemeClr val="tx1">
                    <a:alpha val="80000"/>
                  </a:schemeClr>
                </a:solidFill>
                <a:latin typeface="Segoe UI"/>
                <a:ea typeface="Calibri"/>
                <a:cs typeface="Calibri"/>
              </a:rPr>
              <a:t>yhteistyöstä</a:t>
            </a:r>
            <a:r>
              <a:rPr lang="en-US" sz="1700" b="0" dirty="0">
                <a:solidFill>
                  <a:schemeClr val="tx1">
                    <a:alpha val="80000"/>
                  </a:schemeClr>
                </a:solidFill>
                <a:latin typeface="Segoe UI"/>
                <a:ea typeface="Calibri"/>
                <a:cs typeface="Calibri"/>
              </a:rPr>
              <a:t>!</a:t>
            </a:r>
          </a:p>
          <a:p>
            <a:pPr indent="-228600">
              <a:lnSpc>
                <a:spcPct val="90000"/>
              </a:lnSpc>
              <a:buFont typeface="Arial" panose="020B0604020202020204" pitchFamily="34" charset="0"/>
              <a:buChar char="•"/>
            </a:pPr>
            <a:endParaRPr lang="en-US" sz="1700" b="0">
              <a:solidFill>
                <a:schemeClr val="tx1">
                  <a:alpha val="80000"/>
                </a:schemeClr>
              </a:solidFill>
              <a:latin typeface="+mn-lt"/>
              <a:ea typeface="Calibri"/>
              <a:cs typeface="Calibri"/>
            </a:endParaRPr>
          </a:p>
          <a:p>
            <a:pPr indent="-228600">
              <a:lnSpc>
                <a:spcPct val="90000"/>
              </a:lnSpc>
              <a:buFont typeface="Arial" panose="020B0604020202020204" pitchFamily="34" charset="0"/>
              <a:buChar char="•"/>
            </a:pPr>
            <a:endParaRPr lang="en-US" sz="1700" b="0">
              <a:solidFill>
                <a:srgbClr val="000000">
                  <a:alpha val="80000"/>
                </a:srgbClr>
              </a:solidFill>
              <a:latin typeface="+mn-lt"/>
              <a:ea typeface="Calibri"/>
              <a:cs typeface="Calibri"/>
            </a:endParaRPr>
          </a:p>
        </p:txBody>
      </p:sp>
      <p:sp>
        <p:nvSpPr>
          <p:cNvPr id="4" name="Alatunnisteen paikkamerkki 3">
            <a:extLst>
              <a:ext uri="{FF2B5EF4-FFF2-40B4-BE49-F238E27FC236}">
                <a16:creationId xmlns:a16="http://schemas.microsoft.com/office/drawing/2014/main" id="{DC68521E-B524-4677-4F46-FA85366E41D3}"/>
              </a:ext>
            </a:extLst>
          </p:cNvPr>
          <p:cNvSpPr>
            <a:spLocks noGrp="1"/>
          </p:cNvSpPr>
          <p:nvPr>
            <p:ph type="ftr" sz="quarter" idx="11"/>
          </p:nvPr>
        </p:nvSpPr>
        <p:spPr>
          <a:xfrm rot="16200000">
            <a:off x="9812115" y="1591485"/>
            <a:ext cx="3548094" cy="365125"/>
          </a:xfrm>
        </p:spPr>
        <p:txBody>
          <a:bodyPr vert="horz" lIns="91440" tIns="45720" rIns="91440" bIns="45720" rtlCol="0" anchor="ctr">
            <a:normAutofit/>
          </a:bodyPr>
          <a:lstStyle/>
          <a:p>
            <a:pPr algn="ctr">
              <a:spcAft>
                <a:spcPts val="600"/>
              </a:spcAft>
            </a:pPr>
            <a:r>
              <a:rPr lang="en-US" kern="1200">
                <a:solidFill>
                  <a:schemeClr val="tx1">
                    <a:alpha val="60000"/>
                  </a:schemeClr>
                </a:solidFill>
                <a:latin typeface="+mn-lt"/>
                <a:ea typeface="+mn-ea"/>
                <a:cs typeface="+mn-cs"/>
              </a:rPr>
              <a:t>ouka.fi/opinvirta</a:t>
            </a:r>
          </a:p>
        </p:txBody>
      </p:sp>
      <p:pic>
        <p:nvPicPr>
          <p:cNvPr id="28" name="Kuva 27" descr="Kuva, joka sisältää kohteen clipart, animaatio&#10;&#10;Kuvaus luotu automaattisesti">
            <a:extLst>
              <a:ext uri="{FF2B5EF4-FFF2-40B4-BE49-F238E27FC236}">
                <a16:creationId xmlns:a16="http://schemas.microsoft.com/office/drawing/2014/main" id="{21DE00DC-519F-95DB-A3F2-8ECC660FA6D1}"/>
              </a:ext>
            </a:extLst>
          </p:cNvPr>
          <p:cNvPicPr>
            <a:picLocks noChangeAspect="1"/>
          </p:cNvPicPr>
          <p:nvPr/>
        </p:nvPicPr>
        <p:blipFill>
          <a:blip r:embed="rId3"/>
          <a:stretch>
            <a:fillRect/>
          </a:stretch>
        </p:blipFill>
        <p:spPr>
          <a:xfrm>
            <a:off x="4806065" y="3378022"/>
            <a:ext cx="1119732" cy="1110641"/>
          </a:xfrm>
          <a:prstGeom prst="rect">
            <a:avLst/>
          </a:prstGeom>
        </p:spPr>
      </p:pic>
      <p:pic>
        <p:nvPicPr>
          <p:cNvPr id="5" name="Kuvan paikkamerkki 4" descr="Kuva, joka sisältää kohteen taivas, piha-, automaton, animaatio&#10;&#10;Kuvaus luotu automaattisesti">
            <a:extLst>
              <a:ext uri="{FF2B5EF4-FFF2-40B4-BE49-F238E27FC236}">
                <a16:creationId xmlns:a16="http://schemas.microsoft.com/office/drawing/2014/main" id="{2BEC76A0-A58E-148E-CD43-ED1C0836FE16}"/>
              </a:ext>
            </a:extLst>
          </p:cNvPr>
          <p:cNvPicPr>
            <a:picLocks noGrp="1" noChangeAspect="1"/>
          </p:cNvPicPr>
          <p:nvPr>
            <p:ph type="pic" idx="12"/>
          </p:nvPr>
        </p:nvPicPr>
        <p:blipFill rotWithShape="1">
          <a:blip r:embed="rId4"/>
          <a:srcRect l="3642" t="2019" r="4635" b="1640"/>
          <a:stretch/>
        </p:blipFill>
        <p:spPr>
          <a:xfrm>
            <a:off x="119350" y="3550459"/>
            <a:ext cx="2924629" cy="3126557"/>
          </a:xfrm>
          <a:prstGeom prst="rect">
            <a:avLst/>
          </a:prstGeom>
          <a:ln>
            <a:noFill/>
          </a:ln>
          <a:effectLst>
            <a:softEdge rad="112500"/>
          </a:effectLst>
        </p:spPr>
      </p:pic>
      <p:cxnSp>
        <p:nvCxnSpPr>
          <p:cNvPr id="50" name="Straight Connector 4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6" name="Kuva 15" descr="Kuva, joka sisältää kohteen Fontti, ympyrä, diagrammi, logo&#10;&#10;Kuvaus luotu automaattisesti">
            <a:extLst>
              <a:ext uri="{FF2B5EF4-FFF2-40B4-BE49-F238E27FC236}">
                <a16:creationId xmlns:a16="http://schemas.microsoft.com/office/drawing/2014/main" id="{25803030-A8DD-8358-4675-708754F00693}"/>
              </a:ext>
            </a:extLst>
          </p:cNvPr>
          <p:cNvPicPr>
            <a:picLocks noChangeAspect="1"/>
          </p:cNvPicPr>
          <p:nvPr/>
        </p:nvPicPr>
        <p:blipFill>
          <a:blip r:embed="rId5"/>
          <a:stretch>
            <a:fillRect/>
          </a:stretch>
        </p:blipFill>
        <p:spPr>
          <a:xfrm>
            <a:off x="4016375" y="795337"/>
            <a:ext cx="1149350" cy="1165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2997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368BBC-471A-1DF8-2218-61268C7C69A9}"/>
              </a:ext>
            </a:extLst>
          </p:cNvPr>
          <p:cNvSpPr>
            <a:spLocks noGrp="1"/>
          </p:cNvSpPr>
          <p:nvPr>
            <p:ph type="title"/>
          </p:nvPr>
        </p:nvSpPr>
        <p:spPr/>
        <p:txBody>
          <a:bodyPr/>
          <a:lstStyle/>
          <a:p>
            <a:r>
              <a:rPr lang="fi-FI">
                <a:latin typeface="Segoe UI"/>
                <a:cs typeface="Segoe UI"/>
              </a:rPr>
              <a:t>LINKKEJÄ MUIHIN MATERIAALEIHIN</a:t>
            </a:r>
          </a:p>
        </p:txBody>
      </p:sp>
      <p:sp>
        <p:nvSpPr>
          <p:cNvPr id="3" name="Sisällön paikkamerkki 2">
            <a:extLst>
              <a:ext uri="{FF2B5EF4-FFF2-40B4-BE49-F238E27FC236}">
                <a16:creationId xmlns:a16="http://schemas.microsoft.com/office/drawing/2014/main" id="{F0742BB4-453F-D3EC-B1B7-270F7B7F5156}"/>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endParaRPr lang="fi-FI"/>
          </a:p>
          <a:p>
            <a:endParaRPr lang="fi-FI"/>
          </a:p>
        </p:txBody>
      </p:sp>
      <p:sp>
        <p:nvSpPr>
          <p:cNvPr id="4" name="Sisällön paikkamerkki 3">
            <a:extLst>
              <a:ext uri="{FF2B5EF4-FFF2-40B4-BE49-F238E27FC236}">
                <a16:creationId xmlns:a16="http://schemas.microsoft.com/office/drawing/2014/main" id="{F93C36B3-67E9-DBEC-AC79-5CE5D96C3561}"/>
              </a:ext>
            </a:extLst>
          </p:cNvPr>
          <p:cNvSpPr>
            <a:spLocks noGrp="1"/>
          </p:cNvSpPr>
          <p:nvPr>
            <p:ph idx="12"/>
          </p:nvPr>
        </p:nvSpPr>
        <p:spPr/>
        <p:txBody>
          <a:bodyPr vert="horz" lIns="91440" tIns="45720" rIns="91440" bIns="45720" rtlCol="0" anchor="t">
            <a:normAutofit/>
          </a:bodyPr>
          <a:lstStyle/>
          <a:p>
            <a:r>
              <a:rPr lang="fi-FI" sz="1200" dirty="0">
                <a:latin typeface="Segoe UI"/>
                <a:cs typeface="Segoe UI"/>
              </a:rPr>
              <a:t>Oulun kaupungin materiaalit:</a:t>
            </a:r>
            <a:endParaRPr lang="fi-FI" sz="1200" dirty="0"/>
          </a:p>
          <a:p>
            <a:endParaRPr lang="fi-FI" sz="1200" dirty="0">
              <a:solidFill>
                <a:srgbClr val="000000"/>
              </a:solidFill>
            </a:endParaRPr>
          </a:p>
          <a:p>
            <a:r>
              <a:rPr lang="fi-FI" sz="1200" dirty="0">
                <a:solidFill>
                  <a:srgbClr val="000000"/>
                </a:solidFill>
                <a:latin typeface="Segoe UI"/>
                <a:cs typeface="Segoe UI"/>
                <a:hlinkClick r:id="rId2"/>
              </a:rPr>
              <a:t>Oulun seudun ympäristön tila -suora linkki koosteeseen</a:t>
            </a:r>
            <a:endParaRPr lang="fi-FI" sz="1200" dirty="0">
              <a:solidFill>
                <a:srgbClr val="000000"/>
              </a:solidFill>
              <a:latin typeface="Segoe UI"/>
              <a:cs typeface="Segoe UI"/>
            </a:endParaRPr>
          </a:p>
          <a:p>
            <a:r>
              <a:rPr lang="fi-FI" sz="1200" dirty="0">
                <a:solidFill>
                  <a:srgbClr val="000000"/>
                </a:solidFill>
                <a:latin typeface="Segoe UI"/>
                <a:cs typeface="Segoe UI"/>
                <a:hlinkClick r:id="rId3">
                  <a:extLst>
                    <a:ext uri="{A12FA001-AC4F-418D-AE19-62706E023703}">
                      <ahyp:hlinkClr xmlns:ahyp="http://schemas.microsoft.com/office/drawing/2018/hyperlinkcolor" val="tx"/>
                    </a:ext>
                  </a:extLst>
                </a:hlinkClick>
              </a:rPr>
              <a:t>Oulun seudun ympäristön tila sekä linkki oppimateriaaleihin aiheesta</a:t>
            </a:r>
            <a:endParaRPr lang="fi-FI" sz="1200" dirty="0">
              <a:solidFill>
                <a:srgbClr val="000000"/>
              </a:solidFill>
              <a:latin typeface="Segoe UI"/>
              <a:cs typeface="Segoe UI"/>
            </a:endParaRPr>
          </a:p>
          <a:p>
            <a:r>
              <a:rPr lang="fi-FI" sz="1200" dirty="0">
                <a:solidFill>
                  <a:srgbClr val="000000"/>
                </a:solidFill>
                <a:latin typeface="Segoe UI"/>
                <a:cs typeface="Segoe UI"/>
                <a:hlinkClick r:id="rId4">
                  <a:extLst>
                    <a:ext uri="{A12FA001-AC4F-418D-AE19-62706E023703}">
                      <ahyp:hlinkClr xmlns:ahyp="http://schemas.microsoft.com/office/drawing/2018/hyperlinkcolor" val="tx"/>
                    </a:ext>
                  </a:extLst>
                </a:hlinkClick>
              </a:rPr>
              <a:t>Oulun seudun ympäristöntila -materiaalipaketti (2014)</a:t>
            </a:r>
            <a:endParaRPr lang="fi-FI" sz="1200">
              <a:solidFill>
                <a:srgbClr val="000000"/>
              </a:solidFill>
              <a:latin typeface="Segoe UI"/>
              <a:cs typeface="Segoe UI"/>
            </a:endParaRPr>
          </a:p>
          <a:p>
            <a:r>
              <a:rPr lang="fi-FI" sz="1200" dirty="0">
                <a:solidFill>
                  <a:srgbClr val="000000"/>
                </a:solidFill>
                <a:latin typeface="Segoe UI"/>
                <a:cs typeface="Segoe UI"/>
                <a:hlinkClick r:id="rId5"/>
              </a:rPr>
              <a:t>Turvesoiden ennallistaminen | Metsät ja vesistöt | Oulun kaupunki (ouka.fi)</a:t>
            </a:r>
            <a:endParaRPr lang="fi-FI" dirty="0">
              <a:latin typeface="Segoe UI"/>
              <a:cs typeface="Segoe UI"/>
            </a:endParaRPr>
          </a:p>
          <a:p>
            <a:endParaRPr lang="fi-FI" sz="1200">
              <a:solidFill>
                <a:srgbClr val="000000"/>
              </a:solidFill>
            </a:endParaRPr>
          </a:p>
          <a:p>
            <a:endParaRPr lang="fi-FI" sz="1200">
              <a:solidFill>
                <a:srgbClr val="000000"/>
              </a:solidFill>
            </a:endParaRPr>
          </a:p>
          <a:p>
            <a:endParaRPr lang="fi-FI" sz="1200">
              <a:solidFill>
                <a:srgbClr val="000000"/>
              </a:solidFill>
            </a:endParaRPr>
          </a:p>
          <a:p>
            <a:pPr marL="342900" indent="-342900">
              <a:buFontTx/>
              <a:buChar char="-"/>
            </a:pPr>
            <a:endParaRPr lang="fi-FI">
              <a:solidFill>
                <a:srgbClr val="000000"/>
              </a:solidFill>
            </a:endParaRPr>
          </a:p>
        </p:txBody>
      </p:sp>
      <p:sp>
        <p:nvSpPr>
          <p:cNvPr id="5" name="Alatunnisteen paikkamerkki 4">
            <a:extLst>
              <a:ext uri="{FF2B5EF4-FFF2-40B4-BE49-F238E27FC236}">
                <a16:creationId xmlns:a16="http://schemas.microsoft.com/office/drawing/2014/main" id="{7CE1CD74-4503-1D42-EA9A-52A80EFF6A30}"/>
              </a:ext>
            </a:extLst>
          </p:cNvPr>
          <p:cNvSpPr>
            <a:spLocks noGrp="1"/>
          </p:cNvSpPr>
          <p:nvPr>
            <p:ph type="ftr" sz="quarter" idx="11"/>
          </p:nvPr>
        </p:nvSpPr>
        <p:spPr/>
        <p:txBody>
          <a:bodyPr/>
          <a:lstStyle/>
          <a:p>
            <a:r>
              <a:rPr lang="fi-FI"/>
              <a:t>ouka.fi/opinvirta</a:t>
            </a:r>
          </a:p>
        </p:txBody>
      </p:sp>
      <p:sp>
        <p:nvSpPr>
          <p:cNvPr id="6" name="Tekstiruutu 5">
            <a:extLst>
              <a:ext uri="{FF2B5EF4-FFF2-40B4-BE49-F238E27FC236}">
                <a16:creationId xmlns:a16="http://schemas.microsoft.com/office/drawing/2014/main" id="{EE472243-416E-C0F6-B163-7B06DAD07DDE}"/>
              </a:ext>
            </a:extLst>
          </p:cNvPr>
          <p:cNvSpPr txBox="1"/>
          <p:nvPr/>
        </p:nvSpPr>
        <p:spPr>
          <a:xfrm>
            <a:off x="797984" y="1898650"/>
            <a:ext cx="448945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sz="1000" i="1">
              <a:highlight>
                <a:srgbClr val="FFFFFF"/>
              </a:highlight>
              <a:latin typeface="Segoe UI"/>
              <a:ea typeface="+mn-lt"/>
              <a:cs typeface="Arial"/>
            </a:endParaRPr>
          </a:p>
          <a:p>
            <a:pPr marL="527050" lvl="1" indent="-171450">
              <a:buFont typeface="Arial,Sans-Serif"/>
              <a:buChar char="-"/>
            </a:pPr>
            <a:r>
              <a:rPr lang="fi-FI" sz="1000">
                <a:highlight>
                  <a:srgbClr val="FFFFFF"/>
                </a:highlight>
                <a:ea typeface="+mn-lt"/>
                <a:cs typeface="+mn-lt"/>
                <a:hlinkClick r:id="rId6"/>
              </a:rPr>
              <a:t>Tuotetietoa | vesireppu</a:t>
            </a:r>
            <a:endParaRPr lang="fi-FI" sz="1000">
              <a:highlight>
                <a:srgbClr val="FFFFFF"/>
              </a:highlight>
              <a:latin typeface="Segoe UI"/>
              <a:ea typeface="+mn-lt"/>
              <a:cs typeface="+mn-lt"/>
            </a:endParaRPr>
          </a:p>
          <a:p>
            <a:pPr marL="527050" lvl="1" indent="-171450">
              <a:buFont typeface="Arial,Sans-Serif"/>
              <a:buChar char="-"/>
            </a:pPr>
            <a:r>
              <a:rPr lang="fi-FI" sz="1000">
                <a:highlight>
                  <a:srgbClr val="FFFFFF"/>
                </a:highlight>
                <a:ea typeface="+mn-lt"/>
                <a:cs typeface="+mn-lt"/>
                <a:hlinkClick r:id="rId7"/>
              </a:rPr>
              <a:t>Vesireppu mukaan ja rannalle - Hämeenlinna (hameenlinna.fi)</a:t>
            </a:r>
            <a:endParaRPr lang="fi-FI" sz="1000">
              <a:highlight>
                <a:srgbClr val="FFFFFF"/>
              </a:highlight>
              <a:ea typeface="+mn-lt"/>
              <a:cs typeface="+mn-lt"/>
            </a:endParaRPr>
          </a:p>
          <a:p>
            <a:pPr marL="527050" lvl="1" indent="-171450">
              <a:buFont typeface="Arial,Sans-Serif"/>
              <a:buChar char="-"/>
            </a:pPr>
            <a:endParaRPr lang="fi-FI" sz="1000">
              <a:highlight>
                <a:srgbClr val="FFFFFF"/>
              </a:highlight>
              <a:latin typeface="Calibri"/>
              <a:ea typeface="+mn-lt"/>
              <a:cs typeface="+mn-lt"/>
            </a:endParaRPr>
          </a:p>
          <a:p>
            <a:pPr marL="527050" lvl="1" indent="-171450">
              <a:buFont typeface="Arial,Sans-Serif"/>
              <a:buChar char="-"/>
            </a:pPr>
            <a:r>
              <a:rPr lang="fi-FI" sz="1000">
                <a:highlight>
                  <a:srgbClr val="FFFFFF"/>
                </a:highlight>
                <a:latin typeface="Segoe UI"/>
                <a:ea typeface="+mn-lt"/>
                <a:cs typeface="+mn-lt"/>
                <a:hlinkClick r:id="rId8"/>
              </a:rPr>
              <a:t>Vesiaiheisen tutkitun tiedon lähde</a:t>
            </a:r>
            <a:endParaRPr lang="fi-FI" sz="1000" i="1">
              <a:highlight>
                <a:srgbClr val="FFFFFF"/>
              </a:highlight>
              <a:latin typeface="Segoe UI"/>
              <a:ea typeface="+mn-lt"/>
              <a:cs typeface="Arial"/>
            </a:endParaRPr>
          </a:p>
          <a:p>
            <a:pPr marL="527050" lvl="1" indent="-171450">
              <a:buFont typeface="Arial,Sans-Serif"/>
              <a:buChar char="-"/>
            </a:pPr>
            <a:endParaRPr lang="fi-FI" sz="1000" i="1">
              <a:highlight>
                <a:srgbClr val="FFFFFF"/>
              </a:highlight>
              <a:latin typeface="Segoe UI"/>
              <a:ea typeface="+mn-lt"/>
              <a:cs typeface="Arial"/>
            </a:endParaRPr>
          </a:p>
          <a:p>
            <a:pPr marL="527050" lvl="1" indent="-171450">
              <a:buFont typeface="Arial,Sans-Serif"/>
              <a:buChar char="-"/>
            </a:pPr>
            <a:r>
              <a:rPr lang="fi-FI" sz="1000">
                <a:highlight>
                  <a:srgbClr val="FFFFFF"/>
                </a:highlight>
                <a:latin typeface="Segoe UI"/>
                <a:ea typeface="+mn-lt"/>
                <a:cs typeface="+mn-lt"/>
                <a:hlinkClick r:id="rId9"/>
              </a:rPr>
              <a:t>Toisen roska on toisen taide -kuvataidehaaste yläkoululaisille 2024 (youtube.com)</a:t>
            </a:r>
            <a:endParaRPr lang="fi-FI" sz="1000" i="1">
              <a:highlight>
                <a:srgbClr val="FFFFFF"/>
              </a:highlight>
              <a:latin typeface="Segoe UI"/>
              <a:cs typeface="Arial"/>
            </a:endParaRPr>
          </a:p>
          <a:p>
            <a:pPr marL="527050" lvl="1" indent="-171450">
              <a:buFont typeface="Arial,Sans-Serif"/>
              <a:buChar char="-"/>
            </a:pPr>
            <a:endParaRPr lang="fi-FI" sz="1000" i="1">
              <a:highlight>
                <a:srgbClr val="FFFFFF"/>
              </a:highlight>
              <a:latin typeface="Segoe UI"/>
              <a:cs typeface="Arial"/>
            </a:endParaRPr>
          </a:p>
          <a:p>
            <a:pPr marL="527050" lvl="1" indent="-171450">
              <a:buFont typeface="Arial,Sans-Serif"/>
              <a:buChar char="-"/>
            </a:pPr>
            <a:r>
              <a:rPr lang="fi-FI" sz="1000">
                <a:highlight>
                  <a:srgbClr val="FFFFFF"/>
                </a:highlight>
                <a:latin typeface="Segoe UI"/>
                <a:ea typeface="+mn-lt"/>
                <a:cs typeface="+mn-lt"/>
                <a:hlinkClick r:id="rId10"/>
              </a:rPr>
              <a:t>Roskapostia – kansalaisen tietokirja meren roskaantumisesta - Pidä Saaristo Siistinä ry (pidasaaristosiistina.fi)</a:t>
            </a:r>
            <a:endParaRPr lang="fi-FI" sz="1000">
              <a:highlight>
                <a:srgbClr val="FFFFFF"/>
              </a:highlight>
              <a:latin typeface="Segoe UI"/>
              <a:ea typeface="+mn-lt"/>
              <a:cs typeface="+mn-lt"/>
            </a:endParaRPr>
          </a:p>
          <a:p>
            <a:pPr marL="527050" lvl="1" indent="-171450">
              <a:buFont typeface="Arial,Sans-Serif"/>
              <a:buChar char="-"/>
            </a:pPr>
            <a:endParaRPr lang="fi-FI" sz="1000">
              <a:highlight>
                <a:srgbClr val="FFFFFF"/>
              </a:highlight>
              <a:latin typeface="Segoe UI"/>
              <a:cs typeface="Calibri"/>
            </a:endParaRPr>
          </a:p>
          <a:p>
            <a:pPr marL="527050" lvl="1" indent="-171450">
              <a:buFont typeface="Arial,Sans-Serif"/>
              <a:buChar char="-"/>
            </a:pPr>
            <a:r>
              <a:rPr lang="fi-FI" sz="1000">
                <a:highlight>
                  <a:srgbClr val="FFFFFF"/>
                </a:highlight>
                <a:latin typeface="Segoe UI"/>
                <a:ea typeface="+mn-lt"/>
                <a:cs typeface="+mn-lt"/>
                <a:hlinkClick r:id="rId11"/>
              </a:rPr>
              <a:t>VALUE - Valuma-alueen rajaustyökalu (ymparisto.fi)</a:t>
            </a:r>
            <a:endParaRPr lang="fi-FI" sz="1000">
              <a:highlight>
                <a:srgbClr val="FFFFFF"/>
              </a:highlight>
              <a:latin typeface="Segoe UI"/>
              <a:ea typeface="+mn-lt"/>
              <a:cs typeface="+mn-lt"/>
            </a:endParaRPr>
          </a:p>
          <a:p>
            <a:pPr marL="527050" lvl="1" indent="-171450">
              <a:buFont typeface="Arial,Sans-Serif"/>
              <a:buChar char="-"/>
            </a:pPr>
            <a:endParaRPr lang="fi-FI" sz="1000">
              <a:highlight>
                <a:srgbClr val="FFFFFF"/>
              </a:highlight>
              <a:latin typeface="Segoe UI"/>
              <a:ea typeface="+mn-lt"/>
              <a:cs typeface="+mn-lt"/>
            </a:endParaRPr>
          </a:p>
          <a:p>
            <a:pPr marL="527050" lvl="1" indent="-171450">
              <a:buFont typeface="Arial,Sans-Serif"/>
              <a:buChar char="-"/>
            </a:pPr>
            <a:r>
              <a:rPr lang="fi-FI" sz="1000">
                <a:highlight>
                  <a:srgbClr val="FFFFFF"/>
                </a:highlight>
                <a:latin typeface="Segoe UI"/>
                <a:ea typeface="+mn-lt"/>
                <a:cs typeface="+mn-lt"/>
                <a:hlinkClick r:id="rId12"/>
              </a:rPr>
              <a:t>Suomen ympäristökeskus &gt; Mikromuovit riski myös Suomen vesistöille (syke.fi)</a:t>
            </a:r>
            <a:endParaRPr lang="fi-FI" sz="1000">
              <a:highlight>
                <a:srgbClr val="FFFFFF"/>
              </a:highlight>
              <a:latin typeface="Segoe UI"/>
              <a:ea typeface="+mn-lt"/>
              <a:cs typeface="+mn-lt"/>
            </a:endParaRPr>
          </a:p>
          <a:p>
            <a:pPr marL="527050" lvl="1" indent="-171450">
              <a:buFont typeface="Arial,Sans-Serif"/>
              <a:buChar char="-"/>
            </a:pPr>
            <a:endParaRPr lang="fi-FI" sz="1000">
              <a:highlight>
                <a:srgbClr val="FFFFFF"/>
              </a:highlight>
              <a:latin typeface="Segoe UI"/>
              <a:cs typeface="Calibri"/>
            </a:endParaRPr>
          </a:p>
          <a:p>
            <a:pPr marL="527050" lvl="1" indent="-171450">
              <a:buFont typeface="Arial,Sans-Serif"/>
              <a:buChar char="-"/>
            </a:pPr>
            <a:r>
              <a:rPr lang="fi-FI" sz="1000">
                <a:highlight>
                  <a:srgbClr val="FFFFFF"/>
                </a:highlight>
                <a:latin typeface="Segoe UI"/>
                <a:ea typeface="+mn-lt"/>
                <a:cs typeface="+mn-lt"/>
              </a:rPr>
              <a:t>YLE Oppiminen -suo</a:t>
            </a:r>
          </a:p>
          <a:p>
            <a:pPr marL="527050" lvl="1" indent="-171450">
              <a:buFont typeface="Arial,Sans-Serif"/>
              <a:buChar char="-"/>
            </a:pPr>
            <a:r>
              <a:rPr lang="fi-FI" sz="1000">
                <a:highlight>
                  <a:srgbClr val="FFFFFF"/>
                </a:highlight>
                <a:latin typeface="Segoe UI"/>
                <a:ea typeface="+mn-lt"/>
                <a:cs typeface="+mn-lt"/>
                <a:hlinkClick r:id="rId13"/>
              </a:rPr>
              <a:t>Suometsät | Luonnonvarakeskus (luke.fi)</a:t>
            </a:r>
            <a:endParaRPr lang="fi-FI" sz="1000">
              <a:highlight>
                <a:srgbClr val="FFFFFF"/>
              </a:highlight>
              <a:latin typeface="Segoe UI"/>
              <a:ea typeface="+mn-lt"/>
              <a:cs typeface="+mn-lt"/>
            </a:endParaRPr>
          </a:p>
          <a:p>
            <a:pPr marL="527050" lvl="1" indent="-171450">
              <a:buFont typeface="Arial,Sans-Serif"/>
              <a:buChar char="-"/>
            </a:pPr>
            <a:endParaRPr lang="fi-FI" sz="1000">
              <a:highlight>
                <a:srgbClr val="FFFFFF"/>
              </a:highlight>
              <a:latin typeface="Segoe UI"/>
              <a:ea typeface="+mn-lt"/>
              <a:cs typeface="+mn-lt"/>
            </a:endParaRPr>
          </a:p>
          <a:p>
            <a:pPr marL="527050" lvl="1" indent="-171450">
              <a:buFont typeface="Arial,Sans-Serif"/>
              <a:buChar char="-"/>
            </a:pPr>
            <a:r>
              <a:rPr lang="fi-FI" sz="1000">
                <a:highlight>
                  <a:srgbClr val="FFFFFF"/>
                </a:highlight>
                <a:latin typeface="Segoe UI"/>
                <a:ea typeface="+mn-lt"/>
                <a:cs typeface="+mn-lt"/>
                <a:hlinkClick r:id="rId14"/>
              </a:rPr>
              <a:t>Ilmastoviisaat ratkaisut turvetuotantoalueiden jatkokäyttöön (arcgis.com)</a:t>
            </a:r>
            <a:endParaRPr lang="fi-FI" sz="1000">
              <a:highlight>
                <a:srgbClr val="FFFFFF"/>
              </a:highlight>
              <a:latin typeface="Segoe UI"/>
              <a:cs typeface="Calibri"/>
            </a:endParaRPr>
          </a:p>
          <a:p>
            <a:pPr marL="527050" lvl="1" indent="-171450">
              <a:buFont typeface="Arial,Sans-Serif"/>
              <a:buChar char="-"/>
            </a:pPr>
            <a:endParaRPr lang="fi-FI" sz="1000">
              <a:highlight>
                <a:srgbClr val="FFFFFF"/>
              </a:highlight>
              <a:latin typeface="Segoe UI"/>
              <a:ea typeface="+mn-lt"/>
              <a:cs typeface="+mn-lt"/>
            </a:endParaRPr>
          </a:p>
          <a:p>
            <a:pPr marL="527050" lvl="1" indent="-171450">
              <a:buFont typeface="Arial,Sans-Serif"/>
              <a:buChar char="-"/>
            </a:pPr>
            <a:r>
              <a:rPr lang="fi-FI" sz="1000">
                <a:highlight>
                  <a:srgbClr val="FFFFFF"/>
                </a:highlight>
                <a:latin typeface="Segoe UI"/>
                <a:ea typeface="+mn-lt"/>
                <a:cs typeface="+mn-lt"/>
                <a:hlinkClick r:id="rId15"/>
              </a:rPr>
              <a:t>Suoluontotyyppien uhanalaisuus (ymparisto.fi)</a:t>
            </a:r>
            <a:endParaRPr lang="fi-FI" sz="1000">
              <a:highlight>
                <a:srgbClr val="FFFFFF"/>
              </a:highlight>
              <a:latin typeface="Segoe UI"/>
              <a:cs typeface="Calibri"/>
            </a:endParaRPr>
          </a:p>
          <a:p>
            <a:pPr marL="527050" lvl="1" indent="-171450">
              <a:buFont typeface="Arial,Sans-Serif"/>
              <a:buChar char="-"/>
            </a:pPr>
            <a:endParaRPr lang="fi-FI" sz="1000">
              <a:highlight>
                <a:srgbClr val="FFFFFF"/>
              </a:highlight>
              <a:latin typeface="Segoe UI"/>
              <a:cs typeface="Calibri"/>
            </a:endParaRPr>
          </a:p>
          <a:p>
            <a:pPr marL="527050" lvl="1" indent="-171450">
              <a:buFont typeface="Arial,Sans-Serif"/>
              <a:buChar char="-"/>
            </a:pPr>
            <a:r>
              <a:rPr lang="fi-FI" sz="1000">
                <a:highlight>
                  <a:srgbClr val="FFFFFF"/>
                </a:highlight>
                <a:latin typeface="Segoe UI"/>
                <a:cs typeface="Calibri"/>
              </a:rPr>
              <a:t>Luontotyyppien punainen kirja</a:t>
            </a:r>
          </a:p>
          <a:p>
            <a:pPr marL="527050" lvl="1" indent="-171450">
              <a:buFont typeface="Arial,Sans-Serif"/>
              <a:buChar char="-"/>
            </a:pPr>
            <a:endParaRPr lang="fi-FI" sz="1000">
              <a:highlight>
                <a:srgbClr val="FFFFFF"/>
              </a:highlight>
              <a:latin typeface="Calibri"/>
              <a:cs typeface="Calibri"/>
            </a:endParaRPr>
          </a:p>
        </p:txBody>
      </p:sp>
    </p:spTree>
    <p:extLst>
      <p:ext uri="{BB962C8B-B14F-4D97-AF65-F5344CB8AC3E}">
        <p14:creationId xmlns:p14="http://schemas.microsoft.com/office/powerpoint/2010/main" val="204123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F6BC24-BDF6-9CF5-50E2-884E7B7A8A0A}"/>
              </a:ext>
            </a:extLst>
          </p:cNvPr>
          <p:cNvSpPr>
            <a:spLocks noGrp="1"/>
          </p:cNvSpPr>
          <p:nvPr>
            <p:ph type="title"/>
          </p:nvPr>
        </p:nvSpPr>
        <p:spPr/>
        <p:txBody>
          <a:bodyPr/>
          <a:lstStyle/>
          <a:p>
            <a:r>
              <a:rPr lang="fi-FI">
                <a:latin typeface="Segoe UI"/>
                <a:cs typeface="Segoe UI"/>
              </a:rPr>
              <a:t>KAUPUNKISUUNNITTELUA PERÄMEREN RANNALLA </a:t>
            </a:r>
            <a:endParaRPr lang="fi-FI"/>
          </a:p>
        </p:txBody>
      </p:sp>
      <p:sp>
        <p:nvSpPr>
          <p:cNvPr id="3" name="Sisällön paikkamerkki 2">
            <a:extLst>
              <a:ext uri="{FF2B5EF4-FFF2-40B4-BE49-F238E27FC236}">
                <a16:creationId xmlns:a16="http://schemas.microsoft.com/office/drawing/2014/main" id="{2DC6ED7E-0789-8A7A-A4EC-CBAF4CEBF54A}"/>
              </a:ext>
            </a:extLst>
          </p:cNvPr>
          <p:cNvSpPr>
            <a:spLocks noGrp="1"/>
          </p:cNvSpPr>
          <p:nvPr>
            <p:ph idx="1"/>
          </p:nvPr>
        </p:nvSpPr>
        <p:spPr>
          <a:xfrm>
            <a:off x="838200" y="1720483"/>
            <a:ext cx="4812102" cy="4279320"/>
          </a:xfrm>
        </p:spPr>
        <p:txBody>
          <a:bodyPr vert="horz" lIns="91440" tIns="45720" rIns="91440" bIns="45720" rtlCol="0" anchor="t">
            <a:noAutofit/>
          </a:bodyPr>
          <a:lstStyle/>
          <a:p>
            <a:pPr>
              <a:lnSpc>
                <a:spcPct val="100000"/>
              </a:lnSpc>
            </a:pPr>
            <a:r>
              <a:rPr lang="fi-FI" sz="1000">
                <a:solidFill>
                  <a:srgbClr val="323232"/>
                </a:solidFill>
                <a:latin typeface="Segoe UI"/>
                <a:cs typeface="Segoe UI"/>
              </a:rPr>
              <a:t>Kaupunkisuunnittelussa on otettava huomioon monia seikkoja. Eräs näistä on kaupunkien hulevedet, joiden näkyvyys on noussut viime vuosina esimerkiksi suurien sademäärien myötä. Hallitsematon vesi- tai lumimäärä voi vaarantaa rakennuksia ja rakenteita. Näihin vaikutetaan kaupunkisuunnittelun keinoin. Lisäksi viime aikoina on noussut esiin myös mikromuovien kulkeutuminen vesistöjen valuma-alueilta hulevesien mukana mm. Itämereen.  Roskaantumisongelmaan liittyy keskeisesti tiedon puute siitä, miten roskat kulkeutuvat kaupungeista vesistöihin. Harmillisen tavallista on heittää roskia sadevesikaivoihin tietämättä, että hulevedet johdetaan lähes kaikkialla suoraan puhdistamatta lähimpään vesistöön. Suurin osa roskista on muovia ja se ei maadu ikinä, vaan pilkkoontuu mikromuoveiksi.  </a:t>
            </a:r>
            <a:r>
              <a:rPr lang="fi-FI" sz="1000" b="1">
                <a:solidFill>
                  <a:srgbClr val="323232"/>
                </a:solidFill>
                <a:latin typeface="Segoe UI"/>
                <a:cs typeface="Segoe UI"/>
              </a:rPr>
              <a:t>Me jokainen voimme siis vaikuttaa vesistöjen tilaan. Kouluilla on myös erinomainen mahdollisuus toimia omalla alueellaan ja tehdä asioita näkyväksi erilaisin vaikuttamisen keinoin.</a:t>
            </a:r>
            <a:endParaRPr lang="fi-FI" sz="1000" b="1">
              <a:solidFill>
                <a:srgbClr val="323232"/>
              </a:solidFill>
            </a:endParaRPr>
          </a:p>
          <a:p>
            <a:pPr>
              <a:lnSpc>
                <a:spcPct val="100000"/>
              </a:lnSpc>
            </a:pPr>
            <a:r>
              <a:rPr lang="fi-FI" sz="1000">
                <a:solidFill>
                  <a:srgbClr val="111111"/>
                </a:solidFill>
                <a:latin typeface="Segoe UI"/>
                <a:cs typeface="Segoe UI"/>
              </a:rPr>
              <a:t>Hulevesien laadullinen hallinta tarkoittaa puhdistamista. Tämä on tärkeää, koska hulevesissä on paljon kiintoaineista, jonka kulkeutuminen eteenpäin valuma-alueella on epätoivottua. Kiintoainekseen on sitoutuneena myös ravinteita ja epäpuhtauksia kuten metalleja. Lisäksi liikennealueilta kulkeutuu mikromuovia, metalleja ja PAH-yhdisteitä. Hulevedet huomioidaan maankäytön suunnittelussa ja rakentamisessa.  Kaupunkirakenteiden saneeraamisen yhteydessä ne eriytetään jätevesiviemäröinnistä ja pyritään käyttämään laajasti luonnonmukaisia hulevesien hallintakeinoja. Tällaisia ovat esimerkiksi niittyalueet, kosteikot tai painanteet.  Nämä tukevat myös omalta osaltaan kaupunkiluonnon monimuotoisuutta ja hyödyttävät monia kasvi- ja eläinlajeja. Luonnonmukaiset menetelmät ovat kaupungeille myös taloudellisesti kannattava vaihtoehto. </a:t>
            </a:r>
            <a:endParaRPr lang="en-US" sz="1000">
              <a:solidFill>
                <a:srgbClr val="000000"/>
              </a:solidFill>
              <a:latin typeface="Segoe UI"/>
              <a:cs typeface="Segoe UI"/>
            </a:endParaRPr>
          </a:p>
          <a:p>
            <a:pPr marL="171450" indent="-171450">
              <a:lnSpc>
                <a:spcPct val="100000"/>
              </a:lnSpc>
              <a:buFont typeface="Calibri,Sans-Serif"/>
              <a:buChar char="-"/>
            </a:pPr>
            <a:endParaRPr lang="fi-FI" sz="800">
              <a:solidFill>
                <a:srgbClr val="111111"/>
              </a:solidFill>
            </a:endParaRPr>
          </a:p>
          <a:p>
            <a:pPr>
              <a:lnSpc>
                <a:spcPct val="120000"/>
              </a:lnSpc>
            </a:pPr>
            <a:endParaRPr lang="fi-FI" sz="900" b="1">
              <a:solidFill>
                <a:srgbClr val="323232"/>
              </a:solidFill>
            </a:endParaRPr>
          </a:p>
        </p:txBody>
      </p:sp>
      <p:sp>
        <p:nvSpPr>
          <p:cNvPr id="5" name="Sisällön paikkamerkki 4">
            <a:extLst>
              <a:ext uri="{FF2B5EF4-FFF2-40B4-BE49-F238E27FC236}">
                <a16:creationId xmlns:a16="http://schemas.microsoft.com/office/drawing/2014/main" id="{CC0549BA-A6BC-5EAE-4021-D8A6386998A8}"/>
              </a:ext>
            </a:extLst>
          </p:cNvPr>
          <p:cNvSpPr>
            <a:spLocks noGrp="1"/>
          </p:cNvSpPr>
          <p:nvPr>
            <p:ph idx="12"/>
          </p:nvPr>
        </p:nvSpPr>
        <p:spPr>
          <a:xfrm>
            <a:off x="6517536" y="1725774"/>
            <a:ext cx="4650397" cy="4406319"/>
          </a:xfrm>
        </p:spPr>
        <p:txBody>
          <a:bodyPr vert="horz" lIns="91440" tIns="45720" rIns="91440" bIns="45720" rtlCol="0" anchor="t">
            <a:noAutofit/>
          </a:bodyPr>
          <a:lstStyle/>
          <a:p>
            <a:pPr>
              <a:lnSpc>
                <a:spcPct val="90000"/>
              </a:lnSpc>
            </a:pPr>
            <a:r>
              <a:rPr lang="fi-FI" sz="800" b="1">
                <a:solidFill>
                  <a:srgbClr val="323232"/>
                </a:solidFill>
                <a:latin typeface="Segoe UI"/>
                <a:cs typeface="Segoe UI"/>
              </a:rPr>
              <a:t>TIETOA MIKROMUOVEISTA</a:t>
            </a:r>
            <a:endParaRPr lang="fi-FI" sz="800">
              <a:solidFill>
                <a:srgbClr val="000000"/>
              </a:solidFill>
              <a:latin typeface="Segoe UI"/>
              <a:cs typeface="Segoe UI"/>
            </a:endParaRPr>
          </a:p>
          <a:p>
            <a:pPr marL="285750" indent="-285750">
              <a:lnSpc>
                <a:spcPct val="120000"/>
              </a:lnSpc>
              <a:buFont typeface="Arial" panose="020B0604020202020204" pitchFamily="34" charset="0"/>
              <a:buChar char="•"/>
            </a:pPr>
            <a:r>
              <a:rPr lang="fi-FI" sz="800">
                <a:solidFill>
                  <a:srgbClr val="323232"/>
                </a:solidFill>
                <a:latin typeface="Segoe UI"/>
                <a:cs typeface="Segoe UI"/>
              </a:rPr>
              <a:t>Mikromuovit ovat pieniä, alle 5 millimetrin kokoisia muovihiukkasia, jotka eivät hajoa luonnossa tai hajoavat  hyvin hitaasti. </a:t>
            </a:r>
            <a:endParaRPr lang="fi-FI" sz="800">
              <a:solidFill>
                <a:srgbClr val="000000"/>
              </a:solidFill>
              <a:latin typeface="Segoe UI"/>
              <a:cs typeface="Segoe UI"/>
            </a:endParaRPr>
          </a:p>
          <a:p>
            <a:pPr marL="285750" indent="-285750">
              <a:lnSpc>
                <a:spcPct val="120000"/>
              </a:lnSpc>
              <a:buFont typeface="Arial" panose="020B0604020202020204" pitchFamily="34" charset="0"/>
              <a:buChar char="•"/>
            </a:pPr>
            <a:r>
              <a:rPr lang="fi-FI" sz="800">
                <a:solidFill>
                  <a:srgbClr val="323232"/>
                </a:solidFill>
                <a:latin typeface="Segoe UI"/>
                <a:cs typeface="Segoe UI"/>
              </a:rPr>
              <a:t>Mikromuoveja esiintyy pinta -ja jätevesissä, lietteessä, maaperässä ja ilmassa. </a:t>
            </a:r>
            <a:endParaRPr lang="fi-FI" sz="800">
              <a:solidFill>
                <a:srgbClr val="000000"/>
              </a:solidFill>
              <a:latin typeface="Segoe UI"/>
              <a:cs typeface="Segoe UI"/>
            </a:endParaRPr>
          </a:p>
          <a:p>
            <a:pPr marL="285750" indent="-285750">
              <a:lnSpc>
                <a:spcPct val="120000"/>
              </a:lnSpc>
              <a:buFont typeface="Arial" panose="020B0604020202020204" pitchFamily="34" charset="0"/>
              <a:buChar char="•"/>
            </a:pPr>
            <a:r>
              <a:rPr lang="fi-FI" sz="800">
                <a:solidFill>
                  <a:srgbClr val="323232"/>
                </a:solidFill>
                <a:latin typeface="Segoe UI"/>
                <a:cs typeface="Segoe UI"/>
              </a:rPr>
              <a:t>Mikromuovit kulkeutuvat sisämaista jokien kautta valtameriin. Ne huonontavat vedenlaatua koska niistä vapautuu myrkyllisiä aineita. </a:t>
            </a:r>
            <a:endParaRPr lang="fi-FI" sz="800">
              <a:solidFill>
                <a:srgbClr val="000000"/>
              </a:solidFill>
              <a:latin typeface="Segoe UI"/>
              <a:cs typeface="Segoe UI"/>
            </a:endParaRPr>
          </a:p>
          <a:p>
            <a:pPr marL="285750" indent="-285750">
              <a:lnSpc>
                <a:spcPct val="120000"/>
              </a:lnSpc>
              <a:buFont typeface="Arial" panose="020B0604020202020204" pitchFamily="34" charset="0"/>
              <a:buChar char="•"/>
            </a:pPr>
            <a:r>
              <a:rPr lang="fi-FI" sz="800">
                <a:solidFill>
                  <a:srgbClr val="323232"/>
                </a:solidFill>
                <a:latin typeface="Segoe UI"/>
                <a:cs typeface="Segoe UI"/>
              </a:rPr>
              <a:t>Pienen koon vuoksi vesistöihin päätynyttä mikromuovia on vaikea poistaa.</a:t>
            </a:r>
            <a:endParaRPr lang="fi-FI" sz="800">
              <a:solidFill>
                <a:srgbClr val="000000"/>
              </a:solidFill>
              <a:latin typeface="Segoe UI"/>
              <a:cs typeface="Segoe UI"/>
            </a:endParaRPr>
          </a:p>
          <a:p>
            <a:pPr>
              <a:lnSpc>
                <a:spcPct val="120000"/>
              </a:lnSpc>
            </a:pPr>
            <a:r>
              <a:rPr lang="fi-FI" sz="800">
                <a:solidFill>
                  <a:srgbClr val="323232"/>
                </a:solidFill>
                <a:latin typeface="Segoe UI"/>
                <a:cs typeface="Segoe UI"/>
              </a:rPr>
              <a:t>Mikromuovit voidaan jaotella kahteen ryhmään niiden alkuperän perusteella:</a:t>
            </a:r>
            <a:endParaRPr lang="fi-FI" sz="800">
              <a:solidFill>
                <a:srgbClr val="000000"/>
              </a:solidFill>
              <a:latin typeface="Segoe UI"/>
              <a:cs typeface="Segoe UI"/>
            </a:endParaRPr>
          </a:p>
          <a:p>
            <a:pPr>
              <a:lnSpc>
                <a:spcPct val="120000"/>
              </a:lnSpc>
            </a:pPr>
            <a:r>
              <a:rPr lang="fi-FI" sz="800" b="1">
                <a:solidFill>
                  <a:srgbClr val="323232"/>
                </a:solidFill>
                <a:latin typeface="Segoe UI"/>
                <a:cs typeface="Segoe UI"/>
              </a:rPr>
              <a:t>1.Primäärit mikromuovit </a:t>
            </a:r>
            <a:endParaRPr lang="fi-FI" sz="800">
              <a:solidFill>
                <a:srgbClr val="000000"/>
              </a:solidFill>
              <a:latin typeface="Segoe UI"/>
              <a:cs typeface="Segoe UI"/>
            </a:endParaRPr>
          </a:p>
          <a:p>
            <a:pPr marL="285750" indent="-285750">
              <a:lnSpc>
                <a:spcPct val="120000"/>
              </a:lnSpc>
              <a:buFont typeface="Arial" panose="020B0604020202020204" pitchFamily="34" charset="0"/>
              <a:buChar char="•"/>
            </a:pPr>
            <a:r>
              <a:rPr lang="fi-FI" sz="800">
                <a:solidFill>
                  <a:srgbClr val="323232"/>
                </a:solidFill>
                <a:latin typeface="Segoe UI"/>
                <a:cs typeface="Segoe UI"/>
              </a:rPr>
              <a:t>Kulkeutuvat luontoon valmiiksi pieninä hiukkasina mm. synteettisten vaatteiden pesemisestä, auton renkaiden kuluessa ajossa ja kosmetiikkatuotteista. Merkittävin mikromuovin lähde on tieliikenne.</a:t>
            </a:r>
            <a:endParaRPr lang="fi-FI" sz="800">
              <a:solidFill>
                <a:srgbClr val="000000"/>
              </a:solidFill>
              <a:latin typeface="Segoe UI"/>
              <a:cs typeface="Segoe UI"/>
            </a:endParaRPr>
          </a:p>
          <a:p>
            <a:pPr>
              <a:lnSpc>
                <a:spcPct val="120000"/>
              </a:lnSpc>
            </a:pPr>
            <a:r>
              <a:rPr lang="fi-FI" sz="800" b="1">
                <a:solidFill>
                  <a:srgbClr val="323232"/>
                </a:solidFill>
                <a:latin typeface="Segoe UI"/>
                <a:cs typeface="Segoe UI"/>
              </a:rPr>
              <a:t>2.Sekundäärit mikromuovit</a:t>
            </a:r>
            <a:endParaRPr lang="fi-FI" sz="800">
              <a:solidFill>
                <a:srgbClr val="000000"/>
              </a:solidFill>
              <a:latin typeface="Segoe UI"/>
              <a:cs typeface="Segoe UI"/>
            </a:endParaRPr>
          </a:p>
          <a:p>
            <a:pPr marL="285750" indent="-285750">
              <a:lnSpc>
                <a:spcPct val="120000"/>
              </a:lnSpc>
              <a:buFont typeface="Arial" panose="020B0604020202020204" pitchFamily="34" charset="0"/>
              <a:buChar char="•"/>
            </a:pPr>
            <a:r>
              <a:rPr lang="fi-FI" sz="800">
                <a:solidFill>
                  <a:srgbClr val="323232"/>
                </a:solidFill>
                <a:latin typeface="Segoe UI"/>
                <a:cs typeface="Segoe UI"/>
              </a:rPr>
              <a:t>Syntyvät suurempien muovituotteiden hajotessa vähitellen pienempiin osiin esimerkiksi muovipusseista ja juomapulloista.</a:t>
            </a:r>
          </a:p>
          <a:p>
            <a:r>
              <a:rPr lang="fi-FI" sz="800">
                <a:solidFill>
                  <a:srgbClr val="323232"/>
                </a:solidFill>
                <a:latin typeface="Segoe UI"/>
                <a:cs typeface="Segoe UI"/>
              </a:rPr>
              <a:t>Suomessa ovat Itämeren muoviroskaisimmat rannat, joiden roska on peräisin kuluttajien ja rakennusten käyttämästä muovista. Myös järvivesistä, joista juomavetemme valmistetaan, on löydetty mikromuoveja yhtä paljon kuin Itämerestä. Juomavedenlaatu on kuitenkin Suomessa hyvä. Vesistöistä muovi päätyy usein vedenelävien ruuaksi ja kertyy niiden elimistöön. Muovi kertyy planktonia syöviin vesieliöihin  ja päätyy lopulta ravintoketjun kautta myös ihmisten ruokapöytiin (mm. kalaa syömällä).</a:t>
            </a:r>
            <a:endParaRPr lang="fi-FI" sz="800"/>
          </a:p>
          <a:p>
            <a:r>
              <a:rPr lang="fi-FI" sz="800">
                <a:solidFill>
                  <a:srgbClr val="323232"/>
                </a:solidFill>
                <a:latin typeface="Segoe UI"/>
                <a:cs typeface="Segoe UI"/>
              </a:rPr>
              <a:t>Lähde: Merja Talvitie</a:t>
            </a:r>
          </a:p>
          <a:p>
            <a:endParaRPr lang="fi-FI" sz="900">
              <a:solidFill>
                <a:srgbClr val="323232"/>
              </a:solidFill>
              <a:latin typeface="Segoe UI"/>
              <a:cs typeface="Segoe UI"/>
            </a:endParaRPr>
          </a:p>
        </p:txBody>
      </p:sp>
      <p:sp>
        <p:nvSpPr>
          <p:cNvPr id="4" name="Alatunnisteen paikkamerkki 3">
            <a:extLst>
              <a:ext uri="{FF2B5EF4-FFF2-40B4-BE49-F238E27FC236}">
                <a16:creationId xmlns:a16="http://schemas.microsoft.com/office/drawing/2014/main" id="{DA6B23A7-6E2F-6BD0-2FCF-84DC9311206A}"/>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421698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5C34E1-17B0-DB38-F016-3BBF7B3A003A}"/>
              </a:ext>
            </a:extLst>
          </p:cNvPr>
          <p:cNvSpPr>
            <a:spLocks noGrp="1"/>
          </p:cNvSpPr>
          <p:nvPr>
            <p:ph type="title"/>
          </p:nvPr>
        </p:nvSpPr>
        <p:spPr/>
        <p:txBody>
          <a:bodyPr/>
          <a:lstStyle/>
          <a:p>
            <a:r>
              <a:rPr lang="fi-FI">
                <a:latin typeface="Segoe UI"/>
                <a:cs typeface="Segoe UI"/>
              </a:rPr>
              <a:t>EU:n ENNALLISTAMISASETUS</a:t>
            </a:r>
            <a:endParaRPr lang="fi-FI">
              <a:solidFill>
                <a:srgbClr val="FF0000"/>
              </a:solidFill>
            </a:endParaRPr>
          </a:p>
        </p:txBody>
      </p:sp>
      <p:sp>
        <p:nvSpPr>
          <p:cNvPr id="3" name="Sisällön paikkamerkki 2">
            <a:extLst>
              <a:ext uri="{FF2B5EF4-FFF2-40B4-BE49-F238E27FC236}">
                <a16:creationId xmlns:a16="http://schemas.microsoft.com/office/drawing/2014/main" id="{EDB332EB-83AC-62E0-9128-5765B95923F4}"/>
              </a:ext>
            </a:extLst>
          </p:cNvPr>
          <p:cNvSpPr>
            <a:spLocks noGrp="1"/>
          </p:cNvSpPr>
          <p:nvPr>
            <p:ph idx="1"/>
          </p:nvPr>
        </p:nvSpPr>
        <p:spPr/>
        <p:txBody>
          <a:bodyPr vert="horz" lIns="91440" tIns="45720" rIns="91440" bIns="45720" rtlCol="0" anchor="t">
            <a:normAutofit/>
          </a:bodyPr>
          <a:lstStyle/>
          <a:p>
            <a:pPr marL="0" indent="0" algn="l">
              <a:buNone/>
            </a:pPr>
            <a:endParaRPr lang="fi-FI" b="0" i="0" dirty="0">
              <a:solidFill>
                <a:srgbClr val="0F0F0F"/>
              </a:solidFill>
              <a:effectLst/>
              <a:latin typeface="Barlow" panose="00000500000000000000" pitchFamily="2" charset="0"/>
            </a:endParaRPr>
          </a:p>
          <a:p>
            <a:pPr algn="l">
              <a:lnSpc>
                <a:spcPct val="100000"/>
              </a:lnSpc>
            </a:pPr>
            <a:r>
              <a:rPr lang="fi-FI" sz="1600" b="0" i="0" dirty="0">
                <a:solidFill>
                  <a:srgbClr val="0F0F0F"/>
                </a:solidFill>
                <a:effectLst/>
                <a:latin typeface="Segoe UI"/>
                <a:cs typeface="Segoe UI"/>
              </a:rPr>
              <a:t>Ennallistamisasetuksen tavoitteena on parantaa luonnon tilaa laajasti eri ympäristöissä sekä suojelualueilla että niiden ulkopuolella. Ennallistamisasetuksen tavoitteiden saavuttaminen edellyttää, että käytetään monia erilaisia tapoja vahvistaa luontoarvoja. Alue, jolla luonnon tilaa parannetaan, voi säilyä talouskäytössä tai olla vaikkapa osa kaupunkiympäristöä. Ennallistamisasetuksen toimeenpano edellyttää luonnon tilaa parantavia toimia esimerkiksi soilla, metsissä, maatalousympäristöissä, tuntureilla, rannoilla, merellä ja sisävesissä.</a:t>
            </a:r>
          </a:p>
          <a:p>
            <a:pPr algn="l">
              <a:lnSpc>
                <a:spcPct val="100000"/>
              </a:lnSpc>
            </a:pPr>
            <a:r>
              <a:rPr lang="fi-FI" sz="1600" b="0" i="0" dirty="0">
                <a:solidFill>
                  <a:srgbClr val="0F0F0F"/>
                </a:solidFill>
                <a:effectLst/>
                <a:latin typeface="Segoe UI"/>
                <a:cs typeface="Segoe UI"/>
              </a:rPr>
              <a:t>Luonnon tilaa parantavia toimia ovat esimerkiksi suo-ojien tukkiminen, joki- ja purouomien palauttaminen kohti luonnontilaa, laidunnuksen palauttaminen perinteisesti laidunkäytössä olleille alueille ja kuusten poistaminen lehdoista. Erityisesti valuma-alueilla tehtävät toimet, kuten soiden ennallistaminen, kohentavat myös alapuolisen vesistön ja rannikkovesien tilaa. Tämä parantaa paitsi luonnon tilaa myös virkistysmahdollisuuksia. Myös luonnon kyky kestää yleistyviä sään ääri-ilmiöitä kohentuu, mikä parantaa yhteiskunnan iskunkestävyyttä. Pölyttäjien turvaamiseen tähtäävä tavoite puolestaan on merkittävä ruokaturvan kannalta.</a:t>
            </a:r>
          </a:p>
          <a:p>
            <a:pPr algn="l">
              <a:lnSpc>
                <a:spcPct val="100000"/>
              </a:lnSpc>
            </a:pPr>
            <a:r>
              <a:rPr lang="fi-FI" sz="1600" dirty="0">
                <a:solidFill>
                  <a:srgbClr val="0F0F0F"/>
                </a:solidFill>
                <a:latin typeface="Segoe UI"/>
                <a:cs typeface="Segoe UI"/>
              </a:rPr>
              <a:t>Lisätietoja: </a:t>
            </a:r>
            <a:r>
              <a:rPr lang="fi-FI" sz="1600" dirty="0">
                <a:solidFill>
                  <a:srgbClr val="0F0F0F"/>
                </a:solidFill>
                <a:latin typeface="Segoe UI"/>
                <a:cs typeface="Segoe UI"/>
                <a:hlinkClick r:id="rId2"/>
              </a:rPr>
              <a:t>https://ym.fi/ennallistamisasetus</a:t>
            </a:r>
            <a:r>
              <a:rPr lang="fi-FI" sz="1600" dirty="0">
                <a:solidFill>
                  <a:srgbClr val="0F0F0F"/>
                </a:solidFill>
                <a:latin typeface="Segoe UI"/>
                <a:cs typeface="Segoe UI"/>
              </a:rPr>
              <a:t> </a:t>
            </a:r>
            <a:endParaRPr lang="fi-FI" sz="1600" b="0" i="0" dirty="0">
              <a:solidFill>
                <a:srgbClr val="0F0F0F"/>
              </a:solidFill>
              <a:effectLst/>
              <a:latin typeface="Segoe UI"/>
              <a:cs typeface="Segoe UI"/>
            </a:endParaRPr>
          </a:p>
          <a:p>
            <a:pPr marL="0" indent="0">
              <a:buNone/>
            </a:pPr>
            <a:endParaRPr lang="fi-FI"/>
          </a:p>
        </p:txBody>
      </p:sp>
      <p:sp>
        <p:nvSpPr>
          <p:cNvPr id="5" name="Alatunnisteen paikkamerkki 4">
            <a:extLst>
              <a:ext uri="{FF2B5EF4-FFF2-40B4-BE49-F238E27FC236}">
                <a16:creationId xmlns:a16="http://schemas.microsoft.com/office/drawing/2014/main" id="{8775F648-BBF7-79B8-6D75-CD5C1B83172D}"/>
              </a:ext>
            </a:extLst>
          </p:cNvPr>
          <p:cNvSpPr>
            <a:spLocks noGrp="1"/>
          </p:cNvSpPr>
          <p:nvPr>
            <p:ph type="ftr" sz="quarter" idx="11"/>
          </p:nvPr>
        </p:nvSpPr>
        <p:spPr/>
        <p:txBody>
          <a:bodyPr/>
          <a:lstStyle/>
          <a:p>
            <a:r>
              <a:rPr lang="fi-FI"/>
              <a:t>ouka.fi/opinvirta</a:t>
            </a:r>
          </a:p>
        </p:txBody>
      </p:sp>
    </p:spTree>
    <p:extLst>
      <p:ext uri="{BB962C8B-B14F-4D97-AF65-F5344CB8AC3E}">
        <p14:creationId xmlns:p14="http://schemas.microsoft.com/office/powerpoint/2010/main" val="3863494811"/>
      </p:ext>
    </p:extLst>
  </p:cSld>
  <p:clrMapOvr>
    <a:masterClrMapping/>
  </p:clrMapOvr>
</p:sld>
</file>

<file path=ppt/theme/theme1.xml><?xml version="1.0" encoding="utf-8"?>
<a:theme xmlns:a="http://schemas.openxmlformats.org/drawingml/2006/main" name="Office-teema">
  <a:themeElements>
    <a:clrScheme name="STEAM">
      <a:dk1>
        <a:srgbClr val="000000"/>
      </a:dk1>
      <a:lt1>
        <a:srgbClr val="FFFFFF"/>
      </a:lt1>
      <a:dk2>
        <a:srgbClr val="44546A"/>
      </a:dk2>
      <a:lt2>
        <a:srgbClr val="E7E6E6"/>
      </a:lt2>
      <a:accent1>
        <a:srgbClr val="E10069"/>
      </a:accent1>
      <a:accent2>
        <a:srgbClr val="00DBFF"/>
      </a:accent2>
      <a:accent3>
        <a:srgbClr val="001E96"/>
      </a:accent3>
      <a:accent4>
        <a:srgbClr val="FAAF3C"/>
      </a:accent4>
      <a:accent5>
        <a:srgbClr val="55C8FF"/>
      </a:accent5>
      <a:accent6>
        <a:srgbClr val="28D74B"/>
      </a:accent6>
      <a:hlink>
        <a:srgbClr val="001E96"/>
      </a:hlink>
      <a:folHlink>
        <a:srgbClr val="E100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STEAM">
      <a:dk1>
        <a:srgbClr val="000000"/>
      </a:dk1>
      <a:lt1>
        <a:srgbClr val="FFFFFF"/>
      </a:lt1>
      <a:dk2>
        <a:srgbClr val="44546A"/>
      </a:dk2>
      <a:lt2>
        <a:srgbClr val="E7E6E6"/>
      </a:lt2>
      <a:accent1>
        <a:srgbClr val="E10069"/>
      </a:accent1>
      <a:accent2>
        <a:srgbClr val="00DBFF"/>
      </a:accent2>
      <a:accent3>
        <a:srgbClr val="001E96"/>
      </a:accent3>
      <a:accent4>
        <a:srgbClr val="FAAF3C"/>
      </a:accent4>
      <a:accent5>
        <a:srgbClr val="55C8FF"/>
      </a:accent5>
      <a:accent6>
        <a:srgbClr val="28D74B"/>
      </a:accent6>
      <a:hlink>
        <a:srgbClr val="001E96"/>
      </a:hlink>
      <a:folHlink>
        <a:srgbClr val="E100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09d7370-dd86-4ef8-8551-6b0a86300dea" xsi:nil="true"/>
    <lcf76f155ced4ddcb4097134ff3c332f xmlns="d77f0f79-9b59-47ac-8f62-6ee19e5f2f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E57A88957852C8448D5DFE2F03389933" ma:contentTypeVersion="14" ma:contentTypeDescription="Luo uusi asiakirja." ma:contentTypeScope="" ma:versionID="86e0181d3fb09bce190c89e920034725">
  <xsd:schema xmlns:xsd="http://www.w3.org/2001/XMLSchema" xmlns:xs="http://www.w3.org/2001/XMLSchema" xmlns:p="http://schemas.microsoft.com/office/2006/metadata/properties" xmlns:ns2="d77f0f79-9b59-47ac-8f62-6ee19e5f2f01" xmlns:ns3="c09d7370-dd86-4ef8-8551-6b0a86300dea" targetNamespace="http://schemas.microsoft.com/office/2006/metadata/properties" ma:root="true" ma:fieldsID="e9a09c9a6fb0ecaf3925931ed4c82611" ns2:_="" ns3:_="">
    <xsd:import namespace="d77f0f79-9b59-47ac-8f62-6ee19e5f2f01"/>
    <xsd:import namespace="c09d7370-dd86-4ef8-8551-6b0a86300d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f0f79-9b59-47ac-8f62-6ee19e5f2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Kuvien tunnisteet" ma:readOnly="false" ma:fieldId="{5cf76f15-5ced-4ddc-b409-7134ff3c332f}" ma:taxonomyMulti="true" ma:sspId="b6f73edd-577a-44a5-983b-b6ef24e706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9d7370-dd86-4ef8-8551-6b0a86300de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d9b2afb-1035-41d8-9bf6-a8850a15cd68}" ma:internalName="TaxCatchAll" ma:showField="CatchAllData" ma:web="c09d7370-dd86-4ef8-8551-6b0a86300de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B9AEDD-3BAB-489D-BF79-663B4CF73955}">
  <ds:schemaRefs>
    <ds:schemaRef ds:uri="http://schemas.microsoft.com/sharepoint/v3/contenttype/forms"/>
  </ds:schemaRefs>
</ds:datastoreItem>
</file>

<file path=customXml/itemProps2.xml><?xml version="1.0" encoding="utf-8"?>
<ds:datastoreItem xmlns:ds="http://schemas.openxmlformats.org/officeDocument/2006/customXml" ds:itemID="{EE7635C4-05D4-48FF-AF88-DE4B7DF36F53}">
  <ds:schemaRefs>
    <ds:schemaRef ds:uri="c09d7370-dd86-4ef8-8551-6b0a86300dea"/>
    <ds:schemaRef ds:uri="d77f0f79-9b59-47ac-8f62-6ee19e5f2f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DAC988-285A-4E6A-AC88-E367914DFFF8}">
  <ds:schemaRefs>
    <ds:schemaRef ds:uri="c09d7370-dd86-4ef8-8551-6b0a86300dea"/>
    <ds:schemaRef ds:uri="d77f0f79-9b59-47ac-8f62-6ee19e5f2f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Laajakuva</PresentationFormat>
  <Slides>23</Slides>
  <Notes>1</Notes>
  <HiddenSlides>0</HiddenSlides>
  <ScaleCrop>false</ScaleCrop>
  <HeadingPairs>
    <vt:vector size="4" baseType="variant">
      <vt:variant>
        <vt:lpstr>Teema</vt:lpstr>
      </vt:variant>
      <vt:variant>
        <vt:i4>2</vt:i4>
      </vt:variant>
      <vt:variant>
        <vt:lpstr>Dian otsikot</vt:lpstr>
      </vt:variant>
      <vt:variant>
        <vt:i4>23</vt:i4>
      </vt:variant>
    </vt:vector>
  </HeadingPairs>
  <TitlesOfParts>
    <vt:vector size="25" baseType="lpstr">
      <vt:lpstr>Office-teema</vt:lpstr>
      <vt:lpstr>Office-teema</vt:lpstr>
      <vt:lpstr>Kestävän tulevaisuuden OPINVIRTA</vt:lpstr>
      <vt:lpstr>PowerPoint-esitys</vt:lpstr>
      <vt:lpstr>Miten?</vt:lpstr>
      <vt:lpstr>Luontosuhteen vahvistaminen</vt:lpstr>
      <vt:lpstr>LUONTOSUHDE KANTAA LÄPI ELÄMÄN</vt:lpstr>
      <vt:lpstr>PowerPoint-esitys</vt:lpstr>
      <vt:lpstr>LINKKEJÄ MUIHIN MATERIAALEIHIN</vt:lpstr>
      <vt:lpstr>KAUPUNKISUUNNITTELUA PERÄMEREN RANNALLA </vt:lpstr>
      <vt:lpstr>EU:n ENNALLISTAMISASETUS</vt:lpstr>
      <vt:lpstr>SUOT – HIILINIELUJA VAI METAANIPÄÄSTÖJÄ</vt:lpstr>
      <vt:lpstr>PowerPoint-esitys</vt:lpstr>
      <vt:lpstr>VIITEKEHYS</vt:lpstr>
      <vt:lpstr>STEAM – TOIMITAAN YHESÄ!</vt:lpstr>
      <vt:lpstr>STEAM HAASTE:  VASTAMAINOS TAI ISKULAUSE </vt:lpstr>
      <vt:lpstr>STEAM – THINGLINK TIEDONRAKENTAJANA</vt:lpstr>
      <vt:lpstr>THINGLINK TIEDON RAKENTAJANA</vt:lpstr>
      <vt:lpstr>STEAM – TOIVON UUTISET 2050</vt:lpstr>
      <vt:lpstr>STEAM – TOIVON UUTISET 2050</vt:lpstr>
      <vt:lpstr>TV-UUTISEN KÄSIKIRJOITUS</vt:lpstr>
      <vt:lpstr>ITÄMERI -AIHEITA Toivon uutinen 2050 &amp; Thinglink</vt:lpstr>
      <vt:lpstr>STEAM – KANSALAISHAVAINNOINTI JärviWikiä hyödyntäen</vt:lpstr>
      <vt:lpstr>KANSALAISHAVAINNOINTI</vt:lpstr>
      <vt:lpstr>VESIREPPU – TUTKITAAN LÄHIYMPÄRISTÖÄ!</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subject/>
  <dc:creator>Ratava Paula</dc:creator>
  <cp:keywords/>
  <dc:description/>
  <cp:revision>35</cp:revision>
  <dcterms:created xsi:type="dcterms:W3CDTF">2022-04-01T07:08:02Z</dcterms:created>
  <dcterms:modified xsi:type="dcterms:W3CDTF">2024-08-26T17:39:22Z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2023-04-21T11:18:12Z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ceb772cd-5e74-4c04-ae78-e14faea2b92f</vt:lpwstr>
  </property>
  <property fmtid="{D5CDD505-2E9C-101B-9397-08002B2CF9AE}" pid="8" name="MSIP_Label_e7f2b28d-54cf-44b6-aad9-6a2b7fb652a6_ContentBits">
    <vt:lpwstr>0</vt:lpwstr>
  </property>
  <property fmtid="{D5CDD505-2E9C-101B-9397-08002B2CF9AE}" pid="9" name="ContentTypeId">
    <vt:lpwstr>0x010100E57A88957852C8448D5DFE2F03389933</vt:lpwstr>
  </property>
  <property fmtid="{D5CDD505-2E9C-101B-9397-08002B2CF9AE}" pid="10" name="MediaServiceImageTags">
    <vt:lpwstr/>
  </property>
</Properties>
</file>