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  <p:sldMasterId id="2147483685" r:id="rId5"/>
  </p:sldMasterIdLst>
  <p:notesMasterIdLst>
    <p:notesMasterId r:id="rId28"/>
  </p:notesMasterIdLst>
  <p:sldIdLst>
    <p:sldId id="258" r:id="rId6"/>
    <p:sldId id="299" r:id="rId7"/>
    <p:sldId id="292" r:id="rId8"/>
    <p:sldId id="300" r:id="rId9"/>
    <p:sldId id="301" r:id="rId10"/>
    <p:sldId id="302" r:id="rId11"/>
    <p:sldId id="303" r:id="rId12"/>
    <p:sldId id="298" r:id="rId13"/>
    <p:sldId id="290" r:id="rId14"/>
    <p:sldId id="291" r:id="rId15"/>
    <p:sldId id="286" r:id="rId16"/>
    <p:sldId id="261" r:id="rId17"/>
    <p:sldId id="287" r:id="rId18"/>
    <p:sldId id="288" r:id="rId19"/>
    <p:sldId id="296" r:id="rId20"/>
    <p:sldId id="264" r:id="rId21"/>
    <p:sldId id="265" r:id="rId22"/>
    <p:sldId id="266" r:id="rId23"/>
    <p:sldId id="267" r:id="rId24"/>
    <p:sldId id="268" r:id="rId25"/>
    <p:sldId id="269" r:id="rId26"/>
    <p:sldId id="305" r:id="rId27"/>
  </p:sldIdLst>
  <p:sldSz cx="12192000" cy="6858000"/>
  <p:notesSz cx="6858000" cy="9144000"/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1" autoAdjust="0"/>
    <p:restoredTop sz="94692" autoAdjust="0"/>
  </p:normalViewPr>
  <p:slideViewPr>
    <p:cSldViewPr snapToGrid="0" snapToObjects="1" showGuides="1">
      <p:cViewPr varScale="1">
        <p:scale>
          <a:sx n="64" d="100"/>
          <a:sy n="64" d="100"/>
        </p:scale>
        <p:origin x="90" y="12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110CF99-8546-9944-AF26-18CD4D3E6F2D}" type="datetimeFigureOut">
              <a:rPr lang="fi-FI" smtClean="0"/>
              <a:t>19.3.2024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3" name="Dian numeron paikkamerkki 2">
            <a:extLst>
              <a:ext uri="{FF2B5EF4-FFF2-40B4-BE49-F238E27FC236}">
                <a16:creationId xmlns:a16="http://schemas.microsoft.com/office/drawing/2014/main" id="{02AC7ED4-24AC-4F74-B0F9-249E620792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 rtlCol="0"/>
          <a:lstStyle/>
          <a:p>
            <a:pPr rtl="0"/>
            <a:r>
              <a:rPr lang="sv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3" name="Dian numeron paikkamerkki 2">
            <a:extLst>
              <a:ext uri="{FF2B5EF4-FFF2-40B4-BE49-F238E27FC236}">
                <a16:creationId xmlns:a16="http://schemas.microsoft.com/office/drawing/2014/main" id="{BF7504F5-95A1-4374-9467-135F0BA7D6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939" y="1404618"/>
            <a:ext cx="3313084" cy="999460"/>
          </a:xfrm>
        </p:spPr>
        <p:txBody>
          <a:bodyPr rtlCol="0" anchor="t">
            <a:normAutofit/>
          </a:bodyPr>
          <a:lstStyle>
            <a:lvl1pPr>
              <a:defRPr sz="24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7" y="1404618"/>
            <a:ext cx="4935677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rtlCol="0"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6192330" cy="681318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99107" y="5334269"/>
            <a:ext cx="1164408" cy="239804"/>
          </a:xfrm>
          <a:prstGeom prst="rect">
            <a:avLst/>
          </a:prstGeom>
        </p:spPr>
        <p:txBody>
          <a:bodyPr rtlCol="0"/>
          <a:lstStyle>
            <a:lvl1pPr algn="r"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90" y="5934820"/>
            <a:ext cx="7461536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6" name="Dian numeron paikkamerkki 2">
            <a:extLst>
              <a:ext uri="{FF2B5EF4-FFF2-40B4-BE49-F238E27FC236}">
                <a16:creationId xmlns:a16="http://schemas.microsoft.com/office/drawing/2014/main" id="{C45ED9B3-492D-4A93-96CE-7DE530A9F8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90" y="5934820"/>
            <a:ext cx="7692356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6" name="Dian numeron paikkamerkki 2">
            <a:extLst>
              <a:ext uri="{FF2B5EF4-FFF2-40B4-BE49-F238E27FC236}">
                <a16:creationId xmlns:a16="http://schemas.microsoft.com/office/drawing/2014/main" id="{70673A7D-1E4B-40EE-A88C-6CE942D40A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7807765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11" name="Dian numeron paikkamerkki 2">
            <a:extLst>
              <a:ext uri="{FF2B5EF4-FFF2-40B4-BE49-F238E27FC236}">
                <a16:creationId xmlns:a16="http://schemas.microsoft.com/office/drawing/2014/main" id="{2A21BEE6-F0AF-402E-9F9A-E984EF64E8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sp>
        <p:nvSpPr>
          <p:cNvPr id="11" name="Dian numeron paikkamerkki 2">
            <a:extLst>
              <a:ext uri="{FF2B5EF4-FFF2-40B4-BE49-F238E27FC236}">
                <a16:creationId xmlns:a16="http://schemas.microsoft.com/office/drawing/2014/main" id="{D79A7F56-C273-41A7-A79D-AF7CF9410E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E9215B-D9AE-2040-B8A8-E79E0AC7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6619E1-25BB-0C40-92DA-31298C5B1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1538"/>
            <a:ext cx="5181600" cy="3448380"/>
          </a:xfrm>
        </p:spPr>
        <p:txBody>
          <a:bodyPr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A505F1-B4C6-C94C-A108-3140C9D0E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41538"/>
            <a:ext cx="5181600" cy="3448380"/>
          </a:xfrm>
        </p:spPr>
        <p:txBody>
          <a:bodyPr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6DD4D9-263E-774C-88C5-224D8009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t>1.3.2024</a:t>
            </a: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D28B810-910D-B548-9DF5-8AC352F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5F6CC75-A029-4D4E-8087-B3546233A905}" type="slidenum">
              <a:t>‹#›</a:t>
            </a:fld>
            <a:endParaRPr lang="fi-FI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06787085-11E3-E243-B13A-79ADF09E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2624790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4358C0E3-07E5-D948-AF95-ECECDDEFF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98" y="0"/>
            <a:ext cx="10567358" cy="59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9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ABD0425-3B0D-074A-AB4B-5747C46FF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9552" y="4718649"/>
            <a:ext cx="8642448" cy="214797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CE21EAA-A126-714C-AFBC-AB218F2CAB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608" y="2392152"/>
            <a:ext cx="3759200" cy="44831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EB2AB68-33BC-2741-88C9-29F6479EE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9069"/>
            <a:ext cx="9144000" cy="1586331"/>
          </a:xfrm>
        </p:spPr>
        <p:txBody>
          <a:bodyPr rtlCol="0" anchor="t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D94A2B-33DE-8044-BF10-AE133B917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12" name="Kuva 11" descr="Oulun kaupungin tunnus">
            <a:extLst>
              <a:ext uri="{FF2B5EF4-FFF2-40B4-BE49-F238E27FC236}">
                <a16:creationId xmlns:a16="http://schemas.microsoft.com/office/drawing/2014/main" id="{994DCA6A-5360-614E-BED1-C6692D4F67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32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ABD0425-3B0D-074A-AB4B-5747C46FF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9552" y="4718649"/>
            <a:ext cx="8642448" cy="214797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7464584-3ED8-824F-BA0F-E379459402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335" y="2930140"/>
            <a:ext cx="4005749" cy="39278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EB2AB68-33BC-2741-88C9-29F6479EE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9069"/>
            <a:ext cx="9144000" cy="1586331"/>
          </a:xfrm>
        </p:spPr>
        <p:txBody>
          <a:bodyPr rtlCol="0" anchor="t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D94A2B-33DE-8044-BF10-AE133B917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12" name="Kuva 11" descr="Oulun kaupungin tunnus">
            <a:extLst>
              <a:ext uri="{FF2B5EF4-FFF2-40B4-BE49-F238E27FC236}">
                <a16:creationId xmlns:a16="http://schemas.microsoft.com/office/drawing/2014/main" id="{994DCA6A-5360-614E-BED1-C6692D4F67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0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ABD0425-3B0D-074A-AB4B-5747C46FF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9552" y="4718649"/>
            <a:ext cx="8642448" cy="214797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EB2AB68-33BC-2741-88C9-29F6479EE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9069"/>
            <a:ext cx="9144000" cy="1586331"/>
          </a:xfrm>
        </p:spPr>
        <p:txBody>
          <a:bodyPr rtlCol="0" anchor="t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D94A2B-33DE-8044-BF10-AE133B917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12" name="Kuva 11" descr="Oulun kaupungin tunnus">
            <a:extLst>
              <a:ext uri="{FF2B5EF4-FFF2-40B4-BE49-F238E27FC236}">
                <a16:creationId xmlns:a16="http://schemas.microsoft.com/office/drawing/2014/main" id="{994DCA6A-5360-614E-BED1-C6692D4F67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546AF94-0D85-8C49-AD3D-A077FF06032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776" y="3555400"/>
            <a:ext cx="3918301" cy="323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38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456D14-95DF-5546-9179-F8DE2CC5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F844BFF-8ACA-1B4B-9ED7-1C3AC18C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1.3.2024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B0FF5F9-22AB-4142-B7DB-60A594F1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v"/>
              <a:t>steaminoulu.fi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A4708F7-6013-944E-9539-60776918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5F6CC75-A029-4D4E-8087-B3546233A905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756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543308" cy="1532670"/>
          </a:xfrm>
        </p:spPr>
        <p:txBody>
          <a:bodyPr rtlCol="0"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4" y="3145134"/>
            <a:ext cx="3525379" cy="763478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  <a:prstGeom prst="rect">
            <a:avLst/>
          </a:prstGeom>
        </p:spPr>
        <p:txBody>
          <a:bodyPr rtlCol="0"/>
          <a:lstStyle>
            <a:lvl1pPr algn="r"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Otsikkodia">
    <p:bg>
      <p:bgPr>
        <a:gradFill>
          <a:gsLst>
            <a:gs pos="100000">
              <a:schemeClr val="accent1"/>
            </a:gs>
            <a:gs pos="0">
              <a:schemeClr val="accent2"/>
            </a:gs>
            <a:gs pos="47000">
              <a:schemeClr val="accent3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B2AB68-33BC-2741-88C9-29F6479EE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197" y="1200046"/>
            <a:ext cx="9144000" cy="2175010"/>
          </a:xfrm>
        </p:spPr>
        <p:txBody>
          <a:bodyPr rtlCol="0" anchor="b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D94A2B-33DE-8044-BF10-AE133B917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919" y="3482944"/>
            <a:ext cx="7098319" cy="1655762"/>
          </a:xfrm>
        </p:spPr>
        <p:txBody>
          <a:bodyPr rtlCol="0"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2B611-46E8-FB49-AFE6-B62F0034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637" y="6243098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5C73B62-8FF2-C543-A235-9AE570525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58" y="5348377"/>
            <a:ext cx="582853" cy="89472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807951E-19D6-DF4E-84E2-E660C567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2956433"/>
            <a:ext cx="4478429" cy="32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26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23E43F-188C-6049-8131-0F1CD95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Autofit/>
          </a:bodyPr>
          <a:lstStyle>
            <a:lvl1pPr>
              <a:defRPr sz="48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CDE1C8-5C8D-EC4A-925D-1BA10594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439"/>
            <a:ext cx="10515600" cy="3686654"/>
          </a:xfrm>
        </p:spPr>
        <p:txBody>
          <a:bodyPr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A10E6996-C8E9-F940-A887-9F48F4EBB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8AE4BDF-AEA9-5443-8664-2D76A7AC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1459002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23E43F-188C-6049-8131-0F1CD95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Autofit/>
          </a:bodyPr>
          <a:lstStyle>
            <a:lvl1pPr>
              <a:defRPr sz="48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CDE1C8-5C8D-EC4A-925D-1BA10594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8566"/>
            <a:ext cx="4812102" cy="3686654"/>
          </a:xfrm>
        </p:spPr>
        <p:txBody>
          <a:bodyPr rtlCol="0"/>
          <a:lstStyle>
            <a:lvl1pPr marL="0" indent="0">
              <a:buNone/>
              <a:defRPr/>
            </a:lvl1pPr>
            <a:lvl2pPr marL="403225" indent="-223838">
              <a:tabLst/>
              <a:defRPr/>
            </a:lvl2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A10E6996-C8E9-F940-A887-9F48F4EBB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691E9F3-5758-9547-A768-60F2EE26BA7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89452" y="2064439"/>
            <a:ext cx="4576314" cy="3686654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73050" indent="-222250">
              <a:tabLst/>
              <a:defRPr b="1"/>
            </a:lvl2pPr>
            <a:lvl3pPr marL="711200" indent="-222250">
              <a:tabLst/>
              <a:defRPr/>
            </a:lvl3pPr>
            <a:lvl4pPr marL="1028700" indent="-265113">
              <a:tabLst/>
              <a:defRPr/>
            </a:lvl4pPr>
            <a:lvl5pPr marL="1252538" indent="-223838">
              <a:tabLst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A9ABDFC1-CA2C-8E41-AF13-2212ADC6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330476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CDE1C8-5C8D-EC4A-925D-1BA10594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84" y="1253331"/>
            <a:ext cx="4576314" cy="435133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46088" indent="-266700">
              <a:tabLst/>
              <a:defRPr/>
            </a:lvl2pPr>
            <a:lvl3pPr marL="711200" indent="-222250">
              <a:tabLst/>
              <a:defRPr/>
            </a:lvl3pPr>
            <a:lvl4pPr marL="1028700" indent="-265113">
              <a:tabLst/>
              <a:defRPr/>
            </a:lvl4pPr>
            <a:lvl5pPr marL="1252538" indent="-223838">
              <a:tabLst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0584E8-DD1A-2948-A1E4-C252D3C5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E844B46F-97B3-6E42-9667-3B77743E18B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393813" y="629728"/>
            <a:ext cx="5073619" cy="545189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fi-FI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9E5379E9-A0EF-D14D-A21E-520A60A9F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2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E844B46F-97B3-6E42-9667-3B77743E18B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46184" y="629728"/>
            <a:ext cx="5073619" cy="545189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CDE1C8-5C8D-EC4A-925D-1BA105941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256" y="1253331"/>
            <a:ext cx="4576314" cy="435133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46088" indent="-266700">
              <a:tabLst/>
              <a:defRPr/>
            </a:lvl2pPr>
            <a:lvl3pPr marL="711200" indent="-222250">
              <a:tabLst/>
              <a:defRPr/>
            </a:lvl3pPr>
            <a:lvl4pPr marL="1028700" indent="-265113">
              <a:tabLst/>
              <a:defRPr/>
            </a:lvl4pPr>
            <a:lvl5pPr marL="1252538" indent="-223838">
              <a:tabLst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0584E8-DD1A-2948-A1E4-C252D3C5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1320294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E9215B-D9AE-2040-B8A8-E79E0AC7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6619E1-25BB-0C40-92DA-31298C5B1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1538"/>
            <a:ext cx="5181600" cy="3448380"/>
          </a:xfrm>
        </p:spPr>
        <p:txBody>
          <a:bodyPr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A505F1-B4C6-C94C-A108-3140C9D0E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41538"/>
            <a:ext cx="5181600" cy="3448380"/>
          </a:xfrm>
        </p:spPr>
        <p:txBody>
          <a:bodyPr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6DD4D9-263E-774C-88C5-224D8009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t>1.3.2024</a:t>
            </a: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D28B810-910D-B548-9DF5-8AC352F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5F6CC75-A029-4D4E-8087-B3546233A905}" type="slidenum">
              <a:t>‹#›</a:t>
            </a:fld>
            <a:endParaRPr lang="fi-FI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06787085-11E3-E243-B13A-79ADF09E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3693940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D2632E-1E37-1A4B-9463-6205412D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2D221EA-FAD0-3C40-B8CE-F6EEF877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t>1.3.2024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F2E7C4-9BB8-0541-91E5-27DAC946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5F6CC75-A029-4D4E-8087-B3546233A905}" type="slidenum">
              <a:t>‹#›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8D2DAEE-4EA3-744C-B0C4-266AE3B1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870799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23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FFC66B-FE07-6A48-B6B7-88265576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9F25FB1-0BFB-444E-ACB9-C0C5C847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2632" y="6228272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1006831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rtlCol="0" anchor="b"/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7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rtlCol="0"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rtlCol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rtlCol="0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rtl="0"/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rtlCol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da" smtClean="0"/>
              <a:pPr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2777822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rtlCol="0" anchor="t"/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 rtlCol="0"/>
          <a:lstStyle/>
          <a:p>
            <a:pPr rtl="0"/>
            <a:r>
              <a:rPr lang="sv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18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rtlCol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rtlCol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rtl="0"/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rtlCol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rtl="0"/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rtlCol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da" smtClean="0"/>
              <a:pPr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299730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2">
            <a:extLst>
              <a:ext uri="{FF2B5EF4-FFF2-40B4-BE49-F238E27FC236}">
                <a16:creationId xmlns:a16="http://schemas.microsoft.com/office/drawing/2014/main" id="{9060E49C-B8A9-43D2-84FF-49DB83FE8110}"/>
              </a:ext>
            </a:extLst>
          </p:cNvPr>
          <p:cNvSpPr txBox="1">
            <a:spLocks/>
          </p:cNvSpPr>
          <p:nvPr userDrawn="1"/>
        </p:nvSpPr>
        <p:spPr>
          <a:xfrm>
            <a:off x="10738045" y="5885896"/>
            <a:ext cx="644429" cy="388944"/>
          </a:xfrm>
          <a:prstGeom prst="rect">
            <a:avLst/>
          </a:prstGeom>
        </p:spPr>
        <p:txBody>
          <a:bodyPr rtlCol="0"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86213"/>
          </a:xfrm>
        </p:spPr>
        <p:txBody>
          <a:bodyPr rtlCol="0"/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2">
            <a:extLst>
              <a:ext uri="{FF2B5EF4-FFF2-40B4-BE49-F238E27FC236}">
                <a16:creationId xmlns:a16="http://schemas.microsoft.com/office/drawing/2014/main" id="{170DA104-9DCB-4C1D-BAA1-B3CD76410A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rtlCol="0" anchor="b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1AE929A-A0C9-425B-8BC4-3FE07C3845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rtlCol="0" anchor="b"/>
          <a:lstStyle/>
          <a:p>
            <a:pPr rtl="0"/>
            <a:r>
              <a:rPr lang="sv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 rtlCol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 rtl="0"/>
            <a:r>
              <a:rPr lang="sv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3" name="Dian numeron paikkamerkki 2">
            <a:extLst>
              <a:ext uri="{FF2B5EF4-FFF2-40B4-BE49-F238E27FC236}">
                <a16:creationId xmlns:a16="http://schemas.microsoft.com/office/drawing/2014/main" id="{D0C76F9D-2C27-4331-9E35-9C612968DA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40563" y="5913388"/>
            <a:ext cx="64442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1.sv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70" r:id="rId12"/>
    <p:sldLayoutId id="2147483668" r:id="rId13"/>
    <p:sldLayoutId id="2147483669" r:id="rId14"/>
    <p:sldLayoutId id="2147483677" r:id="rId15"/>
    <p:sldLayoutId id="2147483673" r:id="rId16"/>
    <p:sldLayoutId id="2147483675" r:id="rId17"/>
    <p:sldLayoutId id="2147483674" r:id="rId18"/>
    <p:sldLayoutId id="2147483676" r:id="rId19"/>
    <p:sldLayoutId id="2147483678" r:id="rId20"/>
    <p:sldLayoutId id="2147483679" r:id="rId21"/>
    <p:sldLayoutId id="2147483680" r:id="rId22"/>
    <p:sldLayoutId id="2147483681" r:id="rId23"/>
    <p:sldLayoutId id="2147483684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4DCD462-3CE8-D644-BCA8-ACB9FBEA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v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A0D5EA-0528-FB42-8BE5-EDBE70A34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v"/>
              <a:t>Muokkaa tekstin perustyylejä napsauttamalla</a:t>
            </a:r>
          </a:p>
          <a:p>
            <a:pPr lvl="1" rtl="0"/>
            <a:r>
              <a:rPr lang="sv"/>
              <a:t>toinen taso</a:t>
            </a:r>
          </a:p>
          <a:p>
            <a:pPr lvl="2" rtl="0"/>
            <a:r>
              <a:rPr lang="sv"/>
              <a:t>kolmas taso</a:t>
            </a:r>
          </a:p>
          <a:p>
            <a:pPr lvl="3" rtl="0"/>
            <a:r>
              <a:rPr lang="sv"/>
              <a:t>neljäs taso</a:t>
            </a:r>
          </a:p>
          <a:p>
            <a:pPr lvl="4" rtl="0"/>
            <a:r>
              <a:rPr lang="sv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314603-D520-574E-B638-953C35008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9077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fi-FI"/>
              <a:t>1.3.2024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2C661C-41BF-EF45-A912-4063EE8B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06642" y="6356350"/>
            <a:ext cx="1347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r>
              <a:rPr lang="sv"/>
              <a:t>steaminoulu.fi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146EAE-DBBB-8A40-AC81-8A11DE4D8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12" y="6356350"/>
            <a:ext cx="783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rtl="0"/>
            <a:fld id="{15F6CC75-A029-4D4E-8087-B3546233A905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CA431D-C8B8-D84B-8896-67BA5FBC287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34445" y="365125"/>
            <a:ext cx="1442766" cy="3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aula.vorne@ouka.fi" TargetMode="External"/><Relationship Id="rId2" Type="http://schemas.openxmlformats.org/officeDocument/2006/relationships/hyperlink" Target="mailto:maikki.manninen@ouka.fi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steaminoulu.fi/steam-oulussa/" TargetMode="Externa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m.fi/agenda-2030-kestavan-kehityksen-tavoitteet" TargetMode="Externa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F43471E-4320-8B1C-1652-9AC27A52D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DC888A-65E9-4224-B6C1-9BCEB232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615447"/>
            <a:ext cx="11360800" cy="763600"/>
          </a:xfrm>
        </p:spPr>
        <p:txBody>
          <a:bodyPr rtlCol="0"/>
          <a:lstStyle/>
          <a:p>
            <a:pPr rtl="0"/>
            <a:r>
              <a:rPr lang="sv"/>
              <a:t>Toolcamp-dagens tävlingsblock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68E593-4630-4014-A1A1-540A22A22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123" y="1856096"/>
            <a:ext cx="11633277" cy="4735773"/>
          </a:xfrm>
        </p:spPr>
        <p:txBody>
          <a:bodyPr rtlCol="0"/>
          <a:lstStyle/>
          <a:p>
            <a:pPr marL="152396" indent="0" rtl="0">
              <a:lnSpc>
                <a:spcPct val="150000"/>
              </a:lnSpc>
              <a:buNone/>
            </a:pPr>
            <a:endParaRPr lang="fi-FI" dirty="0"/>
          </a:p>
          <a:p>
            <a:pPr marL="152396" indent="0" rtl="0">
              <a:lnSpc>
                <a:spcPct val="150000"/>
              </a:lnSpc>
              <a:buNone/>
            </a:pPr>
            <a:endParaRPr lang="fi-FI" dirty="0"/>
          </a:p>
          <a:p>
            <a:pPr marL="152396" indent="0" rtl="0">
              <a:lnSpc>
                <a:spcPct val="150000"/>
              </a:lnSpc>
              <a:buNone/>
            </a:pPr>
            <a:endParaRPr lang="fi-FI" dirty="0"/>
          </a:p>
          <a:p>
            <a:pPr marL="152396" indent="0" rtl="0">
              <a:buNone/>
            </a:pPr>
            <a:endParaRPr lang="fi-FI" dirty="0"/>
          </a:p>
          <a:p>
            <a:pPr marL="152396" indent="0" rtl="0">
              <a:buNone/>
            </a:pPr>
            <a:endParaRPr lang="en-US" dirty="0"/>
          </a:p>
          <a:p>
            <a:pPr algn="l" rtl="0"/>
            <a:r>
              <a:rPr lang="sv" sz="1800"/>
              <a:t>I ToolCamp-dagen kan högst två grupper per daghem, lågstadieskola, högstadieskola eller läroanstalt på andra stadiet delta, medan fyra grupper kan delta från en grundskola.</a:t>
            </a:r>
          </a:p>
          <a:p>
            <a:pPr marL="152396" indent="0" algn="l" rtl="0">
              <a:buNone/>
            </a:pPr>
            <a:endParaRPr lang="fi-FI" sz="1800" dirty="0"/>
          </a:p>
          <a:p>
            <a:pPr algn="l" rtl="0"/>
            <a:r>
              <a:rPr lang="sv" sz="1800"/>
              <a:t>På den andra dagen ordnas endast en serie som är öppen för alla målgrupper.</a:t>
            </a:r>
          </a:p>
          <a:p>
            <a:pPr marL="152396" indent="0" algn="l" rtl="0">
              <a:buNone/>
            </a:pPr>
            <a:endParaRPr lang="fi-FI" sz="1800" dirty="0"/>
          </a:p>
          <a:p>
            <a:pPr algn="l" rtl="0"/>
            <a:r>
              <a:rPr lang="sv" sz="1800"/>
              <a:t>Grupperna som deltar väljs ut genom en kvaltävling som ordnas vid varje enhet (skola/daghem).</a:t>
            </a:r>
          </a:p>
          <a:p>
            <a:pPr marL="152396" indent="0" algn="l" rtl="0">
              <a:buNone/>
            </a:pPr>
            <a:endParaRPr lang="fi-FI" sz="1800" dirty="0"/>
          </a:p>
          <a:p>
            <a:pPr algn="l" rtl="0"/>
            <a:r>
              <a:rPr lang="sv" sz="1800"/>
              <a:t>Man får också delta i tävlingen med en blandad åldersgrupp.</a:t>
            </a:r>
          </a:p>
          <a:p>
            <a:pPr marL="152396" indent="0" algn="l" rtl="0">
              <a:buNone/>
            </a:pPr>
            <a:endParaRPr lang="fi-FI" sz="1800" dirty="0"/>
          </a:p>
          <a:p>
            <a:pPr algn="l" rtl="0"/>
            <a:r>
              <a:rPr lang="sv" sz="1800"/>
              <a:t>Gruppen måste vara på plats för att visa upp sitt arbete (med undantag för sjukhusskolan).</a:t>
            </a:r>
          </a:p>
          <a:p>
            <a:pPr marL="152396" indent="0" rtl="0">
              <a:buNone/>
            </a:pPr>
            <a:endParaRPr lang="en-US" dirty="0"/>
          </a:p>
        </p:txBody>
      </p:sp>
      <p:pic>
        <p:nvPicPr>
          <p:cNvPr id="5" name="Kuva 4" descr="Kuva, joka sisältää kohteen teksti, henkilö, kansa&#10;&#10;Kuvaus luotu automaattisesti">
            <a:extLst>
              <a:ext uri="{FF2B5EF4-FFF2-40B4-BE49-F238E27FC236}">
                <a16:creationId xmlns:a16="http://schemas.microsoft.com/office/drawing/2014/main" id="{E6DED351-F28E-C913-DF8E-8775FFB44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8" y="1665597"/>
            <a:ext cx="2351204" cy="1763403"/>
          </a:xfrm>
          <a:prstGeom prst="rect">
            <a:avLst/>
          </a:prstGeom>
        </p:spPr>
      </p:pic>
      <p:graphicFrame>
        <p:nvGraphicFramePr>
          <p:cNvPr id="4" name="Taulukko 5">
            <a:extLst>
              <a:ext uri="{FF2B5EF4-FFF2-40B4-BE49-F238E27FC236}">
                <a16:creationId xmlns:a16="http://schemas.microsoft.com/office/drawing/2014/main" id="{86786936-45A5-87F5-45AF-F9D6BA7C6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04856"/>
              </p:ext>
            </p:extLst>
          </p:nvPr>
        </p:nvGraphicFramePr>
        <p:xfrm>
          <a:off x="3057099" y="1665597"/>
          <a:ext cx="4322258" cy="1763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29">
                  <a:extLst>
                    <a:ext uri="{9D8B030D-6E8A-4147-A177-3AD203B41FA5}">
                      <a16:colId xmlns:a16="http://schemas.microsoft.com/office/drawing/2014/main" val="4228866481"/>
                    </a:ext>
                  </a:extLst>
                </a:gridCol>
                <a:gridCol w="2161129">
                  <a:extLst>
                    <a:ext uri="{9D8B030D-6E8A-4147-A177-3AD203B41FA5}">
                      <a16:colId xmlns:a16="http://schemas.microsoft.com/office/drawing/2014/main" val="2067875862"/>
                    </a:ext>
                  </a:extLst>
                </a:gridCol>
              </a:tblGrid>
              <a:tr h="580354">
                <a:tc>
                  <a:txBody>
                    <a:bodyPr/>
                    <a:lstStyle/>
                    <a:p>
                      <a:pPr rtl="0"/>
                      <a:r>
                        <a:rPr lang="sv"/>
                        <a:t>Dag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sv"/>
                        <a:t>Dag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543053"/>
                  </a:ext>
                </a:extLst>
              </a:tr>
              <a:tr h="394350">
                <a:tc>
                  <a:txBody>
                    <a:bodyPr/>
                    <a:lstStyle/>
                    <a:p>
                      <a:pPr rtl="0"/>
                      <a:r>
                        <a:rPr lang="sv"/>
                        <a:t>5–8-åringar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sv"/>
                        <a:t>K-16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276085"/>
                  </a:ext>
                </a:extLst>
              </a:tr>
              <a:tr h="394350">
                <a:tc>
                  <a:txBody>
                    <a:bodyPr/>
                    <a:lstStyle/>
                    <a:p>
                      <a:pPr rtl="0"/>
                      <a:r>
                        <a:rPr lang="sv"/>
                        <a:t>Klasserna 3–6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445993"/>
                  </a:ext>
                </a:extLst>
              </a:tr>
              <a:tr h="394350">
                <a:tc>
                  <a:txBody>
                    <a:bodyPr/>
                    <a:lstStyle/>
                    <a:p>
                      <a:pPr rtl="0"/>
                      <a:r>
                        <a:rPr lang="sv"/>
                        <a:t>Klasserna 7–9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63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059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9C1337-BCA6-5E42-89DB-FE6E7FD49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 anchor="b">
            <a:normAutofit fontScale="90000"/>
          </a:bodyPr>
          <a:lstStyle/>
          <a:p>
            <a:pPr rtl="0"/>
            <a:br>
              <a:rPr lang="fi-FI" sz="2800" dirty="0"/>
            </a:br>
            <a:br>
              <a:rPr lang="fi-FI" sz="2800" dirty="0"/>
            </a:br>
            <a:br>
              <a:rPr lang="fi-FI" sz="2800" dirty="0"/>
            </a:br>
            <a:r>
              <a:rPr lang="sv" sz="4400"/>
              <a:t>ToolCamp 2024: Utmaningarna</a:t>
            </a:r>
            <a:br>
              <a:rPr lang="fi-FI" sz="2800" dirty="0"/>
            </a:br>
            <a:br>
              <a:rPr lang="fi-FI" sz="2800" dirty="0"/>
            </a:br>
            <a:endParaRPr lang="en-FI" sz="28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CC67273-AE12-7E4D-BC21-86F650E91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483" y="5657954"/>
            <a:ext cx="5259456" cy="627681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sv"/>
              <a:t>City of Oulu
Education and cultural services</a:t>
            </a:r>
            <a:endParaRPr lang="fi-FI" b="1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6233B6-C52B-AA49-BF12-732C5DAB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steaminoulu.fi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E552EE0-F94E-EDC5-9CF3-0221F5996717}"/>
              </a:ext>
            </a:extLst>
          </p:cNvPr>
          <p:cNvSpPr txBox="1"/>
          <p:nvPr/>
        </p:nvSpPr>
        <p:spPr>
          <a:xfrm>
            <a:off x="1123625" y="2865046"/>
            <a:ext cx="6075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30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 Energi från naturen</a:t>
            </a:r>
            <a:b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lang="sv" sz="30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2. Välbefinnande och trygghet</a:t>
            </a:r>
            <a:br>
              <a:rPr kumimoji="0" lang="fi-FI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lang="sv" sz="30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3. Framtidens stad</a:t>
            </a:r>
            <a:endParaRPr kumimoji="0" lang="fi-FI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85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BD5037C-9ABF-0C41-A82C-98315F5C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pPr rtl="0"/>
            <a:r>
              <a:rPr lang="sv"/>
              <a:t>Tema 1: Energi från naturen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6F9416-1258-C34B-BCBD-04C2FBA0C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8462" y="2241064"/>
            <a:ext cx="6354170" cy="2375871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sv" sz="25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Planera en innovativ lösning för att producera energi i naturen eller när man rör sig i naturen.</a:t>
            </a:r>
          </a:p>
          <a:p>
            <a:pPr marL="0" indent="0" rtl="0">
              <a:buNone/>
            </a:pPr>
            <a:r>
              <a:rPr lang="sv" sz="25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Lösningen kan vara relaterad till enskilda personers aktiviteter, samhället i stort, staden, nationell nivå eller global nivå.</a:t>
            </a:r>
            <a:r>
              <a:rPr lang="sv" sz="2500"/>
              <a:t> </a:t>
            </a:r>
            <a:endParaRPr lang="en-FI" sz="2500" dirty="0"/>
          </a:p>
          <a:p>
            <a:pPr marL="0" indent="0" rtl="0">
              <a:buNone/>
            </a:pPr>
            <a:endParaRPr lang="fi-FI" sz="25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3A053D0-496D-DB44-A3A5-3D50AAC0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steaminoulu.fi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B5BA0A5-0A96-E649-AD16-E3A6B9AB79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860" y="2802268"/>
            <a:ext cx="4241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7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BD5037C-9ABF-0C41-A82C-98315F5C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sv"/>
              <a:t>Tema 2: Välbefinnande och trygghet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6F9416-1258-C34B-BCBD-04C2FBA0C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1538"/>
            <a:ext cx="7036558" cy="3448380"/>
          </a:xfrm>
        </p:spPr>
        <p:txBody>
          <a:bodyPr rtlCol="0">
            <a:normAutofit/>
          </a:bodyPr>
          <a:lstStyle/>
          <a:p>
            <a:pPr marL="0" indent="0" algn="l" rtl="0">
              <a:buNone/>
            </a:pP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Planera en lösning som ökar jämlikheten och jämställdheten inom gruppen eller enheten </a:t>
            </a:r>
            <a:r>
              <a:rPr lang="sv" sz="2400">
                <a:solidFill>
                  <a:srgbClr val="000000"/>
                </a:solidFill>
                <a:latin typeface="Arial" panose="020B0604020202020204" pitchFamily="34" charset="0"/>
              </a:rPr>
              <a:t>samt</a:t>
            </a: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914400" lvl="1" indent="-457200" rtl="0">
              <a:buFont typeface="+mj-lt"/>
              <a:buAutoNum type="alphaLcParenR"/>
            </a:pPr>
            <a:r>
              <a:rPr lang="sv" sz="2400">
                <a:solidFill>
                  <a:srgbClr val="000000"/>
                </a:solidFill>
                <a:latin typeface="Arial" panose="020B0604020202020204" pitchFamily="34" charset="0"/>
              </a:rPr>
              <a:t>minskar ensamhet eller</a:t>
            </a:r>
          </a:p>
          <a:p>
            <a:pPr marL="914400" lvl="1" indent="-457200" rtl="0">
              <a:buFont typeface="+mj-lt"/>
              <a:buAutoNum type="alphaLcParenR"/>
            </a:pPr>
            <a:r>
              <a:rPr lang="sv" sz="2400">
                <a:solidFill>
                  <a:srgbClr val="000000"/>
                </a:solidFill>
                <a:latin typeface="Arial" panose="020B0604020202020204" pitchFamily="34" charset="0"/>
              </a:rPr>
              <a:t>förebygger digital mobbning eller</a:t>
            </a:r>
          </a:p>
          <a:p>
            <a:pPr marL="914400" lvl="1" indent="-457200" rtl="0">
              <a:buFont typeface="+mj-lt"/>
              <a:buAutoNum type="alphaLcParenR"/>
            </a:pPr>
            <a:r>
              <a:rPr lang="sv" sz="2400">
                <a:solidFill>
                  <a:srgbClr val="000000"/>
                </a:solidFill>
                <a:latin typeface="Arial" panose="020B0604020202020204" pitchFamily="34" charset="0"/>
              </a:rPr>
              <a:t>är en lösning på ökad fysisk inaktivitet</a:t>
            </a:r>
            <a:endParaRPr lang="fi-FI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Lösningen ska främja en trygg, gemenskaplig och accepterande atmosfär.</a:t>
            </a:r>
          </a:p>
          <a:p>
            <a:pPr marL="0" indent="0" rtl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3A053D0-496D-DB44-A3A5-3D50AAC0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steaminoulu.fi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B5BA0A5-0A96-E649-AD16-E3A6B9AB79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860" y="2802268"/>
            <a:ext cx="4241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7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BD5037C-9ABF-0C41-A82C-98315F5C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sv"/>
              <a:t>Tema 3: Framtidens stad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6F9416-1258-C34B-BCBD-04C2FBA0C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8193"/>
            <a:ext cx="7241274" cy="4614682"/>
          </a:xfrm>
        </p:spPr>
        <p:txBody>
          <a:bodyPr rtlCol="0">
            <a:normAutofit fontScale="92500" lnSpcReduction="10000"/>
          </a:bodyPr>
          <a:lstStyle/>
          <a:p>
            <a:pPr marL="457200" indent="-457200" algn="l" rtl="0">
              <a:buAutoNum type="alphaLcParenR"/>
            </a:pP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Planera hur havet och andra vattendrag i Uleåborg ska synliggöras som en del av stadsbornas vardag.</a:t>
            </a:r>
          </a:p>
          <a:p>
            <a:pPr marL="457200" indent="-457200" algn="l" rtl="0">
              <a:buAutoNum type="alphaLcParenR"/>
            </a:pP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Fundera på en lösning för att utveckla cirkulär ekonomi. Fundera på innovativa lösningar, till exempel hur delning, utlåning, uthyrning och samägande skulle kunna utvecklas.</a:t>
            </a:r>
          </a:p>
          <a:p>
            <a:pPr marL="457200" indent="-457200" algn="l" rtl="0">
              <a:buAutoNum type="alphaLcParenR"/>
            </a:pP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Föreställ er ett bilfritt centrum i Uleåborg. Planera vilka funktioner som skulle kunna finnas på de stora parkeringsplatserna på torgstranden till glädje för stadsborna. Hur ska torgstranden göras attraktiv och trivsam för barn och unga?</a:t>
            </a:r>
          </a:p>
          <a:p>
            <a:pPr marL="457200" indent="-457200" algn="l" rtl="0">
              <a:buAutoNum type="alphaLcParenR"/>
            </a:pPr>
            <a:r>
              <a:rPr lang="sv" sz="2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Planera en lösningen för att öka läsning och läslust i offentliga utrymmen, till exempel daghem, skolor, bibliotek, Valkea eller Ideapark. Vad ska finnas där? Vilken typ av aktiviteter ska ordnas där?</a:t>
            </a:r>
          </a:p>
          <a:p>
            <a:pPr marL="0" indent="0" rtl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3A053D0-496D-DB44-A3A5-3D50AAC0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steaminoulu.fi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B5BA0A5-0A96-E649-AD16-E3A6B9AB79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142" y="3111690"/>
            <a:ext cx="3836518" cy="292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sv" sz="4800"/>
              <a:t>ToolCamp</a:t>
            </a:r>
            <a:endParaRPr lang="fi-FI" sz="48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3516" y="2774157"/>
            <a:ext cx="8124967" cy="1655762"/>
          </a:xfrm>
        </p:spPr>
        <p:txBody>
          <a:bodyPr rtlCol="0">
            <a:normAutofit/>
          </a:bodyPr>
          <a:lstStyle/>
          <a:p>
            <a:pPr rtl="0"/>
            <a:r>
              <a:rPr lang="sv" sz="3200"/>
              <a:t>Varje lösning kommer att utvärderas utifrån följande kriterier.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0FBA1-CB05-4B20-BE6C-9D6CEA40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49" y="416353"/>
            <a:ext cx="8468474" cy="1014942"/>
          </a:xfrm>
        </p:spPr>
        <p:txBody>
          <a:bodyPr rtlCol="0"/>
          <a:lstStyle/>
          <a:p>
            <a:pPr rtl="0"/>
            <a:r>
              <a:rPr lang="sv"/>
              <a:t>SAMARBETE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680BC-A4C2-4968-9259-30CDA8EF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49" y="1542931"/>
            <a:ext cx="10787485" cy="4332935"/>
          </a:xfrm>
        </p:spPr>
        <p:txBody>
          <a:bodyPr rtlCol="0"/>
          <a:lstStyle/>
          <a:p>
            <a:pPr marL="0" indent="0" rtl="0">
              <a:buNone/>
            </a:pPr>
            <a:r>
              <a:rPr lang="sv" sz="2000" b="1"/>
              <a:t>Gemensamt ansvar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Eleverna är gemensamt ansvariga för planeringsutmaningen. </a:t>
            </a:r>
            <a:endParaRPr lang="fi-FI" sz="18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Eleverna fattar gemensamma beslut om innehållet, processen och lösningen. </a:t>
            </a:r>
            <a:endParaRPr lang="fi-FI" sz="1800" dirty="0">
              <a:cs typeface="Segoe UI"/>
            </a:endParaRPr>
          </a:p>
          <a:p>
            <a:pPr marL="0" indent="0" rtl="0">
              <a:buNone/>
            </a:pPr>
            <a:r>
              <a:rPr lang="sv" sz="2000" b="1"/>
              <a:t>Rollfördelning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Eleverna är beroende av ​varandras bidrag för att lösa planeringsutmaningen (var och en i gruppen har en särskild roll). </a:t>
            </a:r>
            <a:endParaRPr lang="fi-FI" sz="1800" dirty="0">
              <a:cs typeface="Segoe UI"/>
            </a:endParaRPr>
          </a:p>
          <a:p>
            <a:pPr marL="0" indent="0" rtl="0">
              <a:buNone/>
            </a:pPr>
            <a:r>
              <a:rPr lang="sv" sz="2000" b="1"/>
              <a:t>Dokumentation av samarbetet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Eleverna berättar utförligt om sitt samarbete.</a:t>
            </a:r>
            <a:endParaRPr lang="fi-FI" sz="18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Eleverna har dokumenterat sitt samarbete (till exempel bilder, video, modeller).</a:t>
            </a:r>
            <a:endParaRPr lang="fi-FI" sz="18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Eleverna beskriver framgångar, utmaningar, val/uteslutanden och olika roller i samarbetet.</a:t>
            </a:r>
            <a:endParaRPr lang="fi-FI" sz="18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1800"/>
              <a:t>Var och en i gruppen kan svara på frågor om gruppens arbete, innehållet, processen och lösningen.</a:t>
            </a:r>
            <a:endParaRPr lang="fi-FI" sz="1800" dirty="0">
              <a:cs typeface="Segoe UI"/>
            </a:endParaRPr>
          </a:p>
          <a:p>
            <a:pPr rt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46BEE-53F8-4B96-9FD4-46DC097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1.3.2024</a:t>
            </a:r>
          </a:p>
        </p:txBody>
      </p:sp>
    </p:spTree>
    <p:extLst>
      <p:ext uri="{BB962C8B-B14F-4D97-AF65-F5344CB8AC3E}">
        <p14:creationId xmlns:p14="http://schemas.microsoft.com/office/powerpoint/2010/main" val="112979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0FBA1-CB05-4B20-BE6C-9D6CEA40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2" y="365126"/>
            <a:ext cx="10829818" cy="921808"/>
          </a:xfrm>
        </p:spPr>
        <p:txBody>
          <a:bodyPr rtlCol="0"/>
          <a:lstStyle/>
          <a:p>
            <a:pPr rtl="0"/>
            <a:r>
              <a:rPr lang="sv"/>
              <a:t>ANSVARSFULLHET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680BC-A4C2-4968-9259-30CDA8EF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15" y="1350903"/>
            <a:ext cx="10983074" cy="4941477"/>
          </a:xfrm>
        </p:spPr>
        <p:txBody>
          <a:bodyPr rtlCol="0"/>
          <a:lstStyle/>
          <a:p>
            <a:pPr marL="0" indent="0" rtl="0">
              <a:buNone/>
            </a:pPr>
            <a:r>
              <a:rPr lang="sv" sz="2000" b="1"/>
              <a:t>Livscykel</a:t>
            </a:r>
          </a:p>
          <a:p>
            <a:pPr marL="342900" indent="-342900" rtl="0">
              <a:buChar char="•"/>
            </a:pPr>
            <a:r>
              <a:rPr lang="sv" sz="2000">
                <a:cs typeface="Segoe UI"/>
              </a:rPr>
              <a:t>Den produkt eller tjänst som eleverna planerat är så långlivad som möjligt och klarar tidens tand.</a:t>
            </a:r>
          </a:p>
          <a:p>
            <a:pPr marL="342900" indent="-342900" rtl="0">
              <a:buChar char="•"/>
            </a:pPr>
            <a:r>
              <a:rPr lang="sv" sz="2000">
                <a:cs typeface="Segoe UI"/>
              </a:rPr>
              <a:t>Allt material är återvinningsbart i största möjliga utsträckning eller är redan utformat så att det i största möjliga utsträckning använder återvunnet material. </a:t>
            </a:r>
            <a:endParaRPr lang="fi-FI" sz="2000" dirty="0"/>
          </a:p>
          <a:p>
            <a:pPr marL="0" indent="0" rtl="0">
              <a:buNone/>
            </a:pPr>
            <a:r>
              <a:rPr lang="sv" sz="2000" b="1"/>
              <a:t>Ekologi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>
                <a:cs typeface="Segoe UI"/>
              </a:rPr>
              <a:t>Den produkt som eleverna planerat slösar så lite som möjligt med naturresurser och är miljövänlig.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beskriver och motiverar valet av material för sin lösning.</a:t>
            </a:r>
            <a:endParaRPr lang="fi-FI" sz="2000" dirty="0">
              <a:cs typeface="Segoe UI"/>
            </a:endParaRPr>
          </a:p>
          <a:p>
            <a:pPr marL="0" indent="0" rtl="0">
              <a:buNone/>
            </a:pPr>
            <a:r>
              <a:rPr lang="sv" sz="2000" b="1">
                <a:cs typeface="Segoe UI"/>
              </a:rPr>
              <a:t>Etik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>
                <a:cs typeface="Segoe UI"/>
              </a:rPr>
              <a:t>Den produkt eller tjänst som eleverna planerat tar så mycket hänsyn till alla användar- och specialgrupper som möjligt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46BEE-53F8-4B96-9FD4-46DC097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1.3.2024</a:t>
            </a:r>
          </a:p>
        </p:txBody>
      </p:sp>
    </p:spTree>
    <p:extLst>
      <p:ext uri="{BB962C8B-B14F-4D97-AF65-F5344CB8AC3E}">
        <p14:creationId xmlns:p14="http://schemas.microsoft.com/office/powerpoint/2010/main" val="4178739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0FBA1-CB05-4B20-BE6C-9D6CEA40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65125"/>
            <a:ext cx="10273301" cy="904875"/>
          </a:xfrm>
        </p:spPr>
        <p:txBody>
          <a:bodyPr rtlCol="0"/>
          <a:lstStyle/>
          <a:p>
            <a:pPr rtl="0"/>
            <a:r>
              <a:rPr lang="sv"/>
              <a:t>TILLÄMPNING AV TEKNIK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680BC-A4C2-4968-9259-30CDA8EF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6" y="1916523"/>
            <a:ext cx="10983074" cy="4941477"/>
          </a:xfrm>
        </p:spPr>
        <p:txBody>
          <a:bodyPr rtlCol="0"/>
          <a:lstStyle/>
          <a:p>
            <a:pPr marL="0" indent="0" rtl="0">
              <a:buNone/>
            </a:pPr>
            <a:r>
              <a:rPr lang="sv" sz="2000" b="1"/>
              <a:t>Användning av teknik som stöd för informationssökning och dokumentation </a:t>
            </a:r>
            <a:endParaRPr lang="fi-FI" sz="2000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använder sig av informationsteknik under processen, t.ex. när de gör egna fältundersökningar och tar fram information.</a:t>
            </a:r>
            <a:endParaRPr lang="fi-FI" sz="2000" dirty="0">
              <a:cs typeface="Segoe UI"/>
            </a:endParaRPr>
          </a:p>
          <a:p>
            <a:pPr marL="0" indent="0" rtl="0">
              <a:buNone/>
            </a:pPr>
            <a:r>
              <a:rPr lang="sv" sz="2000" b="1"/>
              <a:t>Samarbete med hjälp teknik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samarbetar också på digital väg och presenterar sin information och sina modeller med hjälp av teknik.</a:t>
            </a:r>
            <a:endParaRPr lang="fi-FI" sz="2000" dirty="0">
              <a:cs typeface="Segoe UI"/>
            </a:endParaRPr>
          </a:p>
          <a:p>
            <a:pPr marL="0" indent="0" rtl="0">
              <a:buNone/>
            </a:pPr>
            <a:r>
              <a:rPr lang="sv" sz="2000" b="1"/>
              <a:t>Digital design och tillverkning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använder digital design och tillverkning för att skapa sina lösningar. 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I elevernas lösning ingår komponenter som genomförs digitalt.</a:t>
            </a:r>
            <a:endParaRPr lang="fi-FI" sz="2000" dirty="0">
              <a:cs typeface="Segoe U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46BEE-53F8-4B96-9FD4-46DC097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1.3.2024</a:t>
            </a:r>
          </a:p>
        </p:txBody>
      </p:sp>
    </p:spTree>
    <p:extLst>
      <p:ext uri="{BB962C8B-B14F-4D97-AF65-F5344CB8AC3E}">
        <p14:creationId xmlns:p14="http://schemas.microsoft.com/office/powerpoint/2010/main" val="684587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0FBA1-CB05-4B20-BE6C-9D6CEA40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65126"/>
            <a:ext cx="10898407" cy="964142"/>
          </a:xfrm>
        </p:spPr>
        <p:txBody>
          <a:bodyPr rtlCol="0"/>
          <a:lstStyle/>
          <a:p>
            <a:pPr rtl="0"/>
            <a:r>
              <a:rPr lang="sv" sz="4000"/>
              <a:t>PROBLEMLÖSNING OCH INNOVATION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680BC-A4C2-4968-9259-30CDA8EF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6" y="1372070"/>
            <a:ext cx="10983074" cy="4941477"/>
          </a:xfrm>
        </p:spPr>
        <p:txBody>
          <a:bodyPr rtlCol="0"/>
          <a:lstStyle/>
          <a:p>
            <a:pPr marL="0" indent="0" rtl="0">
              <a:buNone/>
            </a:pPr>
            <a:r>
              <a:rPr lang="sv" sz="2000" b="1"/>
              <a:t>Beskrivning av och motiveringar till lösningen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Elevernas lösning är innovativ.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Elevernas lösning kan förverkligas i praktiken. 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kan motivera och förklara hur de har kommit fram till sin lösning.</a:t>
            </a:r>
            <a:endParaRPr lang="fi-FI" sz="2000" dirty="0">
              <a:cs typeface="Segoe UI"/>
            </a:endParaRPr>
          </a:p>
          <a:p>
            <a:pPr rtl="0"/>
            <a:endParaRPr lang="fi-FI" sz="2000" dirty="0"/>
          </a:p>
          <a:p>
            <a:pPr marL="0" indent="0" rtl="0">
              <a:buNone/>
            </a:pPr>
            <a:r>
              <a:rPr lang="sv" sz="2000" b="1"/>
              <a:t>Användning av en målgrupp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testar lösningen i en målgrupp som de själva valt. 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förbättrar sin lösning på basis av målgruppens svar.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kan motivera tillämpningen av lösningen och dess betydelse för den valda målgruppen.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använder den information de fått genom fältundersökningar för att utveckla en lösning på designutmaningen.</a:t>
            </a:r>
            <a:endParaRPr lang="fi-FI" sz="2000" dirty="0">
              <a:cs typeface="Segoe U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46BEE-53F8-4B96-9FD4-46DC097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1.3.2024</a:t>
            </a:r>
          </a:p>
        </p:txBody>
      </p:sp>
    </p:spTree>
    <p:extLst>
      <p:ext uri="{BB962C8B-B14F-4D97-AF65-F5344CB8AC3E}">
        <p14:creationId xmlns:p14="http://schemas.microsoft.com/office/powerpoint/2010/main" val="259552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DCC67273-AE12-7E4D-BC21-86F650E91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197" y="3207619"/>
            <a:ext cx="6474603" cy="2007573"/>
          </a:xfrm>
        </p:spPr>
        <p:txBody>
          <a:bodyPr rtlCol="0">
            <a:normAutofit lnSpcReduction="10000"/>
          </a:bodyPr>
          <a:lstStyle/>
          <a:p>
            <a:pPr algn="l" rtl="0"/>
            <a:br>
              <a:rPr lang="fi-FI" sz="2400" b="0" i="0" dirty="0">
                <a:effectLst/>
                <a:latin typeface="Barlow" panose="00000500000000000000" pitchFamily="2" charset="0"/>
              </a:rPr>
            </a:br>
            <a:r>
              <a:rPr lang="sv" sz="2400" b="0" i="0">
                <a:effectLst/>
                <a:latin typeface="Barlow" panose="00000500000000000000" pitchFamily="2" charset="0"/>
              </a:rPr>
              <a:t>”</a:t>
            </a:r>
            <a:r>
              <a:rPr lang="sv" b="0" i="0">
                <a:effectLst/>
                <a:latin typeface="Barlow" panose="00000500000000000000" pitchFamily="2" charset="0"/>
              </a:rPr>
              <a:t> ett årligt evenemang för att fira uppfinningsrikedom, kreativitet och samarbete, under vilket barn och unga i olika åldrar tar sig an utmaningar och hittar på idéer för att lösa dem.</a:t>
            </a:r>
            <a:r>
              <a:rPr lang="sv" sz="2400" b="0" i="0">
                <a:effectLst/>
                <a:latin typeface="Barlow" panose="00000500000000000000" pitchFamily="2" charset="0"/>
              </a:rPr>
              <a:t>”</a:t>
            </a:r>
            <a:endParaRPr lang="fi-FI" b="1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6233B6-C52B-AA49-BF12-732C5DAB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steaminoulu.fi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4DEBF872-012C-2356-58BA-BC9A81D7B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197" y="1200046"/>
            <a:ext cx="9144000" cy="2007573"/>
          </a:xfrm>
        </p:spPr>
        <p:txBody>
          <a:bodyPr rtlCol="0"/>
          <a:lstStyle/>
          <a:p>
            <a:pPr rtl="0"/>
            <a:r>
              <a:rPr lang="sv" sz="9600"/>
              <a:t>ToolCamp</a:t>
            </a:r>
            <a:endParaRPr lang="fi-FI" sz="9600" dirty="0"/>
          </a:p>
        </p:txBody>
      </p:sp>
    </p:spTree>
    <p:extLst>
      <p:ext uri="{BB962C8B-B14F-4D97-AF65-F5344CB8AC3E}">
        <p14:creationId xmlns:p14="http://schemas.microsoft.com/office/powerpoint/2010/main" val="1082670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0FBA1-CB05-4B20-BE6C-9D6CEA40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65125"/>
            <a:ext cx="9958607" cy="886933"/>
          </a:xfrm>
        </p:spPr>
        <p:txBody>
          <a:bodyPr rtlCol="0"/>
          <a:lstStyle/>
          <a:p>
            <a:pPr rtl="0"/>
            <a:r>
              <a:rPr lang="sv" sz="4000"/>
              <a:t>KOMMUNIKATION OCH VISUALITET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680BC-A4C2-4968-9259-30CDA8EF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6" y="1516028"/>
            <a:ext cx="10983074" cy="4941477"/>
          </a:xfrm>
        </p:spPr>
        <p:txBody>
          <a:bodyPr rtlCol="0"/>
          <a:lstStyle/>
          <a:p>
            <a:pPr marL="0" indent="0" rtl="0">
              <a:buNone/>
            </a:pPr>
            <a:r>
              <a:rPr lang="sv" sz="2000" b="1"/>
              <a:t>Beskrivning av processen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beskriver sin process genom att relatera till designutmaningen, fältundersökningen, idéskapandet och lösningen, så att kopplingen blir tydlig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beskriver vad de har lärt sig i processen och vilka lärdomar de kan dra nytta av för framtida designutmaningar. </a:t>
            </a:r>
            <a:endParaRPr lang="fi-FI" sz="2000" dirty="0">
              <a:cs typeface="Segoe UI"/>
            </a:endParaRPr>
          </a:p>
          <a:p>
            <a:pPr marL="0" indent="0" rtl="0">
              <a:buNone/>
            </a:pPr>
            <a:r>
              <a:rPr lang="sv" sz="2000" b="1"/>
              <a:t>Dokumentationens begriplighet</a:t>
            </a:r>
            <a:endParaRPr lang="fi-FI" sz="2000" b="1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Elevernas kommunikation är tydlig.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I elevernas dokumentation och lösning har den visuella aspekten beaktats.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Utifrån elevernas presentation kan man se att deras arbete har framskridit enligt designprocessens skeden.</a:t>
            </a:r>
            <a:endParaRPr lang="fi-FI" sz="2000" dirty="0">
              <a:cs typeface="Segoe U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46BEE-53F8-4B96-9FD4-46DC097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1.3.2024</a:t>
            </a:r>
          </a:p>
        </p:txBody>
      </p:sp>
    </p:spTree>
    <p:extLst>
      <p:ext uri="{BB962C8B-B14F-4D97-AF65-F5344CB8AC3E}">
        <p14:creationId xmlns:p14="http://schemas.microsoft.com/office/powerpoint/2010/main" val="158259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F0FBA1-CB05-4B20-BE6C-9D6CEA40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26" y="365125"/>
            <a:ext cx="10273301" cy="1325563"/>
          </a:xfrm>
        </p:spPr>
        <p:txBody>
          <a:bodyPr rtlCol="0"/>
          <a:lstStyle/>
          <a:p>
            <a:pPr rtl="0"/>
            <a:r>
              <a:rPr lang="sv"/>
              <a:t>KÄMPE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680BC-A4C2-4968-9259-30CDA8EF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6" y="1690688"/>
            <a:ext cx="10983074" cy="4766817"/>
          </a:xfrm>
        </p:spPr>
        <p:txBody>
          <a:bodyPr rtlCol="0"/>
          <a:lstStyle/>
          <a:p>
            <a:pPr marL="0" indent="0" rtl="0">
              <a:buNone/>
            </a:pPr>
            <a:endParaRPr lang="fi-FI" sz="2000" b="1" dirty="0">
              <a:ea typeface="+mn-lt"/>
              <a:cs typeface="+mn-lt"/>
            </a:endParaRPr>
          </a:p>
          <a:p>
            <a:pPr marL="0" indent="0" rtl="0">
              <a:buNone/>
            </a:pPr>
            <a:r>
              <a:rPr lang="sv" sz="2000" b="1">
                <a:ea typeface="+mn-lt"/>
                <a:cs typeface="+mn-lt"/>
              </a:rPr>
              <a:t>Engagemang, attityd och kreativitet</a:t>
            </a:r>
          </a:p>
          <a:p>
            <a:pPr marL="0" indent="0" rtl="0">
              <a:buNone/>
            </a:pPr>
            <a:endParaRPr lang="fi-FI" sz="2000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visar ett stort engagemang och motivation för sin process och lösning.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fortsätter att arbeta trots att de stöter på stora motgångar.</a:t>
            </a:r>
            <a:endParaRPr lang="fi-FI" sz="2000" dirty="0">
              <a:cs typeface="Segoe UI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v" sz="2000"/>
              <a:t>Eleverna hittar originella och annorlunda ​lösningar på designutmaningen.</a:t>
            </a:r>
            <a:endParaRPr lang="fi-FI" sz="2000" dirty="0">
              <a:cs typeface="Segoe U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46BEE-53F8-4B96-9FD4-46DC097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1.3.2024</a:t>
            </a:r>
          </a:p>
        </p:txBody>
      </p:sp>
    </p:spTree>
    <p:extLst>
      <p:ext uri="{BB962C8B-B14F-4D97-AF65-F5344CB8AC3E}">
        <p14:creationId xmlns:p14="http://schemas.microsoft.com/office/powerpoint/2010/main" val="3677895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9C1337-BCA6-5E42-89DB-FE6E7FD49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752" y="2019869"/>
            <a:ext cx="8564374" cy="3282309"/>
          </a:xfrm>
        </p:spPr>
        <p:txBody>
          <a:bodyPr rtlCol="0" anchor="b">
            <a:normAutofit fontScale="90000"/>
          </a:bodyPr>
          <a:lstStyle/>
          <a:p>
            <a:pPr algn="l" rtl="0"/>
            <a:br>
              <a:rPr lang="fi-FI" sz="2800" dirty="0"/>
            </a:br>
            <a:br>
              <a:rPr lang="fi-FI" sz="2800" dirty="0"/>
            </a:br>
            <a:br>
              <a:rPr lang="fi-FI" sz="2800" dirty="0"/>
            </a:br>
            <a:br>
              <a:rPr lang="fi-FI" sz="2800" dirty="0"/>
            </a:br>
            <a:r>
              <a:rPr lang="sv" sz="2800"/>
              <a:t> </a:t>
            </a:r>
            <a:br>
              <a:rPr lang="fi-FI" sz="2800" dirty="0"/>
            </a:br>
            <a:r>
              <a:rPr lang="sv" sz="3300"/>
              <a:t>Om du har frågor om ToolCamp, kontakta:</a:t>
            </a:r>
            <a:br>
              <a:rPr lang="fi-FI" sz="2800" dirty="0"/>
            </a:br>
            <a:br>
              <a:rPr lang="fi-FI" sz="2800" dirty="0"/>
            </a:br>
            <a:r>
              <a:rPr lang="sv" sz="2800" b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maikki.manninen@ouka.fi</a:t>
            </a:r>
            <a:br>
              <a:rPr lang="fi-FI" sz="2800" b="0" dirty="0"/>
            </a:br>
            <a:r>
              <a:rPr lang="sv" sz="2800" b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paula.vorne@ouka.fi</a:t>
            </a:r>
            <a:br>
              <a:rPr lang="fi-FI" sz="2800" dirty="0"/>
            </a:br>
            <a:br>
              <a:rPr lang="fi-FI" sz="2800" dirty="0"/>
            </a:br>
            <a:br>
              <a:rPr lang="fi-FI" sz="2800" dirty="0"/>
            </a:br>
            <a:endParaRPr lang="en-FI" sz="28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B6233B6-C52B-AA49-BF12-732C5DAB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steaminoulu.fi</a:t>
            </a:r>
          </a:p>
        </p:txBody>
      </p:sp>
    </p:spTree>
    <p:extLst>
      <p:ext uri="{BB962C8B-B14F-4D97-AF65-F5344CB8AC3E}">
        <p14:creationId xmlns:p14="http://schemas.microsoft.com/office/powerpoint/2010/main" val="323165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7B7673-0E14-68B0-00EE-2B5CAEA1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690001"/>
            <a:ext cx="8671071" cy="999460"/>
          </a:xfrm>
        </p:spPr>
        <p:txBody>
          <a:bodyPr rtlCol="0">
            <a:normAutofit/>
          </a:bodyPr>
          <a:lstStyle/>
          <a:p>
            <a:pPr rtl="0"/>
            <a:r>
              <a:rPr lang="sv"/>
              <a:t>ToolCamp i PRAKTIKEN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CA85494-9577-47E8-BEBE-ABCAF1899F5C}"/>
              </a:ext>
            </a:extLst>
          </p:cNvPr>
          <p:cNvSpPr txBox="1"/>
          <p:nvPr/>
        </p:nvSpPr>
        <p:spPr>
          <a:xfrm>
            <a:off x="3696020" y="1617044"/>
            <a:ext cx="7738742" cy="4245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" sz="2400">
                <a:solidFill>
                  <a:srgbClr val="000000"/>
                </a:solidFill>
                <a:latin typeface="Barlow" panose="00000500000000000000" pitchFamily="2" charset="0"/>
              </a:rPr>
              <a:t>Ett ToolCamp-projekt går ut på att man jobbar med att lösa en viss utmaning, och det hålls en särskild ToolCamp-dag.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" sz="2400">
                <a:solidFill>
                  <a:srgbClr val="000000"/>
                </a:solidFill>
                <a:latin typeface="Barlow" panose="00000500000000000000" pitchFamily="2" charset="0"/>
              </a:rPr>
              <a:t>Projektet bör genomföras i enlighet med STEAM-processen.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" sz="2400">
                <a:solidFill>
                  <a:srgbClr val="000000"/>
                </a:solidFill>
                <a:latin typeface="Barlow" panose="00000500000000000000" pitchFamily="2" charset="0"/>
              </a:rPr>
              <a:t>Hela processen dokumenteras och presenteras för allmänheten och juryn på ToolCamp-dagen tillsammans med den lösning som utvecklats för att lösa utmaningen.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" sz="2400">
                <a:solidFill>
                  <a:srgbClr val="000000"/>
                </a:solidFill>
                <a:latin typeface="Barlow" panose="00000500000000000000" pitchFamily="2" charset="0"/>
              </a:rPr>
              <a:t>ToolCamp ordnas en gång om året, och utmaningarna offentliggörs i slutet av varje läsår inför det kommande läsåret.</a:t>
            </a:r>
            <a:endParaRPr lang="en-US" sz="24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87DC7F8-E3ED-3F99-EFF1-5EE495B221DA}"/>
              </a:ext>
            </a:extLst>
          </p:cNvPr>
          <p:cNvSpPr txBox="1"/>
          <p:nvPr/>
        </p:nvSpPr>
        <p:spPr>
          <a:xfrm>
            <a:off x="3757492" y="6062703"/>
            <a:ext cx="70693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0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 del av fler tips i STEAM-guiden: </a:t>
            </a:r>
            <a:r>
              <a:rPr lang="sv" sz="1600" b="0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STEAM Uleåborg – STEAM IN OULU</a:t>
            </a:r>
            <a:endParaRPr kumimoji="0" lang="fi-FI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749A9B1-F8C8-6A0F-305C-03A5FBFC9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8" y="2194559"/>
            <a:ext cx="2563670" cy="26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7B7673-0E14-68B0-00EE-2B5CAEA1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690001"/>
            <a:ext cx="8671071" cy="999460"/>
          </a:xfrm>
        </p:spPr>
        <p:txBody>
          <a:bodyPr rtlCol="0">
            <a:normAutofit/>
          </a:bodyPr>
          <a:lstStyle/>
          <a:p>
            <a:pPr rtl="0"/>
            <a:r>
              <a:rPr lang="sv"/>
              <a:t>VEM KAN DELTA?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CA85494-9577-47E8-BEBE-ABCAF1899F5C}"/>
              </a:ext>
            </a:extLst>
          </p:cNvPr>
          <p:cNvSpPr txBox="1"/>
          <p:nvPr/>
        </p:nvSpPr>
        <p:spPr>
          <a:xfrm>
            <a:off x="3696020" y="1848051"/>
            <a:ext cx="7738742" cy="4014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ToolCamp är öppet för barn och unga i årskurs 0–9 samt elever på andra stadiet.</a:t>
            </a:r>
          </a:p>
          <a:p>
            <a:pPr algn="l" rtl="0"/>
            <a:endParaRPr lang="fi-FI" sz="24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Utmaningarna tacklas i grupper om 3–5 personer.</a:t>
            </a:r>
          </a:p>
          <a:p>
            <a:pPr algn="l" rtl="0"/>
            <a:endParaRPr lang="fi-FI" sz="24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Helheten lämpar sig för alla barn och unga och kombinerar olika läroämnen och undervisningsmetoder.</a:t>
            </a:r>
          </a:p>
          <a:p>
            <a:pPr algn="l" rtl="0"/>
            <a:endParaRPr lang="fi-FI" sz="24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87DC7F8-E3ED-3F99-EFF1-5EE495B221DA}"/>
              </a:ext>
            </a:extLst>
          </p:cNvPr>
          <p:cNvSpPr txBox="1"/>
          <p:nvPr/>
        </p:nvSpPr>
        <p:spPr>
          <a:xfrm>
            <a:off x="3757492" y="6062703"/>
            <a:ext cx="7069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" sz="1600" b="0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OBS! </a:t>
            </a:r>
            <a:r>
              <a:rPr lang="sv" sz="1600" i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ENDAST SKOLOR I ULEÅBORG KAN DELTA I TOOLCAMP UNDER LÄSÅRET 2023–2024.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240FC58-8DF7-E749-5A8B-6C9792F8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3" y="1689461"/>
            <a:ext cx="3514994" cy="351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7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7B7673-0E14-68B0-00EE-2B5CAEA1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690001"/>
            <a:ext cx="8671071" cy="999460"/>
          </a:xfrm>
        </p:spPr>
        <p:txBody>
          <a:bodyPr rtlCol="0">
            <a:normAutofit/>
          </a:bodyPr>
          <a:lstStyle/>
          <a:p>
            <a:pPr rtl="0"/>
            <a:r>
              <a:rPr lang="sv"/>
              <a:t>ToolCamp -DAG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CA85494-9577-47E8-BEBE-ABCAF1899F5C}"/>
              </a:ext>
            </a:extLst>
          </p:cNvPr>
          <p:cNvSpPr txBox="1"/>
          <p:nvPr/>
        </p:nvSpPr>
        <p:spPr>
          <a:xfrm>
            <a:off x="757238" y="1848051"/>
            <a:ext cx="7738742" cy="4014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På ToolCamp-dagen kommer de representanter som deltagarna själva valt ut att presentera sina arbeten vid mässmontrarna och genom korta presentationer.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fi-FI" sz="240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På ToolCamp-dagen tar juryn del av gruppernas arbete, resultat och presentationer.</a:t>
            </a:r>
          </a:p>
          <a:p>
            <a:pPr algn="l" rtl="0"/>
            <a:endParaRPr lang="fi-FI" sz="240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Det finns även program för lärarna under dagen.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fi-FI" sz="240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sv" sz="2400" b="0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Det går att delta som gäst i huvudevenemanget.</a:t>
            </a:r>
          </a:p>
          <a:p>
            <a:pPr rtl="0"/>
            <a:br>
              <a:rPr lang="fi-FI" sz="2400" dirty="0"/>
            </a:br>
            <a:endParaRPr lang="fi-FI" sz="24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548D270-5F6F-2B59-B12A-E44927E0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33" y="2338444"/>
            <a:ext cx="4529467" cy="45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1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BD5037C-9ABF-0C41-A82C-98315F5C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9" y="365123"/>
            <a:ext cx="10515600" cy="838035"/>
          </a:xfrm>
        </p:spPr>
        <p:txBody>
          <a:bodyPr rtlCol="0" anchor="b">
            <a:normAutofit fontScale="90000"/>
          </a:bodyPr>
          <a:lstStyle/>
          <a:p>
            <a:pPr rtl="0"/>
            <a:r>
              <a:rPr lang="sv"/>
              <a:t>TÄVLINGSKATEGORIER OCH -KRITERIER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6F9416-1258-C34B-BCBD-04C2FBA0C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570" y="1386037"/>
            <a:ext cx="11260754" cy="5106839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sv" sz="20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Juryn kommer att dela ut priser i olika </a:t>
            </a:r>
            <a:r>
              <a:rPr lang="sv" sz="2000" b="1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kategorier*</a:t>
            </a:r>
            <a:r>
              <a:rPr lang="sv" sz="20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med separata serier för daghemsgrupper, lågstadiegrupper, högstadiegrupper och andra stadiets grupper.</a:t>
            </a:r>
          </a:p>
          <a:p>
            <a:pPr marL="0" indent="0" rtl="0">
              <a:buNone/>
            </a:pPr>
            <a:endParaRPr lang="fi-FI" sz="80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SAMARBETE: </a:t>
            </a: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gemensamt ansvar, rollfördelning, dokumentation av samarbetet</a:t>
            </a:r>
            <a:br>
              <a:rPr lang="fi-FI" sz="2200" dirty="0">
                <a:solidFill>
                  <a:srgbClr val="000000"/>
                </a:solidFill>
                <a:latin typeface="Barlow" panose="00000500000000000000" pitchFamily="2" charset="0"/>
              </a:rPr>
            </a:br>
            <a:endParaRPr lang="fi-FI" sz="80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ANSVARSFULLHET: </a:t>
            </a: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livscykel, ekologi, etik</a:t>
            </a: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TILLÄMPNING AV TEKNIK: </a:t>
            </a: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användning av teknik som stöd för informationssökning och dokumentation, samarbete med hjälp av teknik, digital design och tillverkning</a:t>
            </a: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PROBLEMLÖSNING OCH INNOVATION: </a:t>
            </a: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Beskrivning av lösningen och motiveringar, </a:t>
            </a:r>
            <a:br>
              <a:rPr lang="fi-FI" sz="2000" dirty="0">
                <a:solidFill>
                  <a:srgbClr val="000000"/>
                </a:solidFill>
                <a:latin typeface="Barlow" panose="00000500000000000000" pitchFamily="2" charset="0"/>
              </a:rPr>
            </a:b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användning av en målgrupp</a:t>
            </a: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KOMMUNIKATION OCH VISUALITET:</a:t>
            </a: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 beskrivning av processen, </a:t>
            </a:r>
            <a:br>
              <a:rPr lang="fi-FI" sz="2000" dirty="0">
                <a:solidFill>
                  <a:srgbClr val="000000"/>
                </a:solidFill>
                <a:latin typeface="Barlow" panose="00000500000000000000" pitchFamily="2" charset="0"/>
              </a:rPr>
            </a:br>
            <a:r>
              <a:rPr lang="sv" sz="2000" dirty="0">
                <a:solidFill>
                  <a:srgbClr val="000000"/>
                </a:solidFill>
                <a:latin typeface="Barlow" panose="00000500000000000000" pitchFamily="2" charset="0"/>
              </a:rPr>
              <a:t>dokumentationens begriplighet</a:t>
            </a: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KÄMPE</a:t>
            </a: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+</a:t>
            </a:r>
          </a:p>
          <a:p>
            <a:pPr marL="0" indent="0" rtl="0">
              <a:buNone/>
            </a:pPr>
            <a:r>
              <a:rPr lang="sv" sz="2000" b="1" dirty="0">
                <a:solidFill>
                  <a:srgbClr val="000000"/>
                </a:solidFill>
                <a:latin typeface="Barlow" panose="00000500000000000000" pitchFamily="2" charset="0"/>
              </a:rPr>
              <a:t>ÖVERGRIPANDE TÄVLING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273929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BD5037C-9ABF-0C41-A82C-98315F5C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9" y="365123"/>
            <a:ext cx="10515600" cy="674405"/>
          </a:xfrm>
        </p:spPr>
        <p:txBody>
          <a:bodyPr rtlCol="0" anchor="b">
            <a:normAutofit/>
          </a:bodyPr>
          <a:lstStyle/>
          <a:p>
            <a:pPr rtl="0"/>
            <a:r>
              <a:rPr lang="sv" sz="4000"/>
              <a:t>TÄVLINGENS REGLER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6F9416-1258-C34B-BCBD-04C2FBA0C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569" y="1443789"/>
            <a:ext cx="11260755" cy="5049087"/>
          </a:xfrm>
        </p:spPr>
        <p:txBody>
          <a:bodyPr rtlCol="0">
            <a:noAutofit/>
          </a:bodyPr>
          <a:lstStyle/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1. Teknik måste användas för att framställa lösningen eller som en del av själva lösningen. </a:t>
            </a:r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2. Arbetet måste ske i grupper</a:t>
            </a:r>
            <a:endParaRPr lang="en-US" dirty="0"/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3. Det rekommenderas att digital design och tillverkning ingår i lösningen. </a:t>
            </a:r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4. Lösningen på utmaningen måste testas. </a:t>
            </a:r>
          </a:p>
          <a:p>
            <a:pPr marL="914400" lvl="2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>
                <a:sym typeface="Wingdings" panose="05000000000000000000" pitchFamily="2" charset="2"/>
              </a:rPr>
              <a:t> </a:t>
            </a:r>
            <a:r>
              <a:rPr lang="sv"/>
              <a:t>barnen och ungdomarna ska presentera lösningen för utvalda målgrupper som testar den</a:t>
            </a:r>
            <a:endParaRPr lang="en-US" dirty="0"/>
          </a:p>
          <a:p>
            <a:pPr marL="457200" lvl="1" indent="0" rtl="0">
              <a:spcBef>
                <a:spcPts val="1600"/>
              </a:spcBef>
              <a:buClr>
                <a:srgbClr val="000000"/>
              </a:buClr>
              <a:buNone/>
            </a:pPr>
            <a:r>
              <a:rPr lang="sv"/>
              <a:t>	</a:t>
            </a:r>
            <a:r>
              <a:rPr lang="sv">
                <a:sym typeface="Wingdings" panose="05000000000000000000" pitchFamily="2" charset="2"/>
              </a:rPr>
              <a:t> </a:t>
            </a:r>
            <a:r>
              <a:rPr lang="sv"/>
              <a:t>gruppen gör ändringar i lösningen utgående från målgruppens svar</a:t>
            </a:r>
            <a:endParaRPr lang="en-US" dirty="0"/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5. Hela processen ska presenteras under evenemanget.</a:t>
            </a:r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>
                <a:sym typeface="Wingdings" panose="05000000000000000000" pitchFamily="2" charset="2"/>
              </a:rPr>
              <a:t>	 </a:t>
            </a:r>
            <a:r>
              <a:rPr lang="sv"/>
              <a:t>Formatet kan vara vilket som helst (till exempel en poster, video, PowerPoint-presentation). </a:t>
            </a:r>
          </a:p>
          <a:p>
            <a:pPr marL="457200" lvl="1" indent="0" rtl="0">
              <a:spcBef>
                <a:spcPts val="1600"/>
              </a:spcBef>
              <a:buClr>
                <a:srgbClr val="000000"/>
              </a:buClr>
              <a:buNone/>
            </a:pPr>
            <a:r>
              <a:rPr lang="sv"/>
              <a:t>	</a:t>
            </a:r>
            <a:r>
              <a:rPr lang="sv">
                <a:sym typeface="Wingdings" panose="05000000000000000000" pitchFamily="2" charset="2"/>
              </a:rPr>
              <a:t> </a:t>
            </a:r>
            <a:r>
              <a:rPr lang="sv"/>
              <a:t>Det är viktigt att processen dokumenteras på ett pedagogiskt sätt.</a:t>
            </a:r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6. Lösningen kan också presenteras genom en aktivitet (t.ex. spel eller lek).</a:t>
            </a:r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7. Det måste framgå av alla lösningar att de har tagits fram med beaktande av </a:t>
            </a:r>
            <a:r>
              <a:rPr lang="sv">
                <a:hlinkClick r:id="rId2"/>
              </a:rPr>
              <a:t>AGENDA 2030-målen</a:t>
            </a:r>
            <a:r>
              <a:rPr lang="sv"/>
              <a:t>. </a:t>
            </a:r>
            <a:br>
              <a:rPr lang="fi-FI" dirty="0"/>
            </a:br>
            <a:endParaRPr lang="fi-FI" dirty="0"/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endParaRPr lang="fi-FI" dirty="0"/>
          </a:p>
          <a:p>
            <a:pPr marL="342900" indent="-342900" rtl="0">
              <a:spcBef>
                <a:spcPts val="1600"/>
              </a:spcBef>
              <a:buClr>
                <a:srgbClr val="000000"/>
              </a:buClr>
              <a:buSzPts val="1400"/>
              <a:buAutoNum type="arabicPeriod"/>
            </a:pPr>
            <a:endParaRPr lang="fi-FI" dirty="0"/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	</a:t>
            </a:r>
            <a:endParaRPr lang="en-US" dirty="0">
              <a:sym typeface="Wingdings" panose="05000000000000000000" pitchFamily="2" charset="2"/>
            </a:endParaRPr>
          </a:p>
          <a:p>
            <a:pPr marL="0" indent="0" rtl="0">
              <a:spcBef>
                <a:spcPts val="1600"/>
              </a:spcBef>
              <a:buClr>
                <a:srgbClr val="000000"/>
              </a:buClr>
              <a:buSzPts val="1400"/>
              <a:buNone/>
            </a:pPr>
            <a:r>
              <a:rPr lang="sv"/>
              <a:t>5. </a:t>
            </a:r>
            <a:endParaRPr lang="fi-FI" sz="2000" b="1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B5BA0A5-0A96-E649-AD16-E3A6B9AB79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207" y="229358"/>
            <a:ext cx="2450117" cy="18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63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2704"/>
            <a:ext cx="9144000" cy="1139746"/>
          </a:xfrm>
        </p:spPr>
        <p:txBody>
          <a:bodyPr rtlCol="0">
            <a:normAutofit fontScale="90000"/>
          </a:bodyPr>
          <a:lstStyle/>
          <a:p>
            <a:pPr rtl="0"/>
            <a:r>
              <a:rPr lang="sv" dirty="0"/>
              <a:t>ToolCamp 2024 </a:t>
            </a:r>
            <a:br>
              <a:rPr lang="fi-FI" dirty="0"/>
            </a:br>
            <a:br>
              <a:rPr lang="fi-FI" dirty="0"/>
            </a:br>
            <a:r>
              <a:rPr lang="sv" sz="4400" dirty="0"/>
              <a:t>Exempel på hur ToolCamp </a:t>
            </a:r>
            <a:br>
              <a:rPr lang="fi-FI" sz="4400" dirty="0"/>
            </a:br>
            <a:r>
              <a:rPr lang="sv" sz="4400" dirty="0"/>
              <a:t>går till i praktiken</a:t>
            </a:r>
          </a:p>
        </p:txBody>
      </p:sp>
    </p:spTree>
    <p:extLst>
      <p:ext uri="{BB962C8B-B14F-4D97-AF65-F5344CB8AC3E}">
        <p14:creationId xmlns:p14="http://schemas.microsoft.com/office/powerpoint/2010/main" val="2607214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sisä-, henkilö, seinä, kannettava tietokone&#10;&#10;Kuvaus luotu automaattisesti">
            <a:extLst>
              <a:ext uri="{FF2B5EF4-FFF2-40B4-BE49-F238E27FC236}">
                <a16:creationId xmlns:a16="http://schemas.microsoft.com/office/drawing/2014/main" id="{D8FD895A-F715-2769-CB49-E9C4A737623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885" y="1253331"/>
            <a:ext cx="4629758" cy="4974941"/>
          </a:xfr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812" y="1253331"/>
            <a:ext cx="4629758" cy="4974940"/>
          </a:xfrm>
        </p:spPr>
        <p:txBody>
          <a:bodyPr rtlCol="0">
            <a:normAutofit lnSpcReduction="10000"/>
          </a:bodyPr>
          <a:lstStyle/>
          <a:p>
            <a:pPr algn="l" rtl="0"/>
            <a:r>
              <a:rPr lang="sv" sz="2200"/>
              <a:t>ToolCamp-utmaningarna publicerades våren 2023.</a:t>
            </a:r>
          </a:p>
          <a:p>
            <a:pPr algn="l" rtl="0"/>
            <a:endParaRPr lang="fi-FI" sz="2200" dirty="0"/>
          </a:p>
          <a:p>
            <a:pPr algn="l" rtl="0"/>
            <a:r>
              <a:rPr lang="sv" sz="2200"/>
              <a:t>Grupperna har valt en utmaning och arbetat med denna utmaning på olika sätt.</a:t>
            </a:r>
          </a:p>
          <a:p>
            <a:pPr algn="l" rtl="0"/>
            <a:endParaRPr lang="fi-FI" sz="2200" dirty="0"/>
          </a:p>
          <a:p>
            <a:pPr algn="l" rtl="0"/>
            <a:r>
              <a:rPr lang="sv" sz="2200"/>
              <a:t>Anmälan för de valda grupperna ska göras senast den 15 april 2024.</a:t>
            </a:r>
          </a:p>
          <a:p>
            <a:pPr algn="l" rtl="0"/>
            <a:endParaRPr lang="fi-FI" sz="2200" dirty="0"/>
          </a:p>
          <a:p>
            <a:pPr algn="l" rtl="0"/>
            <a:r>
              <a:rPr lang="sv" sz="2200"/>
              <a:t>ToolCamp-dagen ordnas 21–22.5.2024.</a:t>
            </a:r>
          </a:p>
          <a:p>
            <a:pPr rtl="0"/>
            <a:endParaRPr lang="fi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84" y="192088"/>
            <a:ext cx="8905815" cy="927100"/>
          </a:xfrm>
        </p:spPr>
        <p:txBody>
          <a:bodyPr rtlCol="0"/>
          <a:lstStyle/>
          <a:p>
            <a:pPr rtl="0"/>
            <a:r>
              <a:rPr lang="sv"/>
              <a:t>Tidtabell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ulu2021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E4AAC8"/>
      </a:accent5>
      <a:accent6>
        <a:srgbClr val="4F5DC1"/>
      </a:accent6>
      <a:hlink>
        <a:srgbClr val="0563C1"/>
      </a:hlink>
      <a:folHlink>
        <a:srgbClr val="6D4F95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-Powerpoint2021.pptx" id="{751BACC7-9F29-4233-AA60-E4FDDD7619ED}" vid="{68642E07-47DA-44AE-9C68-7988F2DA36D1}"/>
    </a:ext>
  </a:extLst>
</a:theme>
</file>

<file path=ppt/theme/theme2.xml><?xml version="1.0" encoding="utf-8"?>
<a:theme xmlns:a="http://schemas.openxmlformats.org/drawingml/2006/main" name="2_Office-teema">
  <a:themeElements>
    <a:clrScheme name="STEA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AAF3C"/>
      </a:accent4>
      <a:accent5>
        <a:srgbClr val="55C8FF"/>
      </a:accent5>
      <a:accent6>
        <a:srgbClr val="28D74B"/>
      </a:accent6>
      <a:hlink>
        <a:srgbClr val="001E96"/>
      </a:hlink>
      <a:folHlink>
        <a:srgbClr val="E100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e81bbc-c698-47e1-ab14-9df20b5d4442" xsi:nil="true"/>
    <lcf76f155ced4ddcb4097134ff3c332f xmlns="286a0fba-a6d0-42c6-aeff-f5bc8a2690c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C4A1BBDDD226348A85C312E82760F5C" ma:contentTypeVersion="15" ma:contentTypeDescription="Luo uusi asiakirja." ma:contentTypeScope="" ma:versionID="6948c5f0f9899fb7a375ce19bdfdd523">
  <xsd:schema xmlns:xsd="http://www.w3.org/2001/XMLSchema" xmlns:xs="http://www.w3.org/2001/XMLSchema" xmlns:p="http://schemas.microsoft.com/office/2006/metadata/properties" xmlns:ns2="98e81bbc-c698-47e1-ab14-9df20b5d4442" xmlns:ns3="286a0fba-a6d0-42c6-aeff-f5bc8a2690c3" targetNamespace="http://schemas.microsoft.com/office/2006/metadata/properties" ma:root="true" ma:fieldsID="aae2f4eb3076e746cb57efc06b4313aa" ns2:_="" ns3:_="">
    <xsd:import namespace="98e81bbc-c698-47e1-ab14-9df20b5d4442"/>
    <xsd:import namespace="286a0fba-a6d0-42c6-aeff-f5bc8a2690c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81bbc-c698-47e1-ab14-9df20b5d44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8ab9524-ba95-439d-8aaa-0a02389ceb04}" ma:internalName="TaxCatchAll" ma:showField="CatchAllData" ma:web="98e81bbc-c698-47e1-ab14-9df20b5d44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a0fba-a6d0-42c6-aeff-f5bc8a2690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4D1CBB-CC65-4B8E-AF6A-AAAD6395DF71}">
  <ds:schemaRefs>
    <ds:schemaRef ds:uri="286a0fba-a6d0-42c6-aeff-f5bc8a2690c3"/>
    <ds:schemaRef ds:uri="http://schemas.microsoft.com/office/2006/metadata/properties"/>
    <ds:schemaRef ds:uri="http://schemas.microsoft.com/office/2006/documentManagement/types"/>
    <ds:schemaRef ds:uri="98e81bbc-c698-47e1-ab14-9df20b5d4442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EFA1181-46FC-4E92-911D-900794438D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23093-E7B6-45A9-A9C8-9F82E827E8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e81bbc-c698-47e1-ab14-9df20b5d4442"/>
    <ds:schemaRef ds:uri="286a0fba-a6d0-42c6-aeff-f5bc8a269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Oulu-Powerpointpohja2021</Template>
  <TotalTime>0</TotalTime>
  <Words>1446</Words>
  <Application>Microsoft Office PowerPoint</Application>
  <PresentationFormat>Laajakuva</PresentationFormat>
  <Paragraphs>167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8" baseType="lpstr">
      <vt:lpstr>Arial</vt:lpstr>
      <vt:lpstr>Barlow</vt:lpstr>
      <vt:lpstr>Calibri</vt:lpstr>
      <vt:lpstr>Segoe UI</vt:lpstr>
      <vt:lpstr>Office-teema</vt:lpstr>
      <vt:lpstr>2_Office-teema</vt:lpstr>
      <vt:lpstr>PowerPoint-esitys</vt:lpstr>
      <vt:lpstr>ToolCamp</vt:lpstr>
      <vt:lpstr>ToolCamp i PRAKTIKEN</vt:lpstr>
      <vt:lpstr>VEM KAN DELTA?</vt:lpstr>
      <vt:lpstr>ToolCamp -DAG</vt:lpstr>
      <vt:lpstr>TÄVLINGSKATEGORIER OCH -KRITERIER</vt:lpstr>
      <vt:lpstr>TÄVLINGENS REGLER</vt:lpstr>
      <vt:lpstr>ToolCamp 2024   Exempel på hur ToolCamp  går till i praktiken</vt:lpstr>
      <vt:lpstr>Tidtabell</vt:lpstr>
      <vt:lpstr>Toolcamp-dagens tävlingsblock</vt:lpstr>
      <vt:lpstr>   ToolCamp 2024: Utmaningarna  </vt:lpstr>
      <vt:lpstr>Tema 1: Energi från naturen</vt:lpstr>
      <vt:lpstr>Tema 2: Välbefinnande och trygghet</vt:lpstr>
      <vt:lpstr>Tema 3: Framtidens stad</vt:lpstr>
      <vt:lpstr>ToolCamp</vt:lpstr>
      <vt:lpstr>SAMARBETE</vt:lpstr>
      <vt:lpstr>ANSVARSFULLHET</vt:lpstr>
      <vt:lpstr>TILLÄMPNING AV TEKNIK</vt:lpstr>
      <vt:lpstr>PROBLEMLÖSNING OCH INNOVATION</vt:lpstr>
      <vt:lpstr>KOMMUNIKATION OCH VISUALITET</vt:lpstr>
      <vt:lpstr>KÄMPE</vt:lpstr>
      <vt:lpstr>      Om du har frågor om ToolCamp, kontakta:  maikki.manninen@ouka.fi paula.vorne@ouka.fi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2024-03-01T07:14:42Z</dcterms:created>
  <dcterms:modified xsi:type="dcterms:W3CDTF">2024-03-19T11:46:42Z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0x0101001C4A1BBDDD226348A85C312E82760F5C</vt:lpwstr>
  </property>
  <property fmtid="{D5CDD505-2E9C-101B-9397-08002B2CF9AE}" pid="3" name="MSIP_Label_e7f2b28d-54cf-44b6-aad9-6a2b7fb652a6_Enabled">
    <vt:lpwstr>true</vt:lpwstr>
  </property>
  <property fmtid="{D5CDD505-2E9C-101B-9397-08002B2CF9AE}" pid="4" name="MSIP_Label_e7f2b28d-54cf-44b6-aad9-6a2b7fb652a6_SetDate">
    <vt:lpwstr>2024-03-19T11:33:05Z</vt:lpwstr>
  </property>
  <property fmtid="{D5CDD505-2E9C-101B-9397-08002B2CF9AE}" pid="5" name="MSIP_Label_e7f2b28d-54cf-44b6-aad9-6a2b7fb652a6_Method">
    <vt:lpwstr>Standard</vt:lpwstr>
  </property>
  <property fmtid="{D5CDD505-2E9C-101B-9397-08002B2CF9AE}" pid="6" name="MSIP_Label_e7f2b28d-54cf-44b6-aad9-6a2b7fb652a6_Name">
    <vt:lpwstr>e7f2b28d-54cf-44b6-aad9-6a2b7fb652a6</vt:lpwstr>
  </property>
  <property fmtid="{D5CDD505-2E9C-101B-9397-08002B2CF9AE}" pid="7" name="MSIP_Label_e7f2b28d-54cf-44b6-aad9-6a2b7fb652a6_SiteId">
    <vt:lpwstr>5cc89a67-fa29-4356-af5d-f436abc7c21b</vt:lpwstr>
  </property>
  <property fmtid="{D5CDD505-2E9C-101B-9397-08002B2CF9AE}" pid="8" name="MSIP_Label_e7f2b28d-54cf-44b6-aad9-6a2b7fb652a6_ActionId">
    <vt:lpwstr>213b0c87-361a-49e7-914d-e2c7a22293bd</vt:lpwstr>
  </property>
  <property fmtid="{D5CDD505-2E9C-101B-9397-08002B2CF9AE}" pid="9" name="MSIP_Label_e7f2b28d-54cf-44b6-aad9-6a2b7fb652a6_ContentBits">
    <vt:lpwstr>0</vt:lpwstr>
  </property>
  <property fmtid="{D5CDD505-2E9C-101B-9397-08002B2CF9AE}" pid="10" name="MediaServiceImageTags">
    <vt:lpwstr/>
  </property>
</Properties>
</file>