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5"/>
  </p:notesMasterIdLst>
  <p:sldIdLst>
    <p:sldId id="266" r:id="rId5"/>
    <p:sldId id="268" r:id="rId6"/>
    <p:sldId id="267" r:id="rId7"/>
    <p:sldId id="277" r:id="rId8"/>
    <p:sldId id="273" r:id="rId9"/>
    <p:sldId id="269" r:id="rId10"/>
    <p:sldId id="278" r:id="rId11"/>
    <p:sldId id="275" r:id="rId12"/>
    <p:sldId id="283" r:id="rId13"/>
    <p:sldId id="281" r:id="rId14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5C4E1B9E-F7D3-4D41-8D67-B22D9350FCDE}">
          <p14:sldIdLst>
            <p14:sldId id="266"/>
            <p14:sldId id="268"/>
            <p14:sldId id="267"/>
            <p14:sldId id="277"/>
            <p14:sldId id="273"/>
          </p14:sldIdLst>
        </p14:section>
        <p14:section name="Nimetön osa" id="{C2354574-7989-4817-9E11-5CB3625A9EB0}">
          <p14:sldIdLst>
            <p14:sldId id="269"/>
            <p14:sldId id="278"/>
            <p14:sldId id="275"/>
            <p14:sldId id="283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BBB"/>
    <a:srgbClr val="EEF779"/>
    <a:srgbClr val="FFFFCC"/>
    <a:srgbClr val="E2E48C"/>
    <a:srgbClr val="73C8E3"/>
    <a:srgbClr val="EB82AA"/>
    <a:srgbClr val="3F4E55"/>
    <a:srgbClr val="E10069"/>
    <a:srgbClr val="007896"/>
    <a:srgbClr val="EBD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Normaali tyyl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4" autoAdjust="0"/>
    <p:restoredTop sz="96788" autoAdjust="0"/>
  </p:normalViewPr>
  <p:slideViewPr>
    <p:cSldViewPr>
      <p:cViewPr varScale="1">
        <p:scale>
          <a:sx n="155" d="100"/>
          <a:sy n="155" d="100"/>
        </p:scale>
        <p:origin x="15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987E1-4979-4572-AC74-6566E8D1EF81}" type="datetimeFigureOut">
              <a:rPr lang="fi-FI" smtClean="0"/>
              <a:t>6.11.2023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4999-66A2-4BE8-85E1-E5108854D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51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4999-66A2-4BE8-85E1-E5108854D3D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02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779913" y="-1640211"/>
            <a:ext cx="1584174" cy="9144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8" y="0"/>
            <a:ext cx="3303848" cy="1419622"/>
          </a:xfrm>
          <a:prstGeom prst="rect">
            <a:avLst/>
          </a:prstGeom>
        </p:spPr>
      </p:pic>
      <p:grpSp>
        <p:nvGrpSpPr>
          <p:cNvPr id="9" name="Ryhmä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3568" y="4378851"/>
            <a:ext cx="2141162" cy="342333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11560" y="2427729"/>
            <a:ext cx="8280920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1560" y="3219817"/>
            <a:ext cx="8280920" cy="624216"/>
          </a:xfr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28184" y="3939902"/>
            <a:ext cx="26560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416680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200" y="0"/>
            <a:ext cx="2771800" cy="5143500"/>
          </a:xfrm>
          <a:prstGeom prst="rect">
            <a:avLst/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00" y="0"/>
            <a:ext cx="1728192" cy="742582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457200" y="1635646"/>
            <a:ext cx="5626968" cy="29585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6588224" y="1131591"/>
            <a:ext cx="2214674" cy="864095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2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 b="1" i="1">
                <a:solidFill>
                  <a:schemeClr val="bg1"/>
                </a:solidFill>
                <a:latin typeface="+mj-lt"/>
              </a:defRPr>
            </a:lvl2pPr>
            <a:lvl3pPr>
              <a:defRPr sz="2400" b="1" i="1">
                <a:solidFill>
                  <a:schemeClr val="bg1"/>
                </a:solidFill>
                <a:latin typeface="+mj-lt"/>
              </a:defRPr>
            </a:lvl3pPr>
            <a:lvl4pPr>
              <a:defRPr sz="2400" b="1" i="1">
                <a:solidFill>
                  <a:schemeClr val="bg1"/>
                </a:solidFill>
                <a:latin typeface="+mj-lt"/>
              </a:defRPr>
            </a:lvl4pPr>
            <a:lvl5pPr>
              <a:defRPr sz="24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2787650"/>
            <a:ext cx="2160587" cy="201612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1">
                <a:solidFill>
                  <a:schemeClr val="bg1"/>
                </a:solidFill>
                <a:latin typeface="+mn-lt"/>
              </a:defRPr>
            </a:lvl2pPr>
            <a:lvl3pPr>
              <a:defRPr sz="2000" b="1">
                <a:solidFill>
                  <a:schemeClr val="bg1"/>
                </a:solidFill>
                <a:latin typeface="+mn-lt"/>
              </a:defRPr>
            </a:lvl3pPr>
            <a:lvl4pPr>
              <a:defRPr sz="2000" b="1">
                <a:solidFill>
                  <a:schemeClr val="bg1"/>
                </a:solidFill>
                <a:latin typeface="+mn-lt"/>
              </a:defRPr>
            </a:lvl4pPr>
            <a:lvl5pPr>
              <a:defRPr sz="20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457200" y="742582"/>
            <a:ext cx="5616624" cy="857250"/>
          </a:xfrm>
        </p:spPr>
        <p:txBody>
          <a:bodyPr>
            <a:noAutofit/>
          </a:bodyPr>
          <a:lstStyle>
            <a:lvl1pPr algn="l">
              <a:defRPr sz="24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09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200" y="0"/>
            <a:ext cx="2771800" cy="5143500"/>
          </a:xfrm>
          <a:prstGeom prst="rect">
            <a:avLst/>
          </a:prstGeom>
          <a:solidFill>
            <a:srgbClr val="2D4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00" y="0"/>
            <a:ext cx="1728192" cy="742582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457200" y="1635646"/>
            <a:ext cx="5626968" cy="29585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6588224" y="1131591"/>
            <a:ext cx="2214674" cy="864095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2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 b="1" i="1">
                <a:solidFill>
                  <a:schemeClr val="bg1"/>
                </a:solidFill>
                <a:latin typeface="+mj-lt"/>
              </a:defRPr>
            </a:lvl2pPr>
            <a:lvl3pPr>
              <a:defRPr sz="2400" b="1" i="1">
                <a:solidFill>
                  <a:schemeClr val="bg1"/>
                </a:solidFill>
                <a:latin typeface="+mj-lt"/>
              </a:defRPr>
            </a:lvl3pPr>
            <a:lvl4pPr>
              <a:defRPr sz="2400" b="1" i="1">
                <a:solidFill>
                  <a:schemeClr val="bg1"/>
                </a:solidFill>
                <a:latin typeface="+mj-lt"/>
              </a:defRPr>
            </a:lvl4pPr>
            <a:lvl5pPr>
              <a:defRPr sz="24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2787650"/>
            <a:ext cx="2160587" cy="201612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1">
                <a:solidFill>
                  <a:schemeClr val="bg1"/>
                </a:solidFill>
                <a:latin typeface="+mn-lt"/>
              </a:defRPr>
            </a:lvl2pPr>
            <a:lvl3pPr>
              <a:defRPr sz="2000" b="1">
                <a:solidFill>
                  <a:schemeClr val="bg1"/>
                </a:solidFill>
                <a:latin typeface="+mn-lt"/>
              </a:defRPr>
            </a:lvl3pPr>
            <a:lvl4pPr>
              <a:defRPr sz="2000" b="1">
                <a:solidFill>
                  <a:schemeClr val="bg1"/>
                </a:solidFill>
                <a:latin typeface="+mn-lt"/>
              </a:defRPr>
            </a:lvl4pPr>
            <a:lvl5pPr>
              <a:defRPr sz="20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457200" y="742582"/>
            <a:ext cx="5616624" cy="857250"/>
          </a:xfrm>
        </p:spPr>
        <p:txBody>
          <a:bodyPr>
            <a:noAutofit/>
          </a:bodyPr>
          <a:lstStyle>
            <a:lvl1pPr algn="l">
              <a:defRPr sz="24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158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200" y="0"/>
            <a:ext cx="2771800" cy="5143500"/>
          </a:xfrm>
          <a:prstGeom prst="rect">
            <a:avLst/>
          </a:prstGeom>
          <a:solidFill>
            <a:srgbClr val="D2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00" y="0"/>
            <a:ext cx="1728192" cy="742582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457200" y="1635646"/>
            <a:ext cx="5626968" cy="29585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6588224" y="1131591"/>
            <a:ext cx="2214674" cy="864095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2000" b="1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 b="1" i="1">
                <a:solidFill>
                  <a:schemeClr val="bg1"/>
                </a:solidFill>
                <a:latin typeface="+mj-lt"/>
              </a:defRPr>
            </a:lvl2pPr>
            <a:lvl3pPr>
              <a:defRPr sz="2400" b="1" i="1">
                <a:solidFill>
                  <a:schemeClr val="bg1"/>
                </a:solidFill>
                <a:latin typeface="+mj-lt"/>
              </a:defRPr>
            </a:lvl3pPr>
            <a:lvl4pPr>
              <a:defRPr sz="2400" b="1" i="1">
                <a:solidFill>
                  <a:schemeClr val="bg1"/>
                </a:solidFill>
                <a:latin typeface="+mj-lt"/>
              </a:defRPr>
            </a:lvl4pPr>
            <a:lvl5pPr>
              <a:defRPr sz="24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2787650"/>
            <a:ext cx="2160587" cy="201612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1">
                <a:solidFill>
                  <a:schemeClr val="bg1"/>
                </a:solidFill>
                <a:latin typeface="+mn-lt"/>
              </a:defRPr>
            </a:lvl2pPr>
            <a:lvl3pPr>
              <a:defRPr sz="2000" b="1">
                <a:solidFill>
                  <a:schemeClr val="bg1"/>
                </a:solidFill>
                <a:latin typeface="+mn-lt"/>
              </a:defRPr>
            </a:lvl3pPr>
            <a:lvl4pPr>
              <a:defRPr sz="2000" b="1">
                <a:solidFill>
                  <a:schemeClr val="bg1"/>
                </a:solidFill>
                <a:latin typeface="+mn-lt"/>
              </a:defRPr>
            </a:lvl4pPr>
            <a:lvl5pPr>
              <a:defRPr sz="20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457200" y="742582"/>
            <a:ext cx="5616624" cy="857250"/>
          </a:xfrm>
        </p:spPr>
        <p:txBody>
          <a:bodyPr>
            <a:noAutofit/>
          </a:bodyPr>
          <a:lstStyle>
            <a:lvl1pPr algn="l">
              <a:defRPr sz="24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047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tumma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200" y="0"/>
            <a:ext cx="2771800" cy="5143500"/>
          </a:xfrm>
          <a:prstGeom prst="rect">
            <a:avLst/>
          </a:prstGeom>
          <a:solidFill>
            <a:srgbClr val="9B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00" y="0"/>
            <a:ext cx="1728192" cy="742582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457200" y="1635646"/>
            <a:ext cx="5626968" cy="29585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6588224" y="1131591"/>
            <a:ext cx="2214674" cy="864095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2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 b="1" i="1">
                <a:solidFill>
                  <a:schemeClr val="bg1"/>
                </a:solidFill>
                <a:latin typeface="+mj-lt"/>
              </a:defRPr>
            </a:lvl2pPr>
            <a:lvl3pPr>
              <a:defRPr sz="2400" b="1" i="1">
                <a:solidFill>
                  <a:schemeClr val="bg1"/>
                </a:solidFill>
                <a:latin typeface="+mj-lt"/>
              </a:defRPr>
            </a:lvl3pPr>
            <a:lvl4pPr>
              <a:defRPr sz="2400" b="1" i="1">
                <a:solidFill>
                  <a:schemeClr val="bg1"/>
                </a:solidFill>
                <a:latin typeface="+mj-lt"/>
              </a:defRPr>
            </a:lvl4pPr>
            <a:lvl5pPr>
              <a:defRPr sz="24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2787650"/>
            <a:ext cx="2160587" cy="201612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1">
                <a:solidFill>
                  <a:schemeClr val="bg1"/>
                </a:solidFill>
                <a:latin typeface="+mn-lt"/>
              </a:defRPr>
            </a:lvl2pPr>
            <a:lvl3pPr>
              <a:defRPr sz="2000" b="1">
                <a:solidFill>
                  <a:schemeClr val="bg1"/>
                </a:solidFill>
                <a:latin typeface="+mn-lt"/>
              </a:defRPr>
            </a:lvl3pPr>
            <a:lvl4pPr>
              <a:defRPr sz="2000" b="1">
                <a:solidFill>
                  <a:schemeClr val="bg1"/>
                </a:solidFill>
                <a:latin typeface="+mn-lt"/>
              </a:defRPr>
            </a:lvl4pPr>
            <a:lvl5pPr>
              <a:defRPr sz="20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457200" y="742582"/>
            <a:ext cx="5616624" cy="857250"/>
          </a:xfrm>
        </p:spPr>
        <p:txBody>
          <a:bodyPr>
            <a:noAutofit/>
          </a:bodyPr>
          <a:lstStyle>
            <a:lvl1pPr algn="l">
              <a:defRPr sz="24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263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vupohja ilman grafi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19" y="195486"/>
            <a:ext cx="8696951" cy="857250"/>
          </a:xfrm>
        </p:spPr>
        <p:txBody>
          <a:bodyPr>
            <a:normAutofit/>
          </a:bodyPr>
          <a:lstStyle>
            <a:lvl1pPr algn="l">
              <a:defRPr sz="2600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088550"/>
            <a:ext cx="8712968" cy="38594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0679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60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779913" y="-1640211"/>
            <a:ext cx="1584174" cy="9144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8" y="0"/>
            <a:ext cx="3303848" cy="1419622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683568" y="4378851"/>
            <a:ext cx="2141162" cy="342333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11560" y="2427729"/>
            <a:ext cx="8280920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1560" y="3219817"/>
            <a:ext cx="8280920" cy="62421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28184" y="3939902"/>
            <a:ext cx="26560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339643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779913" y="-1640211"/>
            <a:ext cx="1584174" cy="9144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8" y="0"/>
            <a:ext cx="3303848" cy="1419622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683568" y="4378851"/>
            <a:ext cx="2141162" cy="342333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11560" y="2427729"/>
            <a:ext cx="8280920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1560" y="3219817"/>
            <a:ext cx="8280920" cy="624216"/>
          </a:xfr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28184" y="3939902"/>
            <a:ext cx="26560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844163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7799" y="717802"/>
            <a:ext cx="5143501" cy="3707904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8" y="0"/>
            <a:ext cx="3303848" cy="1419622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683568" y="4378851"/>
            <a:ext cx="2141162" cy="342333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11560" y="1851670"/>
            <a:ext cx="2664296" cy="13681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1560" y="3387694"/>
            <a:ext cx="2664296" cy="62421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19820" y="4011910"/>
            <a:ext cx="26560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C52024B-D8DF-4BFC-9A9D-8F73C433B57C}" type="datetimeFigureOut">
              <a:rPr lang="fi-FI" smtClean="0"/>
              <a:pPr/>
              <a:t>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702871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- Ilmakuva ilta-aikaa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7799" y="717802"/>
            <a:ext cx="5143501" cy="3707904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8" y="0"/>
            <a:ext cx="3303848" cy="1419622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683568" y="4378851"/>
            <a:ext cx="2141162" cy="342333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611560" y="3387694"/>
            <a:ext cx="2664296" cy="62421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19820" y="4011910"/>
            <a:ext cx="26560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C52024B-D8DF-4BFC-9A9D-8F73C433B57C}" type="datetimeFigureOut">
              <a:rPr lang="fi-FI" smtClean="0"/>
              <a:pPr/>
              <a:t>6.11.2023</a:t>
            </a:fld>
            <a:endParaRPr lang="fi-FI" dirty="0"/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611560" y="1851670"/>
            <a:ext cx="2664296" cy="13681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489201820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- keskustaa mereltä, talvi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7799" y="717802"/>
            <a:ext cx="5143501" cy="3707904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8" y="0"/>
            <a:ext cx="3303848" cy="1419622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683568" y="4378851"/>
            <a:ext cx="2141162" cy="342333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611560" y="3387694"/>
            <a:ext cx="2664296" cy="62421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19820" y="4011910"/>
            <a:ext cx="26560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C52024B-D8DF-4BFC-9A9D-8F73C433B57C}" type="datetimeFigureOut">
              <a:rPr lang="fi-FI" smtClean="0"/>
              <a:pPr/>
              <a:t>6.11.2023</a:t>
            </a:fld>
            <a:endParaRPr lang="fi-FI" dirty="0"/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611560" y="1851670"/>
            <a:ext cx="2664296" cy="13681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52074344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- taustavär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8" y="0"/>
            <a:ext cx="3303848" cy="1419622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683568" y="4378851"/>
            <a:ext cx="2141162" cy="342333"/>
            <a:chOff x="6679330" y="4496060"/>
            <a:chExt cx="2102869" cy="336211"/>
          </a:xfrm>
          <a:effectLst/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1851670"/>
            <a:ext cx="7992888" cy="1368152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1560" y="3387694"/>
            <a:ext cx="7992888" cy="62421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19819" y="4011910"/>
            <a:ext cx="79846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C52024B-D8DF-4BFC-9A9D-8F73C433B57C}" type="datetimeFigureOut">
              <a:rPr lang="fi-FI" smtClean="0"/>
              <a:pPr/>
              <a:t>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53303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35646"/>
            <a:ext cx="5626968" cy="29585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200" y="0"/>
            <a:ext cx="2771800" cy="5143500"/>
          </a:xfrm>
          <a:prstGeom prst="rect">
            <a:avLst/>
          </a:prstGeom>
          <a:solidFill>
            <a:srgbClr val="E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00" y="0"/>
            <a:ext cx="1728192" cy="742582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6588224" y="1131591"/>
            <a:ext cx="2214674" cy="864095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2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 b="1" i="1">
                <a:solidFill>
                  <a:schemeClr val="bg1"/>
                </a:solidFill>
                <a:latin typeface="+mj-lt"/>
              </a:defRPr>
            </a:lvl2pPr>
            <a:lvl3pPr>
              <a:defRPr sz="2400" b="1" i="1">
                <a:solidFill>
                  <a:schemeClr val="bg1"/>
                </a:solidFill>
                <a:latin typeface="+mj-lt"/>
              </a:defRPr>
            </a:lvl3pPr>
            <a:lvl4pPr>
              <a:defRPr sz="2400" b="1" i="1">
                <a:solidFill>
                  <a:schemeClr val="bg1"/>
                </a:solidFill>
                <a:latin typeface="+mj-lt"/>
              </a:defRPr>
            </a:lvl4pPr>
            <a:lvl5pPr>
              <a:defRPr sz="24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2787650"/>
            <a:ext cx="2160587" cy="201612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1">
                <a:solidFill>
                  <a:schemeClr val="bg1"/>
                </a:solidFill>
                <a:latin typeface="+mn-lt"/>
              </a:defRPr>
            </a:lvl2pPr>
            <a:lvl3pPr>
              <a:defRPr sz="2000" b="1">
                <a:solidFill>
                  <a:schemeClr val="bg1"/>
                </a:solidFill>
                <a:latin typeface="+mn-lt"/>
              </a:defRPr>
            </a:lvl3pPr>
            <a:lvl4pPr>
              <a:defRPr sz="2000" b="1">
                <a:solidFill>
                  <a:schemeClr val="bg1"/>
                </a:solidFill>
                <a:latin typeface="+mn-lt"/>
              </a:defRPr>
            </a:lvl4pPr>
            <a:lvl5pPr>
              <a:defRPr sz="20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57200" y="742582"/>
            <a:ext cx="5616624" cy="857250"/>
          </a:xfrm>
        </p:spPr>
        <p:txBody>
          <a:bodyPr>
            <a:noAutofit/>
          </a:bodyPr>
          <a:lstStyle>
            <a:lvl1pPr algn="l">
              <a:defRPr sz="24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22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200" y="0"/>
            <a:ext cx="2771800" cy="51435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00" y="0"/>
            <a:ext cx="1728192" cy="742582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457200" y="1635646"/>
            <a:ext cx="5626968" cy="29585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6588224" y="1131591"/>
            <a:ext cx="2214674" cy="864095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2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 b="1" i="1">
                <a:solidFill>
                  <a:schemeClr val="bg1"/>
                </a:solidFill>
                <a:latin typeface="+mj-lt"/>
              </a:defRPr>
            </a:lvl2pPr>
            <a:lvl3pPr>
              <a:defRPr sz="2400" b="1" i="1">
                <a:solidFill>
                  <a:schemeClr val="bg1"/>
                </a:solidFill>
                <a:latin typeface="+mj-lt"/>
              </a:defRPr>
            </a:lvl3pPr>
            <a:lvl4pPr>
              <a:defRPr sz="2400" b="1" i="1">
                <a:solidFill>
                  <a:schemeClr val="bg1"/>
                </a:solidFill>
                <a:latin typeface="+mj-lt"/>
              </a:defRPr>
            </a:lvl4pPr>
            <a:lvl5pPr>
              <a:defRPr sz="24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2787650"/>
            <a:ext cx="2160587" cy="201612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1">
                <a:solidFill>
                  <a:schemeClr val="bg1"/>
                </a:solidFill>
                <a:latin typeface="+mn-lt"/>
              </a:defRPr>
            </a:lvl2pPr>
            <a:lvl3pPr>
              <a:defRPr sz="2000" b="1">
                <a:solidFill>
                  <a:schemeClr val="bg1"/>
                </a:solidFill>
                <a:latin typeface="+mn-lt"/>
              </a:defRPr>
            </a:lvl3pPr>
            <a:lvl4pPr>
              <a:defRPr sz="2000" b="1">
                <a:solidFill>
                  <a:schemeClr val="bg1"/>
                </a:solidFill>
                <a:latin typeface="+mn-lt"/>
              </a:defRPr>
            </a:lvl4pPr>
            <a:lvl5pPr>
              <a:defRPr sz="20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457200" y="742582"/>
            <a:ext cx="5616624" cy="857250"/>
          </a:xfrm>
        </p:spPr>
        <p:txBody>
          <a:bodyPr>
            <a:noAutofit/>
          </a:bodyPr>
          <a:lstStyle>
            <a:lvl1pPr algn="l">
              <a:defRPr sz="24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19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92495" y="422399"/>
            <a:ext cx="8527977" cy="781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92496" y="1203598"/>
            <a:ext cx="8527976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7541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  <p:sldLayoutId id="2147483661" r:id="rId4"/>
    <p:sldLayoutId id="2147483685" r:id="rId5"/>
    <p:sldLayoutId id="2147483690" r:id="rId6"/>
    <p:sldLayoutId id="2147483691" r:id="rId7"/>
    <p:sldLayoutId id="2147483672" r:id="rId8"/>
    <p:sldLayoutId id="2147483675" r:id="rId9"/>
    <p:sldLayoutId id="2147483676" r:id="rId10"/>
    <p:sldLayoutId id="2147483662" r:id="rId11"/>
    <p:sldLayoutId id="2147483674" r:id="rId12"/>
    <p:sldLayoutId id="2147483677" r:id="rId13"/>
    <p:sldLayoutId id="2147483667" r:id="rId14"/>
    <p:sldLayoutId id="2147483689" r:id="rId15"/>
  </p:sldLayoutIdLst>
  <p:txStyles>
    <p:titleStyle>
      <a:lvl1pPr marL="0" indent="0" algn="l" defTabSz="914400" rtl="0" eaLnBrk="1" latinLnBrk="0" hangingPunct="1">
        <a:spcBef>
          <a:spcPct val="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hyperlink" Target="https://pixnio.com/fi/objektit/merkkeja/merkki-kuvitus-liikunta-keltainen-symboli-grafiikka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lostanddesperate.com/2016/06/23/wouldnt-it-be-a-good-idea-if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i-fi/kuva/kirjoituspoyta-koulu-kynat-luova-2092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0DFBFC-0584-4E2C-B722-F50D53EB0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995686"/>
            <a:ext cx="7992888" cy="1368152"/>
          </a:xfrm>
        </p:spPr>
        <p:txBody>
          <a:bodyPr/>
          <a:lstStyle/>
          <a:p>
            <a:r>
              <a:rPr lang="fi-FI" sz="4800" dirty="0"/>
              <a:t>Liikuntakorttipaja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A3CFC4-5A95-45BF-BE17-F367C9A419EC}" type="datetime1">
              <a:rPr lang="fi-FI" smtClean="0"/>
              <a:t>6.11.2023</a:t>
            </a:fld>
            <a:r>
              <a:rPr lang="fi-FI" dirty="0"/>
              <a:t> Liikkuva koulu / Koululiikunta</a:t>
            </a:r>
          </a:p>
        </p:txBody>
      </p:sp>
      <p:pic>
        <p:nvPicPr>
          <p:cNvPr id="13" name="Kuva 12" descr="Tanssiaskeleet">
            <a:extLst>
              <a:ext uri="{FF2B5EF4-FFF2-40B4-BE49-F238E27FC236}">
                <a16:creationId xmlns:a16="http://schemas.microsoft.com/office/drawing/2014/main" id="{C77FCC75-EA7A-45CC-807E-76D380D6F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2200" y="1292784"/>
            <a:ext cx="2304256" cy="25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1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465DE7-C838-43A0-A454-CB89730A6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 ja mukavaa työpajaa!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6D567C-D545-4CCC-84E7-C86CDB1F53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B88AA3-A70B-4407-B626-FA4D336C58DD}" type="datetime1">
              <a:rPr lang="fi-FI" smtClean="0"/>
              <a:t>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26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AC66DF6-E9A1-4488-B006-2454E253A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80167" y="2900432"/>
            <a:ext cx="2448272" cy="1872208"/>
          </a:xfr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04A15B-FA56-41C5-BF39-410955495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6151" y="837130"/>
            <a:ext cx="2592288" cy="86409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dirty="0">
                <a:solidFill>
                  <a:schemeClr val="tx1"/>
                </a:solidFill>
              </a:rPr>
              <a:t>Yksin tai kaverin kanssa</a:t>
            </a:r>
          </a:p>
          <a:p>
            <a:pPr marL="342900" indent="-342900">
              <a:buFontTx/>
              <a:buChar char="-"/>
            </a:pPr>
            <a:r>
              <a:rPr lang="fi-FI" dirty="0">
                <a:solidFill>
                  <a:schemeClr val="tx1"/>
                </a:solidFill>
              </a:rPr>
              <a:t>Kivaa tekemistä luokkaan</a:t>
            </a:r>
          </a:p>
          <a:p>
            <a:endParaRPr lang="fi-FI" dirty="0"/>
          </a:p>
        </p:txBody>
      </p:sp>
      <p:sp useBgFill="1">
        <p:nvSpPr>
          <p:cNvPr id="5" name="Otsikko 4">
            <a:extLst>
              <a:ext uri="{FF2B5EF4-FFF2-40B4-BE49-F238E27FC236}">
                <a16:creationId xmlns:a16="http://schemas.microsoft.com/office/drawing/2014/main" id="{2EE68D32-899E-49A3-9010-E42FFEC7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1" y="517193"/>
            <a:ext cx="6184631" cy="857250"/>
          </a:xfrm>
        </p:spPr>
        <p:txBody>
          <a:bodyPr/>
          <a:lstStyle/>
          <a:p>
            <a:r>
              <a:rPr lang="fi-FI" sz="3200" dirty="0">
                <a:latin typeface="Rockwell Nova Extra Bold" panose="020B0604020202020204" pitchFamily="18" charset="0"/>
              </a:rPr>
              <a:t>Mitä liikuntakorttipajassa tehdään? </a:t>
            </a:r>
          </a:p>
        </p:txBody>
      </p:sp>
      <p:pic>
        <p:nvPicPr>
          <p:cNvPr id="23" name="Kuva 22" descr="Rullalauta">
            <a:extLst>
              <a:ext uri="{FF2B5EF4-FFF2-40B4-BE49-F238E27FC236}">
                <a16:creationId xmlns:a16="http://schemas.microsoft.com/office/drawing/2014/main" id="{DD67A136-9890-4C4D-913F-2E0D632EF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104033" y="1181283"/>
            <a:ext cx="766979" cy="1039884"/>
          </a:xfrm>
          <a:prstGeom prst="rect">
            <a:avLst/>
          </a:prstGeom>
        </p:spPr>
      </p:pic>
      <p:sp>
        <p:nvSpPr>
          <p:cNvPr id="28" name="Suorakulmio 27">
            <a:extLst>
              <a:ext uri="{FF2B5EF4-FFF2-40B4-BE49-F238E27FC236}">
                <a16:creationId xmlns:a16="http://schemas.microsoft.com/office/drawing/2014/main" id="{58C980A4-03DB-40C5-ADAE-D89C89DD0786}"/>
              </a:ext>
            </a:extLst>
          </p:cNvPr>
          <p:cNvSpPr/>
          <p:nvPr/>
        </p:nvSpPr>
        <p:spPr>
          <a:xfrm>
            <a:off x="866985" y="2123021"/>
            <a:ext cx="608280" cy="6010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186E5C5A-43ED-4BBE-956C-62704119EABF}"/>
              </a:ext>
            </a:extLst>
          </p:cNvPr>
          <p:cNvSpPr/>
          <p:nvPr/>
        </p:nvSpPr>
        <p:spPr>
          <a:xfrm>
            <a:off x="866985" y="3147814"/>
            <a:ext cx="608280" cy="6010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DFC2A3DB-2C0F-4FE5-A6B0-9D5D7853B8F5}"/>
              </a:ext>
            </a:extLst>
          </p:cNvPr>
          <p:cNvSpPr/>
          <p:nvPr/>
        </p:nvSpPr>
        <p:spPr>
          <a:xfrm>
            <a:off x="890852" y="4172607"/>
            <a:ext cx="608280" cy="6010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A579B3B9-56BD-4C86-A0D4-C7D6FDF7F5F6}"/>
              </a:ext>
            </a:extLst>
          </p:cNvPr>
          <p:cNvSpPr txBox="1"/>
          <p:nvPr/>
        </p:nvSpPr>
        <p:spPr>
          <a:xfrm>
            <a:off x="2097152" y="2193604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Korttien ideointi</a:t>
            </a:r>
          </a:p>
          <a:p>
            <a:endParaRPr lang="fi-FI" sz="2400" b="1" dirty="0"/>
          </a:p>
          <a:p>
            <a:endParaRPr lang="fi-FI" sz="2400" b="1" dirty="0"/>
          </a:p>
          <a:p>
            <a:r>
              <a:rPr lang="fi-FI" sz="2400" b="1" dirty="0"/>
              <a:t>Miten kortit tehdään?</a:t>
            </a:r>
          </a:p>
          <a:p>
            <a:endParaRPr lang="fi-FI" sz="2400" b="1" dirty="0"/>
          </a:p>
          <a:p>
            <a:r>
              <a:rPr lang="fi-FI" sz="2400" b="1" dirty="0"/>
              <a:t>Esimerkit ja korttien työstäminen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99230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654F91-6E69-4D68-9FFE-9A3E74400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Keksikää jokainen n. 2-4 pientä tehtävää tai liikettä. </a:t>
            </a:r>
          </a:p>
          <a:p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BFB76873-01F9-4A7D-8441-58CD579A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83" y="274341"/>
            <a:ext cx="5616624" cy="857250"/>
          </a:xfrm>
        </p:spPr>
        <p:txBody>
          <a:bodyPr/>
          <a:lstStyle/>
          <a:p>
            <a:r>
              <a:rPr lang="fi-FI" dirty="0">
                <a:latin typeface="Rockwell Nova Extra Bold" panose="020B0604020202020204" pitchFamily="18" charset="0"/>
              </a:rPr>
              <a:t>Korttien ideointi 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091B782-78D8-48F1-9FF7-D252AD958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82804"/>
            <a:ext cx="698376" cy="947302"/>
          </a:xfrm>
          <a:prstGeom prst="rect">
            <a:avLst/>
          </a:prstGeom>
        </p:spPr>
      </p:pic>
      <p:sp>
        <p:nvSpPr>
          <p:cNvPr id="13" name="Tähti: 7-sakarainen 12">
            <a:extLst>
              <a:ext uri="{FF2B5EF4-FFF2-40B4-BE49-F238E27FC236}">
                <a16:creationId xmlns:a16="http://schemas.microsoft.com/office/drawing/2014/main" id="{319C7C70-151A-416F-BCEA-2254A54D9F00}"/>
              </a:ext>
            </a:extLst>
          </p:cNvPr>
          <p:cNvSpPr/>
          <p:nvPr/>
        </p:nvSpPr>
        <p:spPr>
          <a:xfrm>
            <a:off x="6049582" y="2283718"/>
            <a:ext cx="2508330" cy="2282193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1"/>
              </a:solidFill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Mikään ei ole mahdotonta, vain mielikuvitus on rajana. </a:t>
            </a:r>
          </a:p>
        </p:txBody>
      </p:sp>
      <p:pic>
        <p:nvPicPr>
          <p:cNvPr id="20" name="Sisällön paikkamerkki 19" descr="Kuva, joka sisältää kohteen teksti, kevyt&#10;&#10;Kuvaus luotu automaattisesti">
            <a:extLst>
              <a:ext uri="{FF2B5EF4-FFF2-40B4-BE49-F238E27FC236}">
                <a16:creationId xmlns:a16="http://schemas.microsoft.com/office/drawing/2014/main" id="{0D3EFCFA-73E2-4832-B12B-16116678E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5524" y="1380232"/>
            <a:ext cx="1478164" cy="2959100"/>
          </a:xfrm>
        </p:spPr>
      </p:pic>
      <p:sp>
        <p:nvSpPr>
          <p:cNvPr id="22" name="Sisällön paikkamerkki 1">
            <a:extLst>
              <a:ext uri="{FF2B5EF4-FFF2-40B4-BE49-F238E27FC236}">
                <a16:creationId xmlns:a16="http://schemas.microsoft.com/office/drawing/2014/main" id="{CADA5665-D46B-4FC3-A16F-8695634C4A86}"/>
              </a:ext>
            </a:extLst>
          </p:cNvPr>
          <p:cNvSpPr txBox="1">
            <a:spLocks/>
          </p:cNvSpPr>
          <p:nvPr/>
        </p:nvSpPr>
        <p:spPr>
          <a:xfrm>
            <a:off x="1979712" y="1131592"/>
            <a:ext cx="4104456" cy="3888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Liikunnalliset tehtävät ja pienet aivopähkinät ovat mukavia tehdä.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Tehtävät pitää pystyä tekemään yksin tai pienessä ryhmässä.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Tehtävien tulee soveltua luokkatilaan tai käytävään. Huomioi tehtävissä koulun muut luokat -&gt; ei liian äänekkäitä tehtäviä.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Miettikää liikkeille sopivia toistomääriä, matkoja, aikoja ym.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Tehtävät tulee voida tehdä ilma välineitä tai välineet tulee löytyä jokaiselta oppilaalta tai luokalta.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07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F646924-785D-463D-B930-77124CDD5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Kortit voi askarrella omaa mielikuvitusta käyttäen. Olisi kuitenkin hyvä, jos kortit eivät olisi kovin isoja, jolloin niitä on helpompi säilyttää vaikka kangaspussissa, jonka joku luokan jäsenistä voisi ommella. </a:t>
            </a:r>
          </a:p>
          <a:p>
            <a:endParaRPr lang="fi-FI" dirty="0"/>
          </a:p>
          <a:p>
            <a:r>
              <a:rPr lang="fi-FI" dirty="0"/>
              <a:t>Korttien tekstin voi kirjoittaa vaikka </a:t>
            </a:r>
            <a:r>
              <a:rPr lang="fi-FI" dirty="0" err="1"/>
              <a:t>post</a:t>
            </a:r>
            <a:r>
              <a:rPr lang="fi-FI" dirty="0"/>
              <a:t> it lapulle ja liimata se eriväriseen alustaan, johon voi piirtää tai liimata kuvia. Kortit voi tehdä myös värillisille papereille. Näin saadaan korteista innostavan näköisiä. </a:t>
            </a:r>
          </a:p>
          <a:p>
            <a:endParaRPr lang="fi-FI" dirty="0"/>
          </a:p>
          <a:p>
            <a:r>
              <a:rPr lang="fi-FI" dirty="0"/>
              <a:t>Kortit voi työstää myös tietokoneella, jolloin ne ovat tulostamisen jälkeen valmiita laminoitaviksi. 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DC63945-1D31-4DAD-9464-41B15B9C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9" y="411510"/>
            <a:ext cx="5616624" cy="857250"/>
          </a:xfrm>
        </p:spPr>
        <p:txBody>
          <a:bodyPr/>
          <a:lstStyle/>
          <a:p>
            <a:r>
              <a:rPr lang="fi-FI" dirty="0">
                <a:latin typeface="Rockwell Nova Extra Bold" panose="020B0604020202020204" pitchFamily="18" charset="0"/>
              </a:rPr>
              <a:t>Miten kortit tehdään?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52EC339-5213-44D1-99A2-4C39BF73C5B7}"/>
              </a:ext>
            </a:extLst>
          </p:cNvPr>
          <p:cNvSpPr/>
          <p:nvPr/>
        </p:nvSpPr>
        <p:spPr>
          <a:xfrm>
            <a:off x="6516216" y="1923678"/>
            <a:ext cx="252028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A38DC23-3C9D-45BF-985A-3E0719A9293C}"/>
              </a:ext>
            </a:extLst>
          </p:cNvPr>
          <p:cNvSpPr/>
          <p:nvPr/>
        </p:nvSpPr>
        <p:spPr>
          <a:xfrm>
            <a:off x="6868788" y="2283718"/>
            <a:ext cx="1879675" cy="1944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/>
              <a:t>Suunnittele liikesarja, jossa on: </a:t>
            </a:r>
          </a:p>
          <a:p>
            <a:pPr marL="800100" lvl="1" indent="-342900">
              <a:buAutoNum type="arabicPeriod"/>
            </a:pPr>
            <a:r>
              <a:rPr lang="fi-FI" sz="1600" dirty="0"/>
              <a:t>loikka</a:t>
            </a:r>
          </a:p>
          <a:p>
            <a:pPr marL="800100" lvl="1" indent="-342900">
              <a:buAutoNum type="arabicPeriod"/>
            </a:pPr>
            <a:r>
              <a:rPr lang="fi-FI" sz="1600" dirty="0"/>
              <a:t>kyykky</a:t>
            </a:r>
          </a:p>
          <a:p>
            <a:pPr marL="800100" lvl="1" indent="-342900">
              <a:buAutoNum type="arabicPeriod"/>
            </a:pPr>
            <a:r>
              <a:rPr lang="fi-FI" sz="1600" dirty="0"/>
              <a:t>venytys </a:t>
            </a:r>
          </a:p>
          <a:p>
            <a:pPr marL="800100" lvl="1" indent="-342900">
              <a:buAutoNum type="arabicPeriod" startAt="4"/>
            </a:pPr>
            <a:r>
              <a:rPr lang="fi-FI" sz="1600" dirty="0"/>
              <a:t>hyppy</a:t>
            </a:r>
          </a:p>
          <a:p>
            <a:r>
              <a:rPr lang="fi-FI" sz="1600" dirty="0"/>
              <a:t>Toista 5 kertaa. </a:t>
            </a:r>
          </a:p>
        </p:txBody>
      </p:sp>
    </p:spTree>
    <p:extLst>
      <p:ext uri="{BB962C8B-B14F-4D97-AF65-F5344CB8AC3E}">
        <p14:creationId xmlns:p14="http://schemas.microsoft.com/office/powerpoint/2010/main" val="390233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Kuva, joka sisältää kohteen kirjoitusvälineet, paperi, lyijykynä&#10;&#10;Kuvaus luotu automaattisesti">
            <a:extLst>
              <a:ext uri="{FF2B5EF4-FFF2-40B4-BE49-F238E27FC236}">
                <a16:creationId xmlns:a16="http://schemas.microsoft.com/office/drawing/2014/main" id="{20A3F042-3585-4E00-9577-46A2430FD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1836" y="2283242"/>
            <a:ext cx="2800201" cy="1866801"/>
          </a:xfr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11773C-480B-41DD-AF4D-207A9256C6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Esimerkkikortti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056E9D8-C007-44CF-82FD-B8CDDA5E38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2141" y="2208581"/>
            <a:ext cx="2179032" cy="2016125"/>
          </a:xfrm>
        </p:spPr>
        <p:txBody>
          <a:bodyPr/>
          <a:lstStyle/>
          <a:p>
            <a:r>
              <a:rPr lang="fi-FI" sz="1800" dirty="0"/>
              <a:t>Laske, montako kynää penaalissasi on. Käy koskettamassa niin montaa pulpettia, kuin sinulla on kyniä.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480A3AA1-A36F-4B91-BE96-566FC4E1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9502"/>
            <a:ext cx="5616624" cy="857250"/>
          </a:xfrm>
        </p:spPr>
        <p:txBody>
          <a:bodyPr/>
          <a:lstStyle/>
          <a:p>
            <a:r>
              <a:rPr lang="fi-FI" dirty="0">
                <a:latin typeface="Rockwell Nova Extra Bold" panose="020B0604020202020204" pitchFamily="18" charset="0"/>
              </a:rPr>
              <a:t>Harjoitellaan korttien mukaan liikkumista</a:t>
            </a:r>
            <a:br>
              <a:rPr lang="fi-FI" dirty="0">
                <a:latin typeface="Rockwell Nova Extra Bold" panose="020B0604020202020204" pitchFamily="18" charset="0"/>
              </a:rPr>
            </a:br>
            <a:r>
              <a:rPr lang="fi-FI" dirty="0">
                <a:latin typeface="Rockwell Nova Extra Bold" panose="020B0604020202020204" pitchFamily="18" charset="0"/>
              </a:rPr>
              <a:t> </a:t>
            </a:r>
            <a:endParaRPr lang="fi-FI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7D4DE256-309C-4442-8BD4-A7E21D7DD6C9}"/>
              </a:ext>
            </a:extLst>
          </p:cNvPr>
          <p:cNvSpPr/>
          <p:nvPr/>
        </p:nvSpPr>
        <p:spPr>
          <a:xfrm>
            <a:off x="301387" y="1478764"/>
            <a:ext cx="5832648" cy="3312367"/>
          </a:xfrm>
          <a:prstGeom prst="roundRect">
            <a:avLst/>
          </a:prstGeom>
          <a:solidFill>
            <a:schemeClr val="bg2">
              <a:lumMod val="75000"/>
              <a:alpha val="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22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5993190-8F79-4867-B000-2F931B0AACA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66091">
            <a:off x="616628" y="575159"/>
            <a:ext cx="1666590" cy="648072"/>
          </a:xfrm>
          <a:ln w="57150">
            <a:solidFill>
              <a:schemeClr val="accent5"/>
            </a:solidFill>
          </a:ln>
        </p:spPr>
        <p:txBody>
          <a:bodyPr/>
          <a:lstStyle/>
          <a:p>
            <a:r>
              <a:rPr lang="fi-FI" dirty="0">
                <a:latin typeface="Sitka Subheading" panose="02000505000000020004" pitchFamily="2" charset="0"/>
              </a:rPr>
              <a:t>Tee rapukävelyä taaksepäin 10m.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9DCA4035-7E4B-4F54-87D9-95294741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208" y="1059582"/>
            <a:ext cx="2699792" cy="857250"/>
          </a:xfrm>
        </p:spPr>
        <p:txBody>
          <a:bodyPr/>
          <a:lstStyle/>
          <a:p>
            <a:r>
              <a:rPr lang="fi-FI" sz="1600" dirty="0">
                <a:solidFill>
                  <a:schemeClr val="bg1"/>
                </a:solidFill>
                <a:latin typeface="Rockwell Nova Extra Bold" panose="020B0604020202020204" pitchFamily="18" charset="0"/>
              </a:rPr>
              <a:t>Esimerkkejä liikuntatehtävä-korteiksi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83539F3-549D-4624-B34D-5D8E32856688}"/>
              </a:ext>
            </a:extLst>
          </p:cNvPr>
          <p:cNvSpPr txBox="1"/>
          <p:nvPr/>
        </p:nvSpPr>
        <p:spPr>
          <a:xfrm rot="1320608">
            <a:off x="2664503" y="521694"/>
            <a:ext cx="1714335" cy="954107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Engravers MT" panose="02090707080505020304" pitchFamily="18" charset="0"/>
              </a:rPr>
              <a:t>Nouse 30 lähintä koulun porrasta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07FC40C-82EB-4F99-82D9-E0C7FE00EC5B}"/>
              </a:ext>
            </a:extLst>
          </p:cNvPr>
          <p:cNvSpPr txBox="1"/>
          <p:nvPr/>
        </p:nvSpPr>
        <p:spPr>
          <a:xfrm rot="1759641">
            <a:off x="2004202" y="1699861"/>
            <a:ext cx="1800200" cy="1477328"/>
          </a:xfrm>
          <a:prstGeom prst="rect">
            <a:avLst/>
          </a:prstGeom>
          <a:noFill/>
          <a:ln w="7620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i-FI" dirty="0">
                <a:latin typeface="Harlow Solid Italic" panose="04030604020F02020D02" pitchFamily="82" charset="0"/>
              </a:rPr>
              <a:t>Tee itsestäsi mahdollisimman pitkä, lyhyt, pyöreä ja kulmikas.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9018BE3-0E35-4740-9236-49CEEFCB0717}"/>
              </a:ext>
            </a:extLst>
          </p:cNvPr>
          <p:cNvSpPr txBox="1"/>
          <p:nvPr/>
        </p:nvSpPr>
        <p:spPr>
          <a:xfrm rot="888952">
            <a:off x="4029370" y="2302830"/>
            <a:ext cx="2160587" cy="107721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parajita" panose="020B0502040204020203" pitchFamily="18" charset="0"/>
                <a:cs typeface="Aparajita" panose="020B0502040204020203" pitchFamily="18" charset="0"/>
              </a:rPr>
              <a:t>Kävele ketjukävelyä vähintään 40 askelta- pyydä 4 kaveria mukaasi matkan varrelta.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3992B2-29B1-4C73-BB7F-096300B7D66B}"/>
              </a:ext>
            </a:extLst>
          </p:cNvPr>
          <p:cNvSpPr txBox="1"/>
          <p:nvPr/>
        </p:nvSpPr>
        <p:spPr>
          <a:xfrm>
            <a:off x="247104" y="1630157"/>
            <a:ext cx="1410363" cy="138499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Daytona Pro Condensed" panose="020B0604020202020204" pitchFamily="34" charset="0"/>
              </a:rPr>
              <a:t>Hyppää viisi tasahyppyä eteenpäin ja viisi tasahyppyä taaksepäin.  Tee hypyt myös yhdellä jalalla.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EDD0242-27E8-4C63-8A81-519976655217}"/>
              </a:ext>
            </a:extLst>
          </p:cNvPr>
          <p:cNvSpPr txBox="1"/>
          <p:nvPr/>
        </p:nvSpPr>
        <p:spPr>
          <a:xfrm rot="20215738">
            <a:off x="363671" y="3271279"/>
            <a:ext cx="1779370" cy="1169551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Palatino Linotype" panose="02040502050505030304" pitchFamily="18" charset="0"/>
              </a:rPr>
              <a:t>Kirjoita luokkakaverisi selkään jokin positiivinen sana hänestä.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41A67D8-F7B3-41DA-BA67-6D392417E285}"/>
              </a:ext>
            </a:extLst>
          </p:cNvPr>
          <p:cNvSpPr txBox="1"/>
          <p:nvPr/>
        </p:nvSpPr>
        <p:spPr>
          <a:xfrm rot="20342875">
            <a:off x="4827744" y="556818"/>
            <a:ext cx="1297823" cy="116955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lgerian" panose="04020705040A02060702" pitchFamily="82" charset="0"/>
              </a:rPr>
              <a:t>Heitä pyyhekumi ilmaan 10 kertaa ja ota koppi.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C29776E-E83E-4E9A-ACAF-1B20AF351E79}"/>
              </a:ext>
            </a:extLst>
          </p:cNvPr>
          <p:cNvSpPr txBox="1"/>
          <p:nvPr/>
        </p:nvSpPr>
        <p:spPr>
          <a:xfrm rot="21388261">
            <a:off x="2626770" y="3690470"/>
            <a:ext cx="2448272" cy="12003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latin typeface="Arabic Typesetting" panose="020B0604020202020204" pitchFamily="66" charset="-78"/>
                <a:cs typeface="Arabic Typesetting" panose="020B0604020202020204" pitchFamily="66" charset="-78"/>
              </a:rPr>
              <a:t>Mene pulpetin/pöydän päälle vatsalleen makaamaan ja sen jälkeen kippuraan pulpetin alle. Toista 5 kertaa.</a:t>
            </a:r>
          </a:p>
        </p:txBody>
      </p:sp>
      <p:pic>
        <p:nvPicPr>
          <p:cNvPr id="16" name="Kuva 15" descr="Venn-kaavio">
            <a:extLst>
              <a:ext uri="{FF2B5EF4-FFF2-40B4-BE49-F238E27FC236}">
                <a16:creationId xmlns:a16="http://schemas.microsoft.com/office/drawing/2014/main" id="{0AAF24AA-7E6C-4E79-BFC6-74CDE28AB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72942">
            <a:off x="2880945" y="2613004"/>
            <a:ext cx="535424" cy="535424"/>
          </a:xfrm>
          <a:prstGeom prst="rect">
            <a:avLst/>
          </a:prstGeom>
        </p:spPr>
      </p:pic>
      <p:pic>
        <p:nvPicPr>
          <p:cNvPr id="20" name="Kuva 19" descr="Hymyilevät kasvot ilman täytettä">
            <a:extLst>
              <a:ext uri="{FF2B5EF4-FFF2-40B4-BE49-F238E27FC236}">
                <a16:creationId xmlns:a16="http://schemas.microsoft.com/office/drawing/2014/main" id="{60AE1511-628D-447D-9E04-06357F93D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55654">
            <a:off x="1449923" y="3112623"/>
            <a:ext cx="457200" cy="457200"/>
          </a:xfrm>
          <a:prstGeom prst="rect">
            <a:avLst/>
          </a:prstGeom>
        </p:spPr>
      </p:pic>
      <p:pic>
        <p:nvPicPr>
          <p:cNvPr id="22" name="Kuva 21" descr="Nuoli, pystysuuntainen U-käännös">
            <a:extLst>
              <a:ext uri="{FF2B5EF4-FFF2-40B4-BE49-F238E27FC236}">
                <a16:creationId xmlns:a16="http://schemas.microsoft.com/office/drawing/2014/main" id="{AE7EACF1-63C0-4F43-942E-5C47D72C84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5152" y="4394867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DCA4035-7E4B-4F54-87D9-95294741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208" y="1059582"/>
            <a:ext cx="2699792" cy="857250"/>
          </a:xfrm>
        </p:spPr>
        <p:txBody>
          <a:bodyPr/>
          <a:lstStyle/>
          <a:p>
            <a:r>
              <a:rPr lang="fi-FI" sz="1600" dirty="0">
                <a:solidFill>
                  <a:schemeClr val="bg1"/>
                </a:solidFill>
                <a:latin typeface="Rockwell Nova Extra Bold" panose="020B0604020202020204" pitchFamily="18" charset="0"/>
              </a:rPr>
              <a:t>Esimerkkejä liikuntatehtävä-korteiksi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83539F3-549D-4624-B34D-5D8E32856688}"/>
              </a:ext>
            </a:extLst>
          </p:cNvPr>
          <p:cNvSpPr txBox="1"/>
          <p:nvPr/>
        </p:nvSpPr>
        <p:spPr>
          <a:xfrm rot="1320608">
            <a:off x="2985437" y="752839"/>
            <a:ext cx="3102913" cy="181588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Engravers MT" panose="02090707080505020304" pitchFamily="18" charset="0"/>
              </a:rPr>
              <a:t>pidä varpaat/polvet samassa kohdassa maassa ja kierrä punnerrusasennossakäsin askeltamalla kierros ympäri</a:t>
            </a:r>
          </a:p>
          <a:p>
            <a:endParaRPr lang="fi-FI" sz="1400" dirty="0">
              <a:latin typeface="Engravers MT" panose="02090707080505020304" pitchFamily="18" charset="0"/>
            </a:endParaRPr>
          </a:p>
          <a:p>
            <a:endParaRPr lang="fi-FI" sz="1400" dirty="0">
              <a:latin typeface="Engravers MT" panose="02090707080505020304" pitchFamily="18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07FC40C-82EB-4F99-82D9-E0C7FE00EC5B}"/>
              </a:ext>
            </a:extLst>
          </p:cNvPr>
          <p:cNvSpPr txBox="1"/>
          <p:nvPr/>
        </p:nvSpPr>
        <p:spPr>
          <a:xfrm>
            <a:off x="122236" y="3339163"/>
            <a:ext cx="2229667" cy="156966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Bahnschrift Light SemiCondensed" panose="020B0502040204020203" pitchFamily="34" charset="0"/>
              </a:rPr>
              <a:t>Keksi parin kanssa jokin tervehdyssarja käsiä, kyynärpäitä, </a:t>
            </a:r>
            <a:r>
              <a:rPr lang="fi-FI" sz="1600" dirty="0" err="1">
                <a:latin typeface="Bahnschrift Light SemiCondensed" panose="020B0502040204020203" pitchFamily="34" charset="0"/>
              </a:rPr>
              <a:t>riesiä</a:t>
            </a:r>
            <a:r>
              <a:rPr lang="fi-FI" sz="1600" dirty="0">
                <a:latin typeface="Bahnschrift Light SemiCondensed" panose="020B0502040204020203" pitchFamily="34" charset="0"/>
              </a:rPr>
              <a:t> ym.  yhteen lyöden. Sarjassa tulee olla vähintään 10 lyöntiä</a:t>
            </a:r>
            <a:r>
              <a:rPr lang="fi-FI" sz="1600" dirty="0">
                <a:latin typeface="Harlow Solid Italic" panose="04030604020F02020D02" pitchFamily="82" charset="0"/>
              </a:rPr>
              <a:t>.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9018BE3-0E35-4740-9236-49CEEFCB0717}"/>
              </a:ext>
            </a:extLst>
          </p:cNvPr>
          <p:cNvSpPr txBox="1"/>
          <p:nvPr/>
        </p:nvSpPr>
        <p:spPr>
          <a:xfrm rot="20661340">
            <a:off x="231531" y="453952"/>
            <a:ext cx="1621641" cy="830997"/>
          </a:xfrm>
          <a:prstGeom prst="rect">
            <a:avLst/>
          </a:prstGeom>
          <a:noFill/>
          <a:ln w="57150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parajita" panose="020B0502040204020203" pitchFamily="18" charset="0"/>
                <a:cs typeface="Aparajita" panose="020B0502040204020203" pitchFamily="18" charset="0"/>
              </a:rPr>
              <a:t>Luettele kahden  naapurivaltion nimen kirjaimet takaperin. 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3992B2-29B1-4C73-BB7F-096300B7D66B}"/>
              </a:ext>
            </a:extLst>
          </p:cNvPr>
          <p:cNvSpPr txBox="1"/>
          <p:nvPr/>
        </p:nvSpPr>
        <p:spPr>
          <a:xfrm>
            <a:off x="4644008" y="92500"/>
            <a:ext cx="1589869" cy="46166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Daytona Pro Condensed" panose="020B0604020202020204" pitchFamily="34" charset="0"/>
              </a:rPr>
              <a:t>Tee mittarimatoa tai karhukävelyä 5m.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EDD0242-27E8-4C63-8A81-519976655217}"/>
              </a:ext>
            </a:extLst>
          </p:cNvPr>
          <p:cNvSpPr txBox="1"/>
          <p:nvPr/>
        </p:nvSpPr>
        <p:spPr>
          <a:xfrm rot="19957923">
            <a:off x="830323" y="1439645"/>
            <a:ext cx="1779370" cy="1384995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Palatino Linotype" panose="02040502050505030304" pitchFamily="18" charset="0"/>
              </a:rPr>
              <a:t>Piirrä kädellä ympyrää. Sen jälkeen piirrä vastakkaisella jalalla ympyrää toiseen suuntaan.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41A67D8-F7B3-41DA-BA67-6D392417E285}"/>
              </a:ext>
            </a:extLst>
          </p:cNvPr>
          <p:cNvSpPr txBox="1"/>
          <p:nvPr/>
        </p:nvSpPr>
        <p:spPr>
          <a:xfrm rot="20342875">
            <a:off x="2613830" y="3167955"/>
            <a:ext cx="2085049" cy="116955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lgerian" panose="04020705040A02060702" pitchFamily="82" charset="0"/>
              </a:rPr>
              <a:t>Mittaa kuinka korkealle seinään yllät koskettamaan hyppäämällä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C29776E-E83E-4E9A-ACAF-1B20AF351E79}"/>
              </a:ext>
            </a:extLst>
          </p:cNvPr>
          <p:cNvSpPr txBox="1"/>
          <p:nvPr/>
        </p:nvSpPr>
        <p:spPr>
          <a:xfrm rot="21388261">
            <a:off x="4174528" y="4180941"/>
            <a:ext cx="1870268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i-FI" dirty="0">
                <a:latin typeface="Arabic Typesetting" panose="020B0604020202020204" pitchFamily="66" charset="-78"/>
                <a:cs typeface="Arabic Typesetting" panose="020B0604020202020204" pitchFamily="66" charset="-78"/>
              </a:rPr>
              <a:t>Venyttele jalkojasi viidellä erilaisella venytyksellä. </a:t>
            </a:r>
          </a:p>
        </p:txBody>
      </p:sp>
      <p:sp>
        <p:nvSpPr>
          <p:cNvPr id="2" name="Nuoli: Kaareva vasemmalle 1">
            <a:extLst>
              <a:ext uri="{FF2B5EF4-FFF2-40B4-BE49-F238E27FC236}">
                <a16:creationId xmlns:a16="http://schemas.microsoft.com/office/drawing/2014/main" id="{825CF567-692F-4530-87F1-99827F745FA1}"/>
              </a:ext>
            </a:extLst>
          </p:cNvPr>
          <p:cNvSpPr/>
          <p:nvPr/>
        </p:nvSpPr>
        <p:spPr>
          <a:xfrm>
            <a:off x="5333691" y="2383716"/>
            <a:ext cx="186227" cy="376067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Nuoli: Kaareva oikealle 2">
            <a:extLst>
              <a:ext uri="{FF2B5EF4-FFF2-40B4-BE49-F238E27FC236}">
                <a16:creationId xmlns:a16="http://schemas.microsoft.com/office/drawing/2014/main" id="{39BD4AE4-8675-4AE7-A135-C72FBF415BFB}"/>
              </a:ext>
            </a:extLst>
          </p:cNvPr>
          <p:cNvSpPr/>
          <p:nvPr/>
        </p:nvSpPr>
        <p:spPr>
          <a:xfrm flipV="1">
            <a:off x="4970775" y="2374619"/>
            <a:ext cx="199760" cy="35616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" name="Vuokaaviosymboli: summaava liitoskohta 3">
            <a:extLst>
              <a:ext uri="{FF2B5EF4-FFF2-40B4-BE49-F238E27FC236}">
                <a16:creationId xmlns:a16="http://schemas.microsoft.com/office/drawing/2014/main" id="{DA41C701-954E-47B8-9781-DC00A709C22B}"/>
              </a:ext>
            </a:extLst>
          </p:cNvPr>
          <p:cNvSpPr/>
          <p:nvPr/>
        </p:nvSpPr>
        <p:spPr>
          <a:xfrm>
            <a:off x="5179409" y="2482631"/>
            <a:ext cx="136484" cy="140136"/>
          </a:xfrm>
          <a:prstGeom prst="flowChartSummingJunc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12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5993190-8F79-4867-B000-2F931B0AACA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66091">
            <a:off x="4151247" y="3801442"/>
            <a:ext cx="1966386" cy="1017137"/>
          </a:xfrm>
          <a:ln w="57150">
            <a:solidFill>
              <a:schemeClr val="accent5"/>
            </a:solidFill>
            <a:prstDash val="lgDashDotDot"/>
          </a:ln>
        </p:spPr>
        <p:txBody>
          <a:bodyPr>
            <a:normAutofit/>
          </a:bodyPr>
          <a:lstStyle/>
          <a:p>
            <a:r>
              <a:rPr lang="fi-FI" sz="1000" dirty="0">
                <a:latin typeface="Sitka Subheading" panose="02000505000000020004" pitchFamily="2" charset="0"/>
              </a:rPr>
              <a:t>Keksi jokin liike tai tehtävä, jonka kaverisi matkii. Sitten kaveri keksii ja on sinun vuorosi matkia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9DCA4035-7E4B-4F54-87D9-95294741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208" y="1059582"/>
            <a:ext cx="2699792" cy="857250"/>
          </a:xfrm>
        </p:spPr>
        <p:txBody>
          <a:bodyPr/>
          <a:lstStyle/>
          <a:p>
            <a:r>
              <a:rPr lang="fi-FI" sz="1600" dirty="0">
                <a:solidFill>
                  <a:schemeClr val="bg1"/>
                </a:solidFill>
                <a:latin typeface="Rockwell Nova Extra Bold" panose="020B0604020202020204" pitchFamily="18" charset="0"/>
              </a:rPr>
              <a:t>Esimerkkejä liikuntatehtävä-korteiksi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83539F3-549D-4624-B34D-5D8E32856688}"/>
              </a:ext>
            </a:extLst>
          </p:cNvPr>
          <p:cNvSpPr txBox="1"/>
          <p:nvPr/>
        </p:nvSpPr>
        <p:spPr>
          <a:xfrm rot="21279346">
            <a:off x="2318578" y="2391657"/>
            <a:ext cx="1971326" cy="1200329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Arial Rounded MT Bold" panose="020F0704030504030204" pitchFamily="34" charset="0"/>
              </a:rPr>
              <a:t>Tasapainottele yhdellä jalalla ja laske kymmeneen. Toista toisella jalalla. Pysytkö pystyssä  myös silmät kiinni.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07FC40C-82EB-4F99-82D9-E0C7FE00EC5B}"/>
              </a:ext>
            </a:extLst>
          </p:cNvPr>
          <p:cNvSpPr txBox="1"/>
          <p:nvPr/>
        </p:nvSpPr>
        <p:spPr>
          <a:xfrm rot="20159762">
            <a:off x="452370" y="3227328"/>
            <a:ext cx="1800200" cy="147732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latin typeface="Harlow Solid Italic" panose="04030604020F02020D02" pitchFamily="82" charset="0"/>
              </a:rPr>
              <a:t>Hypi mielikuvitushyppynarulla taaksepäin  20 kertaa.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9018BE3-0E35-4740-9236-49CEEFCB0717}"/>
              </a:ext>
            </a:extLst>
          </p:cNvPr>
          <p:cNvSpPr txBox="1"/>
          <p:nvPr/>
        </p:nvSpPr>
        <p:spPr>
          <a:xfrm rot="444382">
            <a:off x="5165192" y="1465969"/>
            <a:ext cx="1047426" cy="181588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parajita" panose="020B0502040204020203" pitchFamily="18" charset="0"/>
                <a:cs typeface="Aparajita" panose="020B0502040204020203" pitchFamily="18" charset="0"/>
              </a:rPr>
              <a:t>Laske montako tuntia on siihen, että seuraavana päivänä alkaa koulu.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3992B2-29B1-4C73-BB7F-096300B7D66B}"/>
              </a:ext>
            </a:extLst>
          </p:cNvPr>
          <p:cNvSpPr txBox="1"/>
          <p:nvPr/>
        </p:nvSpPr>
        <p:spPr>
          <a:xfrm>
            <a:off x="247104" y="1630157"/>
            <a:ext cx="1410363" cy="1200329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Daytona Pro Condensed" panose="020B0604020202020204" pitchFamily="34" charset="0"/>
              </a:rPr>
              <a:t>Hyppää viisi tasahyppyä eteenpäin ja viisi tasahyppyä taaksepäin.  Tee hypyt yhdellä jalalla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EDD0242-27E8-4C63-8A81-519976655217}"/>
              </a:ext>
            </a:extLst>
          </p:cNvPr>
          <p:cNvSpPr txBox="1"/>
          <p:nvPr/>
        </p:nvSpPr>
        <p:spPr>
          <a:xfrm rot="160567">
            <a:off x="2639638" y="4273464"/>
            <a:ext cx="1185370" cy="738664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Palatino Linotype" panose="02040502050505030304" pitchFamily="18" charset="0"/>
              </a:rPr>
              <a:t>Mieti 7 M:llä alkavaa sanaa.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41A67D8-F7B3-41DA-BA67-6D392417E285}"/>
              </a:ext>
            </a:extLst>
          </p:cNvPr>
          <p:cNvSpPr txBox="1"/>
          <p:nvPr/>
        </p:nvSpPr>
        <p:spPr>
          <a:xfrm rot="20342875">
            <a:off x="3257685" y="269747"/>
            <a:ext cx="1644707" cy="160043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lgerian" panose="04020705040A02060702" pitchFamily="82" charset="0"/>
              </a:rPr>
              <a:t>Keksi luokan oven eteen matala este, joka tulee hypäten ylittää ovesta liikuttaessa.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C29776E-E83E-4E9A-ACAF-1B20AF351E79}"/>
              </a:ext>
            </a:extLst>
          </p:cNvPr>
          <p:cNvSpPr txBox="1"/>
          <p:nvPr/>
        </p:nvSpPr>
        <p:spPr>
          <a:xfrm rot="21388261">
            <a:off x="433331" y="288560"/>
            <a:ext cx="2448272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i-FI" dirty="0">
                <a:latin typeface="Arabic Typesetting" panose="020B0604020202020204" pitchFamily="66" charset="-78"/>
                <a:cs typeface="Arabic Typesetting" panose="020B0604020202020204" pitchFamily="66" charset="-78"/>
              </a:rPr>
              <a:t>Käy kirjoittamassa taululle tai seinän paperille, millaisissa asioissa luokkanne on taitava. </a:t>
            </a:r>
          </a:p>
        </p:txBody>
      </p:sp>
      <p:pic>
        <p:nvPicPr>
          <p:cNvPr id="4" name="Kuva 3" descr="Kuumailmapallo">
            <a:extLst>
              <a:ext uri="{FF2B5EF4-FFF2-40B4-BE49-F238E27FC236}">
                <a16:creationId xmlns:a16="http://schemas.microsoft.com/office/drawing/2014/main" id="{55C5F4BF-E11E-4C05-86BD-5E0493A3E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3103" y="4081410"/>
            <a:ext cx="457200" cy="457200"/>
          </a:xfrm>
          <a:prstGeom prst="rect">
            <a:avLst/>
          </a:prstGeom>
        </p:spPr>
      </p:pic>
      <p:pic>
        <p:nvPicPr>
          <p:cNvPr id="7" name="Kuva 6" descr="Kumiankka">
            <a:extLst>
              <a:ext uri="{FF2B5EF4-FFF2-40B4-BE49-F238E27FC236}">
                <a16:creationId xmlns:a16="http://schemas.microsoft.com/office/drawing/2014/main" id="{54E8046B-2D43-4CDE-A5E0-DDAA71BF7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905492">
            <a:off x="1795726" y="3866296"/>
            <a:ext cx="525100" cy="525100"/>
          </a:xfrm>
          <a:prstGeom prst="rect">
            <a:avLst/>
          </a:prstGeom>
        </p:spPr>
      </p:pic>
      <p:pic>
        <p:nvPicPr>
          <p:cNvPr id="16" name="Kuva 15" descr="Maapallo">
            <a:extLst>
              <a:ext uri="{FF2B5EF4-FFF2-40B4-BE49-F238E27FC236}">
                <a16:creationId xmlns:a16="http://schemas.microsoft.com/office/drawing/2014/main" id="{5575B00E-5FCE-4168-B35B-71BC1A705D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15039" y="4645108"/>
            <a:ext cx="360040" cy="359712"/>
          </a:xfrm>
          <a:prstGeom prst="rect">
            <a:avLst/>
          </a:prstGeom>
        </p:spPr>
      </p:pic>
      <p:pic>
        <p:nvPicPr>
          <p:cNvPr id="18" name="Kuva 17" descr="Oikeuden vaaka">
            <a:extLst>
              <a:ext uri="{FF2B5EF4-FFF2-40B4-BE49-F238E27FC236}">
                <a16:creationId xmlns:a16="http://schemas.microsoft.com/office/drawing/2014/main" id="{EB6AFE5D-192A-4202-B43D-5B3EF1A4DF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1916" y="2598712"/>
            <a:ext cx="393110" cy="393110"/>
          </a:xfrm>
          <a:prstGeom prst="rect">
            <a:avLst/>
          </a:prstGeom>
        </p:spPr>
      </p:pic>
      <p:pic>
        <p:nvPicPr>
          <p:cNvPr id="20" name="Kuva 19" descr="Varreton kukka">
            <a:extLst>
              <a:ext uri="{FF2B5EF4-FFF2-40B4-BE49-F238E27FC236}">
                <a16:creationId xmlns:a16="http://schemas.microsoft.com/office/drawing/2014/main" id="{3FAFCC8A-0E40-4C8E-ADE2-3EAB3D6F6F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18442" y="750225"/>
            <a:ext cx="457200" cy="457200"/>
          </a:xfrm>
          <a:prstGeom prst="rect">
            <a:avLst/>
          </a:prstGeom>
        </p:spPr>
      </p:pic>
      <p:pic>
        <p:nvPicPr>
          <p:cNvPr id="22" name="Kuva 21" descr="Maalitaulu">
            <a:extLst>
              <a:ext uri="{FF2B5EF4-FFF2-40B4-BE49-F238E27FC236}">
                <a16:creationId xmlns:a16="http://schemas.microsoft.com/office/drawing/2014/main" id="{3263A612-2E41-4895-BB69-EF61F22BE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47151" y="1677323"/>
            <a:ext cx="313184" cy="313184"/>
          </a:xfrm>
          <a:prstGeom prst="rect">
            <a:avLst/>
          </a:prstGeom>
        </p:spPr>
      </p:pic>
      <p:pic>
        <p:nvPicPr>
          <p:cNvPr id="24" name="Kuva 23" descr="Kello">
            <a:extLst>
              <a:ext uri="{FF2B5EF4-FFF2-40B4-BE49-F238E27FC236}">
                <a16:creationId xmlns:a16="http://schemas.microsoft.com/office/drawing/2014/main" id="{17F292A6-34C9-417E-95B9-E04B19E63E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64877" y="1572820"/>
            <a:ext cx="353165" cy="353165"/>
          </a:xfrm>
          <a:prstGeom prst="rect">
            <a:avLst/>
          </a:prstGeom>
        </p:spPr>
      </p:pic>
      <p:pic>
        <p:nvPicPr>
          <p:cNvPr id="26" name="Kuva 25" descr="Kynä">
            <a:extLst>
              <a:ext uri="{FF2B5EF4-FFF2-40B4-BE49-F238E27FC236}">
                <a16:creationId xmlns:a16="http://schemas.microsoft.com/office/drawing/2014/main" id="{56AC7492-CF60-4805-8F4D-CC83E33538E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6964" y="787505"/>
            <a:ext cx="356076" cy="3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7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654F91-6E69-4D68-9FFE-9A3E74400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Keksikää jokainen n. 2-4 pientä tehtävää tai liikettä. 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Tehtävien kesto saa olla korkeintaan n. 1 min. </a:t>
            </a:r>
          </a:p>
          <a:p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BFB76873-01F9-4A7D-8441-58CD579A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99" y="274341"/>
            <a:ext cx="5082307" cy="857250"/>
          </a:xfrm>
        </p:spPr>
        <p:txBody>
          <a:bodyPr/>
          <a:lstStyle/>
          <a:p>
            <a:r>
              <a:rPr lang="fi-FI" dirty="0">
                <a:latin typeface="Rockwell Nova Extra Bold" panose="020B0604020202020204" pitchFamily="18" charset="0"/>
              </a:rPr>
              <a:t>Korttien työstäminen alkaa nyt!!</a:t>
            </a:r>
            <a:endParaRPr lang="fi-FI" dirty="0"/>
          </a:p>
        </p:txBody>
      </p:sp>
      <p:sp>
        <p:nvSpPr>
          <p:cNvPr id="22" name="Sisällön paikkamerkki 1">
            <a:extLst>
              <a:ext uri="{FF2B5EF4-FFF2-40B4-BE49-F238E27FC236}">
                <a16:creationId xmlns:a16="http://schemas.microsoft.com/office/drawing/2014/main" id="{CADA5665-D46B-4FC3-A16F-8695634C4A86}"/>
              </a:ext>
            </a:extLst>
          </p:cNvPr>
          <p:cNvSpPr txBox="1">
            <a:spLocks/>
          </p:cNvSpPr>
          <p:nvPr/>
        </p:nvSpPr>
        <p:spPr>
          <a:xfrm>
            <a:off x="1193367" y="1419622"/>
            <a:ext cx="410445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Käytä mielikuvitustasi ja tee itselle mielekkäitä vinkkikortteja. Silloin muutkin varmasti niistä pitävät. Voit oman ideointisi lisäksi poimia vinkkejä harrastuksista, kirjoista, leikeistä tai netistä.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Mikäli kekseliäisyytesi loppuu, voit napata yhdeksi vinkiksi esimerkkimonisteiden vinkin. Jotta luokallesi saadaan paljon erilaisia tehtäviä, merkitse kynällä esimerkkimonisteeseen käyttämäsi vinkki. </a:t>
            </a:r>
          </a:p>
        </p:txBody>
      </p:sp>
      <p:pic>
        <p:nvPicPr>
          <p:cNvPr id="8" name="Kuva 7" descr="Tanssi">
            <a:extLst>
              <a:ext uri="{FF2B5EF4-FFF2-40B4-BE49-F238E27FC236}">
                <a16:creationId xmlns:a16="http://schemas.microsoft.com/office/drawing/2014/main" id="{D7A6373E-295A-4259-B255-376DF7BE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264" y="3570355"/>
            <a:ext cx="1368151" cy="1368151"/>
          </a:xfrm>
          <a:prstGeom prst="rect">
            <a:avLst/>
          </a:prstGeom>
        </p:spPr>
      </p:pic>
      <p:pic>
        <p:nvPicPr>
          <p:cNvPr id="10" name="Kuva 9" descr="Rakastuneet kasvot ilman täytettä">
            <a:extLst>
              <a:ext uri="{FF2B5EF4-FFF2-40B4-BE49-F238E27FC236}">
                <a16:creationId xmlns:a16="http://schemas.microsoft.com/office/drawing/2014/main" id="{AE472BF0-507E-4360-9C5D-BD113147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877" y="3435846"/>
            <a:ext cx="914400" cy="914400"/>
          </a:xfrm>
          <a:prstGeom prst="rect">
            <a:avLst/>
          </a:prstGeom>
        </p:spPr>
      </p:pic>
      <p:pic>
        <p:nvPicPr>
          <p:cNvPr id="12" name="Kuva 11" descr="Ajatuskupla">
            <a:extLst>
              <a:ext uri="{FF2B5EF4-FFF2-40B4-BE49-F238E27FC236}">
                <a16:creationId xmlns:a16="http://schemas.microsoft.com/office/drawing/2014/main" id="{0D50A540-C9D2-4E35-95F9-46699F627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0582" y="993711"/>
            <a:ext cx="914400" cy="914400"/>
          </a:xfrm>
          <a:prstGeom prst="rect">
            <a:avLst/>
          </a:prstGeom>
        </p:spPr>
      </p:pic>
      <p:pic>
        <p:nvPicPr>
          <p:cNvPr id="15" name="Kuva 14" descr="Markkinointi">
            <a:extLst>
              <a:ext uri="{FF2B5EF4-FFF2-40B4-BE49-F238E27FC236}">
                <a16:creationId xmlns:a16="http://schemas.microsoft.com/office/drawing/2014/main" id="{B305954C-056F-455A-8A42-B62D4135D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45" y="2743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89851"/>
      </p:ext>
    </p:extLst>
  </p:cSld>
  <p:clrMapOvr>
    <a:masterClrMapping/>
  </p:clrMapOvr>
</p:sld>
</file>

<file path=ppt/theme/theme1.xml><?xml version="1.0" encoding="utf-8"?>
<a:theme xmlns:a="http://schemas.openxmlformats.org/drawingml/2006/main" name="oulu_powerpointpohja2018">
  <a:themeElements>
    <a:clrScheme name="Oulu2018">
      <a:dk1>
        <a:sysClr val="windowText" lastClr="000000"/>
      </a:dk1>
      <a:lt1>
        <a:sysClr val="window" lastClr="FFFFFF"/>
      </a:lt1>
      <a:dk2>
        <a:srgbClr val="2D414B"/>
      </a:dk2>
      <a:lt2>
        <a:srgbClr val="D2DCE1"/>
      </a:lt2>
      <a:accent1>
        <a:srgbClr val="E10069"/>
      </a:accent1>
      <a:accent2>
        <a:srgbClr val="F08C00"/>
      </a:accent2>
      <a:accent3>
        <a:srgbClr val="00AFD7"/>
      </a:accent3>
      <a:accent4>
        <a:srgbClr val="2DAA37"/>
      </a:accent4>
      <a:accent5>
        <a:srgbClr val="007896"/>
      </a:accent5>
      <a:accent6>
        <a:srgbClr val="9B004B"/>
      </a:accent6>
      <a:hlink>
        <a:srgbClr val="E10069"/>
      </a:hlink>
      <a:folHlink>
        <a:srgbClr val="0083A1"/>
      </a:folHlink>
    </a:clrScheme>
    <a:fontScheme name="Oulu2019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56169F0A4C204F85FE1A337EFAC951" ma:contentTypeVersion="12" ma:contentTypeDescription="Luo uusi asiakirja." ma:contentTypeScope="" ma:versionID="a862ea8072489708a8bbe311b0884d9a">
  <xsd:schema xmlns:xsd="http://www.w3.org/2001/XMLSchema" xmlns:xs="http://www.w3.org/2001/XMLSchema" xmlns:p="http://schemas.microsoft.com/office/2006/metadata/properties" xmlns:ns1="http://schemas.microsoft.com/sharepoint/v3" xmlns:ns3="3eb2cc9b-0ce0-451b-98c3-19325bfa12e3" xmlns:ns4="36d6a6e8-9368-4aa4-a858-a93e92134df6" targetNamespace="http://schemas.microsoft.com/office/2006/metadata/properties" ma:root="true" ma:fieldsID="6758a839de0c1c29a636f787ac658279" ns1:_="" ns3:_="" ns4:_="">
    <xsd:import namespace="http://schemas.microsoft.com/sharepoint/v3"/>
    <xsd:import namespace="3eb2cc9b-0ce0-451b-98c3-19325bfa12e3"/>
    <xsd:import namespace="36d6a6e8-9368-4aa4-a858-a93e92134df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2cc9b-0ce0-451b-98c3-19325bfa12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6a6e8-9368-4aa4-a858-a93e92134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37D3F7-13ED-4AB3-B638-C0C65259B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b2cc9b-0ce0-451b-98c3-19325bfa12e3"/>
    <ds:schemaRef ds:uri="36d6a6e8-9368-4aa4-a858-a93e92134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A13CA5-BAF3-492D-AD97-4F82D20B13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AFC2CC-4F08-4490-BF93-F35D499F67AC}">
  <ds:schemaRefs>
    <ds:schemaRef ds:uri="http://schemas.microsoft.com/sharepoint/v3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3eb2cc9b-0ce0-451b-98c3-19325bfa12e3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6d6a6e8-9368-4aa4-a858-a93e92134df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Näytössä katseltava esitys (16:9)</PresentationFormat>
  <Paragraphs>74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26" baseType="lpstr">
      <vt:lpstr>Algerian</vt:lpstr>
      <vt:lpstr>Aparajita</vt:lpstr>
      <vt:lpstr>Arabic Typesetting</vt:lpstr>
      <vt:lpstr>Arial</vt:lpstr>
      <vt:lpstr>Arial Rounded MT Bold</vt:lpstr>
      <vt:lpstr>Bahnschrift Light SemiCondensed</vt:lpstr>
      <vt:lpstr>Calibri</vt:lpstr>
      <vt:lpstr>Daytona Pro Condensed</vt:lpstr>
      <vt:lpstr>Engravers MT</vt:lpstr>
      <vt:lpstr>Harlow Solid Italic</vt:lpstr>
      <vt:lpstr>Palatino Linotype</vt:lpstr>
      <vt:lpstr>Rockwell Nova Extra Bold</vt:lpstr>
      <vt:lpstr>Segoe UI</vt:lpstr>
      <vt:lpstr>Segoe UI Black</vt:lpstr>
      <vt:lpstr>Sitka Subheading</vt:lpstr>
      <vt:lpstr>oulu_powerpointpohja2018</vt:lpstr>
      <vt:lpstr>Liikuntakorttipaja</vt:lpstr>
      <vt:lpstr>Mitä liikuntakorttipajassa tehdään? </vt:lpstr>
      <vt:lpstr>Korttien ideointi </vt:lpstr>
      <vt:lpstr>Miten kortit tehdään?</vt:lpstr>
      <vt:lpstr>Harjoitellaan korttien mukaan liikkumista  </vt:lpstr>
      <vt:lpstr>Esimerkkejä liikuntatehtävä-korteiksi</vt:lpstr>
      <vt:lpstr>Esimerkkejä liikuntatehtävä-korteiksi</vt:lpstr>
      <vt:lpstr>Esimerkkejä liikuntatehtävä-korteiksi</vt:lpstr>
      <vt:lpstr>Korttien työstäminen alkaa nyt!!</vt:lpstr>
      <vt:lpstr>Kiitos ja mukavaa työpajaa!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Saavutettava PowerPoint-tiedosto</dc:title>
  <dc:creator/>
  <cp:keywords/>
  <dc:description/>
  <cp:lastModifiedBy/>
  <cp:revision>1</cp:revision>
  <dcterms:created xsi:type="dcterms:W3CDTF">2020-04-27T12:23:37Z</dcterms:created>
  <dcterms:modified xsi:type="dcterms:W3CDTF">2023-11-06T11:48:21Z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b8ef749-f464-4495-9b41-5047bcb17145_Enabled">
    <vt:lpwstr>True</vt:lpwstr>
  </property>
  <property fmtid="{D5CDD505-2E9C-101B-9397-08002B2CF9AE}" pid="3" name="MSIP_Label_cb8ef749-f464-4495-9b41-5047bcb17145_SiteId">
    <vt:lpwstr>5cc89a67-fa29-4356-af5d-f436abc7c21b</vt:lpwstr>
  </property>
  <property fmtid="{D5CDD505-2E9C-101B-9397-08002B2CF9AE}" pid="4" name="MSIP_Label_cb8ef749-f464-4495-9b41-5047bcb17145_Owner">
    <vt:lpwstr>niina.teraslahti@ouka.fi</vt:lpwstr>
  </property>
  <property fmtid="{D5CDD505-2E9C-101B-9397-08002B2CF9AE}" pid="5" name="MSIP_Label_cb8ef749-f464-4495-9b41-5047bcb17145_SetDate">
    <vt:lpwstr>2020-10-13T07:04:45.0702732Z</vt:lpwstr>
  </property>
  <property fmtid="{D5CDD505-2E9C-101B-9397-08002B2CF9AE}" pid="6" name="MSIP_Label_cb8ef749-f464-4495-9b41-5047bcb17145_Name">
    <vt:lpwstr>Muu asiakirja</vt:lpwstr>
  </property>
  <property fmtid="{D5CDD505-2E9C-101B-9397-08002B2CF9AE}" pid="7" name="MSIP_Label_cb8ef749-f464-4495-9b41-5047bcb17145_Application">
    <vt:lpwstr>Microsoft Azure Information Protection</vt:lpwstr>
  </property>
  <property fmtid="{D5CDD505-2E9C-101B-9397-08002B2CF9AE}" pid="8" name="MSIP_Label_cb8ef749-f464-4495-9b41-5047bcb17145_ActionId">
    <vt:lpwstr>0921cbf8-cb31-408d-ab43-1ebbc79687d9</vt:lpwstr>
  </property>
  <property fmtid="{D5CDD505-2E9C-101B-9397-08002B2CF9AE}" pid="9" name="MSIP_Label_cb8ef749-f464-4495-9b41-5047bcb17145_Extended_MSFT_Method">
    <vt:lpwstr>Automatic</vt:lpwstr>
  </property>
  <property fmtid="{D5CDD505-2E9C-101B-9397-08002B2CF9AE}" pid="10" name="MSIP_Label_e7f2b28d-54cf-44b6-aad9-6a2b7fb652a6_Enabled">
    <vt:lpwstr>True</vt:lpwstr>
  </property>
  <property fmtid="{D5CDD505-2E9C-101B-9397-08002B2CF9AE}" pid="11" name="MSIP_Label_e7f2b28d-54cf-44b6-aad9-6a2b7fb652a6_SiteId">
    <vt:lpwstr>5cc89a67-fa29-4356-af5d-f436abc7c21b</vt:lpwstr>
  </property>
  <property fmtid="{D5CDD505-2E9C-101B-9397-08002B2CF9AE}" pid="12" name="MSIP_Label_e7f2b28d-54cf-44b6-aad9-6a2b7fb652a6_Owner">
    <vt:lpwstr>niina.teraslahti@ouka.fi</vt:lpwstr>
  </property>
  <property fmtid="{D5CDD505-2E9C-101B-9397-08002B2CF9AE}" pid="13" name="MSIP_Label_e7f2b28d-54cf-44b6-aad9-6a2b7fb652a6_SetDate">
    <vt:lpwstr>2020-10-13T07:04:45.0702732Z</vt:lpwstr>
  </property>
  <property fmtid="{D5CDD505-2E9C-101B-9397-08002B2CF9AE}" pid="14" name="MSIP_Label_e7f2b28d-54cf-44b6-aad9-6a2b7fb652a6_Name">
    <vt:lpwstr>Sisäinen</vt:lpwstr>
  </property>
  <property fmtid="{D5CDD505-2E9C-101B-9397-08002B2CF9AE}" pid="15" name="MSIP_Label_e7f2b28d-54cf-44b6-aad9-6a2b7fb652a6_Application">
    <vt:lpwstr>Microsoft Azure Information Protection</vt:lpwstr>
  </property>
  <property fmtid="{D5CDD505-2E9C-101B-9397-08002B2CF9AE}" pid="16" name="MSIP_Label_e7f2b28d-54cf-44b6-aad9-6a2b7fb652a6_ActionId">
    <vt:lpwstr>0921cbf8-cb31-408d-ab43-1ebbc79687d9</vt:lpwstr>
  </property>
  <property fmtid="{D5CDD505-2E9C-101B-9397-08002B2CF9AE}" pid="17" name="MSIP_Label_e7f2b28d-54cf-44b6-aad9-6a2b7fb652a6_Parent">
    <vt:lpwstr>cb8ef749-f464-4495-9b41-5047bcb17145</vt:lpwstr>
  </property>
  <property fmtid="{D5CDD505-2E9C-101B-9397-08002B2CF9AE}" pid="18" name="MSIP_Label_e7f2b28d-54cf-44b6-aad9-6a2b7fb652a6_Extended_MSFT_Method">
    <vt:lpwstr>Automatic</vt:lpwstr>
  </property>
  <property fmtid="{D5CDD505-2E9C-101B-9397-08002B2CF9AE}" pid="19" name="Sensitivity">
    <vt:lpwstr>Muu asiakirja Sisäinen</vt:lpwstr>
  </property>
  <property fmtid="{D5CDD505-2E9C-101B-9397-08002B2CF9AE}" pid="20" name="ContentTypeId">
    <vt:lpwstr>0x0101008956169F0A4C204F85FE1A337EFAC951</vt:lpwstr>
  </property>
</Properties>
</file>