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1" r:id="rId5"/>
    <p:sldId id="287" r:id="rId6"/>
    <p:sldId id="264" r:id="rId7"/>
    <p:sldId id="282" r:id="rId8"/>
    <p:sldId id="262" r:id="rId9"/>
    <p:sldId id="283" r:id="rId10"/>
    <p:sldId id="284" r:id="rId11"/>
    <p:sldId id="266" r:id="rId12"/>
    <p:sldId id="618" r:id="rId13"/>
    <p:sldId id="617" r:id="rId14"/>
    <p:sldId id="267" r:id="rId15"/>
    <p:sldId id="619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189"/>
    <a:srgbClr val="0093AC"/>
    <a:srgbClr val="FF9933"/>
    <a:srgbClr val="FFC285"/>
    <a:srgbClr val="29A9A6"/>
    <a:srgbClr val="32CCC8"/>
    <a:srgbClr val="269996"/>
    <a:srgbClr val="33CCCC"/>
    <a:srgbClr val="A0DCC2"/>
    <a:srgbClr val="FF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DA95F-2466-2F2C-8CEA-6FAC7F6DBDE6}" v="3302" dt="2024-06-24T05:51:02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77291" autoAdjust="0"/>
  </p:normalViewPr>
  <p:slideViewPr>
    <p:cSldViewPr snapToGrid="0" snapToObjects="1" showGuides="1">
      <p:cViewPr varScale="1">
        <p:scale>
          <a:sx n="77" d="100"/>
          <a:sy n="77" d="100"/>
        </p:scale>
        <p:origin x="24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A04976-9644-43AC-A73E-720B872C7183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D1D70D8C-6FA6-42AE-A139-28BDB2E59AB5}">
      <dgm:prSet custT="1"/>
      <dgm:spPr>
        <a:solidFill>
          <a:srgbClr val="FFC285"/>
        </a:solidFill>
      </dgm:spPr>
      <dgm:t>
        <a:bodyPr/>
        <a:lstStyle/>
        <a:p>
          <a:endParaRPr lang="fi-FI" sz="2000" dirty="0">
            <a:latin typeface="+mn-lt"/>
          </a:endParaRPr>
        </a:p>
      </dgm:t>
    </dgm:pt>
    <dgm:pt modelId="{694424F8-99F9-459C-820B-38E38A336830}" type="parTrans" cxnId="{0E5F4AA9-7A4E-403A-8F63-7B5E9A49CB46}">
      <dgm:prSet/>
      <dgm:spPr/>
      <dgm:t>
        <a:bodyPr/>
        <a:lstStyle/>
        <a:p>
          <a:endParaRPr lang="fi-FI"/>
        </a:p>
      </dgm:t>
    </dgm:pt>
    <dgm:pt modelId="{D567DB85-1CE0-41E5-A878-E20D38004E24}" type="sibTrans" cxnId="{0E5F4AA9-7A4E-403A-8F63-7B5E9A49CB46}">
      <dgm:prSet/>
      <dgm:spPr/>
      <dgm:t>
        <a:bodyPr/>
        <a:lstStyle/>
        <a:p>
          <a:endParaRPr lang="fi-FI"/>
        </a:p>
      </dgm:t>
    </dgm:pt>
    <dgm:pt modelId="{0101B522-AB4F-4EFF-8725-7EB545641A95}">
      <dgm:prSet/>
      <dgm:spPr>
        <a:solidFill>
          <a:srgbClr val="FFC285"/>
        </a:solidFill>
      </dgm:spPr>
      <dgm:t>
        <a:bodyPr/>
        <a:lstStyle/>
        <a:p>
          <a:endParaRPr lang="fi-FI" dirty="0">
            <a:latin typeface="+mn-lt"/>
          </a:endParaRPr>
        </a:p>
      </dgm:t>
    </dgm:pt>
    <dgm:pt modelId="{C67D889F-271D-4CAC-8915-85792AC95243}" type="parTrans" cxnId="{7737E44A-A09A-4347-AEAA-E87BEC548ECB}">
      <dgm:prSet/>
      <dgm:spPr/>
      <dgm:t>
        <a:bodyPr/>
        <a:lstStyle/>
        <a:p>
          <a:endParaRPr lang="fi-FI"/>
        </a:p>
      </dgm:t>
    </dgm:pt>
    <dgm:pt modelId="{B6F7BA23-7F85-451B-B2D3-E7D8889DB173}" type="sibTrans" cxnId="{7737E44A-A09A-4347-AEAA-E87BEC548ECB}">
      <dgm:prSet/>
      <dgm:spPr/>
      <dgm:t>
        <a:bodyPr/>
        <a:lstStyle/>
        <a:p>
          <a:endParaRPr lang="fi-FI"/>
        </a:p>
      </dgm:t>
    </dgm:pt>
    <dgm:pt modelId="{8F52833A-12B0-4955-BF39-0A52CD0CF8C9}">
      <dgm:prSet custT="1"/>
      <dgm:spPr>
        <a:solidFill>
          <a:srgbClr val="FFC285"/>
        </a:solidFill>
      </dgm:spPr>
      <dgm:t>
        <a:bodyPr/>
        <a:lstStyle/>
        <a:p>
          <a:endParaRPr lang="fi-FI" sz="2000" dirty="0">
            <a:latin typeface="+mn-lt"/>
          </a:endParaRPr>
        </a:p>
      </dgm:t>
    </dgm:pt>
    <dgm:pt modelId="{33F09302-75D0-4601-BFD5-3C60DF96B6F0}" type="parTrans" cxnId="{84F1E094-5D11-434C-80B8-F0FC74BE2BF3}">
      <dgm:prSet/>
      <dgm:spPr/>
      <dgm:t>
        <a:bodyPr/>
        <a:lstStyle/>
        <a:p>
          <a:endParaRPr lang="fi-FI"/>
        </a:p>
      </dgm:t>
    </dgm:pt>
    <dgm:pt modelId="{43091D59-4C7F-44A7-91FD-87A8A3F5E429}" type="sibTrans" cxnId="{84F1E094-5D11-434C-80B8-F0FC74BE2BF3}">
      <dgm:prSet/>
      <dgm:spPr/>
      <dgm:t>
        <a:bodyPr/>
        <a:lstStyle/>
        <a:p>
          <a:endParaRPr lang="fi-FI"/>
        </a:p>
      </dgm:t>
    </dgm:pt>
    <dgm:pt modelId="{B319A324-9D39-41B0-8193-EDE0CCC5A44C}">
      <dgm:prSet/>
      <dgm:spPr>
        <a:solidFill>
          <a:srgbClr val="FFC285"/>
        </a:solidFill>
      </dgm:spPr>
      <dgm:t>
        <a:bodyPr/>
        <a:lstStyle/>
        <a:p>
          <a:endParaRPr lang="fi-FI" dirty="0">
            <a:latin typeface="+mn-lt"/>
          </a:endParaRPr>
        </a:p>
      </dgm:t>
    </dgm:pt>
    <dgm:pt modelId="{0CBE12B4-9E1C-4C05-B514-C375C10FB732}" type="parTrans" cxnId="{9E37F250-751E-42E7-8605-08442D7A1C4B}">
      <dgm:prSet/>
      <dgm:spPr/>
      <dgm:t>
        <a:bodyPr/>
        <a:lstStyle/>
        <a:p>
          <a:endParaRPr lang="fi-FI"/>
        </a:p>
      </dgm:t>
    </dgm:pt>
    <dgm:pt modelId="{7AEE8543-52F6-4C13-B1EE-4C462165D0E6}" type="sibTrans" cxnId="{9E37F250-751E-42E7-8605-08442D7A1C4B}">
      <dgm:prSet/>
      <dgm:spPr/>
      <dgm:t>
        <a:bodyPr/>
        <a:lstStyle/>
        <a:p>
          <a:endParaRPr lang="fi-FI"/>
        </a:p>
      </dgm:t>
    </dgm:pt>
    <dgm:pt modelId="{94CAE254-1EFF-4BBF-B0FF-F37015157CBC}" type="pres">
      <dgm:prSet presAssocID="{D1A04976-9644-43AC-A73E-720B872C7183}" presName="Name0" presStyleCnt="0">
        <dgm:presLayoutVars>
          <dgm:dir/>
          <dgm:animLvl val="lvl"/>
          <dgm:resizeHandles val="exact"/>
        </dgm:presLayoutVars>
      </dgm:prSet>
      <dgm:spPr/>
    </dgm:pt>
    <dgm:pt modelId="{82E772B7-1364-400D-90F0-0EF929025CC2}" type="pres">
      <dgm:prSet presAssocID="{D1D70D8C-6FA6-42AE-A139-28BDB2E59AB5}" presName="linNode" presStyleCnt="0"/>
      <dgm:spPr/>
    </dgm:pt>
    <dgm:pt modelId="{A0FD1586-6D81-4F8C-94E2-C41F944C1D12}" type="pres">
      <dgm:prSet presAssocID="{D1D70D8C-6FA6-42AE-A139-28BDB2E59AB5}" presName="parentText" presStyleLbl="node1" presStyleIdx="0" presStyleCnt="2" custScaleY="40459" custLinFactNeighborX="0">
        <dgm:presLayoutVars>
          <dgm:chMax val="1"/>
          <dgm:bulletEnabled val="1"/>
        </dgm:presLayoutVars>
      </dgm:prSet>
      <dgm:spPr/>
    </dgm:pt>
    <dgm:pt modelId="{92FF22B5-45E4-4970-B8A0-8DAFD7A45779}" type="pres">
      <dgm:prSet presAssocID="{D1D70D8C-6FA6-42AE-A139-28BDB2E59AB5}" presName="descendantText" presStyleLbl="alignAccFollowNode1" presStyleIdx="0" presStyleCnt="2" custLinFactNeighborX="0">
        <dgm:presLayoutVars>
          <dgm:bulletEnabled val="1"/>
        </dgm:presLayoutVars>
      </dgm:prSet>
      <dgm:spPr/>
    </dgm:pt>
    <dgm:pt modelId="{E2E3D7E7-5DFA-479C-A7E1-B2AE07BE6AFE}" type="pres">
      <dgm:prSet presAssocID="{D567DB85-1CE0-41E5-A878-E20D38004E24}" presName="sp" presStyleCnt="0"/>
      <dgm:spPr/>
    </dgm:pt>
    <dgm:pt modelId="{0D96DDA2-5E5A-4589-BBDC-C9985E864FAD}" type="pres">
      <dgm:prSet presAssocID="{8F52833A-12B0-4955-BF39-0A52CD0CF8C9}" presName="linNode" presStyleCnt="0"/>
      <dgm:spPr/>
    </dgm:pt>
    <dgm:pt modelId="{A99B43B9-6A41-43FB-B66A-D5BBA4ACEC37}" type="pres">
      <dgm:prSet presAssocID="{8F52833A-12B0-4955-BF39-0A52CD0CF8C9}" presName="parentText" presStyleLbl="node1" presStyleIdx="1" presStyleCnt="2" custScaleY="41598">
        <dgm:presLayoutVars>
          <dgm:chMax val="1"/>
          <dgm:bulletEnabled val="1"/>
        </dgm:presLayoutVars>
      </dgm:prSet>
      <dgm:spPr/>
    </dgm:pt>
    <dgm:pt modelId="{FFD8634B-94C7-4E98-B2CF-AF001FEF7CF4}" type="pres">
      <dgm:prSet presAssocID="{8F52833A-12B0-4955-BF39-0A52CD0CF8C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2776F07-CC55-4371-9D77-464CDC1B29C1}" type="presOf" srcId="{B319A324-9D39-41B0-8193-EDE0CCC5A44C}" destId="{FFD8634B-94C7-4E98-B2CF-AF001FEF7CF4}" srcOrd="0" destOrd="0" presId="urn:microsoft.com/office/officeart/2005/8/layout/vList5"/>
    <dgm:cxn modelId="{B0CAC12E-A2F6-4758-8FC6-AD2A59CC25B7}" type="presOf" srcId="{8F52833A-12B0-4955-BF39-0A52CD0CF8C9}" destId="{A99B43B9-6A41-43FB-B66A-D5BBA4ACEC37}" srcOrd="0" destOrd="0" presId="urn:microsoft.com/office/officeart/2005/8/layout/vList5"/>
    <dgm:cxn modelId="{13AC1542-316E-4D55-8135-3B059A2EF080}" type="presOf" srcId="{D1A04976-9644-43AC-A73E-720B872C7183}" destId="{94CAE254-1EFF-4BBF-B0FF-F37015157CBC}" srcOrd="0" destOrd="0" presId="urn:microsoft.com/office/officeart/2005/8/layout/vList5"/>
    <dgm:cxn modelId="{7737E44A-A09A-4347-AEAA-E87BEC548ECB}" srcId="{D1D70D8C-6FA6-42AE-A139-28BDB2E59AB5}" destId="{0101B522-AB4F-4EFF-8725-7EB545641A95}" srcOrd="0" destOrd="0" parTransId="{C67D889F-271D-4CAC-8915-85792AC95243}" sibTransId="{B6F7BA23-7F85-451B-B2D3-E7D8889DB173}"/>
    <dgm:cxn modelId="{9E37F250-751E-42E7-8605-08442D7A1C4B}" srcId="{8F52833A-12B0-4955-BF39-0A52CD0CF8C9}" destId="{B319A324-9D39-41B0-8193-EDE0CCC5A44C}" srcOrd="0" destOrd="0" parTransId="{0CBE12B4-9E1C-4C05-B514-C375C10FB732}" sibTransId="{7AEE8543-52F6-4C13-B1EE-4C462165D0E6}"/>
    <dgm:cxn modelId="{6CB76474-C647-460A-AB8F-5B4EEE8F6AC7}" type="presOf" srcId="{0101B522-AB4F-4EFF-8725-7EB545641A95}" destId="{92FF22B5-45E4-4970-B8A0-8DAFD7A45779}" srcOrd="0" destOrd="0" presId="urn:microsoft.com/office/officeart/2005/8/layout/vList5"/>
    <dgm:cxn modelId="{84F1E094-5D11-434C-80B8-F0FC74BE2BF3}" srcId="{D1A04976-9644-43AC-A73E-720B872C7183}" destId="{8F52833A-12B0-4955-BF39-0A52CD0CF8C9}" srcOrd="1" destOrd="0" parTransId="{33F09302-75D0-4601-BFD5-3C60DF96B6F0}" sibTransId="{43091D59-4C7F-44A7-91FD-87A8A3F5E429}"/>
    <dgm:cxn modelId="{0E5F4AA9-7A4E-403A-8F63-7B5E9A49CB46}" srcId="{D1A04976-9644-43AC-A73E-720B872C7183}" destId="{D1D70D8C-6FA6-42AE-A139-28BDB2E59AB5}" srcOrd="0" destOrd="0" parTransId="{694424F8-99F9-459C-820B-38E38A336830}" sibTransId="{D567DB85-1CE0-41E5-A878-E20D38004E24}"/>
    <dgm:cxn modelId="{F92011BD-97E3-4301-911D-459B44471269}" type="presOf" srcId="{D1D70D8C-6FA6-42AE-A139-28BDB2E59AB5}" destId="{A0FD1586-6D81-4F8C-94E2-C41F944C1D12}" srcOrd="0" destOrd="0" presId="urn:microsoft.com/office/officeart/2005/8/layout/vList5"/>
    <dgm:cxn modelId="{31CDE3CB-69D0-4A2A-A59D-DD4F26A645E4}" type="presParOf" srcId="{94CAE254-1EFF-4BBF-B0FF-F37015157CBC}" destId="{82E772B7-1364-400D-90F0-0EF929025CC2}" srcOrd="0" destOrd="0" presId="urn:microsoft.com/office/officeart/2005/8/layout/vList5"/>
    <dgm:cxn modelId="{D91593B1-6DD9-41CD-94B5-97706D4BF7FA}" type="presParOf" srcId="{82E772B7-1364-400D-90F0-0EF929025CC2}" destId="{A0FD1586-6D81-4F8C-94E2-C41F944C1D12}" srcOrd="0" destOrd="0" presId="urn:microsoft.com/office/officeart/2005/8/layout/vList5"/>
    <dgm:cxn modelId="{54A19E46-740A-44AD-A483-35F4ADEDA4E3}" type="presParOf" srcId="{82E772B7-1364-400D-90F0-0EF929025CC2}" destId="{92FF22B5-45E4-4970-B8A0-8DAFD7A45779}" srcOrd="1" destOrd="0" presId="urn:microsoft.com/office/officeart/2005/8/layout/vList5"/>
    <dgm:cxn modelId="{BE189205-1802-433A-B052-03026BC6E36C}" type="presParOf" srcId="{94CAE254-1EFF-4BBF-B0FF-F37015157CBC}" destId="{E2E3D7E7-5DFA-479C-A7E1-B2AE07BE6AFE}" srcOrd="1" destOrd="0" presId="urn:microsoft.com/office/officeart/2005/8/layout/vList5"/>
    <dgm:cxn modelId="{A64D6DD3-E73C-49D1-9083-17EE057A87B8}" type="presParOf" srcId="{94CAE254-1EFF-4BBF-B0FF-F37015157CBC}" destId="{0D96DDA2-5E5A-4589-BBDC-C9985E864FAD}" srcOrd="2" destOrd="0" presId="urn:microsoft.com/office/officeart/2005/8/layout/vList5"/>
    <dgm:cxn modelId="{092EE7BB-782C-4D2E-9953-61941C8D38A7}" type="presParOf" srcId="{0D96DDA2-5E5A-4589-BBDC-C9985E864FAD}" destId="{A99B43B9-6A41-43FB-B66A-D5BBA4ACEC37}" srcOrd="0" destOrd="0" presId="urn:microsoft.com/office/officeart/2005/8/layout/vList5"/>
    <dgm:cxn modelId="{9A56CFB4-A73C-4CF6-BD55-94E7466C64AA}" type="presParOf" srcId="{0D96DDA2-5E5A-4589-BBDC-C9985E864FAD}" destId="{FFD8634B-94C7-4E98-B2CF-AF001FEF7CF4}" srcOrd="1" destOrd="0" presId="urn:microsoft.com/office/officeart/2005/8/layout/vList5"/>
  </dgm:cxnLst>
  <dgm:bg>
    <a:solidFill>
      <a:srgbClr val="A0DCC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F22B5-45E4-4970-B8A0-8DAFD7A45779}">
      <dsp:nvSpPr>
        <dsp:cNvPr id="0" name=""/>
        <dsp:cNvSpPr/>
      </dsp:nvSpPr>
      <dsp:spPr>
        <a:xfrm rot="5400000">
          <a:off x="4470787" y="-1543860"/>
          <a:ext cx="2107679" cy="5199649"/>
        </a:xfrm>
        <a:prstGeom prst="round2SameRect">
          <a:avLst/>
        </a:prstGeom>
        <a:solidFill>
          <a:srgbClr val="FFC285"/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6500" kern="1200" dirty="0">
            <a:latin typeface="+mn-lt"/>
          </a:endParaRPr>
        </a:p>
      </dsp:txBody>
      <dsp:txXfrm rot="-5400000">
        <a:off x="2924802" y="105013"/>
        <a:ext cx="5096761" cy="1901903"/>
      </dsp:txXfrm>
    </dsp:sp>
    <dsp:sp modelId="{A0FD1586-6D81-4F8C-94E2-C41F944C1D12}">
      <dsp:nvSpPr>
        <dsp:cNvPr id="0" name=""/>
        <dsp:cNvSpPr/>
      </dsp:nvSpPr>
      <dsp:spPr>
        <a:xfrm>
          <a:off x="0" y="522998"/>
          <a:ext cx="2924802" cy="1065932"/>
        </a:xfrm>
        <a:prstGeom prst="roundRect">
          <a:avLst/>
        </a:prstGeom>
        <a:solidFill>
          <a:srgbClr val="FFC28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000" kern="1200" dirty="0">
            <a:latin typeface="+mn-lt"/>
          </a:endParaRPr>
        </a:p>
      </dsp:txBody>
      <dsp:txXfrm>
        <a:off x="52035" y="575033"/>
        <a:ext cx="2820732" cy="961862"/>
      </dsp:txXfrm>
    </dsp:sp>
    <dsp:sp modelId="{FFD8634B-94C7-4E98-B2CF-AF001FEF7CF4}">
      <dsp:nvSpPr>
        <dsp:cNvPr id="0" name=""/>
        <dsp:cNvSpPr/>
      </dsp:nvSpPr>
      <dsp:spPr>
        <a:xfrm rot="5400000">
          <a:off x="4470787" y="695549"/>
          <a:ext cx="2107679" cy="5199649"/>
        </a:xfrm>
        <a:prstGeom prst="round2SameRect">
          <a:avLst/>
        </a:prstGeom>
        <a:solidFill>
          <a:srgbClr val="FFC285"/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6500" kern="1200" dirty="0">
            <a:latin typeface="+mn-lt"/>
          </a:endParaRPr>
        </a:p>
      </dsp:txBody>
      <dsp:txXfrm rot="-5400000">
        <a:off x="2924802" y="2344422"/>
        <a:ext cx="5096761" cy="1901903"/>
      </dsp:txXfrm>
    </dsp:sp>
    <dsp:sp modelId="{A99B43B9-6A41-43FB-B66A-D5BBA4ACEC37}">
      <dsp:nvSpPr>
        <dsp:cNvPr id="0" name=""/>
        <dsp:cNvSpPr/>
      </dsp:nvSpPr>
      <dsp:spPr>
        <a:xfrm>
          <a:off x="0" y="2747403"/>
          <a:ext cx="2924802" cy="1095940"/>
        </a:xfrm>
        <a:prstGeom prst="roundRect">
          <a:avLst/>
        </a:prstGeom>
        <a:solidFill>
          <a:srgbClr val="FFC28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000" kern="1200" dirty="0">
            <a:latin typeface="+mn-lt"/>
          </a:endParaRPr>
        </a:p>
      </dsp:txBody>
      <dsp:txXfrm>
        <a:off x="53499" y="2800902"/>
        <a:ext cx="2817804" cy="988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27.8.2024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27.8.2024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Riitta:</a:t>
            </a:r>
          </a:p>
          <a:p>
            <a:pPr marL="171450" indent="-171450">
              <a:buFontTx/>
              <a:buChar char="-"/>
            </a:pPr>
            <a:r>
              <a:rPr lang="fi-FI"/>
              <a:t>Tässä diassa on ns. poissaoloihin puuttumisen osuus pähkinänkuoressa, eli se osa, jota opettajat käyttävät </a:t>
            </a:r>
          </a:p>
          <a:p>
            <a:pPr marL="171450" indent="-171450">
              <a:buFontTx/>
              <a:buChar char="-"/>
            </a:pPr>
            <a:r>
              <a:rPr lang="fi-FI"/>
              <a:t>Tämä dia on tehty siksi, että jos kouluissa halutaan, tätä voi käyttää esim. huoneentauluna </a:t>
            </a:r>
          </a:p>
          <a:p>
            <a:pPr marL="171450" indent="-171450">
              <a:buFontTx/>
              <a:buChar char="-"/>
            </a:pPr>
            <a:r>
              <a:rPr lang="fi-FI"/>
              <a:t>Samat asiat ovat sähköisessä versiossa, mutta tähän ne on kuvattu yhteen tulostettavaan muotoon hieman lyhyemmin </a:t>
            </a:r>
          </a:p>
          <a:p>
            <a:pPr marL="171450" indent="-171450">
              <a:buFontTx/>
              <a:buChar char="-"/>
            </a:pPr>
            <a:r>
              <a:rPr lang="fi-FI"/>
              <a:t>Tämä siis tulee käyttöönne</a:t>
            </a:r>
          </a:p>
          <a:p>
            <a:pPr marL="171450" indent="-171450">
              <a:buFontTx/>
              <a:buChar char="-"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7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C45911"/>
              </a:buClr>
              <a:buFont typeface="+mj-lt"/>
              <a:buNone/>
            </a:pP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Oppilaalla voi olla tukiverkostoja ilman, että oppilashuollon palveluntuottajia on mukana.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on </a:t>
            </a: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verkostoyhteistyötä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eikä siinä synny oppilashuoltokertomusta. 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Koulun työntekijä voi osallistua verkostotapaamiseen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kutsuttuna tai sopien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verkostotapaamisesta huoltajien ja oppilaan kanssa.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Verkostotapaamiseen osallistunut koulun työntekijä voi </a:t>
            </a: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kirjata oppilashuoltokertomukseen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koulun toiminnan kannalta olennaiset sopimukset </a:t>
            </a: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huoltajien ja oppilaan luvalla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oppilashuoltokertomus on avattu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i-FI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</a:t>
            </a: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ko. koulun työntekijä kuuluu jo aiemmin perustettuun yksilökohtaiseen monialaiseen asiantuntijaryhmään.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Pedagogiset asiat kirjataan pedagogisiin asiakirjoihin.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98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662" r:id="rId8"/>
    <p:sldLayoutId id="2147483663" r:id="rId9"/>
    <p:sldLayoutId id="2147483650" r:id="rId10"/>
    <p:sldLayoutId id="2147483651" r:id="rId11"/>
    <p:sldLayoutId id="2147483664" r:id="rId12"/>
    <p:sldLayoutId id="2147483665" r:id="rId13"/>
    <p:sldLayoutId id="2147483666" r:id="rId14"/>
    <p:sldLayoutId id="2147483667" r:id="rId15"/>
    <p:sldLayoutId id="2147483670" r:id="rId16"/>
    <p:sldLayoutId id="2147483668" r:id="rId17"/>
    <p:sldLayoutId id="2147483669" r:id="rId18"/>
    <p:sldLayoutId id="2147483677" r:id="rId19"/>
    <p:sldLayoutId id="2147483673" r:id="rId20"/>
    <p:sldLayoutId id="2147483675" r:id="rId21"/>
    <p:sldLayoutId id="2147483674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en/support-learning-and-attendance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258FED-9E95-CDE4-27BD-FC712D736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501680" cy="1658417"/>
          </a:xfrm>
        </p:spPr>
        <p:txBody>
          <a:bodyPr/>
          <a:lstStyle/>
          <a:p>
            <a:br>
              <a:rPr lang="en-US" dirty="0">
                <a:latin typeface="Segoe UI"/>
                <a:cs typeface="Segoe UI"/>
              </a:rPr>
            </a:br>
            <a:br>
              <a:rPr lang="en-US" dirty="0">
                <a:latin typeface="Segoe UI"/>
                <a:cs typeface="Segoe UI"/>
              </a:rPr>
            </a:br>
            <a:br>
              <a:rPr lang="en-US" dirty="0">
                <a:latin typeface="Segoe UI"/>
                <a:cs typeface="Segoe UI"/>
              </a:rPr>
            </a:b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Well-Being at School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dirty="0">
                <a:latin typeface="Segoe UI"/>
                <a:cs typeface="Segoe UI"/>
              </a:rPr>
              <a:t>– supporting attendance in Oulu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AE68DF7-6FDB-96AA-D839-8DC72718D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Presentation Slides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CCE891-6A29-D3C4-3660-C9DB9C51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6/2024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98BE7C6-D155-2299-8965-337C3476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182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F6BEE6-F0E5-408A-877B-B7FE9A55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720" y="495300"/>
            <a:ext cx="9435098" cy="1046923"/>
          </a:xfrm>
        </p:spPr>
        <p:txBody>
          <a:bodyPr/>
          <a:lstStyle/>
          <a:p>
            <a:r>
              <a:rPr lang="en-US" dirty="0">
                <a:latin typeface="+mj-lt"/>
                <a:cs typeface="Segoe UI"/>
              </a:rPr>
              <a:t>STRONG SUPPORT</a:t>
            </a:r>
            <a:br>
              <a:rPr lang="en-US" dirty="0">
                <a:latin typeface="+mj-lt"/>
              </a:rPr>
            </a:br>
            <a:r>
              <a:rPr lang="en-US" sz="2000" dirty="0">
                <a:latin typeface="+mj-lt"/>
                <a:ea typeface="Segoe UI Black"/>
                <a:cs typeface="Segoe UI"/>
              </a:rPr>
              <a:t>Action plan to support school attachment</a:t>
            </a:r>
            <a:endParaRPr lang="en-US" sz="2000" dirty="0">
              <a:latin typeface="Segoe UI Black"/>
              <a:ea typeface="Segoe UI Black"/>
              <a:cs typeface="Segoe UI"/>
            </a:endParaRPr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6A27EAB9-7461-4C13-AA50-9AFCACA3F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625155"/>
              </p:ext>
            </p:extLst>
          </p:nvPr>
        </p:nvGraphicFramePr>
        <p:xfrm>
          <a:off x="3086720" y="1778387"/>
          <a:ext cx="8557450" cy="4514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450">
                  <a:extLst>
                    <a:ext uri="{9D8B030D-6E8A-4147-A177-3AD203B41FA5}">
                      <a16:colId xmlns:a16="http://schemas.microsoft.com/office/drawing/2014/main" val="3941560321"/>
                    </a:ext>
                  </a:extLst>
                </a:gridCol>
              </a:tblGrid>
              <a:tr h="347028">
                <a:tc>
                  <a:txBody>
                    <a:bodyPr/>
                    <a:lstStyle/>
                    <a:p>
                      <a:pPr algn="ctr"/>
                      <a:endParaRPr lang="fi-FI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50294"/>
                  </a:ext>
                </a:extLst>
              </a:tr>
              <a:tr h="607300">
                <a:tc>
                  <a:txBody>
                    <a:bodyPr/>
                    <a:lstStyle/>
                    <a:p>
                      <a:endParaRPr lang="fi-FI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52790"/>
                  </a:ext>
                </a:extLst>
              </a:tr>
              <a:tr h="347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3322"/>
                  </a:ext>
                </a:extLst>
              </a:tr>
              <a:tr h="279288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endParaRPr lang="fi-FI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98250"/>
                  </a:ext>
                </a:extLst>
              </a:tr>
              <a:tr h="419833">
                <a:tc>
                  <a:txBody>
                    <a:bodyPr/>
                    <a:lstStyle/>
                    <a:p>
                      <a:pPr algn="ctr"/>
                      <a:endParaRPr lang="fi-FI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4986"/>
                  </a:ext>
                </a:extLst>
              </a:tr>
            </a:tbl>
          </a:graphicData>
        </a:graphic>
      </p:graphicFrame>
      <p:pic>
        <p:nvPicPr>
          <p:cNvPr id="7" name="Kuva 6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265B3E9E-0727-3255-FAE8-14223423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1691"/>
            <a:ext cx="2676524" cy="462107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9FDC5C2-7422-1A89-F174-96B31ACB4550}"/>
              </a:ext>
            </a:extLst>
          </p:cNvPr>
          <p:cNvSpPr txBox="1"/>
          <p:nvPr/>
        </p:nvSpPr>
        <p:spPr>
          <a:xfrm>
            <a:off x="3741420" y="1778387"/>
            <a:ext cx="723900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cs typeface="Segoe UI"/>
              </a:rPr>
              <a:t>Student welfare support to meet the needs</a:t>
            </a:r>
            <a:endParaRPr lang="en-US" dirty="0">
              <a:cs typeface="Segoe U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815EDF8-07F6-8397-B9A9-3BD3498943CC}"/>
              </a:ext>
            </a:extLst>
          </p:cNvPr>
          <p:cNvSpPr txBox="1"/>
          <p:nvPr/>
        </p:nvSpPr>
        <p:spPr>
          <a:xfrm>
            <a:off x="3086720" y="2124561"/>
            <a:ext cx="40919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cs typeface="Segoe UI"/>
              </a:rPr>
              <a:t>The school's case-specific multisectoral team of specialists</a:t>
            </a:r>
            <a:endParaRPr lang="en-US" dirty="0">
              <a:cs typeface="Segoe U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5E85208-6918-F2F0-7B3F-5ED716B6190F}"/>
              </a:ext>
            </a:extLst>
          </p:cNvPr>
          <p:cNvSpPr txBox="1"/>
          <p:nvPr/>
        </p:nvSpPr>
        <p:spPr>
          <a:xfrm>
            <a:off x="7365445" y="2232282"/>
            <a:ext cx="3276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Network meetings</a:t>
            </a:r>
            <a:endParaRPr lang="en-US" sz="1800" dirty="0">
              <a:solidFill>
                <a:schemeClr val="tx1"/>
              </a:solidFill>
              <a:latin typeface="+mn-lt"/>
              <a:cs typeface="Segoe UI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B025DA0-A018-6AE1-085E-64052131524B}"/>
              </a:ext>
            </a:extLst>
          </p:cNvPr>
          <p:cNvSpPr txBox="1"/>
          <p:nvPr/>
        </p:nvSpPr>
        <p:spPr>
          <a:xfrm>
            <a:off x="3086720" y="2735580"/>
            <a:ext cx="855745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cs typeface="Segoe UI"/>
              </a:rPr>
              <a:t>Updating pedagogical support to meet the needs</a:t>
            </a:r>
            <a:endParaRPr lang="en-US" dirty="0">
              <a:cs typeface="Segoe UI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034A818-A995-30D1-679F-2455FD9225BA}"/>
              </a:ext>
            </a:extLst>
          </p:cNvPr>
          <p:cNvSpPr txBox="1"/>
          <p:nvPr/>
        </p:nvSpPr>
        <p:spPr>
          <a:xfrm>
            <a:off x="3086720" y="3177540"/>
            <a:ext cx="8557450" cy="2638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dirty="0">
                <a:ea typeface="Calibri" panose="020F0502020204030204" pitchFamily="34" charset="0"/>
                <a:cs typeface="Times New Roman"/>
              </a:rPr>
              <a:t>We update the pedagogical support and pedagogical structures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dirty="0">
                <a:ea typeface="Calibri" panose="020F0502020204030204" pitchFamily="34" charset="0"/>
                <a:cs typeface="Times New Roman"/>
              </a:rPr>
              <a:t>We appoint contact and responsible persons to be liable for the overall picture of learning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dirty="0">
                <a:ea typeface="Calibri" panose="020F0502020204030204" pitchFamily="34" charset="0"/>
                <a:cs typeface="Times New Roman"/>
              </a:rPr>
              <a:t>We plan educational progression</a:t>
            </a:r>
          </a:p>
          <a:p>
            <a:pPr marL="107950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Education content and goals: What do we study?</a:t>
            </a:r>
          </a:p>
          <a:p>
            <a:pPr marL="107950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Realization of education: How are tasks done? How is teaching realized?</a:t>
            </a:r>
          </a:p>
          <a:p>
            <a:pPr marL="107950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Physical location of education: Classroom and distance education?</a:t>
            </a:r>
          </a:p>
          <a:p>
            <a:pPr marL="107950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Evaluation of education: What criteria? What evaluation methods?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dirty="0">
                <a:ea typeface="Calibri" panose="020F0502020204030204" pitchFamily="34" charset="0"/>
                <a:cs typeface="Times New Roman"/>
              </a:rPr>
              <a:t>Recording to pedagogical documents</a:t>
            </a:r>
            <a:endParaRPr lang="en-US" sz="1600" b="1" dirty="0">
              <a:latin typeface="+mn-lt"/>
              <a:cs typeface="Times New Roman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1223B79-7D78-7041-F7F0-30F4E1AB4DD8}"/>
              </a:ext>
            </a:extLst>
          </p:cNvPr>
          <p:cNvSpPr txBox="1"/>
          <p:nvPr/>
        </p:nvSpPr>
        <p:spPr>
          <a:xfrm>
            <a:off x="3086720" y="5905500"/>
            <a:ext cx="855745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Community support to meet the needs</a:t>
            </a:r>
            <a:endParaRPr lang="en-US" sz="1600" b="1" dirty="0">
              <a:latin typeface="+mn-lt"/>
              <a:cs typeface="Segoe UI"/>
            </a:endParaRP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37B7F4D5-8DA8-481B-F006-F8366162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10" idx="0"/>
          </p:cNvCxnSpPr>
          <p:nvPr/>
        </p:nvCxnSpPr>
        <p:spPr>
          <a:xfrm>
            <a:off x="7360920" y="2124561"/>
            <a:ext cx="4525" cy="611019"/>
          </a:xfrm>
          <a:prstGeom prst="line">
            <a:avLst/>
          </a:prstGeom>
          <a:ln w="38100">
            <a:solidFill>
              <a:srgbClr val="0171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5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36A009-8CAC-E487-B200-BC5CC468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50" y="365125"/>
            <a:ext cx="5790826" cy="1325563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Steps towards school</a:t>
            </a:r>
          </a:p>
        </p:txBody>
      </p:sp>
      <p:graphicFrame>
        <p:nvGraphicFramePr>
          <p:cNvPr id="22" name="Sisällön paikkamerkki 21">
            <a:extLst>
              <a:ext uri="{FF2B5EF4-FFF2-40B4-BE49-F238E27FC236}">
                <a16:creationId xmlns:a16="http://schemas.microsoft.com/office/drawing/2014/main" id="{F15F0A16-F819-B683-C8E4-A3A4D507A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150420"/>
              </p:ext>
            </p:extLst>
          </p:nvPr>
        </p:nvGraphicFramePr>
        <p:xfrm>
          <a:off x="3419849" y="1704976"/>
          <a:ext cx="812445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0712490C-A2D5-D7E1-CC78-B6C9C53801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4" b="634"/>
          <a:stretch/>
        </p:blipFill>
        <p:spPr>
          <a:xfrm>
            <a:off x="114300" y="868362"/>
            <a:ext cx="3004318" cy="5121275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ABED868-DCE2-4DC2-7AFB-C10933B81A0A}"/>
              </a:ext>
            </a:extLst>
          </p:cNvPr>
          <p:cNvSpPr txBox="1"/>
          <p:nvPr/>
        </p:nvSpPr>
        <p:spPr>
          <a:xfrm>
            <a:off x="3474720" y="2451258"/>
            <a:ext cx="28194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Segoe UI"/>
              </a:rPr>
              <a:t>Regular</a:t>
            </a:r>
            <a:br>
              <a:rPr lang="en-US" sz="2000" dirty="0">
                <a:cs typeface="Segoe UI"/>
              </a:rPr>
            </a:br>
            <a:r>
              <a:rPr lang="en-US" sz="2000" dirty="0">
                <a:cs typeface="Segoe UI"/>
              </a:rPr>
              <a:t>contact</a:t>
            </a:r>
            <a:endParaRPr lang="en-US" dirty="0">
              <a:cs typeface="Segoe U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ECB9652-7C56-A519-8E54-96E65FD46E28}"/>
              </a:ext>
            </a:extLst>
          </p:cNvPr>
          <p:cNvSpPr txBox="1"/>
          <p:nvPr/>
        </p:nvSpPr>
        <p:spPr>
          <a:xfrm>
            <a:off x="6348991" y="2150744"/>
            <a:ext cx="5195310" cy="11926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Contact to school activities and teachers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Contact to guardians and caring parties</a:t>
            </a:r>
            <a:endParaRPr lang="en-US" sz="1600" b="1" dirty="0">
              <a:latin typeface="+mn-lt"/>
              <a:cs typeface="Segoe UI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We agree on who is responsible for contact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Encourage the student</a:t>
            </a:r>
            <a:r>
              <a:rPr lang="en-US" sz="1600" dirty="0">
                <a:cs typeface="Segoe UI"/>
              </a:rPr>
              <a:t> to contact the school</a:t>
            </a:r>
            <a:endParaRPr lang="en-US" sz="1600" dirty="0">
              <a:latin typeface="+mn-lt"/>
              <a:cs typeface="Segoe U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4F206D4-C1EB-7EB2-31C5-50A9626F6ECF}"/>
              </a:ext>
            </a:extLst>
          </p:cNvPr>
          <p:cNvSpPr txBox="1"/>
          <p:nvPr/>
        </p:nvSpPr>
        <p:spPr>
          <a:xfrm>
            <a:off x="3419849" y="4671372"/>
            <a:ext cx="292914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Segoe UI"/>
              </a:rPr>
              <a:t>Supporting school attachment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F9FA820-BFC5-6377-ABE0-FB2641FA7925}"/>
              </a:ext>
            </a:extLst>
          </p:cNvPr>
          <p:cNvSpPr txBox="1"/>
          <p:nvPr/>
        </p:nvSpPr>
        <p:spPr>
          <a:xfrm>
            <a:off x="6348990" y="4059666"/>
            <a:ext cx="5195311" cy="1931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Lowering the barrier for coming to school and school attachment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Cooperation </a:t>
            </a:r>
            <a:r>
              <a:rPr lang="en-US" sz="1600" dirty="0">
                <a:cs typeface="Segoe UI"/>
              </a:rPr>
              <a:t>with the child or young person and their guardians</a:t>
            </a:r>
            <a:endParaRPr lang="en-US" sz="1600" b="1" dirty="0">
              <a:cs typeface="Segoe UI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cs typeface="Segoe UI"/>
              </a:rPr>
              <a:t>Considering the </a:t>
            </a:r>
            <a:r>
              <a:rPr lang="en-US" sz="1600" b="1" dirty="0">
                <a:cs typeface="Segoe UI"/>
              </a:rPr>
              <a:t>opinions of different specialists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cs typeface="Segoe UI"/>
              </a:rPr>
              <a:t>Considering the school community's preparation and structures</a:t>
            </a:r>
            <a:endParaRPr lang="en-US" sz="1600" dirty="0">
              <a:latin typeface="+mn-lt"/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ECD1520-AF92-8530-C9E7-701776E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11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01CA29-A33D-D240-3E7C-B7F073AF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More information about learning and school support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F1C85C-0479-6171-49DD-97E30FD143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  <a:hlinkClick r:id="rId2"/>
              </a:rPr>
              <a:t>Read more on the topic on the Support in Learning and Attendance webpage (ouka.fi)</a:t>
            </a:r>
            <a:endParaRPr lang="en-US" dirty="0">
              <a:hlinkClick r:id="" action="ppaction://noaction"/>
            </a:endParaRPr>
          </a:p>
          <a:p>
            <a:endParaRPr lang="en-US" sz="2400" b="1" dirty="0">
              <a:latin typeface="Segoe UI"/>
              <a:cs typeface="Segoe UI"/>
            </a:endParaRPr>
          </a:p>
          <a:p>
            <a:r>
              <a:rPr lang="en-US" sz="2400" b="1" dirty="0">
                <a:latin typeface="Segoe UI"/>
                <a:cs typeface="Segoe UI"/>
              </a:rPr>
              <a:t>Thank you!</a:t>
            </a:r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B8DC84E-1C56-2C42-9201-A9E0F25D9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79C4CCC-8CB7-234C-BF18-B0813766D1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49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4401BF-4469-30F4-6238-381CD503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279981"/>
            <a:ext cx="5757882" cy="99946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Supporting school attachment in Oulu's schools</a:t>
            </a:r>
          </a:p>
        </p:txBody>
      </p:sp>
      <p:pic>
        <p:nvPicPr>
          <p:cNvPr id="16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EBAC1ACF-5AB6-34D4-EE80-3519B2FAC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831934" y="690001"/>
            <a:ext cx="3220113" cy="5489125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CB55EE-95A0-18C3-2413-B3756B8DE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500" b="1" dirty="0">
                <a:latin typeface="Segoe UI"/>
                <a:cs typeface="Segoe UI"/>
              </a:rPr>
              <a:t>An </a:t>
            </a:r>
            <a:r>
              <a:rPr lang="en-US" sz="1500" b="1" dirty="0">
                <a:solidFill>
                  <a:srgbClr val="000000"/>
                </a:solidFill>
                <a:latin typeface="Segoe UI"/>
                <a:cs typeface="Segoe UI"/>
              </a:rPr>
              <a:t>attendance </a:t>
            </a:r>
            <a:r>
              <a:rPr lang="en-US" sz="1500" b="1" dirty="0">
                <a:latin typeface="Segoe UI"/>
                <a:cs typeface="Segoe UI"/>
              </a:rPr>
              <a:t>support model</a:t>
            </a:r>
            <a:r>
              <a:rPr lang="en-US" sz="1500" dirty="0">
                <a:latin typeface="Segoe UI"/>
                <a:cs typeface="Segoe UI"/>
              </a:rPr>
              <a:t> has been developed for the city of Oulu's schools which includes instructions </a:t>
            </a:r>
            <a:r>
              <a:rPr lang="en-US" sz="1500" b="1" dirty="0">
                <a:latin typeface="Segoe UI"/>
                <a:cs typeface="Segoe UI"/>
              </a:rPr>
              <a:t>to support school attachment of students and prevent absences.</a:t>
            </a:r>
          </a:p>
          <a:p>
            <a:r>
              <a:rPr lang="en-US" sz="1500" dirty="0">
                <a:latin typeface="Segoe UI"/>
                <a:cs typeface="Segoe UI"/>
              </a:rPr>
              <a:t>The model is called </a:t>
            </a:r>
            <a:r>
              <a:rPr lang="en-US" sz="1500" b="1" dirty="0">
                <a:latin typeface="Segoe UI"/>
                <a:cs typeface="Segoe UI"/>
              </a:rPr>
              <a:t>Well-being at Schools - supporting attendance in Oulu</a:t>
            </a:r>
            <a:r>
              <a:rPr lang="en-US" sz="1500" dirty="0">
                <a:latin typeface="Segoe UI"/>
                <a:cs typeface="Segoe UI"/>
              </a:rPr>
              <a:t>.</a:t>
            </a:r>
            <a:endParaRPr lang="en-US" sz="1500" dirty="0"/>
          </a:p>
          <a:p>
            <a:r>
              <a:rPr lang="en-US" sz="1500" dirty="0">
                <a:latin typeface="Segoe UI"/>
                <a:cs typeface="Segoe UI"/>
              </a:rPr>
              <a:t>A student's school attachment is supported in cooperation with the student, guardians, teachers, student welfare services and networks.</a:t>
            </a:r>
            <a:endParaRPr lang="en-US" sz="1500" b="1" dirty="0"/>
          </a:p>
          <a:p>
            <a:r>
              <a:rPr lang="en-US" sz="1500" dirty="0">
                <a:latin typeface="Segoe UI"/>
                <a:cs typeface="Segoe UI"/>
              </a:rPr>
              <a:t>The school can support a student's school attachment in three ways:</a:t>
            </a:r>
            <a:endParaRPr lang="en-US" sz="1500" dirty="0"/>
          </a:p>
          <a:p>
            <a:pPr marL="285750" indent="-285750">
              <a:buChar char="•"/>
            </a:pPr>
            <a:r>
              <a:rPr lang="en-US" sz="1500" dirty="0">
                <a:latin typeface="Segoe UI"/>
                <a:cs typeface="Segoe UI"/>
              </a:rPr>
              <a:t>Pedagogically</a:t>
            </a:r>
          </a:p>
          <a:p>
            <a:pPr marL="285750" indent="-285750">
              <a:buChar char="•"/>
            </a:pPr>
            <a:r>
              <a:rPr lang="en-US" sz="1500" dirty="0">
                <a:latin typeface="Segoe UI"/>
                <a:cs typeface="Segoe UI"/>
              </a:rPr>
              <a:t>Influencing community activities and structures</a:t>
            </a:r>
          </a:p>
          <a:p>
            <a:pPr marL="285750" indent="-285750">
              <a:buChar char="•"/>
            </a:pPr>
            <a:r>
              <a:rPr lang="en-US" sz="1500" dirty="0">
                <a:latin typeface="Segoe UI"/>
                <a:cs typeface="Segoe UI"/>
              </a:rPr>
              <a:t>Student welfare services</a:t>
            </a:r>
          </a:p>
          <a:p>
            <a:endParaRPr lang="en-US" sz="15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0B678B7-287A-4956-C54B-F5347160CD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39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225A7D-8B1B-F248-0AA3-A9D783E8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98" y="544592"/>
            <a:ext cx="6899732" cy="1403570"/>
          </a:xfrm>
        </p:spPr>
        <p:txBody>
          <a:bodyPr>
            <a:normAutofit fontScale="90000"/>
          </a:bodyPr>
          <a:lstStyle/>
          <a:p>
            <a:br>
              <a:rPr lang="en-US" sz="2700" dirty="0">
                <a:latin typeface="+mj-lt"/>
                <a:cs typeface="Segoe UI"/>
              </a:rPr>
            </a:br>
            <a:r>
              <a:rPr lang="en-US" sz="2700" dirty="0">
                <a:latin typeface="+mj-lt"/>
                <a:cs typeface="Segoe UI"/>
              </a:rPr>
              <a:t>Supporting school attachment on the community level</a:t>
            </a:r>
            <a:br>
              <a:rPr lang="en-US" sz="2700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sz="2200" dirty="0">
                <a:latin typeface="+mj-lt"/>
                <a:cs typeface="Segoe UI"/>
              </a:rPr>
              <a:t>Developing school working culture</a:t>
            </a:r>
            <a:endParaRPr lang="en-US" dirty="0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A051AFE3-4A42-422D-7F1B-E3CE47D80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46498" y="2074100"/>
            <a:ext cx="7429502" cy="4279075"/>
            <a:chOff x="4013198" y="2074100"/>
            <a:chExt cx="7429502" cy="4279075"/>
          </a:xfrm>
          <a:solidFill>
            <a:srgbClr val="0093AC"/>
          </a:solidFill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9A0FB588-0229-BD02-AF08-081F2E601FB2}"/>
                </a:ext>
              </a:extLst>
            </p:cNvPr>
            <p:cNvSpPr/>
            <p:nvPr/>
          </p:nvSpPr>
          <p:spPr>
            <a:xfrm>
              <a:off x="4013199" y="2081085"/>
              <a:ext cx="1787525" cy="12060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b="1" dirty="0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441B8D7A-F0D4-ECF1-0025-981D2D038125}"/>
                </a:ext>
              </a:extLst>
            </p:cNvPr>
            <p:cNvSpPr/>
            <p:nvPr/>
          </p:nvSpPr>
          <p:spPr>
            <a:xfrm>
              <a:off x="4013198" y="3668173"/>
              <a:ext cx="1787525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b="1" dirty="0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DDB209DC-BDB5-F06C-3185-D667DB895F61}"/>
                </a:ext>
              </a:extLst>
            </p:cNvPr>
            <p:cNvSpPr/>
            <p:nvPr/>
          </p:nvSpPr>
          <p:spPr>
            <a:xfrm>
              <a:off x="4013199" y="4956588"/>
              <a:ext cx="1787525" cy="1396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b="1" dirty="0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F19E6D8A-1647-01AE-4DB8-DD15F4E80B72}"/>
                </a:ext>
              </a:extLst>
            </p:cNvPr>
            <p:cNvSpPr/>
            <p:nvPr/>
          </p:nvSpPr>
          <p:spPr>
            <a:xfrm>
              <a:off x="6061074" y="2074100"/>
              <a:ext cx="5381626" cy="1213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i-FI" sz="1600" b="1" dirty="0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35F5BAF4-7F55-0BF5-4A20-BA7F22B1BFF1}"/>
                </a:ext>
              </a:extLst>
            </p:cNvPr>
            <p:cNvSpPr/>
            <p:nvPr/>
          </p:nvSpPr>
          <p:spPr>
            <a:xfrm>
              <a:off x="6061074" y="3661188"/>
              <a:ext cx="5381626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i-FI" sz="1600" b="1" i="0" dirty="0"/>
            </a:p>
            <a:p>
              <a:pPr algn="ctr"/>
              <a:endParaRPr lang="fi-FI" sz="1600" dirty="0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8230695F-B2A5-E690-9E5F-3BF96214CE82}"/>
                </a:ext>
              </a:extLst>
            </p:cNvPr>
            <p:cNvSpPr/>
            <p:nvPr/>
          </p:nvSpPr>
          <p:spPr>
            <a:xfrm>
              <a:off x="6061074" y="4949605"/>
              <a:ext cx="5381626" cy="140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i-FI" sz="1600" b="1" i="0" dirty="0"/>
            </a:p>
            <a:p>
              <a:pPr lvl="0"/>
              <a:endParaRPr lang="fi-FI" sz="1600" b="1" i="0" dirty="0"/>
            </a:p>
            <a:p>
              <a:pPr lvl="0"/>
              <a:endParaRPr lang="fi-FI" sz="1600" b="1" dirty="0"/>
            </a:p>
            <a:p>
              <a:pPr algn="ctr"/>
              <a:endParaRPr lang="fi-FI" sz="1600" dirty="0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6C4AC7F1-B4F2-64DF-612A-9E8090E0C217}"/>
              </a:ext>
            </a:extLst>
          </p:cNvPr>
          <p:cNvSpPr txBox="1"/>
          <p:nvPr/>
        </p:nvSpPr>
        <p:spPr>
          <a:xfrm>
            <a:off x="3746500" y="2511358"/>
            <a:ext cx="178752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"/>
              </a:rPr>
              <a:t>Encounter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2D0F60C-6A22-056E-94B4-BEA6CEA7C562}"/>
              </a:ext>
            </a:extLst>
          </p:cNvPr>
          <p:cNvSpPr txBox="1"/>
          <p:nvPr/>
        </p:nvSpPr>
        <p:spPr>
          <a:xfrm>
            <a:off x="5859982" y="2146742"/>
            <a:ext cx="531601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Segoe UI"/>
              </a:rPr>
              <a:t>Experience of participation, feeling of belonging in a community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solidFill>
                  <a:schemeClr val="bg1"/>
                </a:solidFill>
                <a:cs typeface="Segoe UI"/>
              </a:rPr>
              <a:t>Caring adults</a:t>
            </a:r>
            <a:br>
              <a:rPr lang="en-US" dirty="0"/>
            </a:br>
            <a:r>
              <a:rPr lang="en-US" sz="1600" b="1" dirty="0">
                <a:solidFill>
                  <a:schemeClr val="bg1"/>
                </a:solidFill>
                <a:cs typeface="Segoe UI"/>
              </a:rPr>
              <a:t>Cooperation between school and home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82B498A-D4F1-CF0E-05A6-1A91A6C1EAA6}"/>
              </a:ext>
            </a:extLst>
          </p:cNvPr>
          <p:cNvSpPr txBox="1"/>
          <p:nvPr/>
        </p:nvSpPr>
        <p:spPr>
          <a:xfrm>
            <a:off x="3746500" y="3957747"/>
            <a:ext cx="178752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Joy of learning</a:t>
            </a:r>
            <a:endParaRPr lang="en-US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E70763B-D97F-5411-46B1-CD806C3A58BD}"/>
              </a:ext>
            </a:extLst>
          </p:cNvPr>
          <p:cNvSpPr txBox="1"/>
          <p:nvPr/>
        </p:nvSpPr>
        <p:spPr>
          <a:xfrm>
            <a:off x="5859983" y="3709874"/>
            <a:ext cx="538162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Segoe UI"/>
              </a:rPr>
              <a:t>Relaxed atmosphere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solidFill>
                  <a:schemeClr val="bg1"/>
                </a:solidFill>
                <a:cs typeface="Segoe UI"/>
              </a:rPr>
              <a:t>Pedagogical solutions that support well-being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Recognition of successes and strengths</a:t>
            </a:r>
            <a:endParaRPr lang="en-US" sz="1600" b="1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8738F92D-24CB-999B-67EC-56BE42DA20E7}"/>
              </a:ext>
            </a:extLst>
          </p:cNvPr>
          <p:cNvSpPr txBox="1"/>
          <p:nvPr/>
        </p:nvSpPr>
        <p:spPr>
          <a:xfrm>
            <a:off x="3746500" y="5130412"/>
            <a:ext cx="178752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Structures support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well-being and safety </a:t>
            </a:r>
            <a:endParaRPr lang="en-US" sz="1600" b="1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20C775A-65DE-648F-FCE1-8D08626FB622}"/>
              </a:ext>
            </a:extLst>
          </p:cNvPr>
          <p:cNvSpPr txBox="1"/>
          <p:nvPr/>
        </p:nvSpPr>
        <p:spPr>
          <a:xfrm>
            <a:off x="5859982" y="5125340"/>
            <a:ext cx="531601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Segoe UI"/>
              </a:rPr>
              <a:t>Leadership with knowledge and skill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solidFill>
                  <a:schemeClr val="bg1"/>
                </a:solidFill>
                <a:cs typeface="Segoe UI"/>
              </a:rPr>
              <a:t>Shared practices and structures in communities</a:t>
            </a:r>
          </a:p>
          <a:p>
            <a:r>
              <a:rPr lang="en-US" sz="1600" b="1" dirty="0">
                <a:solidFill>
                  <a:schemeClr val="bg1"/>
                </a:solidFill>
                <a:cs typeface="Segoe UI"/>
              </a:rPr>
              <a:t>Functioning cooperation with student welfare services</a:t>
            </a:r>
          </a:p>
        </p:txBody>
      </p:sp>
      <p:pic>
        <p:nvPicPr>
          <p:cNvPr id="14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6AAE83E2-0C79-49A1-8DBB-EA71762F45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-4644" y="762000"/>
            <a:ext cx="3391733" cy="5781675"/>
          </a:xfrm>
          <a:prstGeom prst="rect">
            <a:avLst/>
          </a:prstGeom>
          <a:noFill/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80CE88-27A5-1951-A7E9-E61B40E330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46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DB7567-19AB-432D-B91F-CCA6AFC6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991" y="1141999"/>
            <a:ext cx="7022209" cy="42073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+mj-lt"/>
                <a:cs typeface="Segoe UI"/>
              </a:rPr>
              <a:t>What to do when there is concern for a student?</a:t>
            </a:r>
            <a:br>
              <a:rPr lang="en-US" sz="2700" dirty="0">
                <a:latin typeface="+mj-lt"/>
              </a:rPr>
            </a:br>
            <a:br>
              <a:rPr lang="en-US" sz="2700" dirty="0">
                <a:latin typeface="+mj-lt"/>
              </a:rPr>
            </a:br>
            <a:r>
              <a:rPr lang="en-US" sz="2200" dirty="0">
                <a:latin typeface="+mj-lt"/>
                <a:cs typeface="Segoe UI"/>
              </a:rPr>
              <a:t>Preventative work for the student's benefit</a:t>
            </a:r>
            <a:endParaRPr lang="en-US" sz="2200" b="1" dirty="0">
              <a:latin typeface="+mj-lt"/>
              <a:ea typeface="Segoe UI Black"/>
              <a:cs typeface="Segoe UI"/>
            </a:endParaRPr>
          </a:p>
        </p:txBody>
      </p: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023BF819-783D-78F9-3E1C-924C05891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68477" y="2114624"/>
            <a:ext cx="5507216" cy="3883332"/>
            <a:chOff x="4911841" y="1055915"/>
            <a:chExt cx="5507216" cy="5516188"/>
          </a:xfrm>
        </p:grpSpPr>
        <p:sp>
          <p:nvSpPr>
            <p:cNvPr id="10" name="Nuoli: Oikea 9">
              <a:extLst>
                <a:ext uri="{FF2B5EF4-FFF2-40B4-BE49-F238E27FC236}">
                  <a16:creationId xmlns:a16="http://schemas.microsoft.com/office/drawing/2014/main" id="{167171B4-7B9D-ED8E-18BD-C21F055CB3AA}"/>
                </a:ext>
              </a:extLst>
            </p:cNvPr>
            <p:cNvSpPr/>
            <p:nvPr/>
          </p:nvSpPr>
          <p:spPr>
            <a:xfrm rot="5400000">
              <a:off x="6892702" y="2403550"/>
              <a:ext cx="705159" cy="484632"/>
            </a:xfrm>
            <a:prstGeom prst="rightArrow">
              <a:avLst/>
            </a:prstGeom>
            <a:solidFill>
              <a:srgbClr val="6AC8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Nuoli: Oikea 10">
              <a:extLst>
                <a:ext uri="{FF2B5EF4-FFF2-40B4-BE49-F238E27FC236}">
                  <a16:creationId xmlns:a16="http://schemas.microsoft.com/office/drawing/2014/main" id="{C7E1C05D-EE53-1295-4715-E120AB2A6FB4}"/>
                </a:ext>
              </a:extLst>
            </p:cNvPr>
            <p:cNvSpPr/>
            <p:nvPr/>
          </p:nvSpPr>
          <p:spPr>
            <a:xfrm rot="5400000">
              <a:off x="6864513" y="4382464"/>
              <a:ext cx="792562" cy="481451"/>
            </a:xfrm>
            <a:prstGeom prst="rightArrow">
              <a:avLst/>
            </a:prstGeom>
            <a:solidFill>
              <a:srgbClr val="FFC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3" name="Ryhmä 12">
              <a:extLst>
                <a:ext uri="{FF2B5EF4-FFF2-40B4-BE49-F238E27FC236}">
                  <a16:creationId xmlns:a16="http://schemas.microsoft.com/office/drawing/2014/main" id="{69A3D450-809F-4254-94FD-2ECA4FA5972E}"/>
                </a:ext>
              </a:extLst>
            </p:cNvPr>
            <p:cNvGrpSpPr/>
            <p:nvPr/>
          </p:nvGrpSpPr>
          <p:grpSpPr>
            <a:xfrm>
              <a:off x="4911841" y="1055915"/>
              <a:ext cx="5507216" cy="5516188"/>
              <a:chOff x="4459710" y="1247892"/>
              <a:chExt cx="5507216" cy="5348011"/>
            </a:xfrm>
          </p:grpSpPr>
          <p:sp>
            <p:nvSpPr>
              <p:cNvPr id="14" name="Vapaamuotoinen: Muoto 13">
                <a:extLst>
                  <a:ext uri="{FF2B5EF4-FFF2-40B4-BE49-F238E27FC236}">
                    <a16:creationId xmlns:a16="http://schemas.microsoft.com/office/drawing/2014/main" id="{B751E87A-0258-9722-45A8-C5D63DE0393D}"/>
                  </a:ext>
                </a:extLst>
              </p:cNvPr>
              <p:cNvSpPr/>
              <p:nvPr/>
            </p:nvSpPr>
            <p:spPr>
              <a:xfrm>
                <a:off x="4488075" y="1247892"/>
                <a:ext cx="5466191" cy="1490818"/>
              </a:xfrm>
              <a:custGeom>
                <a:avLst/>
                <a:gdLst>
                  <a:gd name="connsiteX0" fmla="*/ 0 w 4341556"/>
                  <a:gd name="connsiteY0" fmla="*/ 0 h 1490816"/>
                  <a:gd name="connsiteX1" fmla="*/ 3596148 w 4341556"/>
                  <a:gd name="connsiteY1" fmla="*/ 0 h 1490816"/>
                  <a:gd name="connsiteX2" fmla="*/ 4341556 w 4341556"/>
                  <a:gd name="connsiteY2" fmla="*/ 745408 h 1490816"/>
                  <a:gd name="connsiteX3" fmla="*/ 3596148 w 4341556"/>
                  <a:gd name="connsiteY3" fmla="*/ 1490816 h 1490816"/>
                  <a:gd name="connsiteX4" fmla="*/ 0 w 4341556"/>
                  <a:gd name="connsiteY4" fmla="*/ 1490816 h 1490816"/>
                  <a:gd name="connsiteX5" fmla="*/ 0 w 4341556"/>
                  <a:gd name="connsiteY5" fmla="*/ 0 h 149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1556" h="1490816">
                    <a:moveTo>
                      <a:pt x="4341556" y="1490815"/>
                    </a:moveTo>
                    <a:lnTo>
                      <a:pt x="745408" y="1490815"/>
                    </a:lnTo>
                    <a:lnTo>
                      <a:pt x="0" y="745408"/>
                    </a:lnTo>
                    <a:lnTo>
                      <a:pt x="745408" y="1"/>
                    </a:lnTo>
                    <a:lnTo>
                      <a:pt x="4341556" y="1"/>
                    </a:lnTo>
                    <a:lnTo>
                      <a:pt x="4341556" y="1490815"/>
                    </a:lnTo>
                    <a:close/>
                  </a:path>
                </a:pathLst>
              </a:custGeom>
              <a:solidFill>
                <a:srgbClr val="3DA57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30113" tIns="45721" rIns="85344" bIns="45721" numCol="1" spcCol="1270" anchor="ctr" anchorCtr="0">
                <a:noAutofit/>
              </a:bodyPr>
              <a:lstStyle/>
              <a:p>
                <a:pPr marL="0" marR="0" lvl="0" indent="0" algn="l" defTabSz="533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Vapaamuotoinen: Muoto 15">
                <a:extLst>
                  <a:ext uri="{FF2B5EF4-FFF2-40B4-BE49-F238E27FC236}">
                    <a16:creationId xmlns:a16="http://schemas.microsoft.com/office/drawing/2014/main" id="{67BAE017-5012-712A-1BD8-0B62B6D3C835}"/>
                  </a:ext>
                </a:extLst>
              </p:cNvPr>
              <p:cNvSpPr/>
              <p:nvPr/>
            </p:nvSpPr>
            <p:spPr>
              <a:xfrm>
                <a:off x="4500734" y="3169250"/>
                <a:ext cx="5466191" cy="1490817"/>
              </a:xfrm>
              <a:custGeom>
                <a:avLst/>
                <a:gdLst>
                  <a:gd name="connsiteX0" fmla="*/ 0 w 4341556"/>
                  <a:gd name="connsiteY0" fmla="*/ 0 h 1490816"/>
                  <a:gd name="connsiteX1" fmla="*/ 3596148 w 4341556"/>
                  <a:gd name="connsiteY1" fmla="*/ 0 h 1490816"/>
                  <a:gd name="connsiteX2" fmla="*/ 4341556 w 4341556"/>
                  <a:gd name="connsiteY2" fmla="*/ 745408 h 1490816"/>
                  <a:gd name="connsiteX3" fmla="*/ 3596148 w 4341556"/>
                  <a:gd name="connsiteY3" fmla="*/ 1490816 h 1490816"/>
                  <a:gd name="connsiteX4" fmla="*/ 0 w 4341556"/>
                  <a:gd name="connsiteY4" fmla="*/ 1490816 h 1490816"/>
                  <a:gd name="connsiteX5" fmla="*/ 0 w 4341556"/>
                  <a:gd name="connsiteY5" fmla="*/ 0 h 149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1556" h="1490816">
                    <a:moveTo>
                      <a:pt x="4341556" y="1490815"/>
                    </a:moveTo>
                    <a:lnTo>
                      <a:pt x="745408" y="1490815"/>
                    </a:lnTo>
                    <a:lnTo>
                      <a:pt x="0" y="745408"/>
                    </a:lnTo>
                    <a:lnTo>
                      <a:pt x="745408" y="1"/>
                    </a:lnTo>
                    <a:lnTo>
                      <a:pt x="4341556" y="1"/>
                    </a:lnTo>
                    <a:lnTo>
                      <a:pt x="4341556" y="1490815"/>
                    </a:lnTo>
                    <a:close/>
                  </a:path>
                </a:pathLst>
              </a:custGeom>
              <a:solidFill>
                <a:srgbClr val="6AC8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30113" tIns="45721" rIns="85344" bIns="45720" numCol="1" spcCol="1270" anchor="ctr" anchorCtr="0">
                <a:noAutofit/>
              </a:bodyPr>
              <a:lstStyle/>
              <a:p>
                <a:pPr marL="0" marR="0" lvl="0" indent="0" algn="l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i-FI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Vapaamuotoinen: Muoto 17">
                <a:extLst>
                  <a:ext uri="{FF2B5EF4-FFF2-40B4-BE49-F238E27FC236}">
                    <a16:creationId xmlns:a16="http://schemas.microsoft.com/office/drawing/2014/main" id="{97BE06EB-B66E-0D2F-DBD2-F95847A26243}"/>
                  </a:ext>
                </a:extLst>
              </p:cNvPr>
              <p:cNvSpPr/>
              <p:nvPr/>
            </p:nvSpPr>
            <p:spPr>
              <a:xfrm>
                <a:off x="4459710" y="5105086"/>
                <a:ext cx="5507216" cy="1490817"/>
              </a:xfrm>
              <a:custGeom>
                <a:avLst/>
                <a:gdLst>
                  <a:gd name="connsiteX0" fmla="*/ 0 w 4341556"/>
                  <a:gd name="connsiteY0" fmla="*/ 0 h 1490816"/>
                  <a:gd name="connsiteX1" fmla="*/ 3596148 w 4341556"/>
                  <a:gd name="connsiteY1" fmla="*/ 0 h 1490816"/>
                  <a:gd name="connsiteX2" fmla="*/ 4341556 w 4341556"/>
                  <a:gd name="connsiteY2" fmla="*/ 745408 h 1490816"/>
                  <a:gd name="connsiteX3" fmla="*/ 3596148 w 4341556"/>
                  <a:gd name="connsiteY3" fmla="*/ 1490816 h 1490816"/>
                  <a:gd name="connsiteX4" fmla="*/ 0 w 4341556"/>
                  <a:gd name="connsiteY4" fmla="*/ 1490816 h 1490816"/>
                  <a:gd name="connsiteX5" fmla="*/ 0 w 4341556"/>
                  <a:gd name="connsiteY5" fmla="*/ 0 h 149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1556" h="1490816">
                    <a:moveTo>
                      <a:pt x="4341556" y="1490815"/>
                    </a:moveTo>
                    <a:lnTo>
                      <a:pt x="745408" y="1490815"/>
                    </a:lnTo>
                    <a:lnTo>
                      <a:pt x="0" y="745408"/>
                    </a:lnTo>
                    <a:lnTo>
                      <a:pt x="745408" y="1"/>
                    </a:lnTo>
                    <a:lnTo>
                      <a:pt x="4341556" y="1"/>
                    </a:lnTo>
                    <a:lnTo>
                      <a:pt x="4341556" y="1490815"/>
                    </a:lnTo>
                    <a:close/>
                  </a:path>
                </a:pathLst>
              </a:custGeom>
              <a:solidFill>
                <a:srgbClr val="FFC28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30113" tIns="45721" rIns="85345" bIns="45720" numCol="1" spcCol="1270" anchor="ctr" anchorCtr="0">
                <a:noAutofit/>
              </a:bodyPr>
              <a:lstStyle/>
              <a:p>
                <a:pPr marL="0" marR="0" lvl="0" indent="0" algn="l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50F0288B-9596-2BF3-E2FF-039038E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" b="634"/>
          <a:stretch/>
        </p:blipFill>
        <p:spPr>
          <a:xfrm>
            <a:off x="304384" y="740240"/>
            <a:ext cx="3417607" cy="5825782"/>
          </a:xfrm>
          <a:prstGeom prst="rect">
            <a:avLst/>
          </a:prstGeom>
          <a:noFill/>
        </p:spPr>
      </p:pic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4137D83F-32DA-0D6D-89D6-1C0D83EB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161790" y="2688771"/>
            <a:ext cx="1590401" cy="329632"/>
          </a:xfrm>
          <a:prstGeom prst="straightConnector1">
            <a:avLst/>
          </a:prstGeom>
          <a:ln w="19050">
            <a:solidFill>
              <a:srgbClr val="FF80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EF64F5B9-ECB3-B77D-4A36-7BA0022E6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228975" y="3649060"/>
            <a:ext cx="1590675" cy="342807"/>
          </a:xfrm>
          <a:prstGeom prst="straightConnector1">
            <a:avLst/>
          </a:prstGeom>
          <a:ln w="19050">
            <a:solidFill>
              <a:srgbClr val="2699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A2FBBA24-A4D3-6A0E-4550-674F2C2A8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228975" y="4624341"/>
            <a:ext cx="1682866" cy="832354"/>
          </a:xfrm>
          <a:prstGeom prst="straightConnector1">
            <a:avLst/>
          </a:prstGeom>
          <a:ln w="19050">
            <a:solidFill>
              <a:srgbClr val="2699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uora nuoliyhdysviiva 51">
            <a:extLst>
              <a:ext uri="{FF2B5EF4-FFF2-40B4-BE49-F238E27FC236}">
                <a16:creationId xmlns:a16="http://schemas.microsoft.com/office/drawing/2014/main" id="{022E7FA9-68A0-5CBE-A860-31D3C125F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161790" y="5562247"/>
            <a:ext cx="1750051" cy="59167"/>
          </a:xfrm>
          <a:prstGeom prst="straightConnector1">
            <a:avLst/>
          </a:prstGeom>
          <a:ln w="19050">
            <a:solidFill>
              <a:srgbClr val="2699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ruutu 2">
            <a:extLst>
              <a:ext uri="{FF2B5EF4-FFF2-40B4-BE49-F238E27FC236}">
                <a16:creationId xmlns:a16="http://schemas.microsoft.com/office/drawing/2014/main" id="{0436A3AA-03F9-0964-121E-C27A6BE13A59}"/>
              </a:ext>
            </a:extLst>
          </p:cNvPr>
          <p:cNvSpPr txBox="1"/>
          <p:nvPr/>
        </p:nvSpPr>
        <p:spPr>
          <a:xfrm>
            <a:off x="6002931" y="2310431"/>
            <a:ext cx="44601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/>
              <a:t>Teacher observes the student's changed behavior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Segoe U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B4DBA2-4533-6F4E-FAFA-0AC03D7CB908}"/>
              </a:ext>
            </a:extLst>
          </p:cNvPr>
          <p:cNvSpPr txBox="1"/>
          <p:nvPr/>
        </p:nvSpPr>
        <p:spPr>
          <a:xfrm>
            <a:off x="6002930" y="3749035"/>
            <a:ext cx="44601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Teacher talks with the student about the changed behavior</a:t>
            </a:r>
            <a:endParaRPr lang="en-US" sz="1600" b="1" dirty="0">
              <a:solidFill>
                <a:prstClr val="black"/>
              </a:solidFill>
              <a:cs typeface="Segoe U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38B3D6C-1C5B-3ADF-9B63-DB328AB5627E}"/>
              </a:ext>
            </a:extLst>
          </p:cNvPr>
          <p:cNvSpPr txBox="1"/>
          <p:nvPr/>
        </p:nvSpPr>
        <p:spPr>
          <a:xfrm>
            <a:off x="6002930" y="5228060"/>
            <a:ext cx="4472763" cy="5355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600" b="1" dirty="0">
                <a:solidFill>
                  <a:prstClr val="black"/>
                </a:solidFill>
              </a:rPr>
              <a:t>Need for support is established together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solidFill>
                  <a:prstClr val="black"/>
                </a:solidFill>
              </a:rPr>
              <a:t>Consultation with student welfare services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Segoe UI"/>
            </a:endParaRPr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CE908D16-218C-B64C-E94D-99435AF1C550}"/>
              </a:ext>
            </a:extLst>
          </p:cNvPr>
          <p:cNvSpPr txBox="1"/>
          <p:nvPr/>
        </p:nvSpPr>
        <p:spPr>
          <a:xfrm>
            <a:off x="3539253" y="6295356"/>
            <a:ext cx="720494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The following slides discuss the topics: OBSERVATION, MEETING, ACTION </a:t>
            </a:r>
            <a:endParaRPr lang="en-US" sz="16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1082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D026A9-EFDE-E71F-FCDD-01A60CB8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869" y="353349"/>
            <a:ext cx="6229350" cy="9773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Segoe UI"/>
              </a:rPr>
              <a:t>OBSERVATION</a:t>
            </a:r>
            <a:br>
              <a:rPr lang="en-US" dirty="0">
                <a:latin typeface="+mj-lt"/>
              </a:rPr>
            </a:br>
            <a:r>
              <a:rPr lang="en-US" sz="2200" dirty="0">
                <a:latin typeface="+mj-lt"/>
                <a:cs typeface="Segoe UI"/>
              </a:rPr>
              <a:t>Teacher observes the student's changed behavior</a:t>
            </a:r>
            <a:endParaRPr lang="en-US" sz="2200" dirty="0">
              <a:latin typeface="+mj-lt"/>
              <a:ea typeface="Segoe UI Black"/>
              <a:cs typeface="Segoe UI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61F54B4D-2001-05B5-A4B5-1FC72BCB8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74625" y="1414764"/>
            <a:ext cx="7527838" cy="5220986"/>
            <a:chOff x="2676525" y="1812926"/>
            <a:chExt cx="8983981" cy="4370214"/>
          </a:xfrm>
        </p:grpSpPr>
        <p:sp>
          <p:nvSpPr>
            <p:cNvPr id="8" name="Käärö: Pysty 7">
              <a:extLst>
                <a:ext uri="{FF2B5EF4-FFF2-40B4-BE49-F238E27FC236}">
                  <a16:creationId xmlns:a16="http://schemas.microsoft.com/office/drawing/2014/main" id="{D40E8B51-2F68-9780-821D-6FA4990CCCEA}"/>
                </a:ext>
              </a:extLst>
            </p:cNvPr>
            <p:cNvSpPr/>
            <p:nvPr/>
          </p:nvSpPr>
          <p:spPr>
            <a:xfrm>
              <a:off x="2676525" y="1812926"/>
              <a:ext cx="8983981" cy="4370214"/>
            </a:xfrm>
            <a:prstGeom prst="verticalScroll">
              <a:avLst/>
            </a:prstGeom>
            <a:solidFill>
              <a:srgbClr val="A0DCC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342900" indent="-342900" fontAlgn="base">
                <a:buFont typeface="Symbol" panose="05050102010706020507" pitchFamily="18" charset="2"/>
                <a:buChar char=""/>
              </a:pPr>
              <a:endParaRPr lang="fi-FI" sz="1600" dirty="0"/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DC955A37-CF5F-DF7A-1588-8DCBC62FBBB5}"/>
                </a:ext>
              </a:extLst>
            </p:cNvPr>
            <p:cNvSpPr txBox="1"/>
            <p:nvPr/>
          </p:nvSpPr>
          <p:spPr>
            <a:xfrm>
              <a:off x="4702802" y="1812926"/>
              <a:ext cx="5922448" cy="309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i-FI" b="1" dirty="0"/>
            </a:p>
          </p:txBody>
        </p:sp>
      </p:grpSp>
      <p:grpSp>
        <p:nvGrpSpPr>
          <p:cNvPr id="13" name="Ryhmä 12" descr="Jos ensimerkkejä havaitaan,  havainto tulee ottaa puheeksi oppilaan kanssa.">
            <a:extLst>
              <a:ext uri="{FF2B5EF4-FFF2-40B4-BE49-F238E27FC236}">
                <a16:creationId xmlns:a16="http://schemas.microsoft.com/office/drawing/2014/main" id="{C1582065-0CC3-8593-0A10-7901837440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3015" y="697840"/>
            <a:ext cx="3971927" cy="5966486"/>
            <a:chOff x="529172" y="752476"/>
            <a:chExt cx="3971927" cy="5966486"/>
          </a:xfrm>
        </p:grpSpPr>
        <p:pic>
          <p:nvPicPr>
            <p:cNvPr id="6" name="Kuvan paikkamerkki 5" descr="Kuva, joka sisältää kohteen teksti, clipart, graafinen suunnittelu, animaatio&#10;&#10;Kuvaus luotu automaattisesti">
              <a:extLst>
                <a:ext uri="{FF2B5EF4-FFF2-40B4-BE49-F238E27FC236}">
                  <a16:creationId xmlns:a16="http://schemas.microsoft.com/office/drawing/2014/main" id="{51AFE5CC-2A26-285D-6957-2FC27918D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65" r="965"/>
            <a:stretch/>
          </p:blipFill>
          <p:spPr>
            <a:xfrm>
              <a:off x="1111998" y="752476"/>
              <a:ext cx="3389101" cy="59664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Puhekupla: Soikea 9">
              <a:extLst>
                <a:ext uri="{FF2B5EF4-FFF2-40B4-BE49-F238E27FC236}">
                  <a16:creationId xmlns:a16="http://schemas.microsoft.com/office/drawing/2014/main" id="{6A869CBD-537F-919F-C24B-C543B6819FF4}"/>
                </a:ext>
              </a:extLst>
            </p:cNvPr>
            <p:cNvSpPr/>
            <p:nvPr/>
          </p:nvSpPr>
          <p:spPr>
            <a:xfrm flipH="1">
              <a:off x="529172" y="1414764"/>
              <a:ext cx="1784640" cy="1652269"/>
            </a:xfrm>
            <a:prstGeom prst="wedgeEllipseCallout">
              <a:avLst>
                <a:gd name="adj1" fmla="val -70224"/>
                <a:gd name="adj2" fmla="val 34438"/>
              </a:avLst>
            </a:prstGeom>
            <a:solidFill>
              <a:srgbClr val="FFC2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cs typeface="Segoe UI"/>
                </a:rPr>
                <a:t>If examples are observed, the observation must be discussed with the student</a:t>
              </a:r>
              <a:endParaRPr lang="en-US" dirty="0">
                <a:solidFill>
                  <a:schemeClr val="tx1"/>
                </a:solidFill>
                <a:cs typeface="Segoe UI"/>
              </a:endParaRPr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593B1047-E8EC-AEE8-F0BB-911BA4A6A009}"/>
              </a:ext>
            </a:extLst>
          </p:cNvPr>
          <p:cNvSpPr txBox="1"/>
          <p:nvPr/>
        </p:nvSpPr>
        <p:spPr>
          <a:xfrm>
            <a:off x="5718630" y="1571509"/>
            <a:ext cx="60168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b="1" dirty="0"/>
              <a:t>PREDICTIVE EXAMPLES OF ABSENCES </a:t>
            </a:r>
            <a:endParaRPr lang="fi-FI" b="1" dirty="0">
              <a:cs typeface="Segoe U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9DAEDBD-8706-572E-5E27-9BA299F2C681}"/>
              </a:ext>
            </a:extLst>
          </p:cNvPr>
          <p:cNvSpPr txBox="1"/>
          <p:nvPr/>
        </p:nvSpPr>
        <p:spPr>
          <a:xfrm>
            <a:off x="5060919" y="2286319"/>
            <a:ext cx="310586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Repetitive difficulties in departing for school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  <a:cs typeface="Segoe UI"/>
              </a:rPr>
              <a:t>Difficulties in returning to school after a vacation or sickness leave</a:t>
            </a:r>
            <a:endParaRPr lang="en-US" sz="1600" dirty="0">
              <a:effectLst/>
              <a:ea typeface="Times New Roman" panose="02020603050405020304" pitchFamily="18" charset="0"/>
              <a:cs typeface="Segoe UI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Increased contact home during a school day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endParaRPr lang="en-US" sz="1600" dirty="0">
              <a:ea typeface="Arial" panose="020B0604020202020204" pitchFamily="34" charset="0"/>
              <a:cs typeface="Segoe UI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Increase in tardiness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Individual absences from classes</a:t>
            </a:r>
            <a:endParaRPr lang="en-US" dirty="0">
              <a:ea typeface="Arial" panose="020B0604020202020204" pitchFamily="34" charset="0"/>
              <a:cs typeface="Segoe U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cs typeface="Segoe UI"/>
              </a:rPr>
              <a:t>Repetitive individual</a:t>
            </a:r>
            <a:br>
              <a:rPr lang="en-US" sz="1600" dirty="0">
                <a:cs typeface="Segoe UI"/>
              </a:rPr>
            </a:br>
            <a:r>
              <a:rPr lang="en-US" sz="1600" dirty="0">
                <a:cs typeface="Segoe UI"/>
              </a:rPr>
              <a:t>absences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Discontinued school days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Unauthorized absences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BDD3B6D-E046-B859-09A9-7E4C721BBC2E}"/>
              </a:ext>
            </a:extLst>
          </p:cNvPr>
          <p:cNvSpPr txBox="1"/>
          <p:nvPr/>
        </p:nvSpPr>
        <p:spPr>
          <a:xfrm>
            <a:off x="8107069" y="2233537"/>
            <a:ext cx="3046150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Repetitively forgetting to do homework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Student is present but does not participate</a:t>
            </a:r>
            <a:endParaRPr lang="en-US" sz="1600" dirty="0">
              <a:ea typeface="Times New Roman" panose="02020603050405020304" pitchFamily="18" charset="0"/>
              <a:cs typeface="Segoe U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Changes in grades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Difficulties in transferring from one class to another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Repetitive will to leave the class</a:t>
            </a: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Difficulties with friends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</a:rPr>
              <a:t>Loneliness or withdrawal</a:t>
            </a:r>
            <a:endParaRPr lang="en-US" sz="1600" dirty="0">
              <a:ea typeface="Arial" panose="020B0604020202020204" pitchFamily="34" charset="0"/>
              <a:cs typeface="Segoe UI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Increased psychosomatic</a:t>
            </a:r>
            <a:br>
              <a:rPr lang="en-US" sz="1600" dirty="0">
                <a:ea typeface="Times New Roman" panose="02020603050405020304" pitchFamily="18" charset="0"/>
                <a:cs typeface="Segoe UI"/>
              </a:rPr>
            </a:br>
            <a:r>
              <a:rPr lang="en-US" sz="1600" dirty="0">
                <a:ea typeface="Times New Roman" panose="02020603050405020304" pitchFamily="18" charset="0"/>
              </a:rPr>
              <a:t>symptoms (stomach or head pain)</a:t>
            </a:r>
            <a:endParaRPr lang="en-US" sz="1600">
              <a:effectLst/>
              <a:ea typeface="Times New Roman" panose="02020603050405020304" pitchFamily="18" charset="0"/>
              <a:cs typeface="Segoe U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a typeface="Arial" panose="020B0604020202020204" pitchFamily="34" charset="0"/>
                <a:cs typeface="Segoe UI"/>
              </a:rPr>
              <a:t>Changes in behavior and mood</a:t>
            </a:r>
            <a:endParaRPr lang="en-US" sz="1600" dirty="0"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8F91B5-4611-0D6B-9EF9-601721ADD8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65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3710E2-72FA-C418-76CE-2780657F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400" y="543150"/>
            <a:ext cx="6305300" cy="129001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Segoe UI"/>
              </a:rPr>
              <a:t>ENCOUNTER</a:t>
            </a:r>
            <a:br>
              <a:rPr lang="en-US" dirty="0">
                <a:latin typeface="+mj-lt"/>
              </a:rPr>
            </a:br>
            <a:r>
              <a:rPr lang="en-US" sz="2200" dirty="0">
                <a:latin typeface="+mj-lt"/>
                <a:cs typeface="Segoe UI"/>
              </a:rPr>
              <a:t>Teacher talks with the student about the observation</a:t>
            </a:r>
            <a:br>
              <a:rPr lang="en-US" dirty="0">
                <a:latin typeface="Arial Narrow" panose="020B0606020202030204" pitchFamily="34" charset="0"/>
              </a:rPr>
            </a:br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49DFC88D-64D4-C06D-E1E9-9821EC9A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4302" y="733426"/>
            <a:ext cx="2000365" cy="5144860"/>
            <a:chOff x="6700548" y="1374422"/>
            <a:chExt cx="2651428" cy="4905049"/>
          </a:xfrm>
        </p:grpSpPr>
        <p:sp>
          <p:nvSpPr>
            <p:cNvPr id="16" name="Puhekupla: Soikea 15">
              <a:extLst>
                <a:ext uri="{FF2B5EF4-FFF2-40B4-BE49-F238E27FC236}">
                  <a16:creationId xmlns:a16="http://schemas.microsoft.com/office/drawing/2014/main" id="{FFCEBA81-5046-5A3A-781B-DE19FF33A7FC}"/>
                </a:ext>
              </a:extLst>
            </p:cNvPr>
            <p:cNvSpPr/>
            <p:nvPr/>
          </p:nvSpPr>
          <p:spPr>
            <a:xfrm>
              <a:off x="7097814" y="1374422"/>
              <a:ext cx="1926078" cy="1277002"/>
            </a:xfrm>
            <a:prstGeom prst="wedgeEllipseCallout">
              <a:avLst>
                <a:gd name="adj1" fmla="val -39998"/>
                <a:gd name="adj2" fmla="val 61075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fi-FI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Puhekupla: Soikea 16">
              <a:extLst>
                <a:ext uri="{FF2B5EF4-FFF2-40B4-BE49-F238E27FC236}">
                  <a16:creationId xmlns:a16="http://schemas.microsoft.com/office/drawing/2014/main" id="{89FB724C-ABC6-AE4A-7C7A-5FAD462C782A}"/>
                </a:ext>
              </a:extLst>
            </p:cNvPr>
            <p:cNvSpPr/>
            <p:nvPr/>
          </p:nvSpPr>
          <p:spPr>
            <a:xfrm>
              <a:off x="7682580" y="2951400"/>
              <a:ext cx="1609112" cy="687696"/>
            </a:xfrm>
            <a:prstGeom prst="wedgeEllipseCallout">
              <a:avLst>
                <a:gd name="adj1" fmla="val -66200"/>
                <a:gd name="adj2" fmla="val 14891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fi-FI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Puhekupla: Soikea 19">
              <a:extLst>
                <a:ext uri="{FF2B5EF4-FFF2-40B4-BE49-F238E27FC236}">
                  <a16:creationId xmlns:a16="http://schemas.microsoft.com/office/drawing/2014/main" id="{682CC203-3864-BB4C-7CF3-F763DE27536C}"/>
                </a:ext>
              </a:extLst>
            </p:cNvPr>
            <p:cNvSpPr/>
            <p:nvPr/>
          </p:nvSpPr>
          <p:spPr>
            <a:xfrm>
              <a:off x="6700548" y="5617421"/>
              <a:ext cx="2440973" cy="662050"/>
            </a:xfrm>
            <a:prstGeom prst="wedgeEllipseCallout">
              <a:avLst>
                <a:gd name="adj1" fmla="val -24648"/>
                <a:gd name="adj2" fmla="val -802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fi-FI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Puhekupla: Soikea 20">
              <a:extLst>
                <a:ext uri="{FF2B5EF4-FFF2-40B4-BE49-F238E27FC236}">
                  <a16:creationId xmlns:a16="http://schemas.microsoft.com/office/drawing/2014/main" id="{1F2BBF82-FF26-C70C-D979-3E8299ED3858}"/>
                </a:ext>
              </a:extLst>
            </p:cNvPr>
            <p:cNvSpPr/>
            <p:nvPr/>
          </p:nvSpPr>
          <p:spPr>
            <a:xfrm>
              <a:off x="7097814" y="4239051"/>
              <a:ext cx="2254162" cy="752796"/>
            </a:xfrm>
            <a:prstGeom prst="wedgeEllipseCallout">
              <a:avLst>
                <a:gd name="adj1" fmla="val -39876"/>
                <a:gd name="adj2" fmla="val -55553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fi-FI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kstiruutu 8">
            <a:extLst>
              <a:ext uri="{FF2B5EF4-FFF2-40B4-BE49-F238E27FC236}">
                <a16:creationId xmlns:a16="http://schemas.microsoft.com/office/drawing/2014/main" id="{7C260F55-BFC7-5C17-7446-F069F3E56754}"/>
              </a:ext>
            </a:extLst>
          </p:cNvPr>
          <p:cNvSpPr txBox="1"/>
          <p:nvPr/>
        </p:nvSpPr>
        <p:spPr>
          <a:xfrm>
            <a:off x="3728094" y="1009322"/>
            <a:ext cx="117442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Hey! How are you?</a:t>
            </a:r>
            <a:endParaRPr lang="en-US" dirty="0">
              <a:solidFill>
                <a:schemeClr val="bg1"/>
              </a:solidFill>
              <a:cs typeface="Segoe UI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I have noticed that...</a:t>
            </a:r>
            <a:endParaRPr lang="en-US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0212AAA-8B6D-8C78-D4EB-4CAA3D10FEB4}"/>
              </a:ext>
            </a:extLst>
          </p:cNvPr>
          <p:cNvSpPr txBox="1"/>
          <p:nvPr/>
        </p:nvSpPr>
        <p:spPr>
          <a:xfrm>
            <a:off x="4213419" y="2471172"/>
            <a:ext cx="88807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What do you think?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FAA5A05-0024-EFC4-BD9A-BB023F30FE26}"/>
              </a:ext>
            </a:extLst>
          </p:cNvPr>
          <p:cNvSpPr txBox="1"/>
          <p:nvPr/>
        </p:nvSpPr>
        <p:spPr>
          <a:xfrm>
            <a:off x="3812756" y="3909486"/>
            <a:ext cx="129434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Who could support you?</a:t>
            </a:r>
          </a:p>
          <a:p>
            <a:pPr algn="ctr"/>
            <a:endParaRPr lang="en-US" sz="1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FBA311A-58CE-B66F-9453-144EE42C6578}"/>
              </a:ext>
            </a:extLst>
          </p:cNvPr>
          <p:cNvSpPr txBox="1"/>
          <p:nvPr/>
        </p:nvSpPr>
        <p:spPr>
          <a:xfrm>
            <a:off x="3623074" y="5231870"/>
            <a:ext cx="11977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Thank you for sharing with me.</a:t>
            </a:r>
            <a:endParaRPr lang="en-US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10A4F5-7E1D-10F9-212E-78E1E3AD8F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7778" y="1819275"/>
            <a:ext cx="4200276" cy="44450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533400"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  <a:t>Teacher talks with the student about the changed behavior </a:t>
            </a:r>
            <a:endParaRPr lang="en-US" dirty="0">
              <a:solidFill>
                <a:prstClr val="black"/>
              </a:solidFill>
            </a:endParaRPr>
          </a:p>
          <a:p>
            <a:pPr marL="171450" marR="0" lvl="0" indent="-17145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solidFill>
                <a:prstClr val="black"/>
              </a:solidFill>
              <a:latin typeface="+mn-lt"/>
            </a:endParaRPr>
          </a:p>
          <a:p>
            <a:pPr marL="285750" indent="-285750" defTabSz="533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Segoe UI"/>
              </a:rPr>
              <a:t>to hear the student's own opinion</a:t>
            </a:r>
          </a:p>
          <a:p>
            <a:pPr marL="285750" indent="-285750" defTabSz="533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Segoe UI"/>
                <a:cs typeface="Segoe UI"/>
              </a:rPr>
              <a:t>to understand the reasons behind the change in behavior</a:t>
            </a:r>
            <a:endParaRPr lang="en-US" dirty="0">
              <a:solidFill>
                <a:prstClr val="black"/>
              </a:solidFill>
              <a:cs typeface="Segoe UI"/>
            </a:endParaRPr>
          </a:p>
          <a:p>
            <a:pPr marL="285750" indent="-285750" defTabSz="533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Segoe UI"/>
              </a:rPr>
              <a:t>to offer support</a:t>
            </a:r>
            <a:r>
              <a:rPr lang="en-US" sz="1800" dirty="0">
                <a:solidFill>
                  <a:prstClr val="black"/>
                </a:solidFill>
                <a:latin typeface="+mn-lt"/>
                <a:cs typeface="Segoe UI"/>
              </a:rPr>
              <a:t>.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  <a:p>
            <a:pPr marR="0" lvl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  <a:t>Considering how the student</a:t>
            </a:r>
            <a:b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</a:br>
            <a: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  <a:t>could be supported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prstClr val="black"/>
              </a:solidFill>
              <a:latin typeface="+mn-lt"/>
              <a:cs typeface="Segoe U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Segoe UI"/>
              </a:rPr>
              <a:t>pedagogically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Segoe UI"/>
              </a:rPr>
              <a:t>by influencing the community's activities or structures</a:t>
            </a:r>
            <a:endParaRPr lang="en-US" dirty="0">
              <a:solidFill>
                <a:prstClr val="black"/>
              </a:solidFill>
              <a:cs typeface="Segoe U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Segoe UI"/>
              </a:rPr>
              <a:t>with student welfare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  <a:t>The goal is supporting the student's well-being and school attachment.</a:t>
            </a:r>
            <a:endParaRPr lang="en-US" dirty="0">
              <a:solidFill>
                <a:prstClr val="black"/>
              </a:solidFill>
              <a:cs typeface="Segoe U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  <a:p>
            <a:endParaRPr lang="en-US" dirty="0"/>
          </a:p>
        </p:txBody>
      </p:sp>
      <p:pic>
        <p:nvPicPr>
          <p:cNvPr id="6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FBA1045C-7383-E1EA-6052-6EF35F1C9D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25400" y="820568"/>
            <a:ext cx="3292989" cy="5613355"/>
          </a:xfrm>
          <a:prstGeom prst="rect">
            <a:avLst/>
          </a:prstGeom>
          <a:noFill/>
        </p:spPr>
      </p:pic>
      <p:sp>
        <p:nvSpPr>
          <p:cNvPr id="7" name="Kuvaselite: Nuoli vasemmalle 6">
            <a:extLst>
              <a:ext uri="{FF2B5EF4-FFF2-40B4-BE49-F238E27FC236}">
                <a16:creationId xmlns:a16="http://schemas.microsoft.com/office/drawing/2014/main" id="{8E32B915-A53A-2991-A01B-6108DFB6E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61270" y="1819275"/>
            <a:ext cx="2000365" cy="3333750"/>
          </a:xfrm>
          <a:prstGeom prst="leftArrowCallout">
            <a:avLst>
              <a:gd name="adj1" fmla="val 24095"/>
              <a:gd name="adj2" fmla="val 24548"/>
              <a:gd name="adj3" fmla="val 15049"/>
              <a:gd name="adj4" fmla="val 78691"/>
            </a:avLst>
          </a:prstGeom>
          <a:solidFill>
            <a:srgbClr val="FFC2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4041CA1-ED33-FE0C-A905-F57C257DF1C5}"/>
              </a:ext>
            </a:extLst>
          </p:cNvPr>
          <p:cNvSpPr txBox="1"/>
          <p:nvPr/>
        </p:nvSpPr>
        <p:spPr>
          <a:xfrm>
            <a:off x="9986563" y="2795511"/>
            <a:ext cx="157448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cs typeface="Segoe UI"/>
              </a:rPr>
              <a:t>Did some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cs typeface="Segoe UI"/>
              </a:rPr>
              <a:t>initiative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cs typeface="Segoe UI"/>
              </a:rPr>
              <a:t>come up based on the discussion?</a:t>
            </a:r>
            <a:endParaRPr lang="en-US" dirty="0"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48AE214-AD7A-9F15-BCA0-8682084CFC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03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4D30E-BBAD-D480-4D37-2E685D9D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150" y="552907"/>
            <a:ext cx="6711574" cy="92784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Segoe UI"/>
              </a:rPr>
              <a:t>ACTION</a:t>
            </a:r>
            <a:br>
              <a:rPr lang="en-US" dirty="0">
                <a:latin typeface="+mj-lt"/>
              </a:rPr>
            </a:br>
            <a:r>
              <a:rPr lang="en-US">
                <a:latin typeface="+mj-lt"/>
                <a:ea typeface="Segoe UI Black"/>
                <a:cs typeface="Segoe UI"/>
              </a:rPr>
              <a:t>Multi-faceted mapping of the situation</a:t>
            </a:r>
            <a:br>
              <a:rPr lang="en-US" dirty="0">
                <a:latin typeface="+mj-lt"/>
                <a:ea typeface="Segoe UI Black"/>
                <a:cs typeface="Segoe UI"/>
              </a:rPr>
            </a:br>
            <a:r>
              <a:rPr lang="en-US">
                <a:latin typeface="+mj-lt"/>
                <a:ea typeface="Segoe UI Black"/>
                <a:cs typeface="Segoe UI"/>
              </a:rPr>
              <a:t>and an </a:t>
            </a:r>
            <a:r>
              <a:rPr lang="en-US" dirty="0">
                <a:latin typeface="+mj-lt"/>
                <a:ea typeface="Segoe UI Black"/>
                <a:cs typeface="Segoe UI"/>
              </a:rPr>
              <a:t>action plan</a:t>
            </a:r>
            <a:endParaRPr lang="en-US" sz="2200" dirty="0">
              <a:latin typeface="Segoe UI Black"/>
              <a:ea typeface="Segoe UI Black"/>
              <a:cs typeface="Segoe UI"/>
            </a:endParaRPr>
          </a:p>
        </p:txBody>
      </p:sp>
      <p:sp>
        <p:nvSpPr>
          <p:cNvPr id="7" name="Kuvaselite: Nuoli alas 6">
            <a:extLst>
              <a:ext uri="{FF2B5EF4-FFF2-40B4-BE49-F238E27FC236}">
                <a16:creationId xmlns:a16="http://schemas.microsoft.com/office/drawing/2014/main" id="{55D88260-EF62-0FB1-510D-7DA8D1C07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86150" y="1863996"/>
            <a:ext cx="7038975" cy="3546203"/>
          </a:xfrm>
          <a:prstGeom prst="downArrowCallout">
            <a:avLst>
              <a:gd name="adj1" fmla="val 25000"/>
              <a:gd name="adj2" fmla="val 22639"/>
              <a:gd name="adj3" fmla="val 10160"/>
              <a:gd name="adj4" fmla="val 87237"/>
            </a:avLst>
          </a:prstGeom>
          <a:solidFill>
            <a:srgbClr val="FF9933"/>
          </a:solidFill>
          <a:ln w="28575">
            <a:solidFill>
              <a:srgbClr val="E567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E5670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642422F-B6D9-87A3-F5C2-36962FD7B6AE}"/>
              </a:ext>
            </a:extLst>
          </p:cNvPr>
          <p:cNvSpPr txBox="1"/>
          <p:nvPr/>
        </p:nvSpPr>
        <p:spPr>
          <a:xfrm>
            <a:off x="6096000" y="5668166"/>
            <a:ext cx="2369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What to do? </a:t>
            </a:r>
            <a:endParaRPr lang="en-US" sz="2400" b="1"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202113A-B2AE-C6B8-5C66-F805613376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9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F18E6D56-16C7-9AF7-22EC-18727D0E26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207146" y="888762"/>
            <a:ext cx="2878954" cy="4907575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2790FC4-F716-B4C7-C64A-1FADE864357F}"/>
              </a:ext>
            </a:extLst>
          </p:cNvPr>
          <p:cNvSpPr txBox="1"/>
          <p:nvPr/>
        </p:nvSpPr>
        <p:spPr>
          <a:xfrm>
            <a:off x="3643640" y="2003306"/>
            <a:ext cx="6711574" cy="2949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>
              <a:spcBef>
                <a:spcPts val="1000"/>
              </a:spcBef>
              <a:buClr>
                <a:srgbClr val="7F7F7F"/>
              </a:buClr>
              <a:buSzPts val="1200"/>
              <a:defRPr/>
            </a:pPr>
            <a:r>
              <a:rPr lang="en-US" b="1" kern="0" dirty="0">
                <a:cs typeface="Segoe UI"/>
              </a:rPr>
              <a:t>When an observation or absence has been brought up and there has been cooperation with the guardians, but</a:t>
            </a:r>
          </a:p>
          <a:p>
            <a:pPr marL="514350" indent="-285750">
              <a:spcBef>
                <a:spcPts val="100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ym typeface="Arial Narrow"/>
              </a:rPr>
              <a:t>the concern continues</a:t>
            </a:r>
            <a:endParaRPr lang="en-US" kern="0" dirty="0">
              <a:cs typeface="Segoe UI"/>
            </a:endParaRPr>
          </a:p>
          <a:p>
            <a:pPr marL="514350" indent="-285750">
              <a:spcBef>
                <a:spcPts val="100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cs typeface="Segoe UI"/>
              </a:rPr>
              <a:t>the reasons of the absences are uncertain or worrisome</a:t>
            </a:r>
          </a:p>
          <a:p>
            <a:pPr marL="514350" indent="-285750">
              <a:spcBef>
                <a:spcPts val="100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cs typeface="Segoe UI"/>
              </a:rPr>
              <a:t>the continuation of studies is under question due to the absences</a:t>
            </a:r>
            <a:endParaRPr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Segoe UI"/>
            </a:endParaRPr>
          </a:p>
          <a:p>
            <a:pPr marL="514350" indent="-285750">
              <a:spcBef>
                <a:spcPts val="100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cs typeface="Segoe UI"/>
              </a:rPr>
              <a:t>unauthorized absences have not been cleared</a:t>
            </a:r>
          </a:p>
          <a:p>
            <a:pPr marL="514350" indent="-285750">
              <a:spcBef>
                <a:spcPts val="100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cs typeface="Segoe UI"/>
              </a:rPr>
              <a:t>unauthorized absences continue</a:t>
            </a:r>
            <a:endParaRPr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6777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2FD348-5D63-D484-F53E-54BCC497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34306"/>
            <a:ext cx="7486650" cy="10541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Segoe UI"/>
              </a:rPr>
              <a:t>Alternative Actions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  <a:ea typeface="Segoe UI Black"/>
                <a:cs typeface="Segoe UI"/>
              </a:rPr>
              <a:t>A suitable multisectoral course of action is chosen for the situation</a:t>
            </a:r>
            <a:br>
              <a:rPr lang="en-US" dirty="0">
                <a:latin typeface="Arial Narrow"/>
                <a:cs typeface="Segoe UI"/>
              </a:rPr>
            </a:br>
            <a:endParaRPr lang="en-US" sz="2000">
              <a:latin typeface="Arial Narrow" panose="020B0606020202030204" pitchFamily="34" charset="0"/>
            </a:endParaRPr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68FCBE8C-C312-3442-81D4-98BA0770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52800" y="1485901"/>
            <a:ext cx="7486650" cy="5006974"/>
            <a:chOff x="838201" y="1485901"/>
            <a:chExt cx="10001249" cy="5006974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89DFD26-97EA-7445-180D-29A11EB49509}"/>
                </a:ext>
              </a:extLst>
            </p:cNvPr>
            <p:cNvSpPr/>
            <p:nvPr/>
          </p:nvSpPr>
          <p:spPr>
            <a:xfrm>
              <a:off x="838201" y="1485901"/>
              <a:ext cx="10001249" cy="5006974"/>
            </a:xfrm>
            <a:prstGeom prst="rect">
              <a:avLst/>
            </a:prstGeom>
            <a:solidFill>
              <a:srgbClr val="269996"/>
            </a:solidFill>
          </p:spPr>
          <p:txBody>
            <a:bodyPr/>
            <a:lstStyle/>
            <a:p>
              <a:endParaRPr lang="fi-FI" sz="1600" dirty="0"/>
            </a:p>
          </p:txBody>
        </p:sp>
        <p:sp>
          <p:nvSpPr>
            <p:cNvPr id="21" name="Vapaamuotoinen: Muoto 20">
              <a:extLst>
                <a:ext uri="{FF2B5EF4-FFF2-40B4-BE49-F238E27FC236}">
                  <a16:creationId xmlns:a16="http://schemas.microsoft.com/office/drawing/2014/main" id="{3E4BC1ED-A7E0-B89C-B3AF-19AACC006EC1}"/>
                </a:ext>
              </a:extLst>
            </p:cNvPr>
            <p:cNvSpPr/>
            <p:nvPr/>
          </p:nvSpPr>
          <p:spPr>
            <a:xfrm>
              <a:off x="838202" y="1488406"/>
              <a:ext cx="4410073" cy="1205292"/>
            </a:xfrm>
            <a:custGeom>
              <a:avLst/>
              <a:gdLst>
                <a:gd name="connsiteX0" fmla="*/ 0 w 3600449"/>
                <a:gd name="connsiteY0" fmla="*/ 200886 h 1205292"/>
                <a:gd name="connsiteX1" fmla="*/ 200886 w 3600449"/>
                <a:gd name="connsiteY1" fmla="*/ 0 h 1205292"/>
                <a:gd name="connsiteX2" fmla="*/ 3399563 w 3600449"/>
                <a:gd name="connsiteY2" fmla="*/ 0 h 1205292"/>
                <a:gd name="connsiteX3" fmla="*/ 3600449 w 3600449"/>
                <a:gd name="connsiteY3" fmla="*/ 200886 h 1205292"/>
                <a:gd name="connsiteX4" fmla="*/ 3600449 w 3600449"/>
                <a:gd name="connsiteY4" fmla="*/ 1004406 h 1205292"/>
                <a:gd name="connsiteX5" fmla="*/ 3399563 w 3600449"/>
                <a:gd name="connsiteY5" fmla="*/ 1205292 h 1205292"/>
                <a:gd name="connsiteX6" fmla="*/ 200886 w 3600449"/>
                <a:gd name="connsiteY6" fmla="*/ 1205292 h 1205292"/>
                <a:gd name="connsiteX7" fmla="*/ 0 w 3600449"/>
                <a:gd name="connsiteY7" fmla="*/ 1004406 h 1205292"/>
                <a:gd name="connsiteX8" fmla="*/ 0 w 3600449"/>
                <a:gd name="connsiteY8" fmla="*/ 200886 h 12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0449" h="1205292">
                  <a:moveTo>
                    <a:pt x="0" y="200886"/>
                  </a:moveTo>
                  <a:cubicBezTo>
                    <a:pt x="0" y="89940"/>
                    <a:pt x="89940" y="0"/>
                    <a:pt x="200886" y="0"/>
                  </a:cubicBezTo>
                  <a:lnTo>
                    <a:pt x="3399563" y="0"/>
                  </a:lnTo>
                  <a:cubicBezTo>
                    <a:pt x="3510509" y="0"/>
                    <a:pt x="3600449" y="89940"/>
                    <a:pt x="3600449" y="200886"/>
                  </a:cubicBezTo>
                  <a:lnTo>
                    <a:pt x="3600449" y="1004406"/>
                  </a:lnTo>
                  <a:cubicBezTo>
                    <a:pt x="3600449" y="1115352"/>
                    <a:pt x="3510509" y="1205292"/>
                    <a:pt x="3399563" y="1205292"/>
                  </a:cubicBezTo>
                  <a:lnTo>
                    <a:pt x="200886" y="1205292"/>
                  </a:lnTo>
                  <a:cubicBezTo>
                    <a:pt x="89940" y="1205292"/>
                    <a:pt x="0" y="1115352"/>
                    <a:pt x="0" y="1004406"/>
                  </a:cubicBezTo>
                  <a:lnTo>
                    <a:pt x="0" y="200886"/>
                  </a:lnTo>
                  <a:close/>
                </a:path>
              </a:pathLst>
            </a:custGeom>
            <a:solidFill>
              <a:srgbClr val="EF742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038" tIns="96938" rIns="135038" bIns="9693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600" kern="1200" dirty="0"/>
            </a:p>
          </p:txBody>
        </p:sp>
        <p:sp>
          <p:nvSpPr>
            <p:cNvPr id="22" name="Vapaamuotoinen: Muoto 21">
              <a:extLst>
                <a:ext uri="{FF2B5EF4-FFF2-40B4-BE49-F238E27FC236}">
                  <a16:creationId xmlns:a16="http://schemas.microsoft.com/office/drawing/2014/main" id="{98E91CE7-D7F0-C054-A3F7-1DD24187D7B8}"/>
                </a:ext>
              </a:extLst>
            </p:cNvPr>
            <p:cNvSpPr/>
            <p:nvPr/>
          </p:nvSpPr>
          <p:spPr>
            <a:xfrm>
              <a:off x="838202" y="2753963"/>
              <a:ext cx="4410073" cy="1205292"/>
            </a:xfrm>
            <a:custGeom>
              <a:avLst/>
              <a:gdLst>
                <a:gd name="connsiteX0" fmla="*/ 0 w 3600449"/>
                <a:gd name="connsiteY0" fmla="*/ 200886 h 1205292"/>
                <a:gd name="connsiteX1" fmla="*/ 200886 w 3600449"/>
                <a:gd name="connsiteY1" fmla="*/ 0 h 1205292"/>
                <a:gd name="connsiteX2" fmla="*/ 3399563 w 3600449"/>
                <a:gd name="connsiteY2" fmla="*/ 0 h 1205292"/>
                <a:gd name="connsiteX3" fmla="*/ 3600449 w 3600449"/>
                <a:gd name="connsiteY3" fmla="*/ 200886 h 1205292"/>
                <a:gd name="connsiteX4" fmla="*/ 3600449 w 3600449"/>
                <a:gd name="connsiteY4" fmla="*/ 1004406 h 1205292"/>
                <a:gd name="connsiteX5" fmla="*/ 3399563 w 3600449"/>
                <a:gd name="connsiteY5" fmla="*/ 1205292 h 1205292"/>
                <a:gd name="connsiteX6" fmla="*/ 200886 w 3600449"/>
                <a:gd name="connsiteY6" fmla="*/ 1205292 h 1205292"/>
                <a:gd name="connsiteX7" fmla="*/ 0 w 3600449"/>
                <a:gd name="connsiteY7" fmla="*/ 1004406 h 1205292"/>
                <a:gd name="connsiteX8" fmla="*/ 0 w 3600449"/>
                <a:gd name="connsiteY8" fmla="*/ 200886 h 12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0449" h="1205292">
                  <a:moveTo>
                    <a:pt x="0" y="200886"/>
                  </a:moveTo>
                  <a:cubicBezTo>
                    <a:pt x="0" y="89940"/>
                    <a:pt x="89940" y="0"/>
                    <a:pt x="200886" y="0"/>
                  </a:cubicBezTo>
                  <a:lnTo>
                    <a:pt x="3399563" y="0"/>
                  </a:lnTo>
                  <a:cubicBezTo>
                    <a:pt x="3510509" y="0"/>
                    <a:pt x="3600449" y="89940"/>
                    <a:pt x="3600449" y="200886"/>
                  </a:cubicBezTo>
                  <a:lnTo>
                    <a:pt x="3600449" y="1004406"/>
                  </a:lnTo>
                  <a:cubicBezTo>
                    <a:pt x="3600449" y="1115352"/>
                    <a:pt x="3510509" y="1205292"/>
                    <a:pt x="3399563" y="1205292"/>
                  </a:cubicBezTo>
                  <a:lnTo>
                    <a:pt x="200886" y="1205292"/>
                  </a:lnTo>
                  <a:cubicBezTo>
                    <a:pt x="89940" y="1205292"/>
                    <a:pt x="0" y="1115352"/>
                    <a:pt x="0" y="1004406"/>
                  </a:cubicBezTo>
                  <a:lnTo>
                    <a:pt x="0" y="200886"/>
                  </a:lnTo>
                  <a:close/>
                </a:path>
              </a:pathLst>
            </a:custGeom>
            <a:solidFill>
              <a:srgbClr val="EF742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038" tIns="96938" rIns="135038" bIns="9693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600" b="0" kern="1200" dirty="0"/>
            </a:p>
          </p:txBody>
        </p:sp>
        <p:sp>
          <p:nvSpPr>
            <p:cNvPr id="23" name="Vapaamuotoinen: Muoto 22">
              <a:extLst>
                <a:ext uri="{FF2B5EF4-FFF2-40B4-BE49-F238E27FC236}">
                  <a16:creationId xmlns:a16="http://schemas.microsoft.com/office/drawing/2014/main" id="{3A234E3B-54B1-25BA-1289-F274C49566D0}"/>
                </a:ext>
              </a:extLst>
            </p:cNvPr>
            <p:cNvSpPr/>
            <p:nvPr/>
          </p:nvSpPr>
          <p:spPr>
            <a:xfrm>
              <a:off x="838202" y="4019520"/>
              <a:ext cx="4410073" cy="1205292"/>
            </a:xfrm>
            <a:custGeom>
              <a:avLst/>
              <a:gdLst>
                <a:gd name="connsiteX0" fmla="*/ 0 w 3600449"/>
                <a:gd name="connsiteY0" fmla="*/ 200886 h 1205292"/>
                <a:gd name="connsiteX1" fmla="*/ 200886 w 3600449"/>
                <a:gd name="connsiteY1" fmla="*/ 0 h 1205292"/>
                <a:gd name="connsiteX2" fmla="*/ 3399563 w 3600449"/>
                <a:gd name="connsiteY2" fmla="*/ 0 h 1205292"/>
                <a:gd name="connsiteX3" fmla="*/ 3600449 w 3600449"/>
                <a:gd name="connsiteY3" fmla="*/ 200886 h 1205292"/>
                <a:gd name="connsiteX4" fmla="*/ 3600449 w 3600449"/>
                <a:gd name="connsiteY4" fmla="*/ 1004406 h 1205292"/>
                <a:gd name="connsiteX5" fmla="*/ 3399563 w 3600449"/>
                <a:gd name="connsiteY5" fmla="*/ 1205292 h 1205292"/>
                <a:gd name="connsiteX6" fmla="*/ 200886 w 3600449"/>
                <a:gd name="connsiteY6" fmla="*/ 1205292 h 1205292"/>
                <a:gd name="connsiteX7" fmla="*/ 0 w 3600449"/>
                <a:gd name="connsiteY7" fmla="*/ 1004406 h 1205292"/>
                <a:gd name="connsiteX8" fmla="*/ 0 w 3600449"/>
                <a:gd name="connsiteY8" fmla="*/ 200886 h 12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0449" h="1205292">
                  <a:moveTo>
                    <a:pt x="0" y="200886"/>
                  </a:moveTo>
                  <a:cubicBezTo>
                    <a:pt x="0" y="89940"/>
                    <a:pt x="89940" y="0"/>
                    <a:pt x="200886" y="0"/>
                  </a:cubicBezTo>
                  <a:lnTo>
                    <a:pt x="3399563" y="0"/>
                  </a:lnTo>
                  <a:cubicBezTo>
                    <a:pt x="3510509" y="0"/>
                    <a:pt x="3600449" y="89940"/>
                    <a:pt x="3600449" y="200886"/>
                  </a:cubicBezTo>
                  <a:lnTo>
                    <a:pt x="3600449" y="1004406"/>
                  </a:lnTo>
                  <a:cubicBezTo>
                    <a:pt x="3600449" y="1115352"/>
                    <a:pt x="3510509" y="1205292"/>
                    <a:pt x="3399563" y="1205292"/>
                  </a:cubicBezTo>
                  <a:lnTo>
                    <a:pt x="200886" y="1205292"/>
                  </a:lnTo>
                  <a:cubicBezTo>
                    <a:pt x="89940" y="1205292"/>
                    <a:pt x="0" y="1115352"/>
                    <a:pt x="0" y="1004406"/>
                  </a:cubicBezTo>
                  <a:lnTo>
                    <a:pt x="0" y="200886"/>
                  </a:lnTo>
                  <a:close/>
                </a:path>
              </a:pathLst>
            </a:custGeom>
            <a:solidFill>
              <a:srgbClr val="EF742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038" tIns="96938" rIns="135038" bIns="9693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600" kern="1200" dirty="0"/>
            </a:p>
          </p:txBody>
        </p:sp>
        <p:sp>
          <p:nvSpPr>
            <p:cNvPr id="24" name="Vapaamuotoinen: Muoto 23">
              <a:extLst>
                <a:ext uri="{FF2B5EF4-FFF2-40B4-BE49-F238E27FC236}">
                  <a16:creationId xmlns:a16="http://schemas.microsoft.com/office/drawing/2014/main" id="{0009567D-17FB-6485-BE4E-899B9B8E417C}"/>
                </a:ext>
              </a:extLst>
            </p:cNvPr>
            <p:cNvSpPr/>
            <p:nvPr/>
          </p:nvSpPr>
          <p:spPr>
            <a:xfrm>
              <a:off x="838202" y="5285076"/>
              <a:ext cx="4410073" cy="1205292"/>
            </a:xfrm>
            <a:custGeom>
              <a:avLst/>
              <a:gdLst>
                <a:gd name="connsiteX0" fmla="*/ 0 w 3600449"/>
                <a:gd name="connsiteY0" fmla="*/ 200886 h 1205292"/>
                <a:gd name="connsiteX1" fmla="*/ 200886 w 3600449"/>
                <a:gd name="connsiteY1" fmla="*/ 0 h 1205292"/>
                <a:gd name="connsiteX2" fmla="*/ 3399563 w 3600449"/>
                <a:gd name="connsiteY2" fmla="*/ 0 h 1205292"/>
                <a:gd name="connsiteX3" fmla="*/ 3600449 w 3600449"/>
                <a:gd name="connsiteY3" fmla="*/ 200886 h 1205292"/>
                <a:gd name="connsiteX4" fmla="*/ 3600449 w 3600449"/>
                <a:gd name="connsiteY4" fmla="*/ 1004406 h 1205292"/>
                <a:gd name="connsiteX5" fmla="*/ 3399563 w 3600449"/>
                <a:gd name="connsiteY5" fmla="*/ 1205292 h 1205292"/>
                <a:gd name="connsiteX6" fmla="*/ 200886 w 3600449"/>
                <a:gd name="connsiteY6" fmla="*/ 1205292 h 1205292"/>
                <a:gd name="connsiteX7" fmla="*/ 0 w 3600449"/>
                <a:gd name="connsiteY7" fmla="*/ 1004406 h 1205292"/>
                <a:gd name="connsiteX8" fmla="*/ 0 w 3600449"/>
                <a:gd name="connsiteY8" fmla="*/ 200886 h 12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0449" h="1205292">
                  <a:moveTo>
                    <a:pt x="0" y="200886"/>
                  </a:moveTo>
                  <a:cubicBezTo>
                    <a:pt x="0" y="89940"/>
                    <a:pt x="89940" y="0"/>
                    <a:pt x="200886" y="0"/>
                  </a:cubicBezTo>
                  <a:lnTo>
                    <a:pt x="3399563" y="0"/>
                  </a:lnTo>
                  <a:cubicBezTo>
                    <a:pt x="3510509" y="0"/>
                    <a:pt x="3600449" y="89940"/>
                    <a:pt x="3600449" y="200886"/>
                  </a:cubicBezTo>
                  <a:lnTo>
                    <a:pt x="3600449" y="1004406"/>
                  </a:lnTo>
                  <a:cubicBezTo>
                    <a:pt x="3600449" y="1115352"/>
                    <a:pt x="3510509" y="1205292"/>
                    <a:pt x="3399563" y="1205292"/>
                  </a:cubicBezTo>
                  <a:lnTo>
                    <a:pt x="200886" y="1205292"/>
                  </a:lnTo>
                  <a:cubicBezTo>
                    <a:pt x="89940" y="1205292"/>
                    <a:pt x="0" y="1115352"/>
                    <a:pt x="0" y="1004406"/>
                  </a:cubicBezTo>
                  <a:lnTo>
                    <a:pt x="0" y="200886"/>
                  </a:lnTo>
                  <a:close/>
                </a:path>
              </a:pathLst>
            </a:custGeom>
            <a:solidFill>
              <a:srgbClr val="EF742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038" tIns="96938" rIns="135038" bIns="9693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600" b="0" kern="1200" dirty="0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E493AB3A-88D2-DF48-B2C6-5005F9734732}"/>
              </a:ext>
            </a:extLst>
          </p:cNvPr>
          <p:cNvSpPr txBox="1"/>
          <p:nvPr/>
        </p:nvSpPr>
        <p:spPr>
          <a:xfrm>
            <a:off x="3754095" y="1717293"/>
            <a:ext cx="241280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Consultation </a:t>
            </a:r>
            <a:endParaRPr lang="en-US" dirty="0">
              <a:solidFill>
                <a:schemeClr val="bg1"/>
              </a:solidFill>
              <a:cs typeface="Segoe UI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cs typeface="Segoe UI"/>
              </a:rPr>
              <a:t>Student welfare services or other specialists.</a:t>
            </a:r>
            <a:endParaRPr lang="en-US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3C049B0-9CC3-DEFD-B867-F6DA766275FD}"/>
              </a:ext>
            </a:extLst>
          </p:cNvPr>
          <p:cNvSpPr txBox="1"/>
          <p:nvPr/>
        </p:nvSpPr>
        <p:spPr>
          <a:xfrm>
            <a:off x="3471840" y="2782980"/>
            <a:ext cx="3043346" cy="12034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cs typeface="Segoe UI"/>
              </a:rPr>
              <a:t>Evaluate the need for support:</a:t>
            </a:r>
            <a:endParaRPr lang="en-US" dirty="0">
              <a:solidFill>
                <a:schemeClr val="bg1"/>
              </a:solidFill>
              <a:cs typeface="Segoe UI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bg1"/>
                </a:solidFill>
                <a:cs typeface="Segoe UI"/>
              </a:rPr>
              <a:t>Disciplinary education discussion, </a:t>
            </a:r>
            <a:r>
              <a:rPr lang="en-US" sz="1400" i="1" dirty="0" err="1">
                <a:solidFill>
                  <a:schemeClr val="bg1"/>
                </a:solidFill>
                <a:cs typeface="Segoe UI"/>
              </a:rPr>
              <a:t>Lapset</a:t>
            </a:r>
            <a:r>
              <a:rPr lang="en-US" sz="1400" i="1" dirty="0">
                <a:solidFill>
                  <a:schemeClr val="bg1"/>
                </a:solidFill>
                <a:cs typeface="Segoe UI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Segoe UI"/>
              </a:rPr>
              <a:t>puheeksi</a:t>
            </a:r>
            <a:r>
              <a:rPr lang="en-US" sz="1400" dirty="0">
                <a:solidFill>
                  <a:schemeClr val="bg1"/>
                </a:solidFill>
                <a:cs typeface="Segoe UI"/>
              </a:rPr>
              <a:t> discussion or other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0553D71-1BDE-A2C1-90B0-1B88C20D5123}"/>
              </a:ext>
            </a:extLst>
          </p:cNvPr>
          <p:cNvSpPr/>
          <p:nvPr/>
        </p:nvSpPr>
        <p:spPr>
          <a:xfrm>
            <a:off x="6675908" y="3012121"/>
            <a:ext cx="4152900" cy="688975"/>
          </a:xfrm>
          <a:prstGeom prst="rect">
            <a:avLst/>
          </a:prstGeom>
          <a:solidFill>
            <a:srgbClr val="FFC2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Segoe UI"/>
              </a:rPr>
              <a:t>At the latest when there is 30 hours of concerning absences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B8360D2-4B19-EBBB-E3AA-93A0A42310DF}"/>
              </a:ext>
            </a:extLst>
          </p:cNvPr>
          <p:cNvSpPr txBox="1"/>
          <p:nvPr/>
        </p:nvSpPr>
        <p:spPr>
          <a:xfrm>
            <a:off x="3498498" y="4249596"/>
            <a:ext cx="30313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"/>
              </a:rPr>
              <a:t>A case-specific</a:t>
            </a:r>
            <a:br>
              <a:rPr lang="en-US" sz="1600" b="1" dirty="0">
                <a:cs typeface="Segoe UI"/>
              </a:rPr>
            </a:br>
            <a:r>
              <a:rPr lang="en-US" sz="1600" b="1" dirty="0">
                <a:solidFill>
                  <a:schemeClr val="bg1"/>
                </a:solidFill>
                <a:cs typeface="Segoe UI"/>
              </a:rPr>
              <a:t>multisectoral team of specialists is compiled</a:t>
            </a:r>
            <a:endParaRPr lang="en-US" sz="1600" kern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45AE89DE-3510-D3CC-CEBF-A9107BA1C801}"/>
              </a:ext>
            </a:extLst>
          </p:cNvPr>
          <p:cNvSpPr/>
          <p:nvPr/>
        </p:nvSpPr>
        <p:spPr>
          <a:xfrm>
            <a:off x="6686550" y="4246866"/>
            <a:ext cx="4152899" cy="671193"/>
          </a:xfrm>
          <a:prstGeom prst="rect">
            <a:avLst/>
          </a:prstGeom>
          <a:solidFill>
            <a:srgbClr val="FFC2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cs typeface="Segoe UI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cs typeface="Segoe UI"/>
              </a:rPr>
              <a:t>At the latest when there is 30 hours of concerning absences</a:t>
            </a:r>
            <a:endParaRPr lang="en-US" sz="1600" dirty="0" err="1">
              <a:solidFill>
                <a:schemeClr val="tx1"/>
              </a:solidFill>
              <a:cs typeface="Segoe UI"/>
            </a:endParaRPr>
          </a:p>
          <a:p>
            <a:pPr algn="ctr"/>
            <a:endParaRPr lang="en-US" sz="1600" dirty="0">
              <a:cs typeface="Segoe U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0B09A2-B358-5EA3-44A4-A4B3D175B60B}"/>
              </a:ext>
            </a:extLst>
          </p:cNvPr>
          <p:cNvSpPr txBox="1"/>
          <p:nvPr/>
        </p:nvSpPr>
        <p:spPr>
          <a:xfrm>
            <a:off x="3739445" y="5695079"/>
            <a:ext cx="242211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"/>
              </a:rPr>
              <a:t>Network cooperation</a:t>
            </a:r>
          </a:p>
        </p:txBody>
      </p:sp>
      <p:sp>
        <p:nvSpPr>
          <p:cNvPr id="8" name="Nuoli: Vasen 7">
            <a:extLst>
              <a:ext uri="{FF2B5EF4-FFF2-40B4-BE49-F238E27FC236}">
                <a16:creationId xmlns:a16="http://schemas.microsoft.com/office/drawing/2014/main" id="{C32DF875-F28E-95CE-8B18-57255FF50028}"/>
              </a:ext>
            </a:extLst>
          </p:cNvPr>
          <p:cNvSpPr/>
          <p:nvPr/>
        </p:nvSpPr>
        <p:spPr>
          <a:xfrm>
            <a:off x="6675908" y="5443857"/>
            <a:ext cx="4152900" cy="866775"/>
          </a:xfrm>
          <a:prstGeom prst="leftArrow">
            <a:avLst/>
          </a:prstGeom>
          <a:solidFill>
            <a:srgbClr val="FFC2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cs typeface="Segoe UI"/>
              </a:rPr>
              <a:t>Child protection services if needed</a:t>
            </a:r>
            <a:endParaRPr lang="en-US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7043E0F-8FE9-C446-B09D-F5C105CF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28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8B96983E-6D04-3A23-8B45-A2B95637B2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55582" y="1125393"/>
            <a:ext cx="3150577" cy="537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58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940EE41-A0C8-CA5E-D663-C1E301ED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833" y="1249685"/>
            <a:ext cx="5757882" cy="99946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Action Plan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8AF88F-31E3-A0C9-5C5A-85CC0E8DCD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1178" y="2249145"/>
            <a:ext cx="6531522" cy="2974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cs typeface="Segoe UI"/>
              </a:rPr>
              <a:t>Finding the cause</a:t>
            </a:r>
            <a:r>
              <a:rPr lang="en-US" dirty="0">
                <a:latin typeface="+mn-lt"/>
                <a:cs typeface="Segoe UI"/>
              </a:rPr>
              <a:t> of the change in behavior or absences</a:t>
            </a:r>
            <a:endParaRPr lang="en-US" b="1" dirty="0">
              <a:latin typeface="+mn-lt"/>
              <a:cs typeface="Segoe UI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cs typeface="Segoe UI"/>
              </a:rPr>
              <a:t>Compiling an action plan</a:t>
            </a:r>
            <a:r>
              <a:rPr lang="en-US" dirty="0">
                <a:latin typeface="+mn-lt"/>
                <a:cs typeface="Segoe UI"/>
              </a:rPr>
              <a:t> to support the child or</a:t>
            </a:r>
            <a:br>
              <a:rPr lang="en-US" dirty="0">
                <a:latin typeface="+mn-lt"/>
                <a:cs typeface="Segoe UI"/>
              </a:rPr>
            </a:br>
            <a:r>
              <a:rPr lang="en-US" dirty="0">
                <a:latin typeface="+mn-lt"/>
                <a:cs typeface="Segoe UI"/>
              </a:rPr>
              <a:t>young person.</a:t>
            </a:r>
            <a:endParaRPr lang="en-US" sz="1800" b="1" dirty="0">
              <a:latin typeface="+mn-lt"/>
              <a:cs typeface="Segoe UI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cs typeface="Segoe UI"/>
              </a:rPr>
              <a:t>Evaluating how we could support the student</a:t>
            </a:r>
          </a:p>
          <a:p>
            <a:pPr marL="971550" lvl="1" indent="-285750">
              <a:buFont typeface="Arial" panose="020B0604020202020204" pitchFamily="34" charset="0"/>
              <a:buChar char="-"/>
            </a:pPr>
            <a:r>
              <a:rPr lang="en-US" dirty="0">
                <a:latin typeface="+mn-lt"/>
                <a:cs typeface="Segoe UI"/>
              </a:rPr>
              <a:t>pedagogically</a:t>
            </a:r>
          </a:p>
          <a:p>
            <a:pPr marL="971550" lvl="1" indent="-285750">
              <a:buFont typeface="Arial" panose="020B0604020202020204" pitchFamily="34" charset="0"/>
              <a:buChar char="-"/>
            </a:pPr>
            <a:r>
              <a:rPr lang="en-US" dirty="0">
                <a:latin typeface="+mn-lt"/>
                <a:cs typeface="Segoe UI"/>
              </a:rPr>
              <a:t>by influencing community practices or structures</a:t>
            </a:r>
          </a:p>
          <a:p>
            <a:pPr marL="971550" lvl="1" indent="-285750">
              <a:buFont typeface="Arial" panose="020B0604020202020204" pitchFamily="34" charset="0"/>
              <a:buChar char="-"/>
            </a:pPr>
            <a:r>
              <a:rPr lang="en-US" dirty="0">
                <a:latin typeface="+mn-lt"/>
                <a:cs typeface="Segoe UI"/>
              </a:rPr>
              <a:t>with student welfare services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+mn-lt"/>
                <a:cs typeface="Segoe UI"/>
              </a:rPr>
              <a:t>Recording the courses of action in student welfare and pedagogical documents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egoe UI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Kuvan paikkamerkki 5" descr="Kuva, joka sisältää kohteen teksti, clipart, graafinen suunnittelu, animaatio&#10;&#10;Kuvaus luotu automaattisesti">
            <a:extLst>
              <a:ext uri="{FF2B5EF4-FFF2-40B4-BE49-F238E27FC236}">
                <a16:creationId xmlns:a16="http://schemas.microsoft.com/office/drawing/2014/main" id="{1A0A14BF-9DE1-D40A-9F7B-742187E565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" b="634"/>
          <a:stretch/>
        </p:blipFill>
        <p:spPr>
          <a:xfrm>
            <a:off x="596900" y="777741"/>
            <a:ext cx="3302747" cy="5629986"/>
          </a:xfrm>
          <a:prstGeom prst="rect">
            <a:avLst/>
          </a:prstGeo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504FC3C-454B-13D5-3FCC-88BB2224EE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279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7" ma:contentTypeDescription="Luo uusi asiakirja." ma:contentTypeScope="" ma:versionID="9f7719db3a7170b65000fc4fa830634d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57cc4afc8cb02d3b00b964cdf9ac5a10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3A59F7-C9E9-4ED9-8430-CC44FA4C1A4B}">
  <ds:schemaRefs>
    <ds:schemaRef ds:uri="a73371c2-c519-4563-9b89-7ff52b8543f9"/>
    <ds:schemaRef ds:uri="http://purl.org/dc/dcmitype/"/>
    <ds:schemaRef ds:uri="http://purl.org/dc/terms/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E061C17-370F-48C1-B234-0A99D1A803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2E599B-4BF4-44E2-A7F1-FEB77C0960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</Template>
  <TotalTime>594</TotalTime>
  <Words>1013</Words>
  <Application>Microsoft Office PowerPoint</Application>
  <PresentationFormat>Laajakuva</PresentationFormat>
  <Paragraphs>155</Paragraphs>
  <Slides>12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Segoe UI</vt:lpstr>
      <vt:lpstr>Segoe UI Black</vt:lpstr>
      <vt:lpstr>Symbol</vt:lpstr>
      <vt:lpstr>Times New Roman</vt:lpstr>
      <vt:lpstr>Office-teema</vt:lpstr>
      <vt:lpstr>    Well-Being at School – supporting attendance in Oulu</vt:lpstr>
      <vt:lpstr>Supporting school attachment in Oulu's schools</vt:lpstr>
      <vt:lpstr> Supporting school attachment on the community level  Developing school working culture</vt:lpstr>
      <vt:lpstr>What to do when there is concern for a student?  Preventative work for the student's benefit</vt:lpstr>
      <vt:lpstr>OBSERVATION Teacher observes the student's changed behavior</vt:lpstr>
      <vt:lpstr>ENCOUNTER Teacher talks with the student about the observation </vt:lpstr>
      <vt:lpstr>ACTION Multi-faceted mapping of the situation and an action plan</vt:lpstr>
      <vt:lpstr>Alternative Actions A suitable multisectoral course of action is chosen for the situation </vt:lpstr>
      <vt:lpstr>Action Plan</vt:lpstr>
      <vt:lpstr>STRONG SUPPORT Action plan to support school attachment</vt:lpstr>
      <vt:lpstr>Steps towards school</vt:lpstr>
      <vt:lpstr> More information about learning and school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Hyvä olla koulussa - läsnäolon tukeminen Oulussa -esittelydiat</dc:title>
  <dc:creator>Netsäinen Ulla</dc:creator>
  <cp:lastModifiedBy>Alaniemi Jenni</cp:lastModifiedBy>
  <cp:revision>629</cp:revision>
  <dcterms:created xsi:type="dcterms:W3CDTF">2024-06-05T06:15:25Z</dcterms:created>
  <dcterms:modified xsi:type="dcterms:W3CDTF">2024-08-27T07:36:50Z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0x0101009BBCADA6276A4144A44912019F9D353B</vt:lpwstr>
  </property>
  <property fmtid="{D5CDD505-2E9C-101B-9397-08002B2CF9AE}" pid="3" name="MSIP_Label_526a5ccf-75e0-4723-97e5-a738116b253f_Enabled">
    <vt:lpwstr>true</vt:lpwstr>
  </property>
  <property fmtid="{D5CDD505-2E9C-101B-9397-08002B2CF9AE}" pid="4" name="MSIP_Label_526a5ccf-75e0-4723-97e5-a738116b253f_SetDate">
    <vt:lpwstr>2024-06-06T12:37:45Z</vt:lpwstr>
  </property>
  <property fmtid="{D5CDD505-2E9C-101B-9397-08002B2CF9AE}" pid="5" name="MSIP_Label_526a5ccf-75e0-4723-97e5-a738116b253f_Method">
    <vt:lpwstr>Privileged</vt:lpwstr>
  </property>
  <property fmtid="{D5CDD505-2E9C-101B-9397-08002B2CF9AE}" pid="6" name="MSIP_Label_526a5ccf-75e0-4723-97e5-a738116b253f_Name">
    <vt:lpwstr>526a5ccf-75e0-4723-97e5-a738116b253f</vt:lpwstr>
  </property>
  <property fmtid="{D5CDD505-2E9C-101B-9397-08002B2CF9AE}" pid="7" name="MSIP_Label_526a5ccf-75e0-4723-97e5-a738116b253f_SiteId">
    <vt:lpwstr>5cc89a67-fa29-4356-af5d-f436abc7c21b</vt:lpwstr>
  </property>
  <property fmtid="{D5CDD505-2E9C-101B-9397-08002B2CF9AE}" pid="8" name="MSIP_Label_526a5ccf-75e0-4723-97e5-a738116b253f_ActionId">
    <vt:lpwstr>b60484d0-a6f1-42ac-8446-37d7b45b6eaf</vt:lpwstr>
  </property>
  <property fmtid="{D5CDD505-2E9C-101B-9397-08002B2CF9AE}" pid="9" name="MSIP_Label_526a5ccf-75e0-4723-97e5-a738116b253f_ContentBits">
    <vt:lpwstr>0</vt:lpwstr>
  </property>
  <property fmtid="{D5CDD505-2E9C-101B-9397-08002B2CF9AE}" pid="10" name="TaxCatchAll">
    <vt:lpwstr>1;#Sivistys-ja kulttuuripalvelut</vt:lpwstr>
  </property>
  <property fmtid="{D5CDD505-2E9C-101B-9397-08002B2CF9AE}" pid="11" name="toimialaTaxHTField">
    <vt:lpwstr>Sivistys-ja kulttuuripalvelut|46cf9211-5c78-40bb-a736-a60014ef7a20</vt:lpwstr>
  </property>
</Properties>
</file>