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4" r:id="rId1"/>
  </p:sldMasterIdLst>
  <p:notesMasterIdLst>
    <p:notesMasterId r:id="rId21"/>
  </p:notesMasterIdLst>
  <p:handoutMasterIdLst>
    <p:handoutMasterId r:id="rId22"/>
  </p:handoutMasterIdLst>
  <p:sldIdLst>
    <p:sldId id="256" r:id="rId2"/>
    <p:sldId id="3151" r:id="rId3"/>
    <p:sldId id="3153" r:id="rId4"/>
    <p:sldId id="3131" r:id="rId5"/>
    <p:sldId id="3129" r:id="rId6"/>
    <p:sldId id="3155" r:id="rId7"/>
    <p:sldId id="3114" r:id="rId8"/>
    <p:sldId id="3116" r:id="rId9"/>
    <p:sldId id="3117" r:id="rId10"/>
    <p:sldId id="3118" r:id="rId11"/>
    <p:sldId id="3119" r:id="rId12"/>
    <p:sldId id="3120" r:id="rId13"/>
    <p:sldId id="3121" r:id="rId14"/>
    <p:sldId id="3122" r:id="rId15"/>
    <p:sldId id="3123" r:id="rId16"/>
    <p:sldId id="3124" r:id="rId17"/>
    <p:sldId id="3127" r:id="rId18"/>
    <p:sldId id="3125" r:id="rId19"/>
    <p:sldId id="3126" r:id="rId2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F5"/>
    <a:srgbClr val="FFD5E9"/>
    <a:srgbClr val="A4CEEE"/>
    <a:srgbClr val="D1DAFF"/>
    <a:srgbClr val="FFD9EB"/>
    <a:srgbClr val="68AEE2"/>
    <a:srgbClr val="258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0B831-928C-4532-A669-BB3B9F806D74}" v="5" dt="2022-08-26T12:22:58.735"/>
  </p1510:revLst>
</p1510:revInfo>
</file>

<file path=ppt/tableStyles.xml><?xml version="1.0" encoding="utf-8"?>
<a:tblStyleLst xmlns:a="http://schemas.openxmlformats.org/drawingml/2006/main" def="{5C22544A-7EE6-4342-B048-85BDC9FD1C3A}">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77" d="100"/>
          <a:sy n="77" d="100"/>
        </p:scale>
        <p:origin x="74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CC66802A-0776-4D26-9DAC-D317076E9C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a:extLst>
              <a:ext uri="{FF2B5EF4-FFF2-40B4-BE49-F238E27FC236}">
                <a16:creationId xmlns:a16="http://schemas.microsoft.com/office/drawing/2014/main" id="{3A63198C-EA92-4EA1-B35B-3279532A73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BEB49C9-5CE4-4648-A2EC-25B9B0629E9C}" type="datetimeFigureOut">
              <a:rPr lang="fi-FI" smtClean="0"/>
              <a:t>6.9.2022</a:t>
            </a:fld>
            <a:endParaRPr lang="fi-FI"/>
          </a:p>
        </p:txBody>
      </p:sp>
      <p:sp>
        <p:nvSpPr>
          <p:cNvPr id="4" name="Alatunnisteen paikkamerkki 3">
            <a:extLst>
              <a:ext uri="{FF2B5EF4-FFF2-40B4-BE49-F238E27FC236}">
                <a16:creationId xmlns:a16="http://schemas.microsoft.com/office/drawing/2014/main" id="{1FAC6EBB-1C62-441C-BD83-F7313D352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a:extLst>
              <a:ext uri="{FF2B5EF4-FFF2-40B4-BE49-F238E27FC236}">
                <a16:creationId xmlns:a16="http://schemas.microsoft.com/office/drawing/2014/main" id="{7E5F3514-88A7-4148-B2FC-413D933466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265314-81EF-40F4-842F-ED803B8BFEF8}" type="slidenum">
              <a:rPr lang="fi-FI" smtClean="0"/>
              <a:t>‹#›</a:t>
            </a:fld>
            <a:endParaRPr lang="fi-FI"/>
          </a:p>
        </p:txBody>
      </p:sp>
    </p:spTree>
    <p:extLst>
      <p:ext uri="{BB962C8B-B14F-4D97-AF65-F5344CB8AC3E}">
        <p14:creationId xmlns:p14="http://schemas.microsoft.com/office/powerpoint/2010/main" val="4131714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110CF99-8546-9944-AF26-18CD4D3E6F2D}" type="datetimeFigureOut">
              <a:rPr lang="fi-FI" smtClean="0"/>
              <a:t>6.9.2022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65DCCD3-B33E-814F-B15D-D5F1A828D8E1}" type="slidenum">
              <a:rPr lang="fi-FI" smtClean="0"/>
              <a:t>‹#›</a:t>
            </a:fld>
            <a:endParaRPr lang="fi-FI"/>
          </a:p>
        </p:txBody>
      </p:sp>
    </p:spTree>
    <p:extLst>
      <p:ext uri="{BB962C8B-B14F-4D97-AF65-F5344CB8AC3E}">
        <p14:creationId xmlns:p14="http://schemas.microsoft.com/office/powerpoint/2010/main" val="28386451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A65DCCD3-B33E-814F-B15D-D5F1A828D8E1}" type="slidenum">
              <a:rPr lang="fi-FI" smtClean="0"/>
              <a:t>3</a:t>
            </a:fld>
            <a:endParaRPr lang="fi-FI"/>
          </a:p>
        </p:txBody>
      </p:sp>
    </p:spTree>
    <p:extLst>
      <p:ext uri="{BB962C8B-B14F-4D97-AF65-F5344CB8AC3E}">
        <p14:creationId xmlns:p14="http://schemas.microsoft.com/office/powerpoint/2010/main" val="917816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2060447"/>
            <a:ext cx="7424928" cy="1449515"/>
          </a:xfrm>
        </p:spPr>
        <p:txBody>
          <a:bodyPr rtlCol="0" anchor="b">
            <a:normAutofit/>
          </a:bodyPr>
          <a:lstStyle>
            <a:lvl1pPr algn="l">
              <a:defRPr sz="4000">
                <a:solidFill>
                  <a:schemeClr val="bg1"/>
                </a:solidFill>
              </a:defRPr>
            </a:lvl1pPr>
          </a:lstStyle>
          <a:p>
            <a:pPr rtl="0"/>
            <a:r>
              <a:rPr lang="en-gb"/>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3852672"/>
            <a:ext cx="7424928" cy="963168"/>
          </a:xfrm>
        </p:spPr>
        <p:txBody>
          <a:bodyPr rtlCol="0">
            <a:normAutofit/>
          </a:bodyPr>
          <a:lstStyle>
            <a:lvl1pPr marL="0" indent="0" algn="l">
              <a:buNone/>
              <a:defRPr sz="16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MUOKKAA ALAOTSIKON PERUSTYYLIÄ NAPSAUTT.</a:t>
            </a:r>
          </a:p>
        </p:txBody>
      </p:sp>
      <p:pic>
        <p:nvPicPr>
          <p:cNvPr id="7" name="Kuva 6" descr="Oulun kaupungin tunnus">
            <a:extLst>
              <a:ext uri="{FF2B5EF4-FFF2-40B4-BE49-F238E27FC236}">
                <a16:creationId xmlns:a16="http://schemas.microsoft.com/office/drawing/2014/main" id="{151B56D5-D3B8-6045-BD57-499AABEFE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275" y="3677750"/>
            <a:ext cx="1620838" cy="24881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9877" y="669257"/>
            <a:ext cx="685800" cy="647700"/>
          </a:xfrm>
          <a:prstGeom prst="rect">
            <a:avLst/>
          </a:prstGeom>
        </p:spPr>
      </p:pic>
      <p:pic>
        <p:nvPicPr>
          <p:cNvPr id="6" name="Kuva 5" descr="Oulun kaupungin tunnus">
            <a:extLst>
              <a:ext uri="{FF2B5EF4-FFF2-40B4-BE49-F238E27FC236}">
                <a16:creationId xmlns:a16="http://schemas.microsoft.com/office/drawing/2014/main" id="{2B4B4D85-2242-4E59-B22D-2DB0091681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275" y="3677750"/>
            <a:ext cx="1620838" cy="2488100"/>
          </a:xfrm>
          <a:prstGeom prst="rect">
            <a:avLst/>
          </a:prstGeom>
        </p:spPr>
      </p:pic>
      <p:pic>
        <p:nvPicPr>
          <p:cNvPr id="9" name="Kuva 8">
            <a:extLst>
              <a:ext uri="{FF2B5EF4-FFF2-40B4-BE49-F238E27FC236}">
                <a16:creationId xmlns:a16="http://schemas.microsoft.com/office/drawing/2014/main" id="{C5893D4F-E35C-460A-8480-BAEE32D6C0E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19877" y="669257"/>
            <a:ext cx="685800" cy="647700"/>
          </a:xfrm>
          <a:prstGeom prst="rect">
            <a:avLst/>
          </a:prstGeom>
        </p:spPr>
      </p:pic>
    </p:spTree>
    <p:extLst>
      <p:ext uri="{BB962C8B-B14F-4D97-AF65-F5344CB8AC3E}">
        <p14:creationId xmlns:p14="http://schemas.microsoft.com/office/powerpoint/2010/main" val="192255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rtlCol="0" anchor="b">
            <a:normAutofit/>
          </a:bodyPr>
          <a:lstStyle>
            <a:lvl1pPr>
              <a:defRPr sz="1800"/>
            </a:lvl1pPr>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rtlCol="0">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7" name="Kuva 6" descr="Oulun kaupungin tunnus">
            <a:extLst>
              <a:ext uri="{FF2B5EF4-FFF2-40B4-BE49-F238E27FC236}">
                <a16:creationId xmlns:a16="http://schemas.microsoft.com/office/drawing/2014/main" id="{276419DF-3625-4733-B3F8-E51B579369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pic>
        <p:nvPicPr>
          <p:cNvPr id="10" name="Kuva 9">
            <a:extLst>
              <a:ext uri="{FF2B5EF4-FFF2-40B4-BE49-F238E27FC236}">
                <a16:creationId xmlns:a16="http://schemas.microsoft.com/office/drawing/2014/main" id="{DE8E3A32-734E-4FDD-9325-0CAEAF7B17E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24003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rtlCol="0"/>
          <a:lstStyle/>
          <a:p>
            <a:pPr rtl="0"/>
            <a:r>
              <a:rPr lang="en-gb"/>
              <a:t>Lisää kaavio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kaupungin tunnus">
            <a:extLst>
              <a:ext uri="{FF2B5EF4-FFF2-40B4-BE49-F238E27FC236}">
                <a16:creationId xmlns:a16="http://schemas.microsoft.com/office/drawing/2014/main" id="{05CE2E10-5A9D-487D-87DB-10BD0A19C9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pic>
        <p:nvPicPr>
          <p:cNvPr id="13" name="Kuva 12">
            <a:extLst>
              <a:ext uri="{FF2B5EF4-FFF2-40B4-BE49-F238E27FC236}">
                <a16:creationId xmlns:a16="http://schemas.microsoft.com/office/drawing/2014/main" id="{B69C5E4F-3C3A-48F6-BA11-174A8710ADC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1749980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4996891"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descr="Oulun kaupungin tunnus">
            <a:extLst>
              <a:ext uri="{FF2B5EF4-FFF2-40B4-BE49-F238E27FC236}">
                <a16:creationId xmlns:a16="http://schemas.microsoft.com/office/drawing/2014/main" id="{1FBC3A4B-5E13-4860-9071-3FADEA61F6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2387925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descr="Oulun kaupungin tunnus">
            <a:extLst>
              <a:ext uri="{FF2B5EF4-FFF2-40B4-BE49-F238E27FC236}">
                <a16:creationId xmlns:a16="http://schemas.microsoft.com/office/drawing/2014/main" id="{86E51695-5477-46EB-B8C0-C2D3952D4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118529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1727765"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descr="Oulun kaupungin tunnus">
            <a:extLst>
              <a:ext uri="{FF2B5EF4-FFF2-40B4-BE49-F238E27FC236}">
                <a16:creationId xmlns:a16="http://schemas.microsoft.com/office/drawing/2014/main" id="{F0A53EF6-A493-4119-A618-49E56D713C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182118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descr="Oulun kaupungin tunnus">
            <a:extLst>
              <a:ext uri="{FF2B5EF4-FFF2-40B4-BE49-F238E27FC236}">
                <a16:creationId xmlns:a16="http://schemas.microsoft.com/office/drawing/2014/main" id="{D8595784-8DA6-49E9-ABE0-47A754794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3817584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kaupungin tunnus">
            <a:extLst>
              <a:ext uri="{FF2B5EF4-FFF2-40B4-BE49-F238E27FC236}">
                <a16:creationId xmlns:a16="http://schemas.microsoft.com/office/drawing/2014/main" id="{C0935B40-5CEA-4542-A947-1A40261CA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pic>
        <p:nvPicPr>
          <p:cNvPr id="12" name="Kuva 11">
            <a:extLst>
              <a:ext uri="{FF2B5EF4-FFF2-40B4-BE49-F238E27FC236}">
                <a16:creationId xmlns:a16="http://schemas.microsoft.com/office/drawing/2014/main" id="{B139C8C5-FCEF-4EBB-8090-408006255A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45346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kaupungin tunnus">
            <a:extLst>
              <a:ext uri="{FF2B5EF4-FFF2-40B4-BE49-F238E27FC236}">
                <a16:creationId xmlns:a16="http://schemas.microsoft.com/office/drawing/2014/main" id="{1A8D7A3A-9EB3-472E-8D04-D4104DA742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pic>
        <p:nvPicPr>
          <p:cNvPr id="12" name="Kuva 11">
            <a:extLst>
              <a:ext uri="{FF2B5EF4-FFF2-40B4-BE49-F238E27FC236}">
                <a16:creationId xmlns:a16="http://schemas.microsoft.com/office/drawing/2014/main" id="{727BBBA1-C854-456F-A0BE-270576513AE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1990901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kaupungin tunnus">
            <a:extLst>
              <a:ext uri="{FF2B5EF4-FFF2-40B4-BE49-F238E27FC236}">
                <a16:creationId xmlns:a16="http://schemas.microsoft.com/office/drawing/2014/main" id="{2DA66DC0-D472-493C-865C-159195136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pic>
        <p:nvPicPr>
          <p:cNvPr id="12" name="Kuva 11">
            <a:extLst>
              <a:ext uri="{FF2B5EF4-FFF2-40B4-BE49-F238E27FC236}">
                <a16:creationId xmlns:a16="http://schemas.microsoft.com/office/drawing/2014/main" id="{507DCC12-0543-4064-926C-C621827523B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357471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kaupungin tunnus">
            <a:extLst>
              <a:ext uri="{FF2B5EF4-FFF2-40B4-BE49-F238E27FC236}">
                <a16:creationId xmlns:a16="http://schemas.microsoft.com/office/drawing/2014/main" id="{5A3D7C6F-0FB7-4631-8791-A549A696F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pic>
        <p:nvPicPr>
          <p:cNvPr id="12" name="Kuva 11">
            <a:extLst>
              <a:ext uri="{FF2B5EF4-FFF2-40B4-BE49-F238E27FC236}">
                <a16:creationId xmlns:a16="http://schemas.microsoft.com/office/drawing/2014/main" id="{3AE23E17-4513-49F0-8336-2F444FC32EF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246875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3B9154-78EC-1542-8A9D-A14237206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824" y="3435377"/>
            <a:ext cx="10560423" cy="2741649"/>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4069977"/>
            <a:ext cx="7371140" cy="806823"/>
          </a:xfrm>
        </p:spPr>
        <p:txBody>
          <a:bodyPr rtlCol="0" anchor="b">
            <a:normAutofit/>
          </a:bodyPr>
          <a:lstStyle>
            <a:lvl1pPr algn="l">
              <a:defRPr sz="2400">
                <a:solidFill>
                  <a:schemeClr val="bg1"/>
                </a:solidFill>
              </a:defRPr>
            </a:lvl1pPr>
          </a:lstStyle>
          <a:p>
            <a:pPr rtl="0"/>
            <a:r>
              <a:rPr lang="en-gb"/>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4894730"/>
            <a:ext cx="4968599" cy="681318"/>
          </a:xfrm>
        </p:spPr>
        <p:txBody>
          <a:bodyPr rtlCol="0" anchor="b">
            <a:normAutofit/>
          </a:bodyPr>
          <a:lstStyle>
            <a:lvl1pPr marL="0" indent="0" algn="l">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MUOKKAA ALAOTSIKON PERUSTYYLIÄ NAPSAUTT.</a:t>
            </a:r>
          </a:p>
        </p:txBody>
      </p:sp>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1320" y="4104813"/>
            <a:ext cx="898798" cy="1379718"/>
          </a:xfrm>
          <a:prstGeom prst="rect">
            <a:avLst/>
          </a:prstGeom>
        </p:spPr>
      </p:pic>
      <p:sp>
        <p:nvSpPr>
          <p:cNvPr id="6" name="Päivämäärän paikkamerkki 5">
            <a:extLst>
              <a:ext uri="{FF2B5EF4-FFF2-40B4-BE49-F238E27FC236}">
                <a16:creationId xmlns:a16="http://schemas.microsoft.com/office/drawing/2014/main" id="{9ABC8B77-9402-DC46-B3AB-FFABE1E9CF80}"/>
              </a:ext>
            </a:extLst>
          </p:cNvPr>
          <p:cNvSpPr>
            <a:spLocks noGrp="1"/>
          </p:cNvSpPr>
          <p:nvPr>
            <p:ph type="dt" sz="half" idx="10"/>
          </p:nvPr>
        </p:nvSpPr>
        <p:spPr>
          <a:xfrm>
            <a:off x="7920315" y="5244727"/>
            <a:ext cx="2743200" cy="365125"/>
          </a:xfrm>
        </p:spPr>
        <p:txBody>
          <a:bodyPr rtlCol="0"/>
          <a:lstStyle>
            <a:lvl1pPr algn="r">
              <a:defRPr/>
            </a:lvl1pPr>
          </a:lstStyle>
          <a:p>
            <a:pPr rtl="0"/>
            <a:r>
              <a:rPr lang="fi-FI"/>
              <a:t>26.8.2022</a:t>
            </a:r>
          </a:p>
        </p:txBody>
      </p:sp>
      <p:pic>
        <p:nvPicPr>
          <p:cNvPr id="10" name="Kuva 9">
            <a:extLst>
              <a:ext uri="{FF2B5EF4-FFF2-40B4-BE49-F238E27FC236}">
                <a16:creationId xmlns:a16="http://schemas.microsoft.com/office/drawing/2014/main" id="{28587BC8-5A2B-49D9-9B22-072BF0D4E3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24" y="3435377"/>
            <a:ext cx="10560423" cy="2741649"/>
          </a:xfrm>
          <a:prstGeom prst="rect">
            <a:avLst/>
          </a:prstGeom>
        </p:spPr>
      </p:pic>
      <p:pic>
        <p:nvPicPr>
          <p:cNvPr id="11" name="Kuva 10">
            <a:extLst>
              <a:ext uri="{FF2B5EF4-FFF2-40B4-BE49-F238E27FC236}">
                <a16:creationId xmlns:a16="http://schemas.microsoft.com/office/drawing/2014/main" id="{24C8C7B3-4A4D-4A7E-A0BC-DF33FCDD9A61}"/>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2" name="Kuva 11" descr="Oulun kaupungin tunnus">
            <a:extLst>
              <a:ext uri="{FF2B5EF4-FFF2-40B4-BE49-F238E27FC236}">
                <a16:creationId xmlns:a16="http://schemas.microsoft.com/office/drawing/2014/main" id="{BE842B2C-BBA4-4879-B5DF-479838072A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11320" y="4104813"/>
            <a:ext cx="898798" cy="1379718"/>
          </a:xfrm>
          <a:prstGeom prst="rect">
            <a:avLst/>
          </a:prstGeom>
        </p:spPr>
      </p:pic>
    </p:spTree>
    <p:extLst>
      <p:ext uri="{BB962C8B-B14F-4D97-AF65-F5344CB8AC3E}">
        <p14:creationId xmlns:p14="http://schemas.microsoft.com/office/powerpoint/2010/main" val="41847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rtlCol="0" anchor="b">
            <a:normAutofit/>
          </a:bodyPr>
          <a:lstStyle>
            <a:lvl1pPr>
              <a:defRPr sz="2400"/>
            </a:lvl1pPr>
          </a:lstStyle>
          <a:p>
            <a:pPr rtl="0"/>
            <a:r>
              <a:rPr lang="en-gb"/>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6" name="Kuva 5" descr="Oulun kaupungin tunnus">
            <a:extLst>
              <a:ext uri="{FF2B5EF4-FFF2-40B4-BE49-F238E27FC236}">
                <a16:creationId xmlns:a16="http://schemas.microsoft.com/office/drawing/2014/main" id="{56016B36-CE68-430D-8F1F-DB0208C0E8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1882869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rtlCol="0" anchor="b">
            <a:normAutofit/>
          </a:bodyPr>
          <a:lstStyle>
            <a:lvl1pPr>
              <a:defRPr sz="2400"/>
            </a:lvl1pPr>
          </a:lstStyle>
          <a:p>
            <a:pPr rtl="0"/>
            <a:r>
              <a:rPr lang="en-gb"/>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6" name="Kuva 5" descr="Oulun kaupungin tunnus">
            <a:extLst>
              <a:ext uri="{FF2B5EF4-FFF2-40B4-BE49-F238E27FC236}">
                <a16:creationId xmlns:a16="http://schemas.microsoft.com/office/drawing/2014/main" id="{A50CAC57-07DC-42E0-803B-671BD4D694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1480118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rtlCol="0" anchor="b">
            <a:normAutofit/>
          </a:bodyPr>
          <a:lstStyle>
            <a:lvl1pPr>
              <a:defRPr sz="2400"/>
            </a:lvl1pPr>
          </a:lstStyle>
          <a:p>
            <a:pPr rtl="0"/>
            <a:r>
              <a:rPr lang="en-gb"/>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rtlCol="0"/>
          <a:lstStyle/>
          <a:p>
            <a:pPr rtl="0"/>
            <a:r>
              <a:rPr lang="en-gb"/>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rtlCol="0"/>
          <a:lstStyle/>
          <a:p>
            <a:pPr rtl="0"/>
            <a:r>
              <a:rPr lang="en-gb"/>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1" name="Kuva 10" descr="Oulun kaupungin tunnus">
            <a:extLst>
              <a:ext uri="{FF2B5EF4-FFF2-40B4-BE49-F238E27FC236}">
                <a16:creationId xmlns:a16="http://schemas.microsoft.com/office/drawing/2014/main" id="{C00F9DD5-9AE1-4A7C-ACDB-B838E32209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3128549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rtlCol="0" anchor="b">
            <a:normAutofit/>
          </a:bodyPr>
          <a:lstStyle>
            <a:lvl1pPr>
              <a:defRPr sz="2000"/>
            </a:lvl1pPr>
          </a:lstStyle>
          <a:p>
            <a:pPr rtl="0"/>
            <a:r>
              <a:rPr lang="en-gb"/>
              <a:t>Muokkaa ots. perustyyl. napsautt.</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rtlCol="0"/>
          <a:lstStyle/>
          <a:p>
            <a:pPr rtl="0"/>
            <a:r>
              <a:rPr lang="en-gb"/>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1" name="Kuva 10" descr="Oulun kaupungin tunnus">
            <a:extLst>
              <a:ext uri="{FF2B5EF4-FFF2-40B4-BE49-F238E27FC236}">
                <a16:creationId xmlns:a16="http://schemas.microsoft.com/office/drawing/2014/main" id="{B45B6553-6382-488C-B439-C2762B7F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3318439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277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rtlCol="0"/>
          <a:lstStyle/>
          <a:p>
            <a:pPr rtl="0"/>
            <a:r>
              <a:rPr lang="en-gb"/>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rtlCol="0" anchor="b">
            <a:noAutofit/>
          </a:bodyPr>
          <a:lstStyle>
            <a:lvl1pPr algn="l">
              <a:defRPr sz="4000">
                <a:solidFill>
                  <a:schemeClr val="bg1"/>
                </a:solidFill>
              </a:defRPr>
            </a:lvl1pPr>
          </a:lstStyle>
          <a:p>
            <a:pPr rtl="0"/>
            <a:r>
              <a:rPr lang="en-gb"/>
              <a:t>Muokkaa ots. perustyyl. napsautt.</a:t>
            </a:r>
          </a:p>
        </p:txBody>
      </p:sp>
      <p:sp>
        <p:nvSpPr>
          <p:cNvPr id="4" name="Dian numeron paikkamerkki 5">
            <a:extLst>
              <a:ext uri="{FF2B5EF4-FFF2-40B4-BE49-F238E27FC236}">
                <a16:creationId xmlns:a16="http://schemas.microsoft.com/office/drawing/2014/main" id="{D95F51E2-F3FE-0342-BE9F-F5E1058A4456}"/>
              </a:ext>
            </a:extLst>
          </p:cNvPr>
          <p:cNvSpPr>
            <a:spLocks noGrp="1"/>
          </p:cNvSpPr>
          <p:nvPr>
            <p:ph type="sldNum" sz="quarter" idx="12"/>
          </p:nvPr>
        </p:nvSpPr>
        <p:spPr>
          <a:xfrm>
            <a:off x="8699500" y="6178550"/>
            <a:ext cx="2743200" cy="365125"/>
          </a:xfrm>
        </p:spPr>
        <p:txBody>
          <a:bodyPr rtlCol="0"/>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3839531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rtlCol="0" anchor="b">
            <a:normAutofit/>
          </a:bodyPr>
          <a:lstStyle>
            <a:lvl1pPr algn="l">
              <a:defRPr sz="4000">
                <a:solidFill>
                  <a:schemeClr val="tx1"/>
                </a:solidFill>
              </a:defRPr>
            </a:lvl1pPr>
          </a:lstStyle>
          <a:p>
            <a:pPr rtl="0"/>
            <a:r>
              <a:rPr lang="en-gb"/>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rtlCol="0">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19877" y="669257"/>
            <a:ext cx="685800" cy="647700"/>
          </a:xfrm>
          <a:prstGeom prst="rect">
            <a:avLst/>
          </a:prstGeom>
        </p:spPr>
      </p:pic>
      <p:sp>
        <p:nvSpPr>
          <p:cNvPr id="9" name="Dian numeron paikkamerkki 5">
            <a:extLst>
              <a:ext uri="{FF2B5EF4-FFF2-40B4-BE49-F238E27FC236}">
                <a16:creationId xmlns:a16="http://schemas.microsoft.com/office/drawing/2014/main" id="{98760C89-6817-3A49-8E64-DA29B5A79D97}"/>
              </a:ext>
            </a:extLst>
          </p:cNvPr>
          <p:cNvSpPr>
            <a:spLocks noGrp="1"/>
          </p:cNvSpPr>
          <p:nvPr>
            <p:ph type="sldNum" sz="quarter" idx="12"/>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62276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rtlCol="0" anchor="b"/>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DB1B380D-DC23-B745-B3E8-6110D503E82D}"/>
              </a:ext>
            </a:extLst>
          </p:cNvPr>
          <p:cNvSpPr>
            <a:spLocks noGrp="1"/>
          </p:cNvSpPr>
          <p:nvPr>
            <p:ph type="sldNum" sz="quarter" idx="13"/>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1356722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rtlCol="0" anchor="b"/>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70CE01D4-2497-5E46-86C3-6E13587426D7}"/>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3327112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rtlCol="0" anchor="b">
            <a:normAutofit/>
          </a:bodyPr>
          <a:lstStyle>
            <a:lvl1pPr>
              <a:defRPr sz="1800"/>
            </a:lvl1pPr>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rtlCol="0">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135F6A20-8671-AD40-8457-2CE8C1B8BAF0}"/>
              </a:ext>
            </a:extLst>
          </p:cNvPr>
          <p:cNvSpPr>
            <a:spLocks noGrp="1"/>
          </p:cNvSpPr>
          <p:nvPr>
            <p:ph type="sldNum" sz="quarter" idx="13"/>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376556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D663794-173F-1945-9939-99D1AB46A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1611496" y="1290918"/>
            <a:ext cx="3247375" cy="806823"/>
          </a:xfrm>
        </p:spPr>
        <p:txBody>
          <a:bodyPr rtlCol="0" anchor="b">
            <a:normAutofit/>
          </a:bodyPr>
          <a:lstStyle>
            <a:lvl1pPr algn="l">
              <a:defRPr sz="2400">
                <a:solidFill>
                  <a:schemeClr val="bg1"/>
                </a:solidFill>
              </a:defRPr>
            </a:lvl1pPr>
          </a:lstStyle>
          <a:p>
            <a:pPr rtl="0"/>
            <a:r>
              <a:rPr lang="en-gb"/>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1629425" y="2563905"/>
            <a:ext cx="3265304" cy="1344707"/>
          </a:xfrm>
        </p:spPr>
        <p:txBody>
          <a:bodyPr rtlCol="0">
            <a:normAutofit/>
          </a:bodyPr>
          <a:lstStyle>
            <a:lvl1pPr marL="0" indent="0" algn="l">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MUOKKAA ALAOTSIKON PERUSTYYLIÄ NAPSAUTT.</a:t>
            </a:r>
          </a:p>
        </p:txBody>
      </p:sp>
      <p:pic>
        <p:nvPicPr>
          <p:cNvPr id="9" name="Kuva 8" descr="Oulun kaupungin tunnus">
            <a:extLst>
              <a:ext uri="{FF2B5EF4-FFF2-40B4-BE49-F238E27FC236}">
                <a16:creationId xmlns:a16="http://schemas.microsoft.com/office/drawing/2014/main" id="{847B4E10-1EEF-AA41-B10E-C0677346D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1320" y="4104813"/>
            <a:ext cx="898798" cy="1379718"/>
          </a:xfrm>
          <a:prstGeom prst="rect">
            <a:avLst/>
          </a:prstGeom>
        </p:spPr>
      </p:pic>
      <p:sp>
        <p:nvSpPr>
          <p:cNvPr id="7" name="Päivämäärän paikkamerkki 6">
            <a:extLst>
              <a:ext uri="{FF2B5EF4-FFF2-40B4-BE49-F238E27FC236}">
                <a16:creationId xmlns:a16="http://schemas.microsoft.com/office/drawing/2014/main" id="{EA9414E8-5AD8-8144-8B54-32B155E0345C}"/>
              </a:ext>
            </a:extLst>
          </p:cNvPr>
          <p:cNvSpPr>
            <a:spLocks noGrp="1"/>
          </p:cNvSpPr>
          <p:nvPr>
            <p:ph type="dt" sz="half" idx="10"/>
          </p:nvPr>
        </p:nvSpPr>
        <p:spPr>
          <a:xfrm>
            <a:off x="2200835" y="5208868"/>
            <a:ext cx="2743200" cy="365125"/>
          </a:xfrm>
        </p:spPr>
        <p:txBody>
          <a:bodyPr rtlCol="0"/>
          <a:lstStyle>
            <a:lvl1pPr algn="r">
              <a:defRPr/>
            </a:lvl1pPr>
          </a:lstStyle>
          <a:p>
            <a:pPr rtl="0"/>
            <a:r>
              <a:rPr lang="fi-FI"/>
              <a:t>26.8.2022</a:t>
            </a:r>
          </a:p>
        </p:txBody>
      </p:sp>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59A8C99D-2624-4EC1-AED5-38938D2C58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pic>
        <p:nvPicPr>
          <p:cNvPr id="10" name="Kuva 9" descr="Oulun kaupungin tunnus">
            <a:extLst>
              <a:ext uri="{FF2B5EF4-FFF2-40B4-BE49-F238E27FC236}">
                <a16:creationId xmlns:a16="http://schemas.microsoft.com/office/drawing/2014/main" id="{055CF437-F129-4632-8240-0DAB5343E8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11320" y="4104813"/>
            <a:ext cx="898798" cy="1379718"/>
          </a:xfrm>
          <a:prstGeom prst="rect">
            <a:avLst/>
          </a:prstGeom>
        </p:spPr>
      </p:pic>
      <p:pic>
        <p:nvPicPr>
          <p:cNvPr id="11" name="Kuva 10">
            <a:extLst>
              <a:ext uri="{FF2B5EF4-FFF2-40B4-BE49-F238E27FC236}">
                <a16:creationId xmlns:a16="http://schemas.microsoft.com/office/drawing/2014/main" id="{A080AB86-4A69-4580-BCDC-80A4AAE2A796}"/>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593703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rtlCol="0"/>
          <a:lstStyle/>
          <a:p>
            <a:pPr rtl="0"/>
            <a:r>
              <a:rPr lang="en-gb"/>
              <a:t>Lisää kaavio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D6AC51E6-218F-644F-B6CA-3A8B67254A91}"/>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3864544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4996891" cy="38285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7" name="Dian numeron paikkamerkki 5">
            <a:extLst>
              <a:ext uri="{FF2B5EF4-FFF2-40B4-BE49-F238E27FC236}">
                <a16:creationId xmlns:a16="http://schemas.microsoft.com/office/drawing/2014/main" id="{ABC1A696-93A4-3C45-9568-001E94B43F78}"/>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24786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7" name="Dian numeron paikkamerkki 5">
            <a:extLst>
              <a:ext uri="{FF2B5EF4-FFF2-40B4-BE49-F238E27FC236}">
                <a16:creationId xmlns:a16="http://schemas.microsoft.com/office/drawing/2014/main" id="{A4560530-3C97-3648-B802-FA6ADBDCCDEB}"/>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2645306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1727765" cy="38285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7" name="Dian numeron paikkamerkki 5">
            <a:extLst>
              <a:ext uri="{FF2B5EF4-FFF2-40B4-BE49-F238E27FC236}">
                <a16:creationId xmlns:a16="http://schemas.microsoft.com/office/drawing/2014/main" id="{435CF5E1-EF66-7246-9319-270AEC519C8B}"/>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1425768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7" name="Dian numeron paikkamerkki 5">
            <a:extLst>
              <a:ext uri="{FF2B5EF4-FFF2-40B4-BE49-F238E27FC236}">
                <a16:creationId xmlns:a16="http://schemas.microsoft.com/office/drawing/2014/main" id="{35BE33DF-E468-604B-A3A9-F10DB2CB9A6A}"/>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3150868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544209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518A5ED0-761D-244A-8BBE-74685562CE27}"/>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412541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795514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rtlCol="0" anchor="t"/>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96030B3-D797-064F-94DF-9C20B759EF60}"/>
              </a:ext>
            </a:extLst>
          </p:cNvPr>
          <p:cNvSpPr>
            <a:spLocks noGrp="1"/>
          </p:cNvSpPr>
          <p:nvPr>
            <p:ph type="sldNum" sz="quarter" idx="14"/>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2878593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rtlCol="0" anchor="b">
            <a:normAutofit/>
          </a:bodyPr>
          <a:lstStyle>
            <a:lvl1pPr>
              <a:defRPr sz="2400"/>
            </a:lvl1pPr>
          </a:lstStyle>
          <a:p>
            <a:pPr rtl="0"/>
            <a:r>
              <a:rPr lang="en-gb"/>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6" name="Dian numeron paikkamerkki 5">
            <a:extLst>
              <a:ext uri="{FF2B5EF4-FFF2-40B4-BE49-F238E27FC236}">
                <a16:creationId xmlns:a16="http://schemas.microsoft.com/office/drawing/2014/main" id="{327F4EAD-9B67-8546-9AE0-38D0552839D1}"/>
              </a:ext>
            </a:extLst>
          </p:cNvPr>
          <p:cNvSpPr>
            <a:spLocks noGrp="1"/>
          </p:cNvSpPr>
          <p:nvPr>
            <p:ph type="sldNum" sz="quarter" idx="13"/>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340198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rtlCol="0"/>
          <a:lstStyle/>
          <a:p>
            <a:pPr rtl="0"/>
            <a:r>
              <a:rPr lang="en-gb"/>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rtlCol="0" anchor="b">
            <a:noAutofit/>
          </a:bodyPr>
          <a:lstStyle>
            <a:lvl1pPr algn="l">
              <a:defRPr sz="4000">
                <a:solidFill>
                  <a:schemeClr val="bg1"/>
                </a:solidFill>
              </a:defRPr>
            </a:lvl1pPr>
          </a:lstStyle>
          <a:p>
            <a:pPr rtl="0"/>
            <a:r>
              <a:rPr lang="en-gb"/>
              <a:t>Muokkaa ots. perustyyl. napsautt.</a:t>
            </a:r>
          </a:p>
        </p:txBody>
      </p:sp>
    </p:spTree>
    <p:extLst>
      <p:ext uri="{BB962C8B-B14F-4D97-AF65-F5344CB8AC3E}">
        <p14:creationId xmlns:p14="http://schemas.microsoft.com/office/powerpoint/2010/main" val="3411686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rtlCol="0" anchor="b">
            <a:normAutofit/>
          </a:bodyPr>
          <a:lstStyle>
            <a:lvl1pPr>
              <a:defRPr sz="2400"/>
            </a:lvl1pPr>
          </a:lstStyle>
          <a:p>
            <a:pPr rtl="0"/>
            <a:r>
              <a:rPr lang="en-gb"/>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6" name="Dian numeron paikkamerkki 5">
            <a:extLst>
              <a:ext uri="{FF2B5EF4-FFF2-40B4-BE49-F238E27FC236}">
                <a16:creationId xmlns:a16="http://schemas.microsoft.com/office/drawing/2014/main" id="{1AD1027A-87BF-1747-9F3A-4BE1456C6EC5}"/>
              </a:ext>
            </a:extLst>
          </p:cNvPr>
          <p:cNvSpPr>
            <a:spLocks noGrp="1"/>
          </p:cNvSpPr>
          <p:nvPr>
            <p:ph type="sldNum" sz="quarter" idx="13"/>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1840789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rtlCol="0" anchor="b">
            <a:normAutofit/>
          </a:bodyPr>
          <a:lstStyle>
            <a:lvl1pPr>
              <a:defRPr sz="2400"/>
            </a:lvl1pPr>
          </a:lstStyle>
          <a:p>
            <a:pPr rtl="0"/>
            <a:r>
              <a:rPr lang="en-gb"/>
              <a:t>Muokkaa ots. perustyyl. napsautt.</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rtlCol="0"/>
          <a:lstStyle/>
          <a:p>
            <a:pPr rtl="0"/>
            <a:r>
              <a:rPr lang="en-gb"/>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rtlCol="0"/>
          <a:lstStyle/>
          <a:p>
            <a:pPr rtl="0"/>
            <a:r>
              <a:rPr lang="en-gb"/>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11" name="Dian numeron paikkamerkki 5">
            <a:extLst>
              <a:ext uri="{FF2B5EF4-FFF2-40B4-BE49-F238E27FC236}">
                <a16:creationId xmlns:a16="http://schemas.microsoft.com/office/drawing/2014/main" id="{084E62F0-D362-F34C-910C-36AADA6D898A}"/>
              </a:ext>
            </a:extLst>
          </p:cNvPr>
          <p:cNvSpPr>
            <a:spLocks noGrp="1"/>
          </p:cNvSpPr>
          <p:nvPr>
            <p:ph type="sldNum" sz="quarter" idx="16"/>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2462130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rtlCol="0" anchor="b">
            <a:normAutofit/>
          </a:bodyPr>
          <a:lstStyle>
            <a:lvl1pPr>
              <a:defRPr sz="2000"/>
            </a:lvl1pPr>
          </a:lstStyle>
          <a:p>
            <a:pPr rtl="0"/>
            <a:r>
              <a:rPr lang="en-gb"/>
              <a:t>Muokkaa ots. perustyyl. napsautt.</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rtlCol="0"/>
          <a:lstStyle/>
          <a:p>
            <a:pPr rtl="0"/>
            <a:r>
              <a:rPr lang="en-gb"/>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rtlCol="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rtlCol="0"/>
          <a:lstStyle/>
          <a:p>
            <a:pPr rtl="0"/>
            <a:r>
              <a:rPr lang="en-gb"/>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sp>
        <p:nvSpPr>
          <p:cNvPr id="11" name="Dian numeron paikkamerkki 5">
            <a:extLst>
              <a:ext uri="{FF2B5EF4-FFF2-40B4-BE49-F238E27FC236}">
                <a16:creationId xmlns:a16="http://schemas.microsoft.com/office/drawing/2014/main" id="{8AFD1671-4F7D-B844-ACCE-D1DCA8C42EFE}"/>
              </a:ext>
            </a:extLst>
          </p:cNvPr>
          <p:cNvSpPr>
            <a:spLocks noGrp="1"/>
          </p:cNvSpPr>
          <p:nvPr>
            <p:ph type="sldNum" sz="quarter" idx="16"/>
          </p:nvPr>
        </p:nvSpPr>
        <p:spPr>
          <a:xfrm>
            <a:off x="8699500" y="6178550"/>
            <a:ext cx="2743200" cy="365125"/>
          </a:xfrm>
        </p:spPr>
        <p:txBody>
          <a:bodyPr rtlCol="0"/>
          <a:lstStyle>
            <a:lvl1pPr>
              <a:defRPr>
                <a:solidFill>
                  <a:schemeClr val="tx1"/>
                </a:solidFill>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259409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rtlCol="0" anchor="b">
            <a:normAutofit/>
          </a:bodyPr>
          <a:lstStyle>
            <a:lvl1pPr algn="l">
              <a:defRPr sz="4000">
                <a:solidFill>
                  <a:schemeClr val="tx1"/>
                </a:solidFill>
              </a:defRPr>
            </a:lvl1pPr>
          </a:lstStyle>
          <a:p>
            <a:pPr rtl="0"/>
            <a:r>
              <a:rPr lang="en-gb"/>
              <a:t>Muokkaa ots. perustyyl. napsautt.</a:t>
            </a:r>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rtlCol="0">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9877" y="669257"/>
            <a:ext cx="685800" cy="647700"/>
          </a:xfrm>
          <a:prstGeom prst="rect">
            <a:avLst/>
          </a:prstGeom>
        </p:spPr>
      </p:pic>
      <p:pic>
        <p:nvPicPr>
          <p:cNvPr id="9" name="Kuva 8" descr="Oulun kaupungin tunnus">
            <a:extLst>
              <a:ext uri="{FF2B5EF4-FFF2-40B4-BE49-F238E27FC236}">
                <a16:creationId xmlns:a16="http://schemas.microsoft.com/office/drawing/2014/main" id="{5D4AD4AE-7FE4-4465-85D7-B19BEED6E0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pic>
        <p:nvPicPr>
          <p:cNvPr id="10" name="Kuva 9">
            <a:extLst>
              <a:ext uri="{FF2B5EF4-FFF2-40B4-BE49-F238E27FC236}">
                <a16:creationId xmlns:a16="http://schemas.microsoft.com/office/drawing/2014/main" id="{0CDACA48-EF64-4D09-B405-5D389DF022A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2" name="Kuva 11">
            <a:extLst>
              <a:ext uri="{FF2B5EF4-FFF2-40B4-BE49-F238E27FC236}">
                <a16:creationId xmlns:a16="http://schemas.microsoft.com/office/drawing/2014/main" id="{7B6CAA82-DD5D-4E72-8B0E-23E2D43C382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19877" y="669257"/>
            <a:ext cx="685800" cy="647700"/>
          </a:xfrm>
          <a:prstGeom prst="rect">
            <a:avLst/>
          </a:prstGeom>
        </p:spPr>
      </p:pic>
    </p:spTree>
    <p:extLst>
      <p:ext uri="{BB962C8B-B14F-4D97-AF65-F5344CB8AC3E}">
        <p14:creationId xmlns:p14="http://schemas.microsoft.com/office/powerpoint/2010/main" val="391858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rtlCol="0"/>
          <a:lstStyle/>
          <a:p>
            <a:pPr rtl="0"/>
            <a:r>
              <a:rPr lang="en-gb"/>
              <a:t>Muokkaa ots. perustyyl. napsautt.</a:t>
            </a:r>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rtlCol="0"/>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rtlCol="0"/>
          <a:lstStyle/>
          <a:p>
            <a:pPr rtl="0"/>
            <a:r>
              <a:rPr lang="fi-FI"/>
              <a:t>26.8.2022</a:t>
            </a:r>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rtlCol="0"/>
          <a:lstStyle/>
          <a:p>
            <a:pPr rtl="0"/>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rtlCol="0"/>
          <a:lstStyle/>
          <a:p>
            <a:pPr rtl="0"/>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EB7270A1-F7B8-8F47-A43A-0767FDA0F30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09417455-75ED-4C44-ACDB-12FF9D32F0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129175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BC2442-37AE-5C40-BCED-03A8BF0F38C1}"/>
              </a:ext>
            </a:extLst>
          </p:cNvPr>
          <p:cNvSpPr>
            <a:spLocks noGrp="1"/>
          </p:cNvSpPr>
          <p:nvPr>
            <p:ph type="title"/>
          </p:nvPr>
        </p:nvSpPr>
        <p:spPr>
          <a:xfrm>
            <a:off x="831850" y="1709739"/>
            <a:ext cx="10515600" cy="1176896"/>
          </a:xfrm>
        </p:spPr>
        <p:txBody>
          <a:bodyPr rtlCol="0" anchor="b">
            <a:normAutofit/>
          </a:bodyPr>
          <a:lstStyle>
            <a:lvl1pPr>
              <a:defRPr sz="4000"/>
            </a:lvl1pPr>
          </a:lstStyle>
          <a:p>
            <a:pPr rtl="0"/>
            <a:r>
              <a:rPr lang="en-gb"/>
              <a:t>Muokkaa ots. perustyyl. napsautt.</a:t>
            </a:r>
          </a:p>
        </p:txBody>
      </p:sp>
      <p:sp>
        <p:nvSpPr>
          <p:cNvPr id="3" name="Tekstin paikkamerkki 2">
            <a:extLst>
              <a:ext uri="{FF2B5EF4-FFF2-40B4-BE49-F238E27FC236}">
                <a16:creationId xmlns:a16="http://schemas.microsoft.com/office/drawing/2014/main" id="{5D3DAFCB-F2FD-B748-8F31-AA990DAEAEA1}"/>
              </a:ext>
            </a:extLst>
          </p:cNvPr>
          <p:cNvSpPr>
            <a:spLocks noGrp="1"/>
          </p:cNvSpPr>
          <p:nvPr>
            <p:ph type="body" idx="1"/>
          </p:nvPr>
        </p:nvSpPr>
        <p:spPr>
          <a:xfrm>
            <a:off x="831850" y="3155111"/>
            <a:ext cx="10515600" cy="394913"/>
          </a:xfrm>
        </p:spPr>
        <p:txBody>
          <a:bodyPr rtlCol="0">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Muokkaa tekstin perustyylejä napsauttamalla</a:t>
            </a:r>
          </a:p>
        </p:txBody>
      </p:sp>
      <p:pic>
        <p:nvPicPr>
          <p:cNvPr id="7" name="Kuva 6">
            <a:extLst>
              <a:ext uri="{FF2B5EF4-FFF2-40B4-BE49-F238E27FC236}">
                <a16:creationId xmlns:a16="http://schemas.microsoft.com/office/drawing/2014/main" id="{C788AD55-A39B-3A46-9037-D338B8A10AA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descr="Oulun kaupungin tunnus">
            <a:extLst>
              <a:ext uri="{FF2B5EF4-FFF2-40B4-BE49-F238E27FC236}">
                <a16:creationId xmlns:a16="http://schemas.microsoft.com/office/drawing/2014/main" id="{F4FAD0AA-26E5-284B-AB58-73CB27A5FA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pic>
        <p:nvPicPr>
          <p:cNvPr id="6" name="Kuva 5">
            <a:extLst>
              <a:ext uri="{FF2B5EF4-FFF2-40B4-BE49-F238E27FC236}">
                <a16:creationId xmlns:a16="http://schemas.microsoft.com/office/drawing/2014/main" id="{CC94CC99-70C9-4822-A1D6-C0207B3801F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9" name="Kuva 8" descr="Oulun kaupungin tunnus">
            <a:extLst>
              <a:ext uri="{FF2B5EF4-FFF2-40B4-BE49-F238E27FC236}">
                <a16:creationId xmlns:a16="http://schemas.microsoft.com/office/drawing/2014/main" id="{DC89D35B-9290-4A4F-B07F-F5E8736CD4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212767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rtlCol="0" anchor="b"/>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7" name="Kuva 6" descr="Oulun kaupungin tunnus">
            <a:extLst>
              <a:ext uri="{FF2B5EF4-FFF2-40B4-BE49-F238E27FC236}">
                <a16:creationId xmlns:a16="http://schemas.microsoft.com/office/drawing/2014/main" id="{103A60A9-0141-4DD9-B5CE-4D83F90F43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pic>
        <p:nvPicPr>
          <p:cNvPr id="10" name="Kuva 9">
            <a:extLst>
              <a:ext uri="{FF2B5EF4-FFF2-40B4-BE49-F238E27FC236}">
                <a16:creationId xmlns:a16="http://schemas.microsoft.com/office/drawing/2014/main" id="{2C9F0A9D-E10B-49A0-A507-7A658EA56EB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206482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rtlCol="0" anchor="b"/>
          <a:lstStyle/>
          <a:p>
            <a:pPr rtl="0"/>
            <a:r>
              <a:rPr lang="en-gb"/>
              <a:t>Muokkaa ots. perustyyl. napsautt.</a:t>
            </a:r>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rtlCol="0" anchor="b">
            <a:normAutofit/>
          </a:bodyPr>
          <a:lstStyle>
            <a:lvl1pPr marL="0" indent="0">
              <a:buNone/>
              <a:defRPr sz="1200" spc="50" baseline="0"/>
            </a:lvl1pPr>
          </a:lstStyle>
          <a:p>
            <a:pPr lvl="0" rtl="0"/>
            <a:r>
              <a:rPr lang="en-gb"/>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kaupungin tunnus">
            <a:extLst>
              <a:ext uri="{FF2B5EF4-FFF2-40B4-BE49-F238E27FC236}">
                <a16:creationId xmlns:a16="http://schemas.microsoft.com/office/drawing/2014/main" id="{6D0A381B-095B-4578-AD5E-24950B698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568" y="5751093"/>
            <a:ext cx="1248611" cy="624306"/>
          </a:xfrm>
          <a:prstGeom prst="rect">
            <a:avLst/>
          </a:prstGeom>
        </p:spPr>
      </p:pic>
      <p:pic>
        <p:nvPicPr>
          <p:cNvPr id="13" name="Kuva 12">
            <a:extLst>
              <a:ext uri="{FF2B5EF4-FFF2-40B4-BE49-F238E27FC236}">
                <a16:creationId xmlns:a16="http://schemas.microsoft.com/office/drawing/2014/main" id="{8F0CCC17-0AE2-496A-B848-9D480CF95A9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378952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a:t>Muokkaa tekstin perustyylejä napsauttamalla</a:t>
            </a:r>
          </a:p>
          <a:p>
            <a:pPr lvl="1" rtl="0"/>
            <a:r>
              <a:rPr lang="en-gb"/>
              <a:t>toinen taso</a:t>
            </a:r>
          </a:p>
          <a:p>
            <a:pPr lvl="2" rtl="0"/>
            <a:r>
              <a:rPr lang="en-gb"/>
              <a:t>kolmas taso</a:t>
            </a:r>
          </a:p>
          <a:p>
            <a:pPr lvl="3" rtl="0"/>
            <a:r>
              <a:rPr lang="en-gb"/>
              <a:t>neljäs taso</a:t>
            </a:r>
          </a:p>
          <a:p>
            <a:pPr lvl="4" rtl="0"/>
            <a:r>
              <a:rPr lang="en-gb"/>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Segoe UI" panose="020B0502040204020203" pitchFamily="34" charset="0"/>
                <a:cs typeface="Segoe UI" panose="020B0502040204020203" pitchFamily="34" charset="0"/>
              </a:defRPr>
            </a:lvl1pPr>
          </a:lstStyle>
          <a:p>
            <a:pPr rtl="0"/>
            <a:r>
              <a:rPr lang="fi-FI"/>
              <a:t>26.8.2022</a:t>
            </a:r>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pPr rtl="0"/>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pPr rtl="0"/>
            <a:fld id="{69C2F4FE-713B-884F-B5BF-63AA24B8D1FF}" type="slidenum">
              <a:rPr lang="fi-FI" smtClean="0"/>
              <a:pPr/>
              <a:t>‹#›</a:t>
            </a:fld>
            <a:endParaRPr lang="fi-FI"/>
          </a:p>
        </p:txBody>
      </p:sp>
    </p:spTree>
    <p:extLst>
      <p:ext uri="{BB962C8B-B14F-4D97-AF65-F5344CB8AC3E}">
        <p14:creationId xmlns:p14="http://schemas.microsoft.com/office/powerpoint/2010/main" val="57253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662" r:id="rId25"/>
    <p:sldLayoutId id="2147483663" r:id="rId26"/>
    <p:sldLayoutId id="2147483664" r:id="rId27"/>
    <p:sldLayoutId id="2147483665" r:id="rId28"/>
    <p:sldLayoutId id="2147483666" r:id="rId29"/>
    <p:sldLayoutId id="2147483667" r:id="rId30"/>
    <p:sldLayoutId id="2147483670" r:id="rId31"/>
    <p:sldLayoutId id="2147483668" r:id="rId32"/>
    <p:sldLayoutId id="2147483669" r:id="rId33"/>
    <p:sldLayoutId id="2147483677" r:id="rId34"/>
    <p:sldLayoutId id="2147483673" r:id="rId35"/>
    <p:sldLayoutId id="2147483675" r:id="rId36"/>
    <p:sldLayoutId id="2147483674" r:id="rId37"/>
    <p:sldLayoutId id="2147483676" r:id="rId38"/>
    <p:sldLayoutId id="2147483678" r:id="rId39"/>
    <p:sldLayoutId id="2147483679" r:id="rId40"/>
    <p:sldLayoutId id="2147483680" r:id="rId41"/>
    <p:sldLayoutId id="2147483681" r:id="rId42"/>
  </p:sldLayoutIdLst>
  <p:hf hdr="0" ftr="0" dt="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78E6E7C-6BE5-44D5-9E5E-BF71725AD650}"/>
              </a:ext>
            </a:extLst>
          </p:cNvPr>
          <p:cNvSpPr>
            <a:spLocks noGrp="1"/>
          </p:cNvSpPr>
          <p:nvPr>
            <p:ph type="ctrTitle"/>
          </p:nvPr>
        </p:nvSpPr>
        <p:spPr/>
        <p:txBody>
          <a:bodyPr rtlCol="0">
            <a:normAutofit fontScale="90000"/>
          </a:bodyPr>
          <a:lstStyle/>
          <a:p>
            <a:pPr rtl="0"/>
            <a:r>
              <a:rPr lang="en-gb" sz="3000" dirty="0">
                <a:latin typeface="Segoe UI"/>
                <a:cs typeface="Segoe UI"/>
              </a:rPr>
              <a:t>City Strategy Oulu 2030</a:t>
            </a:r>
            <a:br>
              <a:rPr lang="fi-FI" sz="3000" dirty="0">
                <a:latin typeface="Segoe UI"/>
                <a:cs typeface="Segoe UI"/>
              </a:rPr>
            </a:br>
            <a:r>
              <a:rPr lang="en-gb" sz="2700" dirty="0">
                <a:latin typeface="Segoe UI"/>
                <a:cs typeface="Segoe UI"/>
              </a:rPr>
              <a:t>City Council, 31 January 2022</a:t>
            </a:r>
            <a:endParaRPr lang="fi-FI" sz="2700" dirty="0">
              <a:latin typeface="Segoe UI"/>
            </a:endParaRPr>
          </a:p>
        </p:txBody>
      </p:sp>
      <p:sp>
        <p:nvSpPr>
          <p:cNvPr id="2" name="Alaotsikko 1">
            <a:extLst>
              <a:ext uri="{FF2B5EF4-FFF2-40B4-BE49-F238E27FC236}">
                <a16:creationId xmlns:a16="http://schemas.microsoft.com/office/drawing/2014/main" id="{C608833F-C4FC-413E-B8E7-BE39BCBF1FF8}"/>
              </a:ext>
            </a:extLst>
          </p:cNvPr>
          <p:cNvSpPr>
            <a:spLocks noGrp="1"/>
          </p:cNvSpPr>
          <p:nvPr>
            <p:ph type="subTitle" idx="1"/>
          </p:nvPr>
        </p:nvSpPr>
        <p:spPr>
          <a:xfrm>
            <a:off x="3243072" y="4894730"/>
            <a:ext cx="4968599" cy="999174"/>
          </a:xfrm>
        </p:spPr>
        <p:txBody>
          <a:bodyPr rtlCol="0">
            <a:normAutofit/>
          </a:bodyPr>
          <a:lstStyle/>
          <a:p>
            <a:pPr rtl="0"/>
            <a:endParaRPr lang="fi-FI" sz="1800" b="1"/>
          </a:p>
        </p:txBody>
      </p:sp>
    </p:spTree>
    <p:extLst>
      <p:ext uri="{BB962C8B-B14F-4D97-AF65-F5344CB8AC3E}">
        <p14:creationId xmlns:p14="http://schemas.microsoft.com/office/powerpoint/2010/main" val="181771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46125" y="376820"/>
            <a:ext cx="10515600" cy="768350"/>
          </a:xfrm>
        </p:spPr>
        <p:txBody>
          <a:bodyPr rtlCol="0">
            <a:normAutofit fontScale="90000"/>
          </a:bodyPr>
          <a:lstStyle/>
          <a:p>
            <a:pPr rtl="0"/>
            <a:r>
              <a:rPr lang="en-gb" sz="2400" dirty="0">
                <a:cs typeface="Segoe UI"/>
              </a:rPr>
              <a:t>2. </a:t>
            </a:r>
            <a:r>
              <a:rPr lang="en-gb" sz="2400" dirty="0">
                <a:ea typeface="+mj-lt"/>
                <a:cs typeface="+mj-lt"/>
              </a:rPr>
              <a:t>Oulu2026 strengthens ability to attract and </a:t>
            </a:r>
            <a:r>
              <a:rPr lang="en-gb" dirty="0">
                <a:ea typeface="+mj-lt"/>
                <a:cs typeface="+mj-lt"/>
              </a:rPr>
              <a:t>retain talent</a:t>
            </a:r>
            <a:r>
              <a:rPr lang="en-gb" sz="2400" dirty="0">
                <a:ea typeface="+mj-lt"/>
                <a:cs typeface="+mj-lt"/>
              </a:rPr>
              <a:t>.</a:t>
            </a:r>
            <a:br>
              <a:rPr lang="fi-FI" sz="2400" dirty="0">
                <a:ea typeface="+mj-lt"/>
                <a:cs typeface="+mj-lt"/>
              </a:rPr>
            </a:br>
            <a:r>
              <a:rPr lang="en-gb" sz="1800" kern="1200" dirty="0">
                <a:solidFill>
                  <a:schemeClr val="dk1"/>
                </a:solidFill>
                <a:latin typeface="Segoe UI" panose="020B0502040204020203" pitchFamily="34" charset="0"/>
                <a:ea typeface="+mn-ea"/>
                <a:cs typeface="Segoe UI" panose="020B0502040204020203" pitchFamily="34" charset="0"/>
              </a:rPr>
              <a:t>Cultural and climate change brings more city, a better cultural infrastructure, cultural events, as well as national and international guests and opportunities for cooperation. </a:t>
            </a:r>
            <a:br>
              <a:rPr lang="fi-FI" sz="2400" kern="1200" dirty="0">
                <a:solidFill>
                  <a:schemeClr val="dk1"/>
                </a:solidFill>
                <a:latin typeface="Segoe UI" panose="020B0502040204020203" pitchFamily="34" charset="0"/>
                <a:ea typeface="+mn-ea"/>
                <a:cs typeface="Segoe UI" panose="020B0502040204020203" pitchFamily="34" charset="0"/>
              </a:rPr>
            </a:br>
            <a:endParaRPr lang="fi-FI" dirty="0"/>
          </a:p>
        </p:txBody>
      </p:sp>
      <p:graphicFrame>
        <p:nvGraphicFramePr>
          <p:cNvPr id="8" name="Taulukko 2">
            <a:extLst>
              <a:ext uri="{FF2B5EF4-FFF2-40B4-BE49-F238E27FC236}">
                <a16:creationId xmlns:a16="http://schemas.microsoft.com/office/drawing/2014/main" id="{1FCCAAA8-C7CA-4FD6-8D99-FEB88AD761BA}"/>
              </a:ext>
            </a:extLst>
          </p:cNvPr>
          <p:cNvGraphicFramePr>
            <a:graphicFrameLocks/>
          </p:cNvGraphicFramePr>
          <p:nvPr>
            <p:extLst>
              <p:ext uri="{D42A27DB-BD31-4B8C-83A1-F6EECF244321}">
                <p14:modId xmlns:p14="http://schemas.microsoft.com/office/powerpoint/2010/main" val="3647533516"/>
              </p:ext>
            </p:extLst>
          </p:nvPr>
        </p:nvGraphicFramePr>
        <p:xfrm>
          <a:off x="783771" y="1333659"/>
          <a:ext cx="9653915" cy="4065005"/>
        </p:xfrm>
        <a:graphic>
          <a:graphicData uri="http://schemas.openxmlformats.org/drawingml/2006/table">
            <a:tbl>
              <a:tblPr firstRow="1" bandRow="1"/>
              <a:tblGrid>
                <a:gridCol w="2105215">
                  <a:extLst>
                    <a:ext uri="{9D8B030D-6E8A-4147-A177-3AD203B41FA5}">
                      <a16:colId xmlns:a16="http://schemas.microsoft.com/office/drawing/2014/main" val="3888059601"/>
                    </a:ext>
                  </a:extLst>
                </a:gridCol>
                <a:gridCol w="4509732">
                  <a:extLst>
                    <a:ext uri="{9D8B030D-6E8A-4147-A177-3AD203B41FA5}">
                      <a16:colId xmlns:a16="http://schemas.microsoft.com/office/drawing/2014/main" val="1195639467"/>
                    </a:ext>
                  </a:extLst>
                </a:gridCol>
                <a:gridCol w="3038968">
                  <a:extLst>
                    <a:ext uri="{9D8B030D-6E8A-4147-A177-3AD203B41FA5}">
                      <a16:colId xmlns:a16="http://schemas.microsoft.com/office/drawing/2014/main" val="1092955321"/>
                    </a:ext>
                  </a:extLst>
                </a:gridCol>
              </a:tblGrid>
              <a:tr h="346778">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004B"/>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004B"/>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004B"/>
                    </a:solidFill>
                  </a:tcPr>
                </a:tc>
                <a:extLst>
                  <a:ext uri="{0D108BD9-81ED-4DB2-BD59-A6C34878D82A}">
                    <a16:rowId xmlns:a16="http://schemas.microsoft.com/office/drawing/2014/main" val="2277400650"/>
                  </a:ext>
                </a:extLst>
              </a:tr>
              <a:tr h="3718227">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Segoe UI" panose="020B0502040204020203" pitchFamily="34" charset="0"/>
                          <a:cs typeface="Segoe UI" panose="020B0502040204020203" pitchFamily="34" charset="0"/>
                        </a:rPr>
                        <a:t>3. We make the city more attractive with a comfortable, functional, healthy and safe urban environment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indent="-228600" rtl="0">
                        <a:buFont typeface="+mj-lt"/>
                        <a:buAutoNum type="arabicPeriod"/>
                      </a:pPr>
                      <a:r>
                        <a:rPr lang="en-gb" sz="1200" strike="noStrike">
                          <a:solidFill>
                            <a:schemeClr val="tx1"/>
                          </a:solidFill>
                          <a:latin typeface="Segoe UI" panose="020B0502040204020203" pitchFamily="34" charset="0"/>
                          <a:cs typeface="Segoe UI" panose="020B0502040204020203" pitchFamily="34" charset="0"/>
                        </a:rPr>
                        <a:t>We develop the city centre and improve the meeting places and conditions for the demand for new business premises in the city centre and nearby areas. </a:t>
                      </a:r>
                    </a:p>
                    <a:p>
                      <a:pPr marL="628650" lvl="1" indent="-171450" rtl="0">
                        <a:buFontTx/>
                        <a:buChar char="-"/>
                      </a:pPr>
                      <a:r>
                        <a:rPr lang="en-gb" sz="1200" b="0" strike="noStrike">
                          <a:solidFill>
                            <a:schemeClr val="tx1"/>
                          </a:solidFill>
                          <a:latin typeface="Segoe UI" panose="020B0502040204020203" pitchFamily="34" charset="0"/>
                          <a:cs typeface="Segoe UI" panose="020B0502040204020203" pitchFamily="34" charset="0"/>
                        </a:rPr>
                        <a:t>Key measures of the vision for the centre 2022-2025</a:t>
                      </a:r>
                    </a:p>
                    <a:p>
                      <a:pPr marL="628650" lvl="1" indent="-171450" rtl="0">
                        <a:buFontTx/>
                        <a:buChar char="-"/>
                      </a:pPr>
                      <a:r>
                        <a:rPr lang="en-gb" sz="1200" b="0" strike="noStrike">
                          <a:solidFill>
                            <a:schemeClr val="tx1"/>
                          </a:solidFill>
                          <a:latin typeface="Segoe UI" panose="020B0502040204020203" pitchFamily="34" charset="0"/>
                          <a:cs typeface="Segoe UI" panose="020B0502040204020203" pitchFamily="34" charset="0"/>
                        </a:rPr>
                        <a:t>Versatile parking capacity in the long term will be ensured with the city centre traffic master plan</a:t>
                      </a:r>
                    </a:p>
                    <a:p>
                      <a:pPr marL="628650" lvl="1" indent="-171450" rtl="0">
                        <a:buFontTx/>
                        <a:buChar char="-"/>
                      </a:pPr>
                      <a:r>
                        <a:rPr lang="en-gb" sz="1200" b="0">
                          <a:solidFill>
                            <a:schemeClr val="tx1"/>
                          </a:solidFill>
                          <a:latin typeface="Segoe UI" panose="020B0502040204020203" pitchFamily="34" charset="0"/>
                          <a:cs typeface="Segoe UI" panose="020B0502040204020203" pitchFamily="34" charset="0"/>
                        </a:rPr>
                        <a:t>Investments in the marketplace area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b="0">
                          <a:solidFill>
                            <a:schemeClr val="tx1"/>
                          </a:solidFill>
                          <a:latin typeface="Segoe UI" panose="020B0502040204020203" pitchFamily="34" charset="0"/>
                          <a:cs typeface="Segoe UI" panose="020B0502040204020203" pitchFamily="34" charset="0"/>
                        </a:rPr>
                        <a:t>Development of the station area and Raksila, Multipurpose Arena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b="0">
                          <a:solidFill>
                            <a:schemeClr val="tx1"/>
                          </a:solidFill>
                          <a:latin typeface="Segoe UI" panose="020B0502040204020203" pitchFamily="34" charset="0"/>
                          <a:cs typeface="Segoe UI" panose="020B0502040204020203" pitchFamily="34" charset="0"/>
                        </a:rPr>
                        <a:t>Cultural facilities and sites (e.g. Luuppi, main library, Pikisaari)</a:t>
                      </a:r>
                    </a:p>
                    <a:p>
                      <a:pPr marL="0" indent="0" rtl="0">
                        <a:buFontTx/>
                        <a:buNone/>
                      </a:pPr>
                      <a:endParaRPr lang="fi-FI" sz="1200">
                        <a:solidFill>
                          <a:schemeClr val="tx1"/>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200" strike="noStrike" kern="1200">
                          <a:solidFill>
                            <a:schemeClr val="tx1"/>
                          </a:solidFill>
                          <a:latin typeface="Segoe UI" panose="020B0502040204020203" pitchFamily="34" charset="0"/>
                          <a:ea typeface="+mn-ea"/>
                          <a:cs typeface="Segoe UI" panose="020B0502040204020203" pitchFamily="34" charset="0"/>
                        </a:rPr>
                        <a:t>We provide housing opportunities in urban environments and in the countryside. Permit procedures are streamlined, and bureaucracy reduced.</a:t>
                      </a:r>
                    </a:p>
                    <a:p>
                      <a:pPr marL="628650" lvl="1" indent="-171450" rtl="0">
                        <a:buFontTx/>
                        <a:buChar char="-"/>
                      </a:pPr>
                      <a:r>
                        <a:rPr lang="en-gb" sz="1200" b="0">
                          <a:solidFill>
                            <a:schemeClr val="tx1"/>
                          </a:solidFill>
                          <a:latin typeface="Segoe UI" panose="020B0502040204020203" pitchFamily="34" charset="0"/>
                          <a:cs typeface="Segoe UI" panose="020B0502040204020203" pitchFamily="34" charset="0"/>
                        </a:rPr>
                        <a:t>Housing Fair 2025</a:t>
                      </a:r>
                    </a:p>
                    <a:p>
                      <a:pPr lvl="0" rtl="0">
                        <a:buNone/>
                      </a:pPr>
                      <a:endParaRPr lang="fi-FI" sz="1200" b="1">
                        <a:solidFill>
                          <a:schemeClr val="tx1"/>
                        </a:solidFill>
                        <a:latin typeface="Segoe UI" panose="020B0502040204020203" pitchFamily="34" charset="0"/>
                        <a:cs typeface="Segoe UI" panose="020B0502040204020203" pitchFamily="34" charset="0"/>
                      </a:endParaRPr>
                    </a:p>
                    <a:p>
                      <a:pPr lvl="0" rtl="0">
                        <a:buNone/>
                      </a:pPr>
                      <a:r>
                        <a:rPr lang="en-gb" sz="1200" b="0" i="0" u="none" strike="noStrike" noProof="0">
                          <a:solidFill>
                            <a:schemeClr val="tx1"/>
                          </a:solidFill>
                          <a:latin typeface="Segoe UI" panose="020B0502040204020203" pitchFamily="34" charset="0"/>
                          <a:cs typeface="Segoe UI" panose="020B0502040204020203" pitchFamily="34" charset="0"/>
                        </a:rPr>
                        <a:t>3. We implement the Oulu, City by the Sea target plan</a:t>
                      </a:r>
                      <a:endParaRPr lang="fi-FI" sz="1200">
                        <a:solidFill>
                          <a:schemeClr val="tx1"/>
                        </a:solidFill>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UI" panose="020B0502040204020203" pitchFamily="34" charset="0"/>
                          <a:cs typeface="Segoe UI" panose="020B0502040204020203" pitchFamily="34" charset="0"/>
                        </a:rPr>
                        <a:t>- Number of inhabitants in Oulu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Segoe UI" panose="020B0502040204020203" pitchFamily="34" charset="0"/>
                          <a:cs typeface="Segoe UI" panose="020B0502040204020203" pitchFamily="34" charset="0"/>
                        </a:rPr>
                        <a:t>- Net migration of working age population</a:t>
                      </a:r>
                    </a:p>
                    <a:p>
                      <a:pPr rtl="0"/>
                      <a:endParaRPr lang="fi-FI" sz="1200" dirty="0">
                        <a:solidFill>
                          <a:schemeClr val="tx1"/>
                        </a:solidFill>
                        <a:latin typeface="Segoe UI" panose="020B0502040204020203" pitchFamily="34" charset="0"/>
                        <a:cs typeface="Segoe UI" panose="020B0502040204020203" pitchFamily="34" charset="0"/>
                      </a:endParaRPr>
                    </a:p>
                    <a:p>
                      <a:pPr rtl="0"/>
                      <a:r>
                        <a:rPr lang="en-gb" sz="1200">
                          <a:solidFill>
                            <a:schemeClr val="tx1"/>
                          </a:solidFill>
                          <a:latin typeface="Segoe UI" panose="020B0502040204020203" pitchFamily="34" charset="0"/>
                          <a:cs typeface="Segoe UI" panose="020B0502040204020203" pitchFamily="34" charset="0"/>
                        </a:rPr>
                        <a:t>- City centre vitality index</a:t>
                      </a:r>
                    </a:p>
                    <a:p>
                      <a:pPr rtl="0"/>
                      <a:r>
                        <a:rPr lang="en-gb" sz="1200">
                          <a:solidFill>
                            <a:schemeClr val="tx1"/>
                          </a:solidFill>
                          <a:latin typeface="Segoe UI" panose="020B0502040204020203" pitchFamily="34" charset="0"/>
                          <a:cs typeface="Segoe UI" panose="020B0502040204020203" pitchFamily="34" charset="0"/>
                        </a:rPr>
                        <a:t>- Satisfaction with the city centre services</a:t>
                      </a:r>
                      <a:r>
                        <a:rPr lang="en-gb" sz="1200" b="0" kern="1200">
                          <a:solidFill>
                            <a:schemeClr val="tx1"/>
                          </a:solidFill>
                          <a:latin typeface="Segoe UI" panose="020B0502040204020203" pitchFamily="34" charset="0"/>
                          <a:cs typeface="Segoe UI" panose="020B0502040204020203" pitchFamily="34" charset="0"/>
                        </a:rPr>
                        <a:t>(Municipal services survey)</a:t>
                      </a:r>
                      <a:endParaRPr lang="fi-FI" sz="1200" dirty="0">
                        <a:solidFill>
                          <a:schemeClr val="tx1"/>
                        </a:solidFill>
                        <a:latin typeface="Segoe UI" panose="020B0502040204020203" pitchFamily="34" charset="0"/>
                        <a:cs typeface="Segoe UI" panose="020B0502040204020203" pitchFamily="34" charset="0"/>
                      </a:endParaRPr>
                    </a:p>
                    <a:p>
                      <a:pPr rtl="0"/>
                      <a:endParaRPr lang="fi-FI" sz="1200" dirty="0">
                        <a:solidFill>
                          <a:schemeClr val="tx1"/>
                        </a:solidFill>
                        <a:latin typeface="Segoe UI" panose="020B0502040204020203" pitchFamily="34" charset="0"/>
                        <a:cs typeface="Segoe UI" panose="020B0502040204020203" pitchFamily="34" charset="0"/>
                      </a:endParaRPr>
                    </a:p>
                    <a:p>
                      <a:pPr rtl="0"/>
                      <a:r>
                        <a:rPr lang="en-gb" sz="1200">
                          <a:solidFill>
                            <a:schemeClr val="tx1"/>
                          </a:solidFill>
                          <a:latin typeface="Segoe UI" panose="020B0502040204020203" pitchFamily="34" charset="0"/>
                          <a:cs typeface="Segoe UI" panose="020B0502040204020203" pitchFamily="34" charset="0"/>
                        </a:rPr>
                        <a:t>-City centre vision 2040 reports</a:t>
                      </a:r>
                    </a:p>
                    <a:p>
                      <a:pPr rtl="0"/>
                      <a:endParaRPr lang="fi-FI" sz="1200" dirty="0">
                        <a:solidFill>
                          <a:schemeClr val="tx1"/>
                        </a:solidFill>
                        <a:latin typeface="Segoe UI" panose="020B0502040204020203" pitchFamily="34" charset="0"/>
                        <a:cs typeface="Segoe UI" panose="020B0502040204020203" pitchFamily="34" charset="0"/>
                      </a:endParaRPr>
                    </a:p>
                    <a:p>
                      <a:pPr rtl="0"/>
                      <a:r>
                        <a:rPr lang="en-gb" sz="1200">
                          <a:solidFill>
                            <a:schemeClr val="tx1"/>
                          </a:solidFill>
                          <a:latin typeface="Segoe UI" panose="020B0502040204020203" pitchFamily="34" charset="0"/>
                          <a:cs typeface="Segoe UI" panose="020B0502040204020203" pitchFamily="34" charset="0"/>
                        </a:rPr>
                        <a:t>-Growth in the number of residents and premises in the city centre and in the areas of complementary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UI" panose="020B0502040204020203" pitchFamily="34" charset="0"/>
                          <a:cs typeface="Segoe UI" panose="020B0502040204020203" pitchFamily="34" charset="0"/>
                        </a:rPr>
                        <a:t>-Progress in investments in vitality</a:t>
                      </a:r>
                      <a:br>
                        <a:rPr lang="fi-FI" sz="1200" dirty="0">
                          <a:solidFill>
                            <a:schemeClr val="tx1"/>
                          </a:solidFill>
                          <a:latin typeface="Segoe UI" panose="020B0502040204020203" pitchFamily="34" charset="0"/>
                          <a:cs typeface="Segoe UI" panose="020B0502040204020203" pitchFamily="34" charset="0"/>
                        </a:rPr>
                      </a:br>
                      <a:endParaRPr lang="fi-FI" sz="1200" b="0" dirty="0">
                        <a:solidFill>
                          <a:schemeClr val="tx1"/>
                        </a:solidFill>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40000"/>
                      </a:srgbClr>
                    </a:solidFill>
                  </a:tcPr>
                </a:tc>
                <a:extLst>
                  <a:ext uri="{0D108BD9-81ED-4DB2-BD59-A6C34878D82A}">
                    <a16:rowId xmlns:a16="http://schemas.microsoft.com/office/drawing/2014/main" val="2889183892"/>
                  </a:ext>
                </a:extLst>
              </a:tr>
            </a:tbl>
          </a:graphicData>
        </a:graphic>
      </p:graphicFrame>
      <p:sp>
        <p:nvSpPr>
          <p:cNvPr id="3" name="Dian numeron paikkamerkki 2">
            <a:extLst>
              <a:ext uri="{FF2B5EF4-FFF2-40B4-BE49-F238E27FC236}">
                <a16:creationId xmlns:a16="http://schemas.microsoft.com/office/drawing/2014/main" id="{A9444A9C-39D0-499B-BD7E-4722128191BA}"/>
              </a:ext>
            </a:extLst>
          </p:cNvPr>
          <p:cNvSpPr>
            <a:spLocks noGrp="1"/>
          </p:cNvSpPr>
          <p:nvPr>
            <p:ph type="sldNum" sz="quarter" idx="12"/>
          </p:nvPr>
        </p:nvSpPr>
        <p:spPr/>
        <p:txBody>
          <a:bodyPr rtlCol="0"/>
          <a:lstStyle/>
          <a:p>
            <a:pPr rtl="0"/>
            <a:r>
              <a:rPr lang="en-gb">
                <a:solidFill>
                  <a:schemeClr val="tx1"/>
                </a:solidFill>
              </a:rPr>
              <a:t>9</a:t>
            </a:r>
          </a:p>
        </p:txBody>
      </p:sp>
    </p:spTree>
    <p:extLst>
      <p:ext uri="{BB962C8B-B14F-4D97-AF65-F5344CB8AC3E}">
        <p14:creationId xmlns:p14="http://schemas.microsoft.com/office/powerpoint/2010/main" val="287755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71525" y="376821"/>
            <a:ext cx="10515600" cy="768350"/>
          </a:xfrm>
        </p:spPr>
        <p:txBody>
          <a:bodyPr rtlCol="0">
            <a:normAutofit fontScale="90000"/>
          </a:bodyPr>
          <a:lstStyle/>
          <a:p>
            <a:pPr rtl="0"/>
            <a:r>
              <a:rPr lang="en-gb" sz="2400">
                <a:cs typeface="Segoe UI"/>
              </a:rPr>
              <a:t>3. Oulu will be carbon-neutral in 2035
Carbon-neutral Oulu means sustainable choices, collaboration and commitment of the city and environmentally conscious municipal residents and other actors through decisions and measures. </a:t>
            </a:r>
            <a:br>
              <a:rPr lang="fi-FI" sz="2400"/>
            </a:br>
            <a:r>
              <a:rPr lang="en-gb" sz="2400">
                <a:cs typeface="Segoe UI"/>
              </a:rPr>
              <a:t> </a:t>
            </a:r>
            <a:endParaRPr lang="fi-FI"/>
          </a:p>
        </p:txBody>
      </p:sp>
      <p:graphicFrame>
        <p:nvGraphicFramePr>
          <p:cNvPr id="7" name="Taulukko 2">
            <a:extLst>
              <a:ext uri="{FF2B5EF4-FFF2-40B4-BE49-F238E27FC236}">
                <a16:creationId xmlns:a16="http://schemas.microsoft.com/office/drawing/2014/main" id="{346D2CC6-8727-4E8D-915D-44864BB832C7}"/>
              </a:ext>
            </a:extLst>
          </p:cNvPr>
          <p:cNvGraphicFramePr>
            <a:graphicFrameLocks/>
          </p:cNvGraphicFramePr>
          <p:nvPr>
            <p:extLst>
              <p:ext uri="{D42A27DB-BD31-4B8C-83A1-F6EECF244321}">
                <p14:modId xmlns:p14="http://schemas.microsoft.com/office/powerpoint/2010/main" val="2349266052"/>
              </p:ext>
            </p:extLst>
          </p:nvPr>
        </p:nvGraphicFramePr>
        <p:xfrm>
          <a:off x="646043" y="1393606"/>
          <a:ext cx="10119928" cy="4070788"/>
        </p:xfrm>
        <a:graphic>
          <a:graphicData uri="http://schemas.openxmlformats.org/drawingml/2006/table">
            <a:tbl>
              <a:tblPr firstRow="1" bandRow="1"/>
              <a:tblGrid>
                <a:gridCol w="2138047">
                  <a:extLst>
                    <a:ext uri="{9D8B030D-6E8A-4147-A177-3AD203B41FA5}">
                      <a16:colId xmlns:a16="http://schemas.microsoft.com/office/drawing/2014/main" val="1195639467"/>
                    </a:ext>
                  </a:extLst>
                </a:gridCol>
                <a:gridCol w="3417835">
                  <a:extLst>
                    <a:ext uri="{9D8B030D-6E8A-4147-A177-3AD203B41FA5}">
                      <a16:colId xmlns:a16="http://schemas.microsoft.com/office/drawing/2014/main" val="3736775340"/>
                    </a:ext>
                  </a:extLst>
                </a:gridCol>
                <a:gridCol w="4564046">
                  <a:extLst>
                    <a:ext uri="{9D8B030D-6E8A-4147-A177-3AD203B41FA5}">
                      <a16:colId xmlns:a16="http://schemas.microsoft.com/office/drawing/2014/main" val="3744607712"/>
                    </a:ext>
                  </a:extLst>
                </a:gridCol>
              </a:tblGrid>
              <a:tr h="298211">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p>
                      <a:pPr rtl="0"/>
                      <a:endParaRPr lang="fi-FI" sz="120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A3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A3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A37"/>
                    </a:solidFill>
                  </a:tcPr>
                </a:tc>
                <a:extLst>
                  <a:ext uri="{0D108BD9-81ED-4DB2-BD59-A6C34878D82A}">
                    <a16:rowId xmlns:a16="http://schemas.microsoft.com/office/drawing/2014/main" val="2277400650"/>
                  </a:ext>
                </a:extLst>
              </a:tr>
              <a:tr h="3613588">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Segoe UI" panose="020B0502040204020203" pitchFamily="34" charset="0"/>
                          <a:cs typeface="Segoe UI" panose="020B0502040204020203" pitchFamily="34" charset="0"/>
                        </a:rPr>
                        <a:t>1. Climate change mitigation and adaptation to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lain"/>
                        <a:tabLst/>
                        <a:defRPr/>
                      </a:pPr>
                      <a:r>
                        <a:rPr lang="en-gb" sz="1200" b="0" kern="1200">
                          <a:solidFill>
                            <a:schemeClr val="tx1"/>
                          </a:solidFill>
                          <a:latin typeface="Segoe UI" panose="020B0502040204020203" pitchFamily="34" charset="0"/>
                          <a:ea typeface="+mn-ea"/>
                          <a:cs typeface="Segoe UI" panose="020B0502040204020203" pitchFamily="34" charset="0"/>
                        </a:rPr>
                        <a:t>In decision-making, we support climate change mitigation in all administrative sectors according to the environmental programme</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sz="1200" b="0" kern="1200">
                          <a:solidFill>
                            <a:schemeClr val="tx1"/>
                          </a:solidFill>
                          <a:latin typeface="Segoe UI" panose="020B0502040204020203" pitchFamily="34" charset="0"/>
                          <a:ea typeface="+mn-ea"/>
                          <a:cs typeface="Segoe UI" panose="020B0502040204020203" pitchFamily="34" charset="0"/>
                        </a:rPr>
                        <a:t>We promote sustainable modes of transport in the four seasons (walking, cycling, public transport).  The share of sustainable modes of transport are strengthened and new ideas are developed by new means</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sz="1200" b="0" kern="1200">
                          <a:solidFill>
                            <a:schemeClr val="tx1"/>
                          </a:solidFill>
                          <a:latin typeface="Segoe UI" panose="020B0502040204020203" pitchFamily="34" charset="0"/>
                          <a:ea typeface="+mn-ea"/>
                          <a:cs typeface="Segoe UI" panose="020B0502040204020203" pitchFamily="34" charset="0"/>
                        </a:rPr>
                        <a:t>We accelerate the transition to climate-friendly public transport</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sz="1200" b="0" kern="1200">
                          <a:solidFill>
                            <a:schemeClr val="tx1"/>
                          </a:solidFill>
                          <a:latin typeface="Segoe UI" panose="020B0502040204020203" pitchFamily="34" charset="0"/>
                          <a:ea typeface="+mn-ea"/>
                          <a:cs typeface="Segoe UI" panose="020B0502040204020203" pitchFamily="34" charset="0"/>
                        </a:rPr>
                        <a:t>We implement the Circular Economy Roadmap</a:t>
                      </a:r>
                    </a:p>
                    <a:p>
                      <a:pPr marL="228600" marR="0" lvl="0" indent="-228600" algn="l" defTabSz="914400" rtl="0" eaLnBrk="1" fontAlgn="auto" latinLnBrk="0" hangingPunct="1">
                        <a:lnSpc>
                          <a:spcPct val="100000"/>
                        </a:lnSpc>
                        <a:spcBef>
                          <a:spcPts val="0"/>
                        </a:spcBef>
                        <a:spcAft>
                          <a:spcPts val="0"/>
                        </a:spcAft>
                        <a:buClrTx/>
                        <a:buSzTx/>
                        <a:buFontTx/>
                        <a:buAutoNum type="arabicPeriod" startAt="4"/>
                        <a:tabLst/>
                        <a:defRPr/>
                      </a:pPr>
                      <a:r>
                        <a:rPr lang="en-gb" sz="1200" b="0" kern="1200">
                          <a:solidFill>
                            <a:schemeClr val="tx1"/>
                          </a:solidFill>
                          <a:latin typeface="Segoe UI" panose="020B0502040204020203" pitchFamily="34" charset="0"/>
                          <a:ea typeface="+mn-ea"/>
                          <a:cs typeface="Segoe UI" panose="020B0502040204020203" pitchFamily="34" charset="0"/>
                        </a:rPr>
                        <a:t>Investigating the impacts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l" rtl="0"/>
                      <a:r>
                        <a:rPr lang="en-gb" sz="1200" b="0" dirty="0">
                          <a:solidFill>
                            <a:schemeClr val="tx1"/>
                          </a:solidFill>
                          <a:latin typeface="Segoe UI" panose="020B0502040204020203" pitchFamily="34" charset="0"/>
                          <a:ea typeface="Calibri" panose="020F0502020204030204" pitchFamily="34" charset="0"/>
                          <a:cs typeface="Segoe UI" panose="020B0502040204020203" pitchFamily="34" charset="0"/>
                        </a:rPr>
                        <a:t>-Greenhouse gas emissions/inhabitant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egoe UI" panose="020B0502040204020203" pitchFamily="34" charset="0"/>
                          <a:ea typeface="+mn-ea"/>
                          <a:cs typeface="Segoe UI" panose="020B0502040204020203" pitchFamily="34" charset="0"/>
                        </a:rPr>
                        <a:t>-Specific energy consumption of city-owned premises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and the proportion using renewable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Measures to promote emission-free mobility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dirty="0">
                          <a:solidFill>
                            <a:schemeClr val="tx1"/>
                          </a:solidFill>
                          <a:latin typeface="Segoe UI" panose="020B0502040204020203" pitchFamily="34" charset="0"/>
                          <a:cs typeface="Segoe UI" panose="020B0502040204020203" pitchFamily="34" charset="0"/>
                        </a:rPr>
                        <a:t>Improving cycling conditions; completed kilometres of the </a:t>
                      </a:r>
                      <a:r>
                        <a:rPr lang="en-gb" sz="1200" b="0" dirty="0" err="1">
                          <a:solidFill>
                            <a:schemeClr val="tx1"/>
                          </a:solidFill>
                          <a:latin typeface="Segoe UI" panose="020B0502040204020203" pitchFamily="34" charset="0"/>
                          <a:cs typeface="Segoe UI" panose="020B0502040204020203" pitchFamily="34" charset="0"/>
                        </a:rPr>
                        <a:t>Baana</a:t>
                      </a:r>
                      <a:r>
                        <a:rPr lang="en-gb" sz="1200" b="0" dirty="0">
                          <a:solidFill>
                            <a:schemeClr val="tx1"/>
                          </a:solidFill>
                          <a:latin typeface="Segoe UI" panose="020B0502040204020203" pitchFamily="34" charset="0"/>
                          <a:cs typeface="Segoe UI" panose="020B0502040204020203" pitchFamily="34" charset="0"/>
                        </a:rPr>
                        <a:t> bike lane network, routes maintained in super-class,
improvements in the condition of the cycling and walking networks
</a:t>
                      </a:r>
                      <a:r>
                        <a:rPr sz="1200" dirty="0"/>
                        <a:t>Increase in the number of public transport trips – trips per/year, fast trunk routes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Segoe UI" panose="020B0502040204020203" pitchFamily="34" charset="0"/>
                          <a:cs typeface="Segoe UI" panose="020B0502040204020203" pitchFamily="34" charset="0"/>
                        </a:rPr>
                        <a:t>-the use of electricity and biogas in public transport is increasing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dirty="0">
                        <a:solidFill>
                          <a:schemeClr val="dk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200" dirty="0"/>
                        <a:t>-Reporting of the implementation of circular economy road map indicators to the city executive.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dirty="0">
                        <a:solidFill>
                          <a:schemeClr val="dk1"/>
                        </a:solidFill>
                        <a:latin typeface="Segoe UI" panose="020B0502040204020203" pitchFamily="34" charset="0"/>
                        <a:ea typeface="Calibri" panose="020F0502020204030204"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40000"/>
                      </a:srgbClr>
                    </a:solidFill>
                  </a:tcPr>
                </a:tc>
                <a:extLst>
                  <a:ext uri="{0D108BD9-81ED-4DB2-BD59-A6C34878D82A}">
                    <a16:rowId xmlns:a16="http://schemas.microsoft.com/office/drawing/2014/main" val="4211562298"/>
                  </a:ext>
                </a:extLst>
              </a:tr>
            </a:tbl>
          </a:graphicData>
        </a:graphic>
      </p:graphicFrame>
      <p:sp>
        <p:nvSpPr>
          <p:cNvPr id="3" name="Dian numeron paikkamerkki 2">
            <a:extLst>
              <a:ext uri="{FF2B5EF4-FFF2-40B4-BE49-F238E27FC236}">
                <a16:creationId xmlns:a16="http://schemas.microsoft.com/office/drawing/2014/main" id="{E86CE7F9-0778-4DCF-A5C0-25EDC49D473E}"/>
              </a:ext>
            </a:extLst>
          </p:cNvPr>
          <p:cNvSpPr>
            <a:spLocks noGrp="1"/>
          </p:cNvSpPr>
          <p:nvPr>
            <p:ph type="sldNum" sz="quarter" idx="12"/>
          </p:nvPr>
        </p:nvSpPr>
        <p:spPr/>
        <p:txBody>
          <a:bodyPr rtlCol="0"/>
          <a:lstStyle/>
          <a:p>
            <a:pPr rtl="0"/>
            <a:r>
              <a:rPr lang="en-gb">
                <a:solidFill>
                  <a:schemeClr val="tx1"/>
                </a:solidFill>
              </a:rPr>
              <a:t>10</a:t>
            </a:r>
          </a:p>
        </p:txBody>
      </p:sp>
    </p:spTree>
    <p:extLst>
      <p:ext uri="{BB962C8B-B14F-4D97-AF65-F5344CB8AC3E}">
        <p14:creationId xmlns:p14="http://schemas.microsoft.com/office/powerpoint/2010/main" val="80876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129525" y="188331"/>
            <a:ext cx="10515600" cy="768350"/>
          </a:xfrm>
        </p:spPr>
        <p:txBody>
          <a:bodyPr rtlCol="0">
            <a:normAutofit fontScale="90000"/>
          </a:bodyPr>
          <a:lstStyle/>
          <a:p>
            <a:pPr rtl="0"/>
            <a:r>
              <a:t>3. Oulu will be carbon-neutral in 2035
Carbon-neutral Oulu means sustainable choices, collaboration and commitment of the city and environmentally conscious municipal residents and other actors through decisions and measures. </a:t>
            </a:r>
            <a:endParaRPr lang="fi-FI" sz="1800"/>
          </a:p>
        </p:txBody>
      </p:sp>
      <p:graphicFrame>
        <p:nvGraphicFramePr>
          <p:cNvPr id="6" name="Taulukko 2">
            <a:extLst>
              <a:ext uri="{FF2B5EF4-FFF2-40B4-BE49-F238E27FC236}">
                <a16:creationId xmlns:a16="http://schemas.microsoft.com/office/drawing/2014/main" id="{0141F23C-5BEE-42C0-8DAF-C055F882BAC2}"/>
              </a:ext>
            </a:extLst>
          </p:cNvPr>
          <p:cNvGraphicFramePr>
            <a:graphicFrameLocks/>
          </p:cNvGraphicFramePr>
          <p:nvPr>
            <p:extLst>
              <p:ext uri="{D42A27DB-BD31-4B8C-83A1-F6EECF244321}">
                <p14:modId xmlns:p14="http://schemas.microsoft.com/office/powerpoint/2010/main" val="751185709"/>
              </p:ext>
            </p:extLst>
          </p:nvPr>
        </p:nvGraphicFramePr>
        <p:xfrm>
          <a:off x="308114" y="1218697"/>
          <a:ext cx="10688034" cy="5633852"/>
        </p:xfrm>
        <a:graphic>
          <a:graphicData uri="http://schemas.openxmlformats.org/drawingml/2006/table">
            <a:tbl>
              <a:tblPr firstRow="1" bandRow="1"/>
              <a:tblGrid>
                <a:gridCol w="2087217">
                  <a:extLst>
                    <a:ext uri="{9D8B030D-6E8A-4147-A177-3AD203B41FA5}">
                      <a16:colId xmlns:a16="http://schemas.microsoft.com/office/drawing/2014/main" val="1195639467"/>
                    </a:ext>
                  </a:extLst>
                </a:gridCol>
                <a:gridCol w="3687417">
                  <a:extLst>
                    <a:ext uri="{9D8B030D-6E8A-4147-A177-3AD203B41FA5}">
                      <a16:colId xmlns:a16="http://schemas.microsoft.com/office/drawing/2014/main" val="3736775340"/>
                    </a:ext>
                  </a:extLst>
                </a:gridCol>
                <a:gridCol w="4913400">
                  <a:extLst>
                    <a:ext uri="{9D8B030D-6E8A-4147-A177-3AD203B41FA5}">
                      <a16:colId xmlns:a16="http://schemas.microsoft.com/office/drawing/2014/main" val="3744607712"/>
                    </a:ext>
                  </a:extLst>
                </a:gridCol>
              </a:tblGrid>
              <a:tr h="411649">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A3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A3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A37"/>
                    </a:solidFill>
                  </a:tcPr>
                </a:tc>
                <a:extLst>
                  <a:ext uri="{0D108BD9-81ED-4DB2-BD59-A6C34878D82A}">
                    <a16:rowId xmlns:a16="http://schemas.microsoft.com/office/drawing/2014/main" val="2277400650"/>
                  </a:ext>
                </a:extLst>
              </a:tr>
              <a:tr h="2387563">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Segoe UI" panose="020B0502040204020203" pitchFamily="34" charset="0"/>
                          <a:cs typeface="Segoe UI" panose="020B0502040204020203" pitchFamily="34" charset="0"/>
                        </a:rPr>
                        <a:t>2. Sustainable infrastructure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kern="1200">
                          <a:solidFill>
                            <a:schemeClr val="tx1"/>
                          </a:solidFill>
                          <a:latin typeface="Segoe UI" panose="020B0502040204020203" pitchFamily="34" charset="0"/>
                          <a:ea typeface="+mn-ea"/>
                          <a:cs typeface="Segoe UI" panose="020B0502040204020203" pitchFamily="34" charset="0"/>
                        </a:rPr>
                        <a:t>We enable sustainable growth with a denser urban structure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200" b="0">
                          <a:solidFill>
                            <a:schemeClr val="tx1"/>
                          </a:solidFill>
                          <a:latin typeface="Segoe UI" panose="020B0502040204020203" pitchFamily="34" charset="0"/>
                          <a:cs typeface="Segoe UI" panose="020B0502040204020203" pitchFamily="34" charset="0"/>
                        </a:rPr>
                        <a:t>We create the conditions for achieving carbon neutrality through sustainable land use planning and sustainable construction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200" b="0" kern="1200">
                          <a:solidFill>
                            <a:schemeClr val="tx1"/>
                          </a:solidFill>
                          <a:latin typeface="Segoe UI" panose="020B0502040204020203" pitchFamily="34" charset="0"/>
                          <a:ea typeface="+mn-ea"/>
                          <a:cs typeface="Segoe UI" panose="020B0502040204020203" pitchFamily="34" charset="0"/>
                        </a:rPr>
                        <a:t>With a sustainable urban structure, we support walking, cycling and the use of public transport on everyday trips.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200" b="0" kern="1200">
                          <a:solidFill>
                            <a:schemeClr val="tx1"/>
                          </a:solidFill>
                          <a:latin typeface="Segoe UI" panose="020B0502040204020203" pitchFamily="34" charset="0"/>
                          <a:ea typeface="+mn-ea"/>
                          <a:cs typeface="Segoe UI" panose="020B0502040204020203" pitchFamily="34" charset="0"/>
                        </a:rPr>
                        <a:t>We enable a pleasant everyday life with functional and safe urban infrastructure.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Segoe UI" panose="020B0502040204020203" pitchFamily="34" charset="0"/>
                          <a:ea typeface="Calibri" panose="020F0502020204030204" pitchFamily="34" charset="0"/>
                          <a:cs typeface="Segoe UI" panose="020B0502040204020203" pitchFamily="34" charset="0"/>
                        </a:rPr>
                        <a:t>- Securing water supply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sz="1200" dirty="0"/>
                        <a:t>Satisfaction with the placement of apartments, jobs and services. (Municipal services survey)</a:t>
                      </a:r>
                      <a:endParaRPr lang="fi-FI" sz="120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dirty="0">
                        <a:solidFill>
                          <a:schemeClr val="dk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Segoe UI" panose="020B0502040204020203" pitchFamily="34" charset="0"/>
                          <a:cs typeface="Segoe UI" panose="020B0502040204020203" pitchFamily="34" charset="0"/>
                        </a:rPr>
                        <a:t>Proportion of complementary construction in the  housing production in the urban planning area</a:t>
                      </a:r>
                    </a:p>
                    <a:p>
                      <a:pPr lvl="0" algn="l" rtl="0">
                        <a:buNone/>
                      </a:pPr>
                      <a:endParaRPr lang="fi-FI" sz="1200" b="0" dirty="0">
                        <a:latin typeface="Segoe UI" panose="020B0502040204020203" pitchFamily="34" charset="0"/>
                        <a:cs typeface="Segoe UI" panose="020B0502040204020203" pitchFamily="34" charset="0"/>
                      </a:endParaRPr>
                    </a:p>
                    <a:p>
                      <a:pPr lvl="0" algn="l" rtl="0">
                        <a:buNone/>
                      </a:pPr>
                      <a:endParaRPr lang="fi-FI" sz="1200"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egoe UI" panose="020B0502040204020203" pitchFamily="34" charset="0"/>
                          <a:ea typeface="+mn-ea"/>
                          <a:cs typeface="Segoe UI" panose="020B0502040204020203" pitchFamily="34" charset="0"/>
                        </a:rPr>
                        <a:t>-Extension of the </a:t>
                      </a:r>
                      <a:r>
                        <a:rPr lang="en-gb" sz="1200" b="0" kern="1200" dirty="0" err="1">
                          <a:solidFill>
                            <a:schemeClr val="tx1"/>
                          </a:solidFill>
                          <a:latin typeface="Segoe UI" panose="020B0502040204020203" pitchFamily="34" charset="0"/>
                          <a:ea typeface="+mn-ea"/>
                          <a:cs typeface="Segoe UI" panose="020B0502040204020203" pitchFamily="34" charset="0"/>
                        </a:rPr>
                        <a:t>Hintta</a:t>
                      </a:r>
                      <a:r>
                        <a:rPr lang="en-gb" sz="1200" b="0" kern="1200" dirty="0">
                          <a:solidFill>
                            <a:schemeClr val="tx1"/>
                          </a:solidFill>
                          <a:latin typeface="Segoe UI" panose="020B0502040204020203" pitchFamily="34" charset="0"/>
                          <a:ea typeface="+mn-ea"/>
                          <a:cs typeface="Segoe UI" panose="020B0502040204020203" pitchFamily="34" charset="0"/>
                        </a:rPr>
                        <a:t> water supply plant and purchasing of reserve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dirty="0">
                        <a:latin typeface="Segoe UI" panose="020B0502040204020203" pitchFamily="34" charset="0"/>
                        <a:ea typeface="Calibri" panose="020F0502020204030204"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40000"/>
                      </a:srgbClr>
                    </a:solidFill>
                  </a:tcPr>
                </a:tc>
                <a:extLst>
                  <a:ext uri="{0D108BD9-81ED-4DB2-BD59-A6C34878D82A}">
                    <a16:rowId xmlns:a16="http://schemas.microsoft.com/office/drawing/2014/main" val="1012896654"/>
                  </a:ext>
                </a:extLst>
              </a:tr>
              <a:tr h="2387563">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Segoe UI" panose="020B0502040204020203" pitchFamily="34" charset="0"/>
                          <a:cs typeface="Segoe UI" panose="020B0502040204020203" pitchFamily="34" charset="0"/>
                        </a:rPr>
                        <a:t>3. We are a city close to nature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lvl="0" indent="-228600" algn="l" rtl="0">
                        <a:buFont typeface="+mj-lt"/>
                        <a:buAutoNum type="arabicPeriod"/>
                      </a:pPr>
                      <a:r>
                        <a:rPr lang="en-gb" sz="1200" b="0">
                          <a:solidFill>
                            <a:schemeClr val="tx1"/>
                          </a:solidFill>
                          <a:latin typeface="Segoe UI" panose="020B0502040204020203" pitchFamily="34" charset="0"/>
                          <a:cs typeface="Segoe UI" panose="020B0502040204020203" pitchFamily="34" charset="0"/>
                        </a:rPr>
                        <a:t>In land use planning, we take into account the conservation of biodiversity and sufficient green areas.</a:t>
                      </a:r>
                    </a:p>
                    <a:p>
                      <a:pPr marL="228600" lvl="0" indent="-228600" algn="l" rtl="0">
                        <a:buFont typeface="+mj-lt"/>
                        <a:buAutoNum type="arabicPeriod"/>
                      </a:pPr>
                      <a:r>
                        <a:rPr lang="en-gb" sz="1200" b="0" kern="1200">
                          <a:solidFill>
                            <a:schemeClr val="tx1"/>
                          </a:solidFill>
                          <a:latin typeface="Segoe UI" panose="020B0502040204020203" pitchFamily="34" charset="0"/>
                          <a:ea typeface="+mn-ea"/>
                          <a:cs typeface="Segoe UI" panose="020B0502040204020203" pitchFamily="34" charset="0"/>
                        </a:rPr>
                        <a:t>We promote the attractiveness and accessibility of nature, green areas and nature routes.</a:t>
                      </a:r>
                    </a:p>
                    <a:p>
                      <a:pPr marL="228600" lvl="0" indent="-228600" algn="l" rtl="0">
                        <a:buFont typeface="+mj-lt"/>
                        <a:buAutoNum type="arabicPeriod"/>
                      </a:pPr>
                      <a:r>
                        <a:rPr lang="en-gb" sz="1200" b="0" kern="1200">
                          <a:solidFill>
                            <a:schemeClr val="tx1"/>
                          </a:solidFill>
                          <a:latin typeface="Segoe UI" panose="020B0502040204020203" pitchFamily="34" charset="0"/>
                          <a:ea typeface="+mn-ea"/>
                          <a:cs typeface="Segoe UI" panose="020B0502040204020203" pitchFamily="34" charset="0"/>
                        </a:rPr>
                        <a:t>We grow carbon sinks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lvl="0" algn="l" rtl="0">
                        <a:buNone/>
                      </a:pPr>
                      <a:r>
                        <a:rPr lang="en-gb" sz="1200" b="0" dirty="0">
                          <a:solidFill>
                            <a:schemeClr val="tx1"/>
                          </a:solidFill>
                          <a:latin typeface="Segoe UI" panose="020B0502040204020203" pitchFamily="34" charset="0"/>
                          <a:cs typeface="Segoe UI" panose="020B0502040204020203" pitchFamily="34" charset="0"/>
                        </a:rPr>
                        <a:t>- Proportion of the population living close (less than 300 m) to parks or green areas*
 </a:t>
                      </a:r>
                      <a:endParaRPr lang="fi-FI" sz="1200" b="0" dirty="0">
                        <a:solidFill>
                          <a:srgbClr val="FF0000"/>
                        </a:solidFill>
                        <a:latin typeface="Segoe UI" panose="020B0502040204020203" pitchFamily="34" charset="0"/>
                        <a:cs typeface="Segoe UI" panose="020B0502040204020203" pitchFamily="34" charset="0"/>
                      </a:endParaRPr>
                    </a:p>
                    <a:p>
                      <a:pPr lvl="0" algn="l" rtl="0">
                        <a:buNone/>
                      </a:pPr>
                      <a:r>
                        <a:rPr lang="en-gb" sz="1200" b="0" dirty="0">
                          <a:solidFill>
                            <a:schemeClr val="tx1"/>
                          </a:solidFill>
                          <a:latin typeface="Segoe UI" panose="020B0502040204020203" pitchFamily="34" charset="0"/>
                          <a:cs typeface="Segoe UI" panose="020B0502040204020203" pitchFamily="34" charset="0"/>
                        </a:rPr>
                        <a:t>- Satisfaction to the nature and hiking routes (KAPA survey)</a:t>
                      </a:r>
                    </a:p>
                    <a:p>
                      <a:pPr lvl="0" algn="l" rtl="0">
                        <a:buNone/>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200" dirty="0"/>
                        <a:t>-Oulu </a:t>
                      </a:r>
                      <a:r>
                        <a:rPr sz="1200" dirty="0" err="1"/>
                        <a:t>Sanginjoki</a:t>
                      </a:r>
                      <a:r>
                        <a:rPr sz="1200" dirty="0"/>
                        <a:t> river national park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-a new plan for the management and use of forests owned by the City of Oulu is drawn up in 2022.   The objectives and measures of the Biodiversity Survey (LUMO) are implemented by increasing carbon sinks, preserving carbon stocks and improving the ecological status of water bodies in accordance with the LUMO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 Expanding the urban structure and introducing new areas in the unbuilt area (hectares)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A37">
                        <a:tint val="20000"/>
                      </a:srgbClr>
                    </a:solidFill>
                  </a:tcPr>
                </a:tc>
                <a:extLst>
                  <a:ext uri="{0D108BD9-81ED-4DB2-BD59-A6C34878D82A}">
                    <a16:rowId xmlns:a16="http://schemas.microsoft.com/office/drawing/2014/main" val="4043242439"/>
                  </a:ext>
                </a:extLst>
              </a:tr>
            </a:tbl>
          </a:graphicData>
        </a:graphic>
      </p:graphicFrame>
      <p:sp>
        <p:nvSpPr>
          <p:cNvPr id="3" name="Dian numeron paikkamerkki 2">
            <a:extLst>
              <a:ext uri="{FF2B5EF4-FFF2-40B4-BE49-F238E27FC236}">
                <a16:creationId xmlns:a16="http://schemas.microsoft.com/office/drawing/2014/main" id="{661ABE27-1225-45B3-887A-4B6E4FFB86FB}"/>
              </a:ext>
            </a:extLst>
          </p:cNvPr>
          <p:cNvSpPr>
            <a:spLocks noGrp="1"/>
          </p:cNvSpPr>
          <p:nvPr>
            <p:ph type="sldNum" sz="quarter" idx="12"/>
          </p:nvPr>
        </p:nvSpPr>
        <p:spPr>
          <a:xfrm>
            <a:off x="8924925" y="6447324"/>
            <a:ext cx="2743200" cy="365125"/>
          </a:xfrm>
        </p:spPr>
        <p:txBody>
          <a:bodyPr rtlCol="0"/>
          <a:lstStyle/>
          <a:p>
            <a:pPr rtl="0"/>
            <a:r>
              <a:rPr lang="en-gb">
                <a:solidFill>
                  <a:schemeClr val="tx1"/>
                </a:solidFill>
              </a:rPr>
              <a:t>11</a:t>
            </a:r>
          </a:p>
        </p:txBody>
      </p:sp>
    </p:spTree>
    <p:extLst>
      <p:ext uri="{BB962C8B-B14F-4D97-AF65-F5344CB8AC3E}">
        <p14:creationId xmlns:p14="http://schemas.microsoft.com/office/powerpoint/2010/main" val="321088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645799" y="136525"/>
            <a:ext cx="10906125" cy="768350"/>
          </a:xfrm>
        </p:spPr>
        <p:txBody>
          <a:bodyPr rtlCol="0">
            <a:normAutofit/>
          </a:bodyPr>
          <a:lstStyle/>
          <a:p>
            <a:pPr rtl="0"/>
            <a:r>
              <a:rPr lang="en-gb">
                <a:cs typeface="Segoe UI"/>
              </a:rPr>
              <a:t>4. Education builds a sustainable and international Oulu</a:t>
            </a:r>
            <a:br>
              <a:rPr lang="fi-FI" sz="3200">
                <a:cs typeface="Segoe UI"/>
              </a:rPr>
            </a:br>
            <a:r>
              <a:rPr lang="en-gb" sz="1600">
                <a:cs typeface="Segoe UI"/>
              </a:rPr>
              <a:t>Education and culture in Oulu are the sum of things learned, lived, loved and experienced.</a:t>
            </a:r>
            <a:endParaRPr lang="fi-FI" sz="1600"/>
          </a:p>
        </p:txBody>
      </p:sp>
      <p:graphicFrame>
        <p:nvGraphicFramePr>
          <p:cNvPr id="6" name="Taulukko 2">
            <a:extLst>
              <a:ext uri="{FF2B5EF4-FFF2-40B4-BE49-F238E27FC236}">
                <a16:creationId xmlns:a16="http://schemas.microsoft.com/office/drawing/2014/main" id="{B31D815B-42EB-49C4-81DC-7255586C8FB4}"/>
              </a:ext>
            </a:extLst>
          </p:cNvPr>
          <p:cNvGraphicFramePr>
            <a:graphicFrameLocks/>
          </p:cNvGraphicFramePr>
          <p:nvPr>
            <p:extLst>
              <p:ext uri="{D42A27DB-BD31-4B8C-83A1-F6EECF244321}">
                <p14:modId xmlns:p14="http://schemas.microsoft.com/office/powerpoint/2010/main" val="1149888827"/>
              </p:ext>
            </p:extLst>
          </p:nvPr>
        </p:nvGraphicFramePr>
        <p:xfrm>
          <a:off x="318294" y="795963"/>
          <a:ext cx="10428262" cy="6070685"/>
        </p:xfrm>
        <a:graphic>
          <a:graphicData uri="http://schemas.openxmlformats.org/drawingml/2006/table">
            <a:tbl>
              <a:tblPr firstRow="1" bandRow="1"/>
              <a:tblGrid>
                <a:gridCol w="2002463">
                  <a:extLst>
                    <a:ext uri="{9D8B030D-6E8A-4147-A177-3AD203B41FA5}">
                      <a16:colId xmlns:a16="http://schemas.microsoft.com/office/drawing/2014/main" val="3888059601"/>
                    </a:ext>
                  </a:extLst>
                </a:gridCol>
                <a:gridCol w="4551383">
                  <a:extLst>
                    <a:ext uri="{9D8B030D-6E8A-4147-A177-3AD203B41FA5}">
                      <a16:colId xmlns:a16="http://schemas.microsoft.com/office/drawing/2014/main" val="1195639467"/>
                    </a:ext>
                  </a:extLst>
                </a:gridCol>
                <a:gridCol w="3874416">
                  <a:extLst>
                    <a:ext uri="{9D8B030D-6E8A-4147-A177-3AD203B41FA5}">
                      <a16:colId xmlns:a16="http://schemas.microsoft.com/office/drawing/2014/main" val="1092955321"/>
                    </a:ext>
                  </a:extLst>
                </a:gridCol>
              </a:tblGrid>
              <a:tr h="309965">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8C00"/>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8C00"/>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8C00"/>
                    </a:solidFill>
                  </a:tcPr>
                </a:tc>
                <a:extLst>
                  <a:ext uri="{0D108BD9-81ED-4DB2-BD59-A6C34878D82A}">
                    <a16:rowId xmlns:a16="http://schemas.microsoft.com/office/drawing/2014/main" val="2277400650"/>
                  </a:ext>
                </a:extLst>
              </a:tr>
              <a:tr h="428784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noProof="0">
                          <a:solidFill>
                            <a:schemeClr val="tx1"/>
                          </a:solidFill>
                          <a:latin typeface="Segoe UI" panose="020B0502040204020203" pitchFamily="34" charset="0"/>
                          <a:cs typeface="Segoe UI" panose="020B0502040204020203" pitchFamily="34" charset="0"/>
                        </a:rPr>
                        <a:t>1. Oulu brings up healthy, caring and active municipal residents together in </a:t>
                      </a:r>
                      <a:r>
                        <a:rPr lang="en-gb" sz="1200" b="1" i="0" u="none" strike="noStrike" kern="1200" noProof="0">
                          <a:solidFill>
                            <a:schemeClr val="tx1"/>
                          </a:solidFill>
                          <a:latin typeface="Segoe UI" panose="020B0502040204020203" pitchFamily="34" charset="0"/>
                          <a:ea typeface="+mn-ea"/>
                          <a:cs typeface="Segoe UI" panose="020B0502040204020203" pitchFamily="34" charset="0"/>
                        </a:rPr>
                        <a:t>strong networks of education and competence</a:t>
                      </a:r>
                      <a:endParaRPr lang="fi-FI" sz="1200" b="1">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Tx/>
                        <a:buNone/>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noProof="0">
                        <a:solidFill>
                          <a:schemeClr val="tx1"/>
                        </a:solidFill>
                        <a:latin typeface="Segoe UI" panose="020B0502040204020203" pitchFamily="34" charset="0"/>
                        <a:ea typeface="+mn-ea"/>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8C00">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Segoe UI" panose="020B0502040204020203" pitchFamily="34" charset="0"/>
                          <a:ea typeface="+mn-ea"/>
                          <a:cs typeface="Segoe UI" panose="020B0502040204020203" pitchFamily="34" charset="0"/>
                        </a:rPr>
                        <a:t>We offer all children and young people a unified growth and learning path from early childhood education to primary school, secondary education and tertiary education. We provide children and young people with the support they need in a timely manner.</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We strengthen the sense of domicile and capacities for internationalisation of children and young people</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Segoe UI" panose="020B0502040204020203" pitchFamily="34" charset="0"/>
                          <a:ea typeface="+mn-ea"/>
                          <a:cs typeface="Segoe UI" panose="020B0502040204020203" pitchFamily="34" charset="0"/>
                        </a:rPr>
                        <a:t>Oulu provides a wide range of opportunities for continuous learning.  </a:t>
                      </a:r>
                      <a:r>
                        <a:rPr lang="en-gb" sz="1200" b="0" i="0" u="none" strike="noStrike" kern="1200" dirty="0">
                          <a:solidFill>
                            <a:schemeClr val="tx1"/>
                          </a:solidFill>
                          <a:latin typeface="Segoe UI" panose="020B0502040204020203" pitchFamily="34" charset="0"/>
                          <a:ea typeface="+mn-ea"/>
                          <a:cs typeface="Segoe UI" panose="020B0502040204020203" pitchFamily="34" charset="0"/>
                        </a:rPr>
                        <a:t>We are a pioneer in learning and education and at the forefront of national development.</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We strengthen innovative experimentation</a:t>
                      </a:r>
                    </a:p>
                    <a:p>
                      <a:pPr marL="742950" marR="0" lvl="1" indent="-285750" algn="l" rtl="0" eaLnBrk="1" fontAlgn="auto" latinLnBrk="0" hangingPunct="1">
                        <a:lnSpc>
                          <a:spcPct val="100000"/>
                        </a:lnSpc>
                        <a:spcBef>
                          <a:spcPts val="0"/>
                        </a:spcBef>
                        <a:spcAft>
                          <a:spcPts val="0"/>
                        </a:spcAft>
                        <a:buClrTx/>
                        <a:buSzTx/>
                        <a:buFontTx/>
                        <a:buChar char="-"/>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Oulu is Finland’s STEAM capital.</a:t>
                      </a:r>
                    </a:p>
                    <a:p>
                      <a:pPr marL="742950" marR="0" lvl="1" indent="-285750" algn="l" rtl="0" eaLnBrk="1" fontAlgn="auto" latinLnBrk="0" hangingPunct="1">
                        <a:lnSpc>
                          <a:spcPct val="100000"/>
                        </a:lnSpc>
                        <a:spcBef>
                          <a:spcPts val="0"/>
                        </a:spcBef>
                        <a:spcAft>
                          <a:spcPts val="0"/>
                        </a:spcAft>
                        <a:buClrTx/>
                        <a:buSzTx/>
                        <a:buFontTx/>
                        <a:buChar char="-"/>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Oulu is Finland's most actively learning circular economy city</a:t>
                      </a:r>
                    </a:p>
                    <a:p>
                      <a:pPr marL="742950" marR="0" lvl="1" indent="-285750" algn="l" rtl="0" eaLnBrk="1" fontAlgn="auto" latinLnBrk="0" hangingPunct="1">
                        <a:lnSpc>
                          <a:spcPct val="100000"/>
                        </a:lnSpc>
                        <a:spcBef>
                          <a:spcPts val="0"/>
                        </a:spcBef>
                        <a:spcAft>
                          <a:spcPts val="0"/>
                        </a:spcAft>
                        <a:buClrTx/>
                        <a:buSzTx/>
                        <a:buFontTx/>
                        <a:buChar char="-"/>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Research activities and business cooperation strengthen the effective development of services.</a:t>
                      </a:r>
                    </a:p>
                    <a:p>
                      <a:pPr marL="285750" marR="0" lvl="0" indent="-28575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As an education provider, we work together systematically and closely with vocational and higher education in the region.</a:t>
                      </a:r>
                    </a:p>
                    <a:p>
                      <a:pPr marL="285750" marR="0" lvl="0" indent="-285750" algn="l" rtl="0" eaLnBrk="1" fontAlgn="auto" latinLnBrk="0" hangingPunct="1">
                        <a:lnSpc>
                          <a:spcPct val="100000"/>
                        </a:lnSpc>
                        <a:spcBef>
                          <a:spcPts val="0"/>
                        </a:spcBef>
                        <a:spcAft>
                          <a:spcPts val="0"/>
                        </a:spcAft>
                        <a:buClrTx/>
                        <a:buSzTx/>
                        <a:buFont typeface="+mj-lt"/>
                        <a:buAutoNum type="arabicPeriod"/>
                      </a:pPr>
                      <a:r>
                        <a:rPr sz="1200" dirty="0"/>
                        <a:t>We offer the opportunity to engage in ambitious cultural and physical activities during studies.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8C00">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rtl="0" fontAlgn="base"/>
                      <a:r>
                        <a:rPr lang="en-gb" sz="1200" b="0" i="0" u="none" strike="noStrike" kern="1200" dirty="0">
                          <a:solidFill>
                            <a:schemeClr val="tx1"/>
                          </a:solidFill>
                          <a:latin typeface="Segoe UI" panose="020B0502040204020203" pitchFamily="34" charset="0"/>
                          <a:ea typeface="+mn-ea"/>
                          <a:cs typeface="Segoe UI" panose="020B0502040204020203" pitchFamily="34" charset="0"/>
                        </a:rPr>
                        <a:t>-Early childhood education for children over 4 years of age is offered to all those who want it.
 </a:t>
                      </a: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 Each young person gets a place of study in the secondary level through the joint application system after the completion of basic education (yes/no)</a:t>
                      </a:r>
                    </a:p>
                    <a:p>
                      <a:pPr marL="0" marR="0" lvl="0" indent="0" algn="l" rtl="0" eaLnBrk="1" fontAlgn="auto" latinLnBrk="0" hangingPunct="1">
                        <a:lnSpc>
                          <a:spcPct val="100000"/>
                        </a:lnSpc>
                        <a:spcBef>
                          <a:spcPts val="0"/>
                        </a:spcBef>
                        <a:spcAft>
                          <a:spcPts val="0"/>
                        </a:spcAft>
                        <a:buClrTx/>
                        <a:buSzTx/>
                        <a:buFontTx/>
                        <a:buNone/>
                      </a:pPr>
                      <a:endParaRPr lang="fi-FI" sz="1200" b="0" i="0" u="none" strike="noStrike" kern="1200" dirty="0">
                        <a:solidFill>
                          <a:schemeClr val="tx1"/>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 The number of secondary-level students under the responsibility for supervision and guidance of their municipality of residence will decrease compared to the previous year.</a:t>
                      </a:r>
                      <a:br>
                        <a:rPr lang="fi-FI" sz="1200" b="0" i="0" u="none" strike="noStrike" kern="1200" dirty="0">
                          <a:solidFill>
                            <a:srgbClr val="000000"/>
                          </a:solidFill>
                          <a:latin typeface="Segoe UI" panose="020B0502040204020203" pitchFamily="34" charset="0"/>
                          <a:ea typeface="+mn-ea"/>
                          <a:cs typeface="Segoe UI" panose="020B0502040204020203" pitchFamily="34" charset="0"/>
                        </a:rPr>
                      </a:br>
                      <a:endParaRPr lang="fi-FI" sz="1200" b="0" i="0" u="none" strike="noStrike" kern="1200" dirty="0">
                        <a:solidFill>
                          <a:srgbClr val="000000"/>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dirty="0">
                          <a:solidFill>
                            <a:srgbClr val="000000"/>
                          </a:solidFill>
                          <a:latin typeface="Segoe UI" panose="020B0502040204020203" pitchFamily="34" charset="0"/>
                          <a:ea typeface="+mn-ea"/>
                          <a:cs typeface="Segoe UI" panose="020B0502040204020203" pitchFamily="34" charset="0"/>
                        </a:rPr>
                        <a:t>-Technical literacy improves</a:t>
                      </a:r>
                    </a:p>
                    <a:p>
                      <a:pPr marL="0" marR="0" lvl="0" indent="0" algn="l" rtl="0" eaLnBrk="1" fontAlgn="auto" latinLnBrk="0" hangingPunct="1">
                        <a:lnSpc>
                          <a:spcPct val="100000"/>
                        </a:lnSpc>
                        <a:spcBef>
                          <a:spcPts val="0"/>
                        </a:spcBef>
                        <a:spcAft>
                          <a:spcPts val="0"/>
                        </a:spcAft>
                        <a:buClrTx/>
                        <a:buSzTx/>
                        <a:buFontTx/>
                        <a:buNone/>
                      </a:pPr>
                      <a:endParaRPr lang="fi-FI" sz="1200" b="0" i="0" u="none" strike="noStrike" kern="1200" dirty="0">
                        <a:solidFill>
                          <a:srgbClr val="000000"/>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-Numbers of actualised A1 language groups and optional A2, B2, and B3 language teaching groups</a:t>
                      </a:r>
                      <a:br>
                        <a:rPr lang="fi-FI" sz="1200" b="0" i="0" u="none" strike="noStrike" kern="1200" dirty="0">
                          <a:solidFill>
                            <a:srgbClr val="000000"/>
                          </a:solidFill>
                          <a:latin typeface="Segoe UI" panose="020B0502040204020203" pitchFamily="34" charset="0"/>
                          <a:ea typeface="+mn-ea"/>
                          <a:cs typeface="Segoe UI" panose="020B0502040204020203" pitchFamily="34" charset="0"/>
                        </a:rPr>
                      </a:br>
                      <a:endParaRPr lang="fi-FI" sz="1200" b="0" i="0" u="none" strike="noStrike" kern="1200" dirty="0">
                        <a:solidFill>
                          <a:srgbClr val="000000"/>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 opportunities for STEAM learning are offered for all age groups from early childhood education to older people, the number of actors in the STEAM network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 the coverage of the LUUPPI and the library routes and  their utilisation rate</a:t>
                      </a:r>
                    </a:p>
                    <a:p>
                      <a:pPr marL="0" marR="0" lvl="0" indent="0" algn="l" rtl="0">
                        <a:lnSpc>
                          <a:spcPct val="100000"/>
                        </a:lnSpc>
                        <a:spcBef>
                          <a:spcPts val="0"/>
                        </a:spcBef>
                        <a:spcAft>
                          <a:spcPts val="0"/>
                        </a:spcAft>
                        <a:buClrTx/>
                        <a:buSzTx/>
                        <a:buFontTx/>
                        <a:buNone/>
                      </a:pPr>
                      <a:endParaRPr lang="fi-FI" sz="1200" b="0" i="0" u="none" strike="noStrike" kern="1200" dirty="0">
                        <a:solidFill>
                          <a:schemeClr val="tx1"/>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Oulu is an active actor in the network of reading municipalities under the national literacy strategy (yes/no).
 The measures are described.</a:t>
                      </a:r>
                    </a:p>
                    <a:p>
                      <a:pPr marL="0" marR="0" lvl="0" indent="0" algn="l" rtl="0">
                        <a:lnSpc>
                          <a:spcPct val="100000"/>
                        </a:lnSpc>
                        <a:spcBef>
                          <a:spcPts val="0"/>
                        </a:spcBef>
                        <a:spcAft>
                          <a:spcPts val="0"/>
                        </a:spcAft>
                        <a:buClrTx/>
                        <a:buSzTx/>
                        <a:buFontTx/>
                        <a:buNone/>
                      </a:pPr>
                      <a:endParaRPr lang="fi-FI" sz="1200" b="0" i="0" u="none" strike="noStrike" kern="1200" dirty="0">
                        <a:solidFill>
                          <a:schemeClr val="tx1"/>
                        </a:solidFill>
                        <a:latin typeface="Segoe UI" panose="020B0502040204020203" pitchFamily="34" charset="0"/>
                        <a:ea typeface="+mn-ea"/>
                        <a:cs typeface="Segoe UI" panose="020B0502040204020203" pitchFamily="34" charset="0"/>
                      </a:endParaRPr>
                    </a:p>
                    <a:p>
                      <a:pPr marL="0" marR="0" lvl="0" indent="0" algn="l" rtl="0">
                        <a:lnSpc>
                          <a:spcPct val="100000"/>
                        </a:lnSpc>
                        <a:spcBef>
                          <a:spcPts val="0"/>
                        </a:spcBef>
                        <a:spcAft>
                          <a:spcPts val="0"/>
                        </a:spcAft>
                        <a:buClrTx/>
                        <a:buSzTx/>
                        <a:buFontTx/>
                        <a:buNone/>
                      </a:pPr>
                      <a:r>
                        <a:rPr lang="en-gb" sz="1200" b="0" i="0" u="none" strike="noStrike" kern="1200" noProof="0" dirty="0">
                          <a:solidFill>
                            <a:schemeClr val="tx1"/>
                          </a:solidFill>
                          <a:latin typeface="Segoe UI" panose="020B0502040204020203" pitchFamily="34" charset="0"/>
                          <a:cs typeface="Segoe UI" panose="020B0502040204020203" pitchFamily="34" charset="0"/>
                        </a:rPr>
                        <a:t>We build a </a:t>
                      </a:r>
                      <a:r>
                        <a:rPr lang="en-gb" sz="1200" b="0" i="0" u="none" strike="noStrike" kern="1200" noProof="0" dirty="0" err="1">
                          <a:solidFill>
                            <a:schemeClr val="tx1"/>
                          </a:solidFill>
                          <a:latin typeface="Segoe UI" panose="020B0502040204020203" pitchFamily="34" charset="0"/>
                          <a:cs typeface="Segoe UI" panose="020B0502040204020203" pitchFamily="34" charset="0"/>
                        </a:rPr>
                        <a:t>multiprofessional</a:t>
                      </a:r>
                      <a:r>
                        <a:rPr lang="en-gb" sz="1200" b="0" i="0" u="none" strike="noStrike" kern="1200" noProof="0" dirty="0">
                          <a:solidFill>
                            <a:schemeClr val="tx1"/>
                          </a:solidFill>
                          <a:latin typeface="Segoe UI" panose="020B0502040204020203" pitchFamily="34" charset="0"/>
                          <a:cs typeface="Segoe UI" panose="020B0502040204020203" pitchFamily="34" charset="0"/>
                        </a:rPr>
                        <a:t> circular economy learning community (yes/no).  The measures are described.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8C00">
                        <a:tint val="40000"/>
                      </a:srgbClr>
                    </a:solidFill>
                  </a:tcPr>
                </a:tc>
                <a:extLst>
                  <a:ext uri="{0D108BD9-81ED-4DB2-BD59-A6C34878D82A}">
                    <a16:rowId xmlns:a16="http://schemas.microsoft.com/office/drawing/2014/main" val="4211562298"/>
                  </a:ext>
                </a:extLst>
              </a:tr>
            </a:tbl>
          </a:graphicData>
        </a:graphic>
      </p:graphicFrame>
      <p:sp>
        <p:nvSpPr>
          <p:cNvPr id="3" name="Dian numeron paikkamerkki 2">
            <a:extLst>
              <a:ext uri="{FF2B5EF4-FFF2-40B4-BE49-F238E27FC236}">
                <a16:creationId xmlns:a16="http://schemas.microsoft.com/office/drawing/2014/main" id="{9C43FA88-87FD-4052-87B7-5F6519667AF9}"/>
              </a:ext>
            </a:extLst>
          </p:cNvPr>
          <p:cNvSpPr>
            <a:spLocks noGrp="1"/>
          </p:cNvSpPr>
          <p:nvPr>
            <p:ph type="sldNum" sz="quarter" idx="12"/>
          </p:nvPr>
        </p:nvSpPr>
        <p:spPr/>
        <p:txBody>
          <a:bodyPr rtlCol="0"/>
          <a:lstStyle/>
          <a:p>
            <a:pPr rtl="0"/>
            <a:r>
              <a:rPr lang="en-gb">
                <a:solidFill>
                  <a:schemeClr val="tx1"/>
                </a:solidFill>
              </a:rPr>
              <a:t>12</a:t>
            </a:r>
          </a:p>
        </p:txBody>
      </p:sp>
    </p:spTree>
    <p:extLst>
      <p:ext uri="{BB962C8B-B14F-4D97-AF65-F5344CB8AC3E}">
        <p14:creationId xmlns:p14="http://schemas.microsoft.com/office/powerpoint/2010/main" val="402975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71524" y="282576"/>
            <a:ext cx="10906125" cy="768350"/>
          </a:xfrm>
        </p:spPr>
        <p:txBody>
          <a:bodyPr rtlCol="0">
            <a:normAutofit/>
          </a:bodyPr>
          <a:lstStyle/>
          <a:p>
            <a:pPr rtl="0"/>
            <a:r>
              <a:rPr lang="en-gb">
                <a:cs typeface="Segoe UI"/>
              </a:rPr>
              <a:t>4. Education builds a sustainable and international Oulu</a:t>
            </a:r>
            <a:br>
              <a:rPr lang="fi-FI" sz="3200">
                <a:cs typeface="Segoe UI"/>
              </a:rPr>
            </a:br>
            <a:r>
              <a:rPr lang="en-gb" sz="1600">
                <a:cs typeface="Segoe UI"/>
              </a:rPr>
              <a:t>Education and culture in Oulu are the sum of things learned, lived, loved and experienced.</a:t>
            </a:r>
            <a:endParaRPr lang="fi-FI" sz="1600"/>
          </a:p>
        </p:txBody>
      </p:sp>
      <p:graphicFrame>
        <p:nvGraphicFramePr>
          <p:cNvPr id="8" name="Taulukko 2">
            <a:extLst>
              <a:ext uri="{FF2B5EF4-FFF2-40B4-BE49-F238E27FC236}">
                <a16:creationId xmlns:a16="http://schemas.microsoft.com/office/drawing/2014/main" id="{BC39A5CF-F6CF-4C80-A356-3AE3A46BF795}"/>
              </a:ext>
            </a:extLst>
          </p:cNvPr>
          <p:cNvGraphicFramePr>
            <a:graphicFrameLocks/>
          </p:cNvGraphicFramePr>
          <p:nvPr>
            <p:extLst>
              <p:ext uri="{D42A27DB-BD31-4B8C-83A1-F6EECF244321}">
                <p14:modId xmlns:p14="http://schemas.microsoft.com/office/powerpoint/2010/main" val="3065781700"/>
              </p:ext>
            </p:extLst>
          </p:nvPr>
        </p:nvGraphicFramePr>
        <p:xfrm>
          <a:off x="846261" y="1216175"/>
          <a:ext cx="9831263" cy="4241650"/>
        </p:xfrm>
        <a:graphic>
          <a:graphicData uri="http://schemas.openxmlformats.org/drawingml/2006/table">
            <a:tbl>
              <a:tblPr firstRow="1" bandRow="1"/>
              <a:tblGrid>
                <a:gridCol w="1887825">
                  <a:extLst>
                    <a:ext uri="{9D8B030D-6E8A-4147-A177-3AD203B41FA5}">
                      <a16:colId xmlns:a16="http://schemas.microsoft.com/office/drawing/2014/main" val="3888059601"/>
                    </a:ext>
                  </a:extLst>
                </a:gridCol>
                <a:gridCol w="5149967">
                  <a:extLst>
                    <a:ext uri="{9D8B030D-6E8A-4147-A177-3AD203B41FA5}">
                      <a16:colId xmlns:a16="http://schemas.microsoft.com/office/drawing/2014/main" val="1195639467"/>
                    </a:ext>
                  </a:extLst>
                </a:gridCol>
                <a:gridCol w="2793471">
                  <a:extLst>
                    <a:ext uri="{9D8B030D-6E8A-4147-A177-3AD203B41FA5}">
                      <a16:colId xmlns:a16="http://schemas.microsoft.com/office/drawing/2014/main" val="1092955321"/>
                    </a:ext>
                  </a:extLst>
                </a:gridCol>
              </a:tblGrid>
              <a:tr h="353471">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8C00"/>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8C00"/>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8C00"/>
                    </a:solidFill>
                  </a:tcPr>
                </a:tc>
                <a:extLst>
                  <a:ext uri="{0D108BD9-81ED-4DB2-BD59-A6C34878D82A}">
                    <a16:rowId xmlns:a16="http://schemas.microsoft.com/office/drawing/2014/main" val="2277400650"/>
                  </a:ext>
                </a:extLst>
              </a:tr>
              <a:tr h="388817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tx1"/>
                          </a:solidFill>
                          <a:latin typeface="Segoe UI" panose="020B0502040204020203" pitchFamily="34" charset="0"/>
                          <a:ea typeface="+mn-ea"/>
                          <a:cs typeface="Segoe UI" panose="020B0502040204020203" pitchFamily="34" charset="0"/>
                        </a:rPr>
                        <a:t>2. In Oulu, the skilled workforce of the future and the jobs in the region meet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8C00">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rtl="0" eaLnBrk="1" fontAlgn="auto" latinLnBrk="0" hangingPunct="1">
                        <a:lnSpc>
                          <a:spcPct val="100000"/>
                        </a:lnSpc>
                        <a:spcBef>
                          <a:spcPts val="0"/>
                        </a:spcBef>
                        <a:spcAft>
                          <a:spcPts val="0"/>
                        </a:spcAft>
                        <a:buClrTx/>
                        <a:buSzTx/>
                        <a:buFontTx/>
                        <a:buAutoNum type="arabicPeriod"/>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We develop working life skills for children and young people and strengthen their contacts with working life.  We support young people in finding their strengths and their own educational and career paths. </a:t>
                      </a:r>
                    </a:p>
                    <a:p>
                      <a:pPr marL="228600" marR="0" lvl="0" indent="-228600" algn="l" rtl="0" eaLnBrk="1" fontAlgn="auto" latinLnBrk="0" hangingPunct="1">
                        <a:lnSpc>
                          <a:spcPct val="100000"/>
                        </a:lnSpc>
                        <a:spcBef>
                          <a:spcPts val="0"/>
                        </a:spcBef>
                        <a:spcAft>
                          <a:spcPts val="0"/>
                        </a:spcAft>
                        <a:buClrTx/>
                        <a:buSzTx/>
                        <a:buFontTx/>
                        <a:buAutoNum type="arabicPeriod"/>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Strengthening entrepreneurship education and developing working life contacts in the education cluster</a:t>
                      </a:r>
                    </a:p>
                    <a:p>
                      <a:pPr marL="228600" marR="0" lvl="0" indent="-228600" algn="l" rtl="0" eaLnBrk="1" fontAlgn="auto" latinLnBrk="0" hangingPunct="1">
                        <a:lnSpc>
                          <a:spcPct val="100000"/>
                        </a:lnSpc>
                        <a:spcBef>
                          <a:spcPts val="0"/>
                        </a:spcBef>
                        <a:spcAft>
                          <a:spcPts val="0"/>
                        </a:spcAft>
                        <a:buClrTx/>
                        <a:buSzTx/>
                        <a:buFontTx/>
                        <a:buAutoNum type="arabicPeriod"/>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The number of places in secondary and tertiary education corresponds to the labour needs of the region</a:t>
                      </a:r>
                    </a:p>
                    <a:p>
                      <a:pPr marL="228600" marR="0" lvl="0" indent="-228600" algn="l" rtl="0" eaLnBrk="1" fontAlgn="auto" latinLnBrk="0" hangingPunct="1">
                        <a:lnSpc>
                          <a:spcPct val="100000"/>
                        </a:lnSpc>
                        <a:spcBef>
                          <a:spcPts val="0"/>
                        </a:spcBef>
                        <a:spcAft>
                          <a:spcPts val="0"/>
                        </a:spcAft>
                        <a:buClrTx/>
                        <a:buSzTx/>
                        <a:buFontTx/>
                        <a:buAutoNum type="arabicPeriod"/>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We offer versatile opportunities for international education</a:t>
                      </a:r>
                    </a:p>
                    <a:p>
                      <a:pPr marL="0" marR="0" lvl="0" indent="0" algn="l" rtl="0" eaLnBrk="1" fontAlgn="auto" latinLnBrk="0" hangingPunct="1">
                        <a:lnSpc>
                          <a:spcPct val="100000"/>
                        </a:lnSpc>
                        <a:spcBef>
                          <a:spcPts val="0"/>
                        </a:spcBef>
                        <a:spcAft>
                          <a:spcPts val="0"/>
                        </a:spcAft>
                        <a:buClrTx/>
                        <a:buSzTx/>
                        <a:buFontTx/>
                        <a:buNone/>
                      </a:pPr>
                      <a:endParaRPr lang="fi-FI" sz="1200" b="0" i="0" u="none" strike="noStrike" kern="1200" dirty="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u="none" strike="noStrike" kern="1200" dirty="0">
                        <a:solidFill>
                          <a:schemeClr val="tx1"/>
                        </a:solidFill>
                        <a:latin typeface="Segoe UI" panose="020B0502040204020203" pitchFamily="34" charset="0"/>
                        <a:ea typeface="+mn-ea"/>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8C00">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lvl="0" indent="0" algn="l" rtl="0">
                        <a:lnSpc>
                          <a:spcPct val="100000"/>
                        </a:lnSpc>
                        <a:spcBef>
                          <a:spcPts val="0"/>
                        </a:spcBef>
                        <a:spcAft>
                          <a:spcPts val="0"/>
                        </a:spcAft>
                        <a:buNone/>
                      </a:pPr>
                      <a:r>
                        <a:rPr lang="en-gb" sz="1200" b="0" i="0" u="none" strike="noStrike" kern="1200" noProof="0" dirty="0">
                          <a:latin typeface="Segoe UI" panose="020B0502040204020203" pitchFamily="34" charset="0"/>
                          <a:cs typeface="Segoe UI" panose="020B0502040204020203" pitchFamily="34" charset="0"/>
                        </a:rPr>
                        <a:t>-Number of educational institutions and pupils participating in the skills workshop events</a:t>
                      </a:r>
                      <a:endParaRPr lang="fi-FI" sz="1200" dirty="0">
                        <a:latin typeface="Segoe UI" panose="020B0502040204020203" pitchFamily="34" charset="0"/>
                        <a:cs typeface="Segoe UI" panose="020B0502040204020203" pitchFamily="34" charset="0"/>
                      </a:endParaRPr>
                    </a:p>
                    <a:p>
                      <a:pPr marL="0" marR="0" lvl="0" indent="0" algn="l" rtl="0">
                        <a:lnSpc>
                          <a:spcPct val="100000"/>
                        </a:lnSpc>
                        <a:spcBef>
                          <a:spcPts val="0"/>
                        </a:spcBef>
                        <a:spcAft>
                          <a:spcPts val="0"/>
                        </a:spcAft>
                        <a:buClrTx/>
                        <a:buSzTx/>
                        <a:buFontTx/>
                        <a:buNone/>
                      </a:pPr>
                      <a:br>
                        <a:rPr lang="fi-FI" sz="1200" b="0" i="0" u="none" strike="noStrike" kern="1200" dirty="0">
                          <a:solidFill>
                            <a:srgbClr val="000000"/>
                          </a:solidFill>
                          <a:latin typeface="Segoe UI" panose="020B0502040204020203" pitchFamily="34" charset="0"/>
                          <a:ea typeface="+mn-ea"/>
                          <a:cs typeface="Segoe UI" panose="020B0502040204020203" pitchFamily="34" charset="0"/>
                        </a:rPr>
                      </a:br>
                      <a:r>
                        <a:rPr sz="1200" dirty="0"/>
                        <a:t>- The number of primary applicants to higher education institutions in Oulu will remain the same or increase compared to the previous year.</a:t>
                      </a:r>
                    </a:p>
                    <a:p>
                      <a:pPr marL="0" marR="0" lvl="0" indent="0" algn="l" rtl="0">
                        <a:lnSpc>
                          <a:spcPct val="100000"/>
                        </a:lnSpc>
                        <a:spcBef>
                          <a:spcPts val="0"/>
                        </a:spcBef>
                        <a:spcAft>
                          <a:spcPts val="0"/>
                        </a:spcAft>
                        <a:buClrTx/>
                        <a:buSzTx/>
                        <a:buFontTx/>
                        <a:buNone/>
                      </a:pPr>
                      <a:endParaRPr lang="fi-FI" sz="1200" dirty="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8C00">
                        <a:tint val="40000"/>
                      </a:srgbClr>
                    </a:solidFill>
                  </a:tcPr>
                </a:tc>
                <a:extLst>
                  <a:ext uri="{0D108BD9-81ED-4DB2-BD59-A6C34878D82A}">
                    <a16:rowId xmlns:a16="http://schemas.microsoft.com/office/drawing/2014/main" val="413516296"/>
                  </a:ext>
                </a:extLst>
              </a:tr>
            </a:tbl>
          </a:graphicData>
        </a:graphic>
      </p:graphicFrame>
      <p:sp>
        <p:nvSpPr>
          <p:cNvPr id="3" name="Dian numeron paikkamerkki 2">
            <a:extLst>
              <a:ext uri="{FF2B5EF4-FFF2-40B4-BE49-F238E27FC236}">
                <a16:creationId xmlns:a16="http://schemas.microsoft.com/office/drawing/2014/main" id="{846A26EE-25C9-4016-95FE-53DA0ECB5BBD}"/>
              </a:ext>
            </a:extLst>
          </p:cNvPr>
          <p:cNvSpPr>
            <a:spLocks noGrp="1"/>
          </p:cNvSpPr>
          <p:nvPr>
            <p:ph type="sldNum" sz="quarter" idx="12"/>
          </p:nvPr>
        </p:nvSpPr>
        <p:spPr/>
        <p:txBody>
          <a:bodyPr rtlCol="0"/>
          <a:lstStyle/>
          <a:p>
            <a:pPr rtl="0"/>
            <a:r>
              <a:rPr lang="en-gb">
                <a:solidFill>
                  <a:schemeClr val="tx1"/>
                </a:solidFill>
              </a:rPr>
              <a:t>13</a:t>
            </a:r>
          </a:p>
        </p:txBody>
      </p:sp>
    </p:spTree>
    <p:extLst>
      <p:ext uri="{BB962C8B-B14F-4D97-AF65-F5344CB8AC3E}">
        <p14:creationId xmlns:p14="http://schemas.microsoft.com/office/powerpoint/2010/main" val="952238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71524" y="282576"/>
            <a:ext cx="10906125" cy="768350"/>
          </a:xfrm>
        </p:spPr>
        <p:txBody>
          <a:bodyPr rtlCol="0">
            <a:normAutofit fontScale="90000"/>
          </a:bodyPr>
          <a:lstStyle/>
          <a:p>
            <a:pPr rtl="0"/>
            <a:r>
              <a:rPr lang="en-gb" sz="2400">
                <a:cs typeface="Segoe UI"/>
              </a:rPr>
              <a:t>5. In Oulu, everyone has the possibility to live a safe and healthy life</a:t>
            </a:r>
            <a:br>
              <a:rPr lang="fi-FI" sz="2800">
                <a:cs typeface="Segoe UI"/>
              </a:rPr>
            </a:br>
            <a:r>
              <a:rPr lang="en-gb" sz="1600">
                <a:latin typeface="Segoe UI" panose="020B0502040204020203" pitchFamily="34" charset="0"/>
                <a:cs typeface="Segoe UI" panose="020B0502040204020203" pitchFamily="34" charset="0"/>
              </a:rPr>
              <a:t>In 2023, the well-being tasks of the city will change. </a:t>
            </a:r>
            <a:r>
              <a:rPr lang="en-gb" sz="1600">
                <a:cs typeface="Segoe UI"/>
              </a:rPr>
              <a:t>In Oulu, well-being grows as people and things come together.</a:t>
            </a:r>
            <a:endParaRPr lang="fi-FI" sz="1600"/>
          </a:p>
        </p:txBody>
      </p:sp>
      <p:graphicFrame>
        <p:nvGraphicFramePr>
          <p:cNvPr id="6" name="Taulukko 2">
            <a:extLst>
              <a:ext uri="{FF2B5EF4-FFF2-40B4-BE49-F238E27FC236}">
                <a16:creationId xmlns:a16="http://schemas.microsoft.com/office/drawing/2014/main" id="{4068307D-BB82-459D-A70B-091898B195CB}"/>
              </a:ext>
            </a:extLst>
          </p:cNvPr>
          <p:cNvGraphicFramePr>
            <a:graphicFrameLocks/>
          </p:cNvGraphicFramePr>
          <p:nvPr>
            <p:extLst>
              <p:ext uri="{D42A27DB-BD31-4B8C-83A1-F6EECF244321}">
                <p14:modId xmlns:p14="http://schemas.microsoft.com/office/powerpoint/2010/main" val="883384320"/>
              </p:ext>
            </p:extLst>
          </p:nvPr>
        </p:nvGraphicFramePr>
        <p:xfrm>
          <a:off x="697584" y="1010290"/>
          <a:ext cx="10020691" cy="5481950"/>
        </p:xfrm>
        <a:graphic>
          <a:graphicData uri="http://schemas.openxmlformats.org/drawingml/2006/table">
            <a:tbl>
              <a:tblPr firstRow="1" bandRow="1"/>
              <a:tblGrid>
                <a:gridCol w="1986092">
                  <a:extLst>
                    <a:ext uri="{9D8B030D-6E8A-4147-A177-3AD203B41FA5}">
                      <a16:colId xmlns:a16="http://schemas.microsoft.com/office/drawing/2014/main" val="3888059601"/>
                    </a:ext>
                  </a:extLst>
                </a:gridCol>
                <a:gridCol w="4136087">
                  <a:extLst>
                    <a:ext uri="{9D8B030D-6E8A-4147-A177-3AD203B41FA5}">
                      <a16:colId xmlns:a16="http://schemas.microsoft.com/office/drawing/2014/main" val="1195639467"/>
                    </a:ext>
                  </a:extLst>
                </a:gridCol>
                <a:gridCol w="3898512">
                  <a:extLst>
                    <a:ext uri="{9D8B030D-6E8A-4147-A177-3AD203B41FA5}">
                      <a16:colId xmlns:a16="http://schemas.microsoft.com/office/drawing/2014/main" val="3437029339"/>
                    </a:ext>
                  </a:extLst>
                </a:gridCol>
              </a:tblGrid>
              <a:tr h="300350">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solidFill>
                            <a:schemeClr val="tx1"/>
                          </a:solidFill>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FD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solidFill>
                            <a:schemeClr val="tx1"/>
                          </a:solidFill>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FD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solidFill>
                            <a:schemeClr val="tx1"/>
                          </a:solidFill>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FD7"/>
                    </a:solidFill>
                  </a:tcPr>
                </a:tc>
                <a:extLst>
                  <a:ext uri="{0D108BD9-81ED-4DB2-BD59-A6C34878D82A}">
                    <a16:rowId xmlns:a16="http://schemas.microsoft.com/office/drawing/2014/main" val="2277400650"/>
                  </a:ext>
                </a:extLst>
              </a:tr>
              <a:tr h="2366251">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Tx/>
                        <a:buNone/>
                      </a:pPr>
                      <a:r>
                        <a:rPr sz="1200" dirty="0"/>
                        <a:t>1</a:t>
                      </a:r>
                      <a:r>
                        <a:rPr sz="1200" b="1" dirty="0"/>
                        <a:t>. We enable people to meet and be active in a community and have a safe living environment. </a:t>
                      </a:r>
                      <a:endParaRPr lang="fi-FI" sz="1200" b="1" strike="sngStrike" dirty="0">
                        <a:solidFill>
                          <a:srgbClr val="FF0000"/>
                        </a:solidFill>
                        <a:latin typeface="Segoe UI" panose="020B0502040204020203" pitchFamily="34" charset="0"/>
                        <a:ea typeface="Calibri" panose="020F0502020204030204" pitchFamily="34" charset="0"/>
                        <a:cs typeface="Segoe UI" panose="020B0502040204020203" pitchFamily="34" charset="0"/>
                      </a:endParaRP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85750" indent="-285750" rtl="0">
                        <a:buFont typeface="+mj-lt"/>
                        <a:buAutoNum type="arabicPeriod"/>
                      </a:pPr>
                      <a:r>
                        <a:rPr lang="en-gb" sz="1200" dirty="0">
                          <a:latin typeface="Segoe UI" panose="020B0502040204020203" pitchFamily="34" charset="0"/>
                          <a:cs typeface="Segoe UI" panose="020B0502040204020203" pitchFamily="34" charset="0"/>
                        </a:rPr>
                        <a:t>We strengthen participation models in Oulu.</a:t>
                      </a:r>
                    </a:p>
                    <a:p>
                      <a:pPr marL="285750" indent="-285750" rtl="0">
                        <a:buFont typeface="+mj-lt"/>
                        <a:buAutoNum type="arabicPeriod"/>
                      </a:pPr>
                      <a:r>
                        <a:rPr lang="en-gb" sz="1200" dirty="0">
                          <a:latin typeface="Segoe UI" panose="020B0502040204020203" pitchFamily="34" charset="0"/>
                          <a:cs typeface="Segoe UI" panose="020B0502040204020203" pitchFamily="34" charset="0"/>
                        </a:rPr>
                        <a:t>We support neighbourhood culture and the building of local identity and a sense of community</a:t>
                      </a:r>
                    </a:p>
                    <a:p>
                      <a:pPr marL="285750" indent="-285750" rtl="0">
                        <a:buFont typeface="+mj-lt"/>
                        <a:buAutoNum type="arabicPeriod"/>
                      </a:pPr>
                      <a:r>
                        <a:rPr lang="en-gb" sz="1200" dirty="0">
                          <a:latin typeface="Segoe UI" panose="020B0502040204020203" pitchFamily="34" charset="0"/>
                          <a:cs typeface="Segoe UI" panose="020B0502040204020203" pitchFamily="34" charset="0"/>
                        </a:rPr>
                        <a:t>We provide a safe living environment for everyone living in Oulu</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i="0" u="none" strike="noStrike" kern="1200" noProof="0" dirty="0">
                          <a:latin typeface="Segoe UI" panose="020B0502040204020203" pitchFamily="34" charset="0"/>
                          <a:cs typeface="Segoe UI" panose="020B0502040204020203" pitchFamily="34" charset="0"/>
                        </a:rPr>
                        <a:t>We develop new forms of participation together with municipal residents and try them out in different operating environments (yes/no).
 The measures are described.</a:t>
                      </a:r>
                      <a:endParaRPr lang="fi-FI" sz="1200" b="0" kern="1200" dirty="0">
                        <a:solidFill>
                          <a:schemeClr val="tx1"/>
                        </a:solidFill>
                        <a:latin typeface="Segoe UI" panose="020B0502040204020203" pitchFamily="34" charset="0"/>
                        <a:cs typeface="Segoe UI" panose="020B0502040204020203" pitchFamily="34" charset="0"/>
                      </a:endParaRPr>
                    </a:p>
                    <a:p>
                      <a:pPr marL="0" marR="0" lvl="0" indent="0" algn="l" rtl="0">
                        <a:lnSpc>
                          <a:spcPct val="100000"/>
                        </a:lnSpc>
                        <a:spcBef>
                          <a:spcPts val="0"/>
                        </a:spcBef>
                        <a:spcAft>
                          <a:spcPts val="0"/>
                        </a:spcAft>
                        <a:buClrTx/>
                        <a:buSzTx/>
                        <a:buFont typeface="Arial" panose="020B0604020202020204" pitchFamily="34" charset="0"/>
                        <a:buNone/>
                      </a:pPr>
                      <a:endParaRPr lang="fi-FI" sz="1200" b="0" kern="1200" dirty="0">
                        <a:solidFill>
                          <a:schemeClr val="tx1"/>
                        </a:solidFill>
                        <a:latin typeface="Segoe UI" panose="020B0502040204020203" pitchFamily="34" charset="0"/>
                        <a:cs typeface="Segoe UI" panose="020B0502040204020203" pitchFamily="34" charset="0"/>
                      </a:endParaRPr>
                    </a:p>
                    <a:p>
                      <a:pPr marL="0" marR="0" lvl="0" indent="0" algn="l" rtl="0">
                        <a:lnSpc>
                          <a:spcPct val="100000"/>
                        </a:lnSpc>
                        <a:spcBef>
                          <a:spcPts val="0"/>
                        </a:spcBef>
                        <a:spcAft>
                          <a:spcPts val="0"/>
                        </a:spcAft>
                        <a:buClrTx/>
                        <a:buSzTx/>
                        <a:buFont typeface="Arial" panose="020B0604020202020204" pitchFamily="34" charset="0"/>
                        <a:buNone/>
                      </a:pPr>
                      <a:r>
                        <a:rPr sz="1200" dirty="0"/>
                        <a:t>-The feeling of loneliness decreases, and the goal is to stop bullying at school</a:t>
                      </a:r>
                    </a:p>
                    <a:p>
                      <a:pPr marL="0" marR="0" lvl="0" indent="0" algn="l" rtl="0">
                        <a:lnSpc>
                          <a:spcPct val="100000"/>
                        </a:lnSpc>
                        <a:spcBef>
                          <a:spcPts val="0"/>
                        </a:spcBef>
                        <a:spcAft>
                          <a:spcPts val="0"/>
                        </a:spcAft>
                        <a:buClrTx/>
                        <a:buSzTx/>
                        <a:buFont typeface="Arial" panose="020B0604020202020204" pitchFamily="34" charset="0"/>
                        <a:buNone/>
                      </a:pPr>
                      <a:endParaRPr lang="fi-FI" sz="1200" b="0" i="0" u="none" strike="noStrike" kern="1200" dirty="0">
                        <a:solidFill>
                          <a:schemeClr val="dk1"/>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kern="1200" dirty="0">
                          <a:solidFill>
                            <a:schemeClr val="tx1"/>
                          </a:solidFill>
                          <a:latin typeface="Segoe UI" panose="020B0502040204020203" pitchFamily="34" charset="0"/>
                          <a:cs typeface="Segoe UI" panose="020B0502040204020203" pitchFamily="34" charset="0"/>
                        </a:rPr>
                        <a:t>- Experience of belonging to a group or community that is important to oneself, the proportion increases
 </a:t>
                      </a:r>
                    </a:p>
                    <a:p>
                      <a:pPr rtl="0"/>
                      <a:r>
                        <a:rPr lang="en-gb" sz="1200" b="0" kern="1200" dirty="0">
                          <a:solidFill>
                            <a:schemeClr val="tx1"/>
                          </a:solidFill>
                          <a:latin typeface="Segoe UI" panose="020B0502040204020203" pitchFamily="34" charset="0"/>
                          <a:cs typeface="Segoe UI" panose="020B0502040204020203" pitchFamily="34" charset="0"/>
                        </a:rPr>
                        <a:t>Experienced public order and security increases (Municipal services survey)</a:t>
                      </a:r>
                      <a:endParaRPr lang="fi-FI" sz="1200" dirty="0">
                        <a:solidFill>
                          <a:schemeClr val="tx1"/>
                        </a:solidFill>
                        <a:latin typeface="Segoe UI" panose="020B0502040204020203" pitchFamily="34" charset="0"/>
                        <a:cs typeface="Segoe UI" panose="020B0502040204020203" pitchFamily="34" charset="0"/>
                      </a:endParaRP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40000"/>
                      </a:srgbClr>
                    </a:solidFill>
                  </a:tcPr>
                </a:tc>
                <a:extLst>
                  <a:ext uri="{0D108BD9-81ED-4DB2-BD59-A6C34878D82A}">
                    <a16:rowId xmlns:a16="http://schemas.microsoft.com/office/drawing/2014/main" val="4211562298"/>
                  </a:ext>
                </a:extLst>
              </a:tr>
              <a:tr h="2469546">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Segoe UI" panose="020B0502040204020203" pitchFamily="34" charset="0"/>
                          <a:cs typeface="Segoe UI" panose="020B0502040204020203" pitchFamily="34" charset="0"/>
                        </a:rPr>
                        <a:t>2. </a:t>
                      </a:r>
                      <a:r>
                        <a:rPr lang="en-gb" sz="1200" b="1" dirty="0">
                          <a:solidFill>
                            <a:schemeClr val="tx1"/>
                          </a:solidFill>
                          <a:latin typeface="Segoe UI" panose="020B0502040204020203" pitchFamily="34" charset="0"/>
                          <a:cs typeface="Segoe UI" panose="020B0502040204020203" pitchFamily="34" charset="0"/>
                        </a:rPr>
                        <a:t>We support the well-being and functional capacity of schoolchildren by developing preventive measures</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a:latin typeface="Segoe UI" panose="020B0502040204020203" pitchFamily="34" charset="0"/>
                          <a:cs typeface="Segoe UI" panose="020B0502040204020203" pitchFamily="34" charset="0"/>
                        </a:rPr>
                        <a:t>We promote effective measures through community influencing and other multidisciplinary forms of networking (e.g. wellbeing in day care, school and upper secondary school.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a:solidFill>
                            <a:schemeClr val="tx1"/>
                          </a:solidFill>
                          <a:latin typeface="Segoe UI" panose="020B0502040204020203" pitchFamily="34" charset="0"/>
                          <a:cs typeface="Segoe UI" panose="020B0502040204020203" pitchFamily="34" charset="0"/>
                        </a:rPr>
                        <a:t>We promote wellbeing together with various actors.</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a:solidFill>
                            <a:schemeClr val="tx1"/>
                          </a:solidFill>
                          <a:latin typeface="Segoe UI" panose="020B0502040204020203" pitchFamily="34" charset="0"/>
                          <a:cs typeface="Segoe UI" panose="020B0502040204020203" pitchFamily="34" charset="0"/>
                        </a:rPr>
                        <a:t>The differences in wellbeing are levelled out through preventive measures and through the development of early support.  Low threshold operating models are targeted especially at the wellbeing of the mind and the challenges of life management.</a:t>
                      </a:r>
                    </a:p>
                    <a:p>
                      <a:pPr marL="228600" indent="-228600" rtl="0">
                        <a:buFont typeface="+mj-lt"/>
                        <a:buAutoNum type="arabicPeriod"/>
                      </a:pPr>
                      <a:r>
                        <a:rPr lang="en-gb" sz="1200">
                          <a:solidFill>
                            <a:schemeClr val="tx1"/>
                          </a:solidFill>
                          <a:latin typeface="Segoe UI" panose="020B0502040204020203" pitchFamily="34" charset="0"/>
                          <a:cs typeface="Segoe UI" panose="020B0502040204020203" pitchFamily="34" charset="0"/>
                        </a:rPr>
                        <a:t>We develop knowledge management in wellbeing</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a:lnSpc>
                          <a:spcPct val="100000"/>
                        </a:lnSpc>
                        <a:spcBef>
                          <a:spcPts val="0"/>
                        </a:spcBef>
                        <a:spcAft>
                          <a:spcPts val="0"/>
                        </a:spcAft>
                        <a:buClrTx/>
                        <a:buSzTx/>
                        <a:buFont typeface="Arial" panose="020B0604020202020204" pitchFamily="34" charset="0"/>
                        <a:buNone/>
                      </a:pPr>
                      <a:r>
                        <a:rPr lang="en-gb" sz="1200" b="0" i="0" u="none" strike="noStrike" noProof="0" dirty="0">
                          <a:latin typeface="Segoe UI" panose="020B0502040204020203" pitchFamily="34" charset="0"/>
                          <a:cs typeface="Segoe UI" panose="020B0502040204020203" pitchFamily="34" charset="0"/>
                        </a:rPr>
                        <a:t>The Community impact model has been introduced in all areas of Oulu (yes/no).  The measures are described.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b="0" i="0" u="none" strike="noStrike" noProof="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noProof="0" dirty="0">
                          <a:latin typeface="Segoe UI" panose="020B0502040204020203" pitchFamily="34" charset="0"/>
                          <a:cs typeface="Segoe UI" panose="020B0502040204020203" pitchFamily="34" charset="0"/>
                        </a:rPr>
                        <a:t>-In life cycle monitoring, the relative share of remedial services compared to supportive and preventive services will not increase compared to the previous year.</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sz="1200" dirty="0"/>
                        <a:t>- The proportion of those who rate their health status as good increases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i="0" u="none" strike="noStrike" kern="1200" noProof="0" dirty="0">
                          <a:latin typeface="Segoe UI" panose="020B0502040204020203" pitchFamily="34" charset="0"/>
                          <a:cs typeface="Segoe UI" panose="020B0502040204020203" pitchFamily="34" charset="0"/>
                        </a:rPr>
                        <a:t>- The proportion of those who rate their mental health as good increases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kern="1200" dirty="0">
                          <a:solidFill>
                            <a:schemeClr val="tx1"/>
                          </a:solidFill>
                          <a:latin typeface="Segoe UI" panose="020B0502040204020203" pitchFamily="34" charset="0"/>
                          <a:cs typeface="Segoe UI" panose="020B0502040204020203" pitchFamily="34" charset="0"/>
                        </a:rPr>
                        <a:t>The city works to promote the health and wellbeing of its residents (the TEA meter)</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20000"/>
                      </a:srgbClr>
                    </a:solidFill>
                  </a:tcPr>
                </a:tc>
                <a:extLst>
                  <a:ext uri="{0D108BD9-81ED-4DB2-BD59-A6C34878D82A}">
                    <a16:rowId xmlns:a16="http://schemas.microsoft.com/office/drawing/2014/main" val="1179741533"/>
                  </a:ext>
                </a:extLst>
              </a:tr>
            </a:tbl>
          </a:graphicData>
        </a:graphic>
      </p:graphicFrame>
      <p:sp>
        <p:nvSpPr>
          <p:cNvPr id="3" name="Dian numeron paikkamerkki 2">
            <a:extLst>
              <a:ext uri="{FF2B5EF4-FFF2-40B4-BE49-F238E27FC236}">
                <a16:creationId xmlns:a16="http://schemas.microsoft.com/office/drawing/2014/main" id="{F5AE9B58-2480-438A-8D27-BAE40EEB3E43}"/>
              </a:ext>
            </a:extLst>
          </p:cNvPr>
          <p:cNvSpPr>
            <a:spLocks noGrp="1"/>
          </p:cNvSpPr>
          <p:nvPr>
            <p:ph type="sldNum" sz="quarter" idx="12"/>
          </p:nvPr>
        </p:nvSpPr>
        <p:spPr/>
        <p:txBody>
          <a:bodyPr rtlCol="0"/>
          <a:lstStyle/>
          <a:p>
            <a:pPr rtl="0"/>
            <a:r>
              <a:rPr lang="en-gb">
                <a:solidFill>
                  <a:schemeClr val="tx1"/>
                </a:solidFill>
              </a:rPr>
              <a:t>14</a:t>
            </a:r>
          </a:p>
        </p:txBody>
      </p:sp>
    </p:spTree>
    <p:extLst>
      <p:ext uri="{BB962C8B-B14F-4D97-AF65-F5344CB8AC3E}">
        <p14:creationId xmlns:p14="http://schemas.microsoft.com/office/powerpoint/2010/main" val="168845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46124" y="241633"/>
            <a:ext cx="10906125" cy="768350"/>
          </a:xfrm>
        </p:spPr>
        <p:txBody>
          <a:bodyPr rtlCol="0">
            <a:normAutofit fontScale="90000"/>
          </a:bodyPr>
          <a:lstStyle/>
          <a:p>
            <a:pPr rtl="0"/>
            <a:r>
              <a:rPr lang="en-gb" sz="2400">
                <a:cs typeface="Segoe UI"/>
              </a:rPr>
              <a:t>5. In Oulu, everyone has the possibility to live a safe and healthy life</a:t>
            </a:r>
            <a:br>
              <a:rPr lang="fi-FI" sz="2800">
                <a:cs typeface="Segoe UI"/>
              </a:rPr>
            </a:br>
            <a:r>
              <a:rPr lang="en-gb" sz="1600">
                <a:latin typeface="Segoe UI" panose="020B0502040204020203" pitchFamily="34" charset="0"/>
                <a:cs typeface="Segoe UI" panose="020B0502040204020203" pitchFamily="34" charset="0"/>
              </a:rPr>
              <a:t>In 2023, the well-being tasks of the city will change. </a:t>
            </a:r>
            <a:r>
              <a:rPr lang="en-gb" sz="1600">
                <a:cs typeface="Segoe UI"/>
              </a:rPr>
              <a:t>In Oulu, well-being grows as people and things come together.</a:t>
            </a:r>
            <a:endParaRPr lang="fi-FI" sz="1600"/>
          </a:p>
        </p:txBody>
      </p:sp>
      <p:graphicFrame>
        <p:nvGraphicFramePr>
          <p:cNvPr id="6" name="Taulukko 2">
            <a:extLst>
              <a:ext uri="{FF2B5EF4-FFF2-40B4-BE49-F238E27FC236}">
                <a16:creationId xmlns:a16="http://schemas.microsoft.com/office/drawing/2014/main" id="{91019E0A-B7E9-44D3-A52B-C252E9E77A29}"/>
              </a:ext>
            </a:extLst>
          </p:cNvPr>
          <p:cNvGraphicFramePr>
            <a:graphicFrameLocks/>
          </p:cNvGraphicFramePr>
          <p:nvPr>
            <p:extLst>
              <p:ext uri="{D42A27DB-BD31-4B8C-83A1-F6EECF244321}">
                <p14:modId xmlns:p14="http://schemas.microsoft.com/office/powerpoint/2010/main" val="1216687715"/>
              </p:ext>
            </p:extLst>
          </p:nvPr>
        </p:nvGraphicFramePr>
        <p:xfrm>
          <a:off x="651953" y="1009983"/>
          <a:ext cx="10075750" cy="5856333"/>
        </p:xfrm>
        <a:graphic>
          <a:graphicData uri="http://schemas.openxmlformats.org/drawingml/2006/table">
            <a:tbl>
              <a:tblPr firstRow="1" bandRow="1"/>
              <a:tblGrid>
                <a:gridCol w="2369499">
                  <a:extLst>
                    <a:ext uri="{9D8B030D-6E8A-4147-A177-3AD203B41FA5}">
                      <a16:colId xmlns:a16="http://schemas.microsoft.com/office/drawing/2014/main" val="3888059601"/>
                    </a:ext>
                  </a:extLst>
                </a:gridCol>
                <a:gridCol w="3937379">
                  <a:extLst>
                    <a:ext uri="{9D8B030D-6E8A-4147-A177-3AD203B41FA5}">
                      <a16:colId xmlns:a16="http://schemas.microsoft.com/office/drawing/2014/main" val="1195639467"/>
                    </a:ext>
                  </a:extLst>
                </a:gridCol>
                <a:gridCol w="3768872">
                  <a:extLst>
                    <a:ext uri="{9D8B030D-6E8A-4147-A177-3AD203B41FA5}">
                      <a16:colId xmlns:a16="http://schemas.microsoft.com/office/drawing/2014/main" val="2951888742"/>
                    </a:ext>
                  </a:extLst>
                </a:gridCol>
              </a:tblGrid>
              <a:tr h="260881">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solidFill>
                            <a:schemeClr val="tx1"/>
                          </a:solidFill>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FD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solidFill>
                            <a:schemeClr val="tx1"/>
                          </a:solidFill>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FD7"/>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solidFill>
                            <a:schemeClr val="tx1"/>
                          </a:solidFill>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FD7"/>
                    </a:solidFill>
                  </a:tcPr>
                </a:tc>
                <a:extLst>
                  <a:ext uri="{0D108BD9-81ED-4DB2-BD59-A6C34878D82A}">
                    <a16:rowId xmlns:a16="http://schemas.microsoft.com/office/drawing/2014/main" val="2277400650"/>
                  </a:ext>
                </a:extLst>
              </a:tr>
              <a:tr h="2550838">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a:latin typeface="Segoe UI" panose="020B0502040204020203" pitchFamily="34" charset="0"/>
                          <a:cs typeface="Segoe UI" panose="020B0502040204020203" pitchFamily="34" charset="0"/>
                        </a:rPr>
                        <a:t>3. </a:t>
                      </a:r>
                      <a:r>
                        <a:rPr lang="en-gb" sz="1200" b="1">
                          <a:solidFill>
                            <a:schemeClr val="tx1"/>
                          </a:solidFill>
                          <a:latin typeface="Segoe UI" panose="020B0502040204020203" pitchFamily="34" charset="0"/>
                          <a:cs typeface="Segoe UI" panose="020B0502040204020203" pitchFamily="34" charset="0"/>
                        </a:rPr>
                        <a:t>We  make it possible to adopt an active, sporty lifestyle and find meaningful activities</a:t>
                      </a:r>
                      <a:endParaRPr lang="fi-FI" sz="1200" b="1">
                        <a:solidFill>
                          <a:schemeClr val="tx1"/>
                        </a:solidFill>
                        <a:latin typeface="Segoe UI" panose="020B0502040204020203" pitchFamily="34" charset="0"/>
                        <a:ea typeface="Calibri" panose="020F0502020204030204" pitchFamily="34" charset="0"/>
                        <a:cs typeface="Segoe UI" panose="020B0502040204020203" pitchFamily="34" charset="0"/>
                      </a:endParaRP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a:solidFill>
                            <a:schemeClr val="tx1"/>
                          </a:solidFill>
                          <a:latin typeface="Segoe UI" panose="020B0502040204020203" pitchFamily="34" charset="0"/>
                          <a:cs typeface="Segoe UI" panose="020B0502040204020203" pitchFamily="34" charset="0"/>
                        </a:rPr>
                        <a:t>We strengthen measures to promote health-enhancing physical, social and cultural activities</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a:solidFill>
                            <a:schemeClr val="tx1"/>
                          </a:solidFill>
                          <a:latin typeface="Segoe UI" panose="020B0502040204020203" pitchFamily="34" charset="0"/>
                          <a:cs typeface="Segoe UI" panose="020B0502040204020203" pitchFamily="34" charset="0"/>
                        </a:rPr>
                        <a:t>We support diverse recreational activities in cooperation with different actors</a:t>
                      </a:r>
                    </a:p>
                    <a:p>
                      <a:pPr marL="285750" marR="0" lvl="0" indent="-285750" algn="l" rtl="0" eaLnBrk="1" fontAlgn="auto" latinLnBrk="0" hangingPunct="1">
                        <a:lnSpc>
                          <a:spcPct val="100000"/>
                        </a:lnSpc>
                        <a:spcBef>
                          <a:spcPts val="0"/>
                        </a:spcBef>
                        <a:spcAft>
                          <a:spcPts val="0"/>
                        </a:spcAft>
                        <a:buClrTx/>
                        <a:buSzTx/>
                        <a:buFont typeface="+mj-lt"/>
                        <a:buAutoNum type="arabicPeriod"/>
                      </a:pPr>
                      <a:r>
                        <a:rPr lang="en-gb" sz="1200">
                          <a:latin typeface="Segoe UI" panose="020B0502040204020203" pitchFamily="34" charset="0"/>
                          <a:cs typeface="Segoe UI" panose="020B0502040204020203" pitchFamily="34" charset="0"/>
                        </a:rPr>
                        <a:t>In planning and implementing the built environment, we take into account the perspective of promoting well-being and health</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pPr>
                      <a:r>
                        <a:rPr lang="en-gb" sz="1200" kern="1200">
                          <a:solidFill>
                            <a:schemeClr val="dk1"/>
                          </a:solidFill>
                          <a:latin typeface="Segoe UI" panose="020B0502040204020203" pitchFamily="34" charset="0"/>
                          <a:ea typeface="+mn-ea"/>
                          <a:cs typeface="Segoe UI" panose="020B0502040204020203" pitchFamily="34" charset="0"/>
                        </a:rPr>
                        <a:t>We encourage a physically active lifestyle, and we are a sport-friendly city</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pPr>
                      <a:r>
                        <a:rPr lang="en-gb" sz="1200" kern="1200">
                          <a:solidFill>
                            <a:schemeClr val="dk1"/>
                          </a:solidFill>
                          <a:latin typeface="Segoe UI" panose="020B0502040204020203" pitchFamily="34" charset="0"/>
                          <a:ea typeface="+mn-ea"/>
                          <a:cs typeface="Segoe UI" panose="020B0502040204020203" pitchFamily="34" charset="0"/>
                        </a:rPr>
                        <a:t>We work in close cooperation with various associations in the city. </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kern="1200" dirty="0">
                          <a:solidFill>
                            <a:srgbClr val="000000"/>
                          </a:solidFill>
                          <a:latin typeface="Segoe UI" panose="020B0502040204020203" pitchFamily="34" charset="0"/>
                          <a:cs typeface="Segoe UI" panose="020B0502040204020203" pitchFamily="34" charset="0"/>
                        </a:rPr>
                        <a:t>The implementation of the Cultural Welfare Plan is monitored annually and reported to the City Executive and the committees essential to the implementation of the strategy.</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fi-FI" sz="1200" kern="1200" dirty="0">
                        <a:solidFill>
                          <a:srgbClr val="000000"/>
                        </a:solidFill>
                        <a:latin typeface="Segoe UI" panose="020B0502040204020203" pitchFamily="34" charset="0"/>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kern="1200" dirty="0">
                          <a:solidFill>
                            <a:schemeClr val="tx1"/>
                          </a:solidFill>
                          <a:latin typeface="Segoe UI" panose="020B0502040204020203" pitchFamily="34" charset="0"/>
                          <a:cs typeface="Segoe UI" panose="020B0502040204020203" pitchFamily="34" charset="0"/>
                        </a:rPr>
                        <a:t>-The proportion of children and young people exercising at least one hour a day grows
 </a:t>
                      </a:r>
                      <a:endParaRPr lang="fi-FI" sz="1200" kern="1200" dirty="0">
                        <a:solidFill>
                          <a:schemeClr val="tx1"/>
                        </a:solidFill>
                        <a:latin typeface="Segoe UI" panose="020B0502040204020203" pitchFamily="34" charset="0"/>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kern="1200" dirty="0">
                          <a:solidFill>
                            <a:schemeClr val="tx1"/>
                          </a:solidFill>
                          <a:latin typeface="Segoe UI" panose="020B0502040204020203" pitchFamily="34" charset="0"/>
                          <a:cs typeface="Segoe UI" panose="020B0502040204020203" pitchFamily="34" charset="0"/>
                        </a:rPr>
                        <a:t>-The proportion of adults getting too little physical activity decreases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fi-FI" sz="1200" kern="1200" dirty="0">
                        <a:solidFill>
                          <a:schemeClr val="tx1"/>
                        </a:solidFill>
                        <a:latin typeface="Segoe UI" panose="020B0502040204020203" pitchFamily="34" charset="0"/>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kern="1200" dirty="0">
                          <a:solidFill>
                            <a:schemeClr val="tx1"/>
                          </a:solidFill>
                          <a:latin typeface="Segoe UI" panose="020B0502040204020203" pitchFamily="34" charset="0"/>
                          <a:cs typeface="Segoe UI" panose="020B0502040204020203" pitchFamily="34" charset="0"/>
                        </a:rPr>
                        <a:t>-Interesting leisure activities for young people are organised in the residential neighbourhoods, the proportion increases</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40000"/>
                      </a:srgbClr>
                    </a:solidFill>
                  </a:tcPr>
                </a:tc>
                <a:extLst>
                  <a:ext uri="{0D108BD9-81ED-4DB2-BD59-A6C34878D82A}">
                    <a16:rowId xmlns:a16="http://schemas.microsoft.com/office/drawing/2014/main" val="3418359503"/>
                  </a:ext>
                </a:extLst>
              </a:tr>
              <a:tr h="2899773">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Segoe UI" panose="020B0502040204020203" pitchFamily="34" charset="0"/>
                          <a:cs typeface="Segoe UI" panose="020B0502040204020203" pitchFamily="34" charset="0"/>
                        </a:rPr>
                        <a:t>4. Municipal residents will be offered effective services </a:t>
                      </a:r>
                      <a:r>
                        <a:rPr lang="en-gb" sz="1200" b="1" kern="1200" dirty="0">
                          <a:solidFill>
                            <a:schemeClr val="tx1"/>
                          </a:solidFill>
                          <a:latin typeface="Segoe UI" panose="020B0502040204020203" pitchFamily="34" charset="0"/>
                          <a:cs typeface="Segoe UI" panose="020B0502040204020203" pitchFamily="34" charset="0"/>
                        </a:rPr>
                        <a:t>in cooperation with the wellbeing services county as of 2023.</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85750" indent="-285750" rtl="0">
                        <a:buFont typeface="+mj-lt"/>
                        <a:buAutoNum type="arabicPeriod"/>
                      </a:pPr>
                      <a:r>
                        <a:rPr lang="en-gb" sz="1200" b="0" kern="1200" dirty="0">
                          <a:solidFill>
                            <a:schemeClr val="tx1"/>
                          </a:solidFill>
                          <a:latin typeface="Segoe UI" panose="020B0502040204020203" pitchFamily="34" charset="0"/>
                          <a:cs typeface="Segoe UI" panose="020B0502040204020203" pitchFamily="34" charset="0"/>
                        </a:rPr>
                        <a:t>Customer-oriented practices and processes are strengthened on the interfaces between the city and the wellbeing services county</a:t>
                      </a:r>
                    </a:p>
                    <a:p>
                      <a:pPr marL="628650" lvl="1" indent="-171450" rtl="0">
                        <a:buFontTx/>
                        <a:buChar char="-"/>
                      </a:pPr>
                      <a:r>
                        <a:rPr lang="en-gb" sz="1200" b="0" kern="1200" dirty="0">
                          <a:solidFill>
                            <a:schemeClr val="tx1"/>
                          </a:solidFill>
                          <a:latin typeface="Segoe UI" panose="020B0502040204020203" pitchFamily="34" charset="0"/>
                          <a:cs typeface="Segoe UI" panose="020B0502040204020203" pitchFamily="34" charset="0"/>
                        </a:rPr>
                        <a:t>We expand the community impact approach to the entire North Ostrobothnia wellbeing services county</a:t>
                      </a:r>
                    </a:p>
                    <a:p>
                      <a:pPr marL="628650" lvl="1" indent="-171450" rtl="0">
                        <a:buFontTx/>
                        <a:buChar char="-"/>
                      </a:pPr>
                      <a:r>
                        <a:rPr lang="en-gb" sz="1200" b="0" kern="1200" dirty="0">
                          <a:solidFill>
                            <a:schemeClr val="tx1"/>
                          </a:solidFill>
                          <a:latin typeface="Segoe UI" panose="020B0502040204020203" pitchFamily="34" charset="0"/>
                          <a:cs typeface="Segoe UI" panose="020B0502040204020203" pitchFamily="34" charset="0"/>
                        </a:rPr>
                        <a:t>We provide statutory community pupil and student care in all schools and educational institutions</a:t>
                      </a:r>
                    </a:p>
                    <a:p>
                      <a:pPr marL="628650" lvl="1" indent="-171450" rtl="0">
                        <a:buFontTx/>
                        <a:buChar char="-"/>
                      </a:pPr>
                      <a:r>
                        <a:rPr lang="en-gb" sz="1200" b="0" kern="1200" dirty="0">
                          <a:solidFill>
                            <a:schemeClr val="tx1"/>
                          </a:solidFill>
                          <a:latin typeface="Segoe UI" panose="020B0502040204020203" pitchFamily="34" charset="0"/>
                          <a:cs typeface="Segoe UI" panose="020B0502040204020203" pitchFamily="34" charset="0"/>
                        </a:rPr>
                        <a:t>We strengthen regional action and its effectiveness in the growth and development communities of children and young people</a:t>
                      </a:r>
                    </a:p>
                    <a:p>
                      <a:pPr marL="285750" indent="-285750" rtl="0">
                        <a:buFont typeface="+mj-lt"/>
                        <a:buAutoNum type="arabicPeriod"/>
                      </a:pPr>
                      <a:r>
                        <a:rPr lang="en-gb" sz="1200" b="0" kern="1200" dirty="0">
                          <a:solidFill>
                            <a:schemeClr val="tx1"/>
                          </a:solidFill>
                          <a:latin typeface="Segoe UI" panose="020B0502040204020203" pitchFamily="34" charset="0"/>
                          <a:cs typeface="Segoe UI" panose="020B0502040204020203" pitchFamily="34" charset="0"/>
                        </a:rPr>
                        <a:t>We promote the restoration of working capacity and the functional capacity of older people</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indent="0" rtl="0">
                        <a:buFont typeface="Arial" panose="020B0604020202020204" pitchFamily="34" charset="0"/>
                        <a:buNone/>
                      </a:pPr>
                      <a:r>
                        <a:rPr lang="en-gb" sz="1200" dirty="0">
                          <a:latin typeface="Segoe UI" panose="020B0502040204020203" pitchFamily="34" charset="0"/>
                          <a:cs typeface="Segoe UI" panose="020B0502040204020203" pitchFamily="34" charset="0"/>
                        </a:rPr>
                        <a:t>-The common practices and processes of the city and the wellbeing services county have been prepared and implemented (yes/no) </a:t>
                      </a:r>
                      <a:r>
                        <a:rPr lang="en-gb" sz="1200" b="0" i="0" u="none" strike="noStrike" noProof="0" dirty="0">
                          <a:solidFill>
                            <a:schemeClr val="tx1"/>
                          </a:solidFill>
                          <a:latin typeface="Segoe UI" panose="020B0502040204020203" pitchFamily="34" charset="0"/>
                          <a:cs typeface="Segoe UI" panose="020B0502040204020203" pitchFamily="34" charset="0"/>
                        </a:rPr>
                        <a:t>The measures are described.</a:t>
                      </a:r>
                    </a:p>
                    <a:p>
                      <a:pPr marL="0" indent="0" rtl="0">
                        <a:buFont typeface="Arial" panose="020B0604020202020204" pitchFamily="34" charset="0"/>
                        <a:buNone/>
                      </a:pPr>
                      <a:endParaRPr lang="fi-FI" sz="1200" dirty="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n-gb" sz="1200" dirty="0">
                          <a:latin typeface="Segoe UI" panose="020B0502040204020203" pitchFamily="34" charset="0"/>
                          <a:cs typeface="Segoe UI" panose="020B0502040204020203" pitchFamily="34" charset="0"/>
                        </a:rPr>
                        <a:t>-The objectives of well-being have been prepared together with the wellbeing services county (yes/no).
 </a:t>
                      </a:r>
                      <a:endParaRPr lang="fi-FI" sz="1200" b="0" kern="1200" dirty="0">
                        <a:solidFill>
                          <a:schemeClr val="dk1"/>
                        </a:solidFill>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n-gb" sz="1200" b="0" kern="1200" dirty="0">
                          <a:solidFill>
                            <a:schemeClr val="dk1"/>
                          </a:solidFill>
                          <a:latin typeface="Segoe UI" panose="020B0502040204020203" pitchFamily="34" charset="0"/>
                          <a:cs typeface="Segoe UI" panose="020B0502040204020203" pitchFamily="34" charset="0"/>
                        </a:rPr>
                        <a:t>-The proportion of 25-64-year-olds receiving disability pension decreases</a:t>
                      </a:r>
                      <a:endParaRPr lang="fi-FI" sz="1200" b="0" kern="1200" dirty="0">
                        <a:solidFill>
                          <a:schemeClr val="accent2"/>
                        </a:solidFill>
                        <a:latin typeface="Segoe UI" panose="020B0502040204020203" pitchFamily="34" charset="0"/>
                        <a:cs typeface="Segoe UI" panose="020B0502040204020203" pitchFamily="34" charset="0"/>
                      </a:endParaRPr>
                    </a:p>
                    <a:p>
                      <a:pPr marL="0" indent="0" rtl="0">
                        <a:buFont typeface="Arial" panose="020B0604020202020204" pitchFamily="34" charset="0"/>
                        <a:buNone/>
                      </a:pPr>
                      <a:endParaRPr lang="fi-FI" sz="1200" b="0" kern="1200" dirty="0">
                        <a:solidFill>
                          <a:schemeClr val="tx1"/>
                        </a:solidFill>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n-gb" sz="1200" b="0" kern="1200" dirty="0">
                          <a:solidFill>
                            <a:schemeClr val="tx1"/>
                          </a:solidFill>
                          <a:latin typeface="Segoe UI" panose="020B0502040204020203" pitchFamily="34" charset="0"/>
                          <a:cs typeface="Segoe UI" panose="020B0502040204020203" pitchFamily="34" charset="0"/>
                        </a:rPr>
                        <a:t>-The proportion of people 75 or older living at home  increases</a:t>
                      </a:r>
                      <a:endParaRPr lang="fi-FI" sz="1200" dirty="0">
                        <a:latin typeface="Segoe UI" panose="020B0502040204020203" pitchFamily="34" charset="0"/>
                        <a:cs typeface="Segoe UI" panose="020B0502040204020203" pitchFamily="34" charset="0"/>
                      </a:endParaRPr>
                    </a:p>
                    <a:p>
                      <a:pPr lvl="0" rtl="0">
                        <a:buNone/>
                      </a:pPr>
                      <a:endParaRPr lang="fi-FI" sz="1200" dirty="0">
                        <a:latin typeface="Segoe UI" panose="020B0502040204020203" pitchFamily="34" charset="0"/>
                        <a:cs typeface="Segoe UI" panose="020B0502040204020203" pitchFamily="34" charset="0"/>
                      </a:endParaRP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FD7">
                        <a:tint val="20000"/>
                      </a:srgbClr>
                    </a:solidFill>
                  </a:tcPr>
                </a:tc>
                <a:extLst>
                  <a:ext uri="{0D108BD9-81ED-4DB2-BD59-A6C34878D82A}">
                    <a16:rowId xmlns:a16="http://schemas.microsoft.com/office/drawing/2014/main" val="2691561989"/>
                  </a:ext>
                </a:extLst>
              </a:tr>
            </a:tbl>
          </a:graphicData>
        </a:graphic>
      </p:graphicFrame>
      <p:sp>
        <p:nvSpPr>
          <p:cNvPr id="3" name="Dian numeron paikkamerkki 2">
            <a:extLst>
              <a:ext uri="{FF2B5EF4-FFF2-40B4-BE49-F238E27FC236}">
                <a16:creationId xmlns:a16="http://schemas.microsoft.com/office/drawing/2014/main" id="{F1EC3A11-40C0-4DB2-B9A6-A39320AEC551}"/>
              </a:ext>
            </a:extLst>
          </p:cNvPr>
          <p:cNvSpPr>
            <a:spLocks noGrp="1"/>
          </p:cNvSpPr>
          <p:nvPr>
            <p:ph type="sldNum" sz="quarter" idx="12"/>
          </p:nvPr>
        </p:nvSpPr>
        <p:spPr/>
        <p:txBody>
          <a:bodyPr rtlCol="0"/>
          <a:lstStyle/>
          <a:p>
            <a:pPr rtl="0"/>
            <a:r>
              <a:rPr lang="en-gb">
                <a:solidFill>
                  <a:schemeClr val="tx1"/>
                </a:solidFill>
              </a:rPr>
              <a:t>15</a:t>
            </a:r>
          </a:p>
        </p:txBody>
      </p:sp>
    </p:spTree>
    <p:extLst>
      <p:ext uri="{BB962C8B-B14F-4D97-AF65-F5344CB8AC3E}">
        <p14:creationId xmlns:p14="http://schemas.microsoft.com/office/powerpoint/2010/main" val="277245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670091" y="646497"/>
            <a:ext cx="11019145" cy="768350"/>
          </a:xfrm>
        </p:spPr>
        <p:txBody>
          <a:bodyPr rtlCol="0">
            <a:normAutofit fontScale="90000"/>
          </a:bodyPr>
          <a:lstStyle/>
          <a:p>
            <a:pPr rtl="0"/>
            <a:r>
              <a:rPr lang="en-gb" dirty="0">
                <a:cs typeface="Segoe UI"/>
              </a:rPr>
              <a:t>6. </a:t>
            </a:r>
            <a:r>
              <a:rPr lang="en-gb" dirty="0">
                <a:ea typeface="+mj-lt"/>
                <a:cs typeface="+mj-lt"/>
              </a:rPr>
              <a:t>Oulu has effective services, a sustainable economy, and healthy personnel.  </a:t>
            </a:r>
            <a:br>
              <a:rPr lang="fi-FI" dirty="0">
                <a:ea typeface="+mj-lt"/>
                <a:cs typeface="+mj-lt"/>
              </a:rPr>
            </a:br>
            <a:br>
              <a:rPr lang="fi-FI" dirty="0">
                <a:ea typeface="+mj-lt"/>
                <a:cs typeface="+mj-lt"/>
              </a:rPr>
            </a:br>
            <a:r>
              <a:rPr lang="en-gb" sz="1800" i="0" u="none" strike="noStrike" kern="1200" noProof="0" dirty="0">
                <a:solidFill>
                  <a:schemeClr val="tx1"/>
                </a:solidFill>
                <a:latin typeface="Segoe UI" panose="020B0502040204020203" pitchFamily="34" charset="0"/>
                <a:cs typeface="Segoe UI" panose="020B0502040204020203" pitchFamily="34" charset="0"/>
              </a:rPr>
              <a:t>Municipal services are human-oriented and organised in an economically, socially and environmentally sustainable way. </a:t>
            </a:r>
            <a:br>
              <a:rPr lang="fi-FI" sz="1800" i="0" u="none" strike="noStrike" kern="1200" noProof="0" dirty="0">
                <a:solidFill>
                  <a:schemeClr val="tx1"/>
                </a:solidFill>
                <a:latin typeface="Segoe UI" panose="020B0502040204020203" pitchFamily="34" charset="0"/>
                <a:cs typeface="Segoe UI" panose="020B0502040204020203" pitchFamily="34" charset="0"/>
              </a:rPr>
            </a:br>
            <a:endParaRPr lang="fi-FI" sz="1800" dirty="0"/>
          </a:p>
        </p:txBody>
      </p:sp>
      <p:graphicFrame>
        <p:nvGraphicFramePr>
          <p:cNvPr id="10" name="Taulukko 4">
            <a:extLst>
              <a:ext uri="{FF2B5EF4-FFF2-40B4-BE49-F238E27FC236}">
                <a16:creationId xmlns:a16="http://schemas.microsoft.com/office/drawing/2014/main" id="{FF3463D3-B572-46D4-8FE1-3C9F15821E76}"/>
              </a:ext>
            </a:extLst>
          </p:cNvPr>
          <p:cNvGraphicFramePr>
            <a:graphicFrameLocks noGrp="1"/>
          </p:cNvGraphicFramePr>
          <p:nvPr>
            <p:ph idx="1"/>
            <p:extLst>
              <p:ext uri="{D42A27DB-BD31-4B8C-83A1-F6EECF244321}">
                <p14:modId xmlns:p14="http://schemas.microsoft.com/office/powerpoint/2010/main" val="1369429899"/>
              </p:ext>
            </p:extLst>
          </p:nvPr>
        </p:nvGraphicFramePr>
        <p:xfrm>
          <a:off x="770881" y="1741549"/>
          <a:ext cx="10139039" cy="3802639"/>
        </p:xfrm>
        <a:graphic>
          <a:graphicData uri="http://schemas.openxmlformats.org/drawingml/2006/table">
            <a:tbl>
              <a:tblPr firstRow="1" bandRow="1">
                <a:tableStyleId>{073A0DAA-6AF3-43AB-8588-CEC1D06C72B9}</a:tableStyleId>
              </a:tblPr>
              <a:tblGrid>
                <a:gridCol w="1765490">
                  <a:extLst>
                    <a:ext uri="{9D8B030D-6E8A-4147-A177-3AD203B41FA5}">
                      <a16:colId xmlns:a16="http://schemas.microsoft.com/office/drawing/2014/main" val="1751977324"/>
                    </a:ext>
                  </a:extLst>
                </a:gridCol>
                <a:gridCol w="3723771">
                  <a:extLst>
                    <a:ext uri="{9D8B030D-6E8A-4147-A177-3AD203B41FA5}">
                      <a16:colId xmlns:a16="http://schemas.microsoft.com/office/drawing/2014/main" val="481492644"/>
                    </a:ext>
                  </a:extLst>
                </a:gridCol>
                <a:gridCol w="4649778">
                  <a:extLst>
                    <a:ext uri="{9D8B030D-6E8A-4147-A177-3AD203B41FA5}">
                      <a16:colId xmlns:a16="http://schemas.microsoft.com/office/drawing/2014/main" val="1889054904"/>
                    </a:ext>
                  </a:extLst>
                </a:gridCol>
              </a:tblGrid>
              <a:tr h="693538">
                <a:tc>
                  <a:txBody>
                    <a:bodyPr/>
                    <a:lstStyle/>
                    <a:p>
                      <a:pPr rtl="0"/>
                      <a:r>
                        <a:rPr lang="en-gb" sz="1200">
                          <a:latin typeface="Segoe UI" panose="020B0502040204020203" pitchFamily="34" charset="0"/>
                          <a:cs typeface="Segoe UI" panose="020B0502040204020203" pitchFamily="34" charset="0"/>
                        </a:rPr>
                        <a:t>Strategic objective</a:t>
                      </a:r>
                    </a:p>
                  </a:txBody>
                  <a:tcPr/>
                </a:tc>
                <a:tc>
                  <a:txBody>
                    <a:bodyPr/>
                    <a:lstStyle/>
                    <a:p>
                      <a:pPr rtl="0"/>
                      <a:r>
                        <a:rPr lang="en-gb" sz="1200">
                          <a:latin typeface="Segoe UI" panose="020B0502040204020203" pitchFamily="34" charset="0"/>
                          <a:cs typeface="Segoe UI" panose="020B0502040204020203" pitchFamily="34" charset="0"/>
                        </a:rPr>
                        <a:t>Strategic measures 2022-2025</a:t>
                      </a:r>
                    </a:p>
                  </a:txBody>
                  <a:tcPr/>
                </a:tc>
                <a:tc>
                  <a:txBody>
                    <a:bodyPr/>
                    <a:lstStyle/>
                    <a:p>
                      <a:pPr rtl="0"/>
                      <a:r>
                        <a:rPr lang="en-gb" sz="1200">
                          <a:latin typeface="Segoe UI" panose="020B0502040204020203" pitchFamily="34" charset="0"/>
                          <a:cs typeface="Segoe UI" panose="020B0502040204020203" pitchFamily="34" charset="0"/>
                        </a:rPr>
                        <a:t>Indicators</a:t>
                      </a:r>
                    </a:p>
                  </a:txBody>
                  <a:tcPr/>
                </a:tc>
                <a:extLst>
                  <a:ext uri="{0D108BD9-81ED-4DB2-BD59-A6C34878D82A}">
                    <a16:rowId xmlns:a16="http://schemas.microsoft.com/office/drawing/2014/main" val="1267082588"/>
                  </a:ext>
                </a:extLst>
              </a:tr>
              <a:tr h="3109101">
                <a:tc>
                  <a:txBody>
                    <a:bodyPr/>
                    <a:lstStyle/>
                    <a:p>
                      <a:pPr rtl="0"/>
                      <a:r>
                        <a:rPr lang="en-gb" sz="1200" b="1" strike="noStrike">
                          <a:latin typeface="Segoe UI" panose="020B0502040204020203" pitchFamily="34" charset="0"/>
                          <a:cs typeface="Segoe UI" panose="020B0502040204020203" pitchFamily="34" charset="0"/>
                        </a:rPr>
                        <a:t>1. We improve the service satisfaction of Oulu residents</a:t>
                      </a:r>
                      <a:endParaRPr lang="fi-FI" sz="1200" b="1" strike="sngStrike">
                        <a:solidFill>
                          <a:srgbClr val="FF0000"/>
                        </a:solidFill>
                        <a:highlight>
                          <a:srgbClr val="FFFF00"/>
                        </a:highlight>
                        <a:latin typeface="Segoe UI" panose="020B0502040204020203" pitchFamily="34" charset="0"/>
                        <a:cs typeface="Segoe UI" panose="020B0502040204020203" pitchFamily="34" charset="0"/>
                      </a:endParaRP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a:solidFill>
                            <a:schemeClr val="tx1"/>
                          </a:solidFill>
                          <a:latin typeface="Segoe UI" panose="020B0502040204020203" pitchFamily="34" charset="0"/>
                          <a:cs typeface="Segoe UI" panose="020B0502040204020203" pitchFamily="34" charset="0"/>
                        </a:rPr>
                        <a:t>We develop effective and efficient services and our operations in a knowledge-based human-oriented way.</a:t>
                      </a:r>
                      <a:r>
                        <a:rPr lang="en-gb" sz="1200" b="0" i="0" strike="noStrike" kern="1200">
                          <a:solidFill>
                            <a:schemeClr val="tx1"/>
                          </a:solidFill>
                          <a:latin typeface="Segoe UI" panose="020B0502040204020203" pitchFamily="34" charset="0"/>
                          <a:ea typeface="+mn-ea"/>
                          <a:cs typeface="Segoe UI" panose="020B0502040204020203" pitchFamily="34" charset="0"/>
                        </a:rPr>
                        <a:t> </a:t>
                      </a:r>
                      <a:r>
                        <a:rPr lang="en-gb" sz="1200" b="0" strike="noStrike" kern="1200">
                          <a:solidFill>
                            <a:schemeClr val="tx1"/>
                          </a:solidFill>
                          <a:latin typeface="Segoe UI" panose="020B0502040204020203" pitchFamily="34" charset="0"/>
                          <a:ea typeface="+mn-ea"/>
                          <a:cs typeface="Segoe UI" panose="020B0502040204020203" pitchFamily="34" charset="0"/>
                        </a:rPr>
                        <a:t>Our service network and electronic services form an integral service package.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a:solidFill>
                            <a:schemeClr val="tx1"/>
                          </a:solidFill>
                          <a:latin typeface="Segoe UI" panose="020B0502040204020203" pitchFamily="34" charset="0"/>
                          <a:cs typeface="Segoe UI" panose="020B0502040204020203" pitchFamily="34" charset="0"/>
                        </a:rPr>
                        <a:t>Together, we improve the service experience and interaction of residents and businesses and strengthen the culture of experimentation.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a:solidFill>
                            <a:schemeClr val="tx1"/>
                          </a:solidFill>
                          <a:latin typeface="Segoe UI" panose="020B0502040204020203" pitchFamily="34" charset="0"/>
                          <a:cs typeface="Segoe UI" panose="020B0502040204020203" pitchFamily="34" charset="0"/>
                        </a:rPr>
                        <a:t>We improve the ability to serve customers multi-lingually.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kern="1200">
                          <a:solidFill>
                            <a:schemeClr val="tx1"/>
                          </a:solidFill>
                          <a:latin typeface="Segoe UI" panose="020B0502040204020203" pitchFamily="34" charset="0"/>
                          <a:ea typeface="+mn-ea"/>
                          <a:cs typeface="Segoe UI" panose="020B0502040204020203" pitchFamily="34" charset="0"/>
                        </a:rPr>
                        <a:t>We operate according to the UNICEF Child Friendly Municipality initiative. </a:t>
                      </a:r>
                    </a:p>
                  </a:txBody>
                  <a:tcPr/>
                </a:tc>
                <a:tc>
                  <a:txBody>
                    <a:bodyPr/>
                    <a:lstStyle/>
                    <a:p>
                      <a:pPr rtl="0"/>
                      <a:r>
                        <a:rPr lang="en-gb" sz="1200" b="0" dirty="0">
                          <a:solidFill>
                            <a:schemeClr val="tx1"/>
                          </a:solidFill>
                          <a:latin typeface="+mn-lt"/>
                          <a:cs typeface="Segoe UI" panose="020B0502040204020203" pitchFamily="34" charset="0"/>
                        </a:rPr>
                        <a:t>- Municipal satisfaction, general service satisfaction.</a:t>
                      </a:r>
                    </a:p>
                    <a:p>
                      <a:pPr rtl="0"/>
                      <a:r>
                        <a:rPr lang="en-gb" sz="1200" b="0" kern="1200" dirty="0">
                          <a:solidFill>
                            <a:schemeClr val="tx1"/>
                          </a:solidFill>
                          <a:latin typeface="+mn-lt"/>
                          <a:cs typeface="Segoe UI" panose="020B0502040204020203" pitchFamily="34" charset="0"/>
                        </a:rPr>
                        <a:t>(Municipal services survey)</a:t>
                      </a:r>
                      <a:endParaRPr lang="fi-FI" sz="1200" dirty="0">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mn-lt"/>
                        </a:rPr>
                        <a:t>- </a:t>
                      </a:r>
                      <a:r>
                        <a:rPr sz="1200" dirty="0">
                          <a:latin typeface="+mn-lt"/>
                        </a:rPr>
                        <a:t>The use of the Oulu-Bot expands to 24/7 service in municipal counselling, and the number of customer service events in Oulu-Bot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Segoe UI" panose="020B0502040204020203" pitchFamily="34" charset="0"/>
                          <a:cs typeface="Segoe UI" panose="020B0502040204020203" pitchFamily="34" charset="0"/>
                        </a:rPr>
                        <a:t>-We extend the participation of residents in the development of services and support them in using the services</a:t>
                      </a:r>
                      <a:endParaRPr lang="fi-FI" sz="1200" b="1" dirty="0">
                        <a:solidFill>
                          <a:schemeClr val="dk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dirty="0">
                        <a:solidFill>
                          <a:schemeClr val="dk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 Enhanced multilingual service capacity (yes/no)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dirty="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egoe UI" panose="020B0502040204020203" pitchFamily="34" charset="0"/>
                          <a:ea typeface="+mn-ea"/>
                          <a:cs typeface="Segoe UI" panose="020B0502040204020203" pitchFamily="34" charset="0"/>
                        </a:rPr>
                        <a:t>- Oulu is a child-friendly municipality in 2024 and in 2028 according to the criteria of the UNICEF recognition.</a:t>
                      </a:r>
                    </a:p>
                  </a:txBody>
                  <a:tcPr/>
                </a:tc>
                <a:extLst>
                  <a:ext uri="{0D108BD9-81ED-4DB2-BD59-A6C34878D82A}">
                    <a16:rowId xmlns:a16="http://schemas.microsoft.com/office/drawing/2014/main" val="2254937344"/>
                  </a:ext>
                </a:extLst>
              </a:tr>
            </a:tbl>
          </a:graphicData>
        </a:graphic>
      </p:graphicFrame>
      <p:sp>
        <p:nvSpPr>
          <p:cNvPr id="3" name="Dian numeron paikkamerkki 2">
            <a:extLst>
              <a:ext uri="{FF2B5EF4-FFF2-40B4-BE49-F238E27FC236}">
                <a16:creationId xmlns:a16="http://schemas.microsoft.com/office/drawing/2014/main" id="{CD4A3CDB-7F29-4BD4-8477-7B9B705892DD}"/>
              </a:ext>
            </a:extLst>
          </p:cNvPr>
          <p:cNvSpPr>
            <a:spLocks noGrp="1"/>
          </p:cNvSpPr>
          <p:nvPr>
            <p:ph type="sldNum" sz="quarter" idx="12"/>
          </p:nvPr>
        </p:nvSpPr>
        <p:spPr/>
        <p:txBody>
          <a:bodyPr rtlCol="0"/>
          <a:lstStyle/>
          <a:p>
            <a:pPr rtl="0"/>
            <a:r>
              <a:rPr lang="en-gb">
                <a:solidFill>
                  <a:schemeClr val="tx1"/>
                </a:solidFill>
              </a:rPr>
              <a:t>16</a:t>
            </a:r>
          </a:p>
        </p:txBody>
      </p:sp>
    </p:spTree>
    <p:extLst>
      <p:ext uri="{BB962C8B-B14F-4D97-AF65-F5344CB8AC3E}">
        <p14:creationId xmlns:p14="http://schemas.microsoft.com/office/powerpoint/2010/main" val="230264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14538" y="908932"/>
            <a:ext cx="10927565" cy="768350"/>
          </a:xfrm>
        </p:spPr>
        <p:txBody>
          <a:bodyPr rtlCol="0">
            <a:normAutofit fontScale="90000"/>
          </a:bodyPr>
          <a:lstStyle/>
          <a:p>
            <a:pPr rtl="0"/>
            <a:r>
              <a:rPr lang="en-gb" dirty="0">
                <a:cs typeface="Segoe UI"/>
              </a:rPr>
              <a:t>6. </a:t>
            </a:r>
            <a:r>
              <a:rPr lang="en-gb" dirty="0">
                <a:ea typeface="+mj-lt"/>
                <a:cs typeface="+mj-lt"/>
              </a:rPr>
              <a:t>Oulu has effective services, a sustainable economy and healthy personnel</a:t>
            </a:r>
            <a:br>
              <a:rPr lang="fi-FI" dirty="0">
                <a:ea typeface="+mj-lt"/>
                <a:cs typeface="+mj-lt"/>
              </a:rPr>
            </a:br>
            <a:r>
              <a:rPr lang="en-gb" sz="1800" i="0" u="none" strike="noStrike" kern="1200" noProof="0" dirty="0">
                <a:solidFill>
                  <a:schemeClr val="tx1"/>
                </a:solidFill>
                <a:latin typeface="Segoe UI" panose="020B0502040204020203" pitchFamily="34" charset="0"/>
                <a:cs typeface="Segoe UI" panose="020B0502040204020203" pitchFamily="34" charset="0"/>
              </a:rPr>
              <a:t>Municipal services are human-oriented and organised in an economically, socially and environmentally sustainable way. </a:t>
            </a:r>
            <a:br>
              <a:rPr lang="fi-FI" sz="1800" i="0" u="none" strike="noStrike" kern="1200" noProof="0" dirty="0">
                <a:solidFill>
                  <a:schemeClr val="tx1"/>
                </a:solidFill>
                <a:latin typeface="Segoe UI" panose="020B0502040204020203" pitchFamily="34" charset="0"/>
                <a:cs typeface="Segoe UI" panose="020B0502040204020203" pitchFamily="34" charset="0"/>
              </a:rPr>
            </a:br>
            <a:endParaRPr lang="fi-FI" sz="1800" dirty="0"/>
          </a:p>
        </p:txBody>
      </p:sp>
      <p:graphicFrame>
        <p:nvGraphicFramePr>
          <p:cNvPr id="8" name="Taulukko 4">
            <a:extLst>
              <a:ext uri="{FF2B5EF4-FFF2-40B4-BE49-F238E27FC236}">
                <a16:creationId xmlns:a16="http://schemas.microsoft.com/office/drawing/2014/main" id="{DB40178A-00AE-4EF5-B0E3-1C8BFCAA3617}"/>
              </a:ext>
            </a:extLst>
          </p:cNvPr>
          <p:cNvGraphicFramePr>
            <a:graphicFrameLocks/>
          </p:cNvGraphicFramePr>
          <p:nvPr>
            <p:extLst>
              <p:ext uri="{D42A27DB-BD31-4B8C-83A1-F6EECF244321}">
                <p14:modId xmlns:p14="http://schemas.microsoft.com/office/powerpoint/2010/main" val="4195726419"/>
              </p:ext>
            </p:extLst>
          </p:nvPr>
        </p:nvGraphicFramePr>
        <p:xfrm>
          <a:off x="714539" y="1800519"/>
          <a:ext cx="10927565" cy="4219953"/>
        </p:xfrm>
        <a:graphic>
          <a:graphicData uri="http://schemas.openxmlformats.org/drawingml/2006/table">
            <a:tbl>
              <a:tblPr firstRow="1" bandRow="1"/>
              <a:tblGrid>
                <a:gridCol w="1607574">
                  <a:extLst>
                    <a:ext uri="{9D8B030D-6E8A-4147-A177-3AD203B41FA5}">
                      <a16:colId xmlns:a16="http://schemas.microsoft.com/office/drawing/2014/main" val="1751977324"/>
                    </a:ext>
                  </a:extLst>
                </a:gridCol>
                <a:gridCol w="5212885">
                  <a:extLst>
                    <a:ext uri="{9D8B030D-6E8A-4147-A177-3AD203B41FA5}">
                      <a16:colId xmlns:a16="http://schemas.microsoft.com/office/drawing/2014/main" val="481492644"/>
                    </a:ext>
                  </a:extLst>
                </a:gridCol>
                <a:gridCol w="4107106">
                  <a:extLst>
                    <a:ext uri="{9D8B030D-6E8A-4147-A177-3AD203B41FA5}">
                      <a16:colId xmlns:a16="http://schemas.microsoft.com/office/drawing/2014/main" val="1889054904"/>
                    </a:ext>
                  </a:extLst>
                </a:gridCol>
              </a:tblGrid>
              <a:tr h="458691">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Indicators</a:t>
                      </a:r>
                    </a:p>
                    <a:p>
                      <a:pPr rtl="0"/>
                      <a:endParaRPr lang="fi-FI" sz="120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267082588"/>
                  </a:ext>
                </a:extLst>
              </a:tr>
              <a:tr h="3761262">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a:latin typeface="Segoe UI" panose="020B0502040204020203" pitchFamily="34" charset="0"/>
                          <a:cs typeface="Segoe UI" panose="020B0502040204020203" pitchFamily="34" charset="0"/>
                        </a:rPr>
                        <a:t>2. We manage the economy sustainably and we are a responsible actor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kern="1200" dirty="0">
                          <a:solidFill>
                            <a:schemeClr val="dk1"/>
                          </a:solidFill>
                          <a:latin typeface="Segoe UI" panose="020B0502040204020203" pitchFamily="34" charset="0"/>
                          <a:ea typeface="+mn-ea"/>
                          <a:cs typeface="Segoe UI" panose="020B0502040204020203" pitchFamily="34" charset="0"/>
                        </a:rPr>
                        <a:t>Our economy is in balance, and in city investments we prioritise building projects that strengthen the tax revenue base.</a:t>
                      </a:r>
                      <a:endParaRPr lang="fi-FI" sz="1200" strike="sngStrike" kern="1200" dirty="0">
                        <a:solidFill>
                          <a:schemeClr val="dk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kern="1200" dirty="0">
                        <a:solidFill>
                          <a:schemeClr val="dk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kern="1200" dirty="0">
                        <a:solidFill>
                          <a:schemeClr val="dk1"/>
                        </a:solidFill>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200" kern="1200" dirty="0">
                          <a:solidFill>
                            <a:schemeClr val="dk1"/>
                          </a:solidFill>
                          <a:latin typeface="Segoe UI" panose="020B0502040204020203" pitchFamily="34" charset="0"/>
                          <a:ea typeface="+mn-ea"/>
                          <a:cs typeface="Segoe UI" panose="020B0502040204020203" pitchFamily="34" charset="0"/>
                        </a:rPr>
                        <a:t>We make use of the opportunities offered by digitalisation to improve efficiency.</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fi-FI" sz="1200" kern="1200" dirty="0">
                        <a:solidFill>
                          <a:srgbClr val="FF0000"/>
                        </a:solidFill>
                        <a:latin typeface="Segoe UI" panose="020B0502040204020203" pitchFamily="34" charset="0"/>
                        <a:ea typeface="+mn-ea"/>
                        <a:cs typeface="Segoe UI" panose="020B0502040204020203" pitchFamily="34" charset="0"/>
                      </a:endParaRPr>
                    </a:p>
                    <a:p>
                      <a:pPr marL="228600" marR="0" lvl="0" indent="-228600" algn="l" rtl="0" eaLnBrk="1" fontAlgn="auto" latinLnBrk="0" hangingPunct="1">
                        <a:lnSpc>
                          <a:spcPct val="100000"/>
                        </a:lnSpc>
                        <a:spcBef>
                          <a:spcPts val="0"/>
                        </a:spcBef>
                        <a:spcAft>
                          <a:spcPts val="0"/>
                        </a:spcAft>
                        <a:buClrTx/>
                        <a:buSzTx/>
                        <a:buFont typeface="+mj-lt"/>
                        <a:buAutoNum type="arabicPeriod" startAt="3"/>
                      </a:pPr>
                      <a:r>
                        <a:rPr lang="en-gb" sz="1200" kern="1200" dirty="0">
                          <a:solidFill>
                            <a:schemeClr val="tx1"/>
                          </a:solidFill>
                          <a:latin typeface="Segoe UI" panose="020B0502040204020203" pitchFamily="34" charset="0"/>
                          <a:ea typeface="+mn-ea"/>
                          <a:cs typeface="Segoe UI" panose="020B0502040204020203" pitchFamily="34" charset="0"/>
                        </a:rPr>
                        <a:t>We enhance the service network</a:t>
                      </a:r>
                      <a:endParaRPr lang="fi-FI" sz="1200" strike="sngStrike" kern="1200" dirty="0">
                        <a:solidFill>
                          <a:schemeClr val="tx1"/>
                        </a:solidFill>
                        <a:latin typeface="Segoe UI" panose="020B0502040204020203" pitchFamily="34" charset="0"/>
                        <a:ea typeface="+mn-ea"/>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fi-FI" sz="1200" kern="1200" dirty="0">
                        <a:solidFill>
                          <a:srgbClr val="FF0000"/>
                        </a:solidFill>
                        <a:highlight>
                          <a:srgbClr val="FFFF00"/>
                        </a:highlight>
                        <a:latin typeface="Segoe UI" panose="020B0502040204020203" pitchFamily="34" charset="0"/>
                        <a:ea typeface="+mn-ea"/>
                        <a:cs typeface="Segoe UI" panose="020B0502040204020203" pitchFamily="34" charset="0"/>
                      </a:endParaRPr>
                    </a:p>
                    <a:p>
                      <a:pPr marL="228600" marR="0" lvl="0" indent="-228600" algn="l" rtl="0" eaLnBrk="1" fontAlgn="auto" latinLnBrk="0" hangingPunct="1">
                        <a:lnSpc>
                          <a:spcPct val="100000"/>
                        </a:lnSpc>
                        <a:spcBef>
                          <a:spcPts val="0"/>
                        </a:spcBef>
                        <a:spcAft>
                          <a:spcPts val="0"/>
                        </a:spcAft>
                        <a:buClrTx/>
                        <a:buSzTx/>
                        <a:buFont typeface="+mj-lt"/>
                        <a:buAutoNum type="arabicPeriod" startAt="4"/>
                      </a:pPr>
                      <a:r>
                        <a:rPr lang="en-gb" sz="1200" kern="1200" dirty="0">
                          <a:solidFill>
                            <a:schemeClr val="tx1"/>
                          </a:solidFill>
                          <a:latin typeface="Segoe UI" panose="020B0502040204020203" pitchFamily="34" charset="0"/>
                          <a:ea typeface="+mn-ea"/>
                          <a:cs typeface="Segoe UI" panose="020B0502040204020203" pitchFamily="34" charset="0"/>
                        </a:rPr>
                        <a:t>We are a skilful purchaser, and we will reform the procurement operating model.</a:t>
                      </a:r>
                      <a:endParaRPr lang="fi-FI" sz="1200" kern="1200" dirty="0">
                        <a:solidFill>
                          <a:schemeClr val="dk1"/>
                        </a:solidFill>
                        <a:latin typeface="Segoe UI" panose="020B0502040204020203" pitchFamily="34" charset="0"/>
                        <a:ea typeface="+mn-ea"/>
                        <a:cs typeface="Segoe UI" panose="020B0502040204020203" pitchFamily="34" charset="0"/>
                      </a:endParaRPr>
                    </a:p>
                    <a:p>
                      <a:pPr rtl="0"/>
                      <a:endParaRPr lang="fi-FI" sz="1200" kern="1200" dirty="0">
                        <a:solidFill>
                          <a:schemeClr val="dk1"/>
                        </a:solidFill>
                        <a:latin typeface="Segoe UI" panose="020B0502040204020203" pitchFamily="34" charset="0"/>
                        <a:ea typeface="+mn-ea"/>
                        <a:cs typeface="Segoe UI" panose="020B0502040204020203" pitchFamily="34" charset="0"/>
                      </a:endParaRPr>
                    </a:p>
                    <a:p>
                      <a:pPr marL="228600" indent="-228600" rtl="0">
                        <a:buFont typeface="+mj-lt"/>
                        <a:buAutoNum type="arabicPeriod" startAt="5"/>
                      </a:pPr>
                      <a:r>
                        <a:rPr lang="en-gb" sz="1200" kern="1200" dirty="0">
                          <a:solidFill>
                            <a:schemeClr val="dk1"/>
                          </a:solidFill>
                          <a:latin typeface="Segoe UI" panose="020B0502040204020203" pitchFamily="34" charset="0"/>
                          <a:ea typeface="+mn-ea"/>
                          <a:cs typeface="Segoe UI" panose="020B0502040204020203" pitchFamily="34" charset="0"/>
                        </a:rPr>
                        <a:t>We are an active and responsible owner.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i="0" kern="1200" dirty="0">
                        <a:solidFill>
                          <a:schemeClr val="tx1"/>
                        </a:solidFill>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gb" sz="1200" i="0" kern="1200" dirty="0">
                          <a:solidFill>
                            <a:schemeClr val="tx1"/>
                          </a:solidFill>
                          <a:latin typeface="Segoe UI" panose="020B0502040204020203" pitchFamily="34" charset="0"/>
                          <a:ea typeface="+mn-ea"/>
                          <a:cs typeface="Segoe UI" panose="020B0502040204020203" pitchFamily="34" charset="0"/>
                        </a:rPr>
                        <a:t>We promote economic, social and environmental sustainability in our work.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Net expenditure development %
 </a:t>
                      </a:r>
                    </a:p>
                    <a:p>
                      <a:pPr rtl="0"/>
                      <a:r>
                        <a:rPr lang="en-gb" sz="1200" b="0" dirty="0">
                          <a:latin typeface="Segoe UI" panose="020B0502040204020203" pitchFamily="34" charset="0"/>
                          <a:cs typeface="Segoe UI" panose="020B0502040204020203" pitchFamily="34" charset="0"/>
                        </a:rPr>
                        <a:t>Annual contribution margin / resident</a:t>
                      </a:r>
                    </a:p>
                    <a:p>
                      <a:pPr rtl="0"/>
                      <a:r>
                        <a:rPr lang="en-gb" sz="1200" b="0" dirty="0">
                          <a:latin typeface="Segoe UI" panose="020B0502040204020203" pitchFamily="34" charset="0"/>
                          <a:cs typeface="Segoe UI" panose="020B0502040204020203" pitchFamily="34" charset="0"/>
                        </a:rPr>
                        <a:t>Group annual contribution margin / resident</a:t>
                      </a:r>
                    </a:p>
                    <a:p>
                      <a:pPr rtl="0"/>
                      <a:r>
                        <a:rPr lang="en-gb" sz="1200" b="0" dirty="0">
                          <a:latin typeface="Segoe UI" panose="020B0502040204020203" pitchFamily="34" charset="0"/>
                          <a:cs typeface="Segoe UI" panose="020B0502040204020203" pitchFamily="34" charset="0"/>
                        </a:rPr>
                        <a:t>Loan amount / resident</a:t>
                      </a:r>
                    </a:p>
                    <a:p>
                      <a:pPr rtl="0"/>
                      <a:endParaRPr lang="fi-FI" sz="1200" b="0" dirty="0">
                        <a:solidFill>
                          <a:schemeClr val="tx1"/>
                        </a:solidFill>
                        <a:latin typeface="Segoe UI" panose="020B0502040204020203" pitchFamily="34" charset="0"/>
                        <a:cs typeface="Segoe UI" panose="020B0502040204020203" pitchFamily="34" charset="0"/>
                      </a:endParaRPr>
                    </a:p>
                    <a:p>
                      <a:pPr rtl="0"/>
                      <a:r>
                        <a:rPr lang="en-gb" sz="1200" b="0" dirty="0">
                          <a:solidFill>
                            <a:schemeClr val="tx1"/>
                          </a:solidFill>
                          <a:latin typeface="Segoe UI" panose="020B0502040204020203" pitchFamily="34" charset="0"/>
                          <a:cs typeface="Segoe UI" panose="020B0502040204020203" pitchFamily="34" charset="0"/>
                        </a:rPr>
                        <a:t>The number of digital services and processes increases from the previous year (yes/no)</a:t>
                      </a:r>
                    </a:p>
                    <a:p>
                      <a:pPr rtl="0"/>
                      <a:endParaRPr lang="fi-FI" sz="1200" b="0" dirty="0">
                        <a:solidFill>
                          <a:schemeClr val="tx1"/>
                        </a:solidFill>
                        <a:latin typeface="Segoe UI" panose="020B0502040204020203" pitchFamily="34" charset="0"/>
                        <a:cs typeface="Segoe UI" panose="020B0502040204020203" pitchFamily="34" charset="0"/>
                      </a:endParaRPr>
                    </a:p>
                    <a:p>
                      <a:pPr rtl="0"/>
                      <a:r>
                        <a:rPr lang="en-gb" sz="1200" b="0" dirty="0">
                          <a:solidFill>
                            <a:schemeClr val="tx1"/>
                          </a:solidFill>
                          <a:latin typeface="Segoe UI" panose="020B0502040204020203" pitchFamily="34" charset="0"/>
                          <a:cs typeface="Segoe UI" panose="020B0502040204020203" pitchFamily="34" charset="0"/>
                        </a:rPr>
                        <a:t>Share of the cost of premises of the total costs*</a:t>
                      </a:r>
                    </a:p>
                    <a:p>
                      <a:pPr rtl="0"/>
                      <a:endParaRPr lang="fi-FI" sz="1200" dirty="0">
                        <a:solidFill>
                          <a:srgbClr val="FF0000"/>
                        </a:solidFill>
                        <a:highlight>
                          <a:srgbClr val="FFFF00"/>
                        </a:highlight>
                        <a:latin typeface="Segoe UI" panose="020B0502040204020203" pitchFamily="34" charset="0"/>
                        <a:cs typeface="Segoe UI" panose="020B0502040204020203" pitchFamily="34" charset="0"/>
                      </a:endParaRPr>
                    </a:p>
                    <a:p>
                      <a:pPr rtl="0"/>
                      <a:r>
                        <a:rPr lang="en-gb" sz="1200" dirty="0">
                          <a:solidFill>
                            <a:schemeClr val="tx1"/>
                          </a:solidFill>
                          <a:latin typeface="Segoe UI" panose="020B0502040204020203" pitchFamily="34" charset="0"/>
                          <a:cs typeface="Segoe UI" panose="020B0502040204020203" pitchFamily="34" charset="0"/>
                        </a:rPr>
                        <a:t>New procurement operating model in use</a:t>
                      </a:r>
                    </a:p>
                    <a:p>
                      <a:pPr rtl="0"/>
                      <a:r>
                        <a:rPr lang="en-gb" sz="1200" b="0" kern="1200" dirty="0">
                          <a:solidFill>
                            <a:schemeClr val="tx1"/>
                          </a:solidFill>
                          <a:latin typeface="Segoe UI" panose="020B0502040204020203" pitchFamily="34" charset="0"/>
                          <a:ea typeface="+mn-ea"/>
                          <a:cs typeface="Segoe UI" panose="020B0502040204020203" pitchFamily="34" charset="0"/>
                        </a:rPr>
                        <a:t>Innovation-friendly practices in procurement </a:t>
                      </a:r>
                    </a:p>
                    <a:p>
                      <a:pPr rtl="0"/>
                      <a:r>
                        <a:rPr lang="en-gb" sz="1200" dirty="0">
                          <a:solidFill>
                            <a:schemeClr val="tx1"/>
                          </a:solidFill>
                          <a:latin typeface="Segoe UI" panose="020B0502040204020203" pitchFamily="34" charset="0"/>
                          <a:cs typeface="Segoe UI" panose="020B0502040204020203" pitchFamily="34" charset="0"/>
                        </a:rPr>
                        <a:t>(in procurement conducted with an electronic system)</a:t>
                      </a:r>
                    </a:p>
                    <a:p>
                      <a:pPr rtl="0"/>
                      <a:endParaRPr lang="fi-FI" sz="1200" dirty="0">
                        <a:solidFill>
                          <a:schemeClr val="tx1"/>
                        </a:solidFill>
                        <a:latin typeface="Segoe UI" panose="020B0502040204020203" pitchFamily="34" charset="0"/>
                        <a:cs typeface="Segoe UI" panose="020B0502040204020203" pitchFamily="34" charset="0"/>
                      </a:endParaRPr>
                    </a:p>
                    <a:p>
                      <a:pPr rtl="0"/>
                      <a:r>
                        <a:rPr lang="en-gb" sz="1200" dirty="0">
                          <a:solidFill>
                            <a:schemeClr val="tx1"/>
                          </a:solidFill>
                          <a:latin typeface="Segoe UI" panose="020B0502040204020203" pitchFamily="34" charset="0"/>
                          <a:cs typeface="Segoe UI" panose="020B0502040204020203" pitchFamily="34" charset="0"/>
                        </a:rPr>
                        <a:t>Separate reporting of ownership policy guidelines</a:t>
                      </a:r>
                    </a:p>
                    <a:p>
                      <a:pPr rtl="0"/>
                      <a:endParaRPr lang="fi-FI" sz="1200" dirty="0">
                        <a:solidFill>
                          <a:schemeClr val="tx1"/>
                        </a:solidFill>
                        <a:highlight>
                          <a:srgbClr val="FFFF00"/>
                        </a:highlight>
                        <a:latin typeface="Segoe UI" panose="020B0502040204020203" pitchFamily="34" charset="0"/>
                        <a:cs typeface="Segoe UI" panose="020B0502040204020203" pitchFamily="34" charset="0"/>
                      </a:endParaRPr>
                    </a:p>
                    <a:p>
                      <a:pPr rtl="0"/>
                      <a:r>
                        <a:rPr lang="en-gb" sz="1200" dirty="0">
                          <a:solidFill>
                            <a:schemeClr val="tx1"/>
                          </a:solidFill>
                          <a:latin typeface="Segoe UI" panose="020B0502040204020203" pitchFamily="34" charset="0"/>
                          <a:cs typeface="Segoe UI" panose="020B0502040204020203" pitchFamily="34" charset="0"/>
                        </a:rPr>
                        <a:t>City Sustainable Development reporting in use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883323922"/>
                  </a:ext>
                </a:extLst>
              </a:tr>
            </a:tbl>
          </a:graphicData>
        </a:graphic>
      </p:graphicFrame>
      <p:sp>
        <p:nvSpPr>
          <p:cNvPr id="3" name="Dian numeron paikkamerkki 2">
            <a:extLst>
              <a:ext uri="{FF2B5EF4-FFF2-40B4-BE49-F238E27FC236}">
                <a16:creationId xmlns:a16="http://schemas.microsoft.com/office/drawing/2014/main" id="{D3491BC9-EF81-482C-B0AC-B3ED9D2462A8}"/>
              </a:ext>
            </a:extLst>
          </p:cNvPr>
          <p:cNvSpPr>
            <a:spLocks noGrp="1"/>
          </p:cNvSpPr>
          <p:nvPr>
            <p:ph type="sldNum" sz="quarter" idx="12"/>
          </p:nvPr>
        </p:nvSpPr>
        <p:spPr/>
        <p:txBody>
          <a:bodyPr rtlCol="0"/>
          <a:lstStyle/>
          <a:p>
            <a:pPr rtl="0"/>
            <a:r>
              <a:rPr lang="en-gb">
                <a:solidFill>
                  <a:schemeClr val="tx1"/>
                </a:solidFill>
              </a:rPr>
              <a:t>17</a:t>
            </a:r>
          </a:p>
        </p:txBody>
      </p:sp>
    </p:spTree>
    <p:extLst>
      <p:ext uri="{BB962C8B-B14F-4D97-AF65-F5344CB8AC3E}">
        <p14:creationId xmlns:p14="http://schemas.microsoft.com/office/powerpoint/2010/main" val="122907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805543" y="470640"/>
            <a:ext cx="10808279" cy="768350"/>
          </a:xfrm>
        </p:spPr>
        <p:txBody>
          <a:bodyPr rtlCol="0">
            <a:normAutofit fontScale="90000"/>
          </a:bodyPr>
          <a:lstStyle/>
          <a:p>
            <a:pPr rtl="0"/>
            <a:r>
              <a:rPr lang="en-gb" dirty="0">
                <a:cs typeface="Segoe UI"/>
              </a:rPr>
              <a:t>6. </a:t>
            </a:r>
            <a:r>
              <a:rPr lang="en-gb" dirty="0">
                <a:ea typeface="+mj-lt"/>
                <a:cs typeface="+mj-lt"/>
              </a:rPr>
              <a:t>Oulu has effective services, a sustainable economy, and healthy personnel.  </a:t>
            </a:r>
            <a:br>
              <a:rPr lang="fi-FI" dirty="0">
                <a:ea typeface="+mj-lt"/>
                <a:cs typeface="+mj-lt"/>
              </a:rPr>
            </a:br>
            <a:br>
              <a:rPr lang="fi-FI" dirty="0">
                <a:ea typeface="+mj-lt"/>
                <a:cs typeface="+mj-lt"/>
              </a:rPr>
            </a:br>
            <a:r>
              <a:rPr lang="en-gb" sz="1800" i="0" u="none" strike="noStrike" kern="1200" noProof="0" dirty="0">
                <a:solidFill>
                  <a:schemeClr val="tx1"/>
                </a:solidFill>
                <a:latin typeface="Segoe UI" panose="020B0502040204020203" pitchFamily="34" charset="0"/>
                <a:cs typeface="Segoe UI" panose="020B0502040204020203" pitchFamily="34" charset="0"/>
              </a:rPr>
              <a:t>Municipal services are human-oriented and organised in an economically, socially and environmentally sustainable way.</a:t>
            </a:r>
            <a:endParaRPr lang="fi-FI" sz="1800" dirty="0"/>
          </a:p>
        </p:txBody>
      </p:sp>
      <p:graphicFrame>
        <p:nvGraphicFramePr>
          <p:cNvPr id="8" name="Taulukko 4">
            <a:extLst>
              <a:ext uri="{FF2B5EF4-FFF2-40B4-BE49-F238E27FC236}">
                <a16:creationId xmlns:a16="http://schemas.microsoft.com/office/drawing/2014/main" id="{505FC23A-F6A9-425E-A726-81684A6A6953}"/>
              </a:ext>
            </a:extLst>
          </p:cNvPr>
          <p:cNvGraphicFramePr>
            <a:graphicFrameLocks noGrp="1"/>
          </p:cNvGraphicFramePr>
          <p:nvPr>
            <p:ph idx="1"/>
            <p:extLst>
              <p:ext uri="{D42A27DB-BD31-4B8C-83A1-F6EECF244321}">
                <p14:modId xmlns:p14="http://schemas.microsoft.com/office/powerpoint/2010/main" val="2091084621"/>
              </p:ext>
            </p:extLst>
          </p:nvPr>
        </p:nvGraphicFramePr>
        <p:xfrm>
          <a:off x="841892" y="1521299"/>
          <a:ext cx="10068028" cy="4412629"/>
        </p:xfrm>
        <a:graphic>
          <a:graphicData uri="http://schemas.openxmlformats.org/drawingml/2006/table">
            <a:tbl>
              <a:tblPr firstRow="1" bandRow="1">
                <a:tableStyleId>{073A0DAA-6AF3-43AB-8588-CEC1D06C72B9}</a:tableStyleId>
              </a:tblPr>
              <a:tblGrid>
                <a:gridCol w="1610469">
                  <a:extLst>
                    <a:ext uri="{9D8B030D-6E8A-4147-A177-3AD203B41FA5}">
                      <a16:colId xmlns:a16="http://schemas.microsoft.com/office/drawing/2014/main" val="1751977324"/>
                    </a:ext>
                  </a:extLst>
                </a:gridCol>
                <a:gridCol w="4843985">
                  <a:extLst>
                    <a:ext uri="{9D8B030D-6E8A-4147-A177-3AD203B41FA5}">
                      <a16:colId xmlns:a16="http://schemas.microsoft.com/office/drawing/2014/main" val="481492644"/>
                    </a:ext>
                  </a:extLst>
                </a:gridCol>
                <a:gridCol w="3613574">
                  <a:extLst>
                    <a:ext uri="{9D8B030D-6E8A-4147-A177-3AD203B41FA5}">
                      <a16:colId xmlns:a16="http://schemas.microsoft.com/office/drawing/2014/main" val="1889054904"/>
                    </a:ext>
                  </a:extLst>
                </a:gridCol>
              </a:tblGrid>
              <a:tr h="657706">
                <a:tc>
                  <a:txBody>
                    <a:bodyPr/>
                    <a:lstStyle/>
                    <a:p>
                      <a:pPr rtl="0"/>
                      <a:r>
                        <a:rPr lang="en-gb" sz="1200">
                          <a:latin typeface="Segoe UI" panose="020B0502040204020203" pitchFamily="34" charset="0"/>
                          <a:cs typeface="Segoe UI" panose="020B0502040204020203" pitchFamily="34" charset="0"/>
                        </a:rPr>
                        <a:t>Strategic objective</a:t>
                      </a:r>
                    </a:p>
                  </a:txBody>
                  <a:tcPr/>
                </a:tc>
                <a:tc>
                  <a:txBody>
                    <a:bodyPr/>
                    <a:lstStyle/>
                    <a:p>
                      <a:pPr rtl="0"/>
                      <a:r>
                        <a:rPr lang="en-gb" sz="1200">
                          <a:latin typeface="Segoe UI" panose="020B0502040204020203" pitchFamily="34" charset="0"/>
                          <a:cs typeface="Segoe UI" panose="020B0502040204020203" pitchFamily="34" charset="0"/>
                        </a:rPr>
                        <a:t>Strategic measures 2022-2025</a:t>
                      </a:r>
                    </a:p>
                  </a:txBody>
                  <a:tcPr/>
                </a:tc>
                <a:tc>
                  <a:txBody>
                    <a:bodyPr/>
                    <a:lstStyle/>
                    <a:p>
                      <a:pPr rtl="0"/>
                      <a:r>
                        <a:rPr lang="en-gb" sz="1200" dirty="0">
                          <a:latin typeface="Segoe UI" panose="020B0502040204020203" pitchFamily="34" charset="0"/>
                          <a:cs typeface="Segoe UI" panose="020B0502040204020203" pitchFamily="34" charset="0"/>
                        </a:rPr>
                        <a:t>Indicators</a:t>
                      </a:r>
                    </a:p>
                  </a:txBody>
                  <a:tcPr/>
                </a:tc>
                <a:extLst>
                  <a:ext uri="{0D108BD9-81ED-4DB2-BD59-A6C34878D82A}">
                    <a16:rowId xmlns:a16="http://schemas.microsoft.com/office/drawing/2014/main" val="1267082588"/>
                  </a:ext>
                </a:extLst>
              </a:tr>
              <a:tr h="3754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Segoe UI" panose="020B0502040204020203" pitchFamily="34" charset="0"/>
                          <a:cs typeface="Segoe UI" panose="020B0502040204020203" pitchFamily="34" charset="0"/>
                        </a:rPr>
                        <a:t>3. We are an attractive urban workplace</a:t>
                      </a:r>
                      <a:endParaRPr lang="fi-FI" sz="1200">
                        <a:latin typeface="Segoe UI" panose="020B0502040204020203" pitchFamily="34" charset="0"/>
                        <a:cs typeface="Segoe UI" panose="020B0502040204020203" pitchFamily="34" charset="0"/>
                      </a:endParaRPr>
                    </a:p>
                  </a:txBody>
                  <a:tcPr/>
                </a:tc>
                <a:tc>
                  <a:txBody>
                    <a:bodyPr/>
                    <a:lstStyle/>
                    <a:p>
                      <a:pPr marL="228600" lvl="0" indent="-228600" rtl="0" fontAlgn="base">
                        <a:buFont typeface="+mj-lt"/>
                        <a:buAutoNum type="arabicPeriod"/>
                      </a:pPr>
                      <a:r>
                        <a:rPr sz="1200" dirty="0">
                          <a:latin typeface="+mn-lt"/>
                        </a:rPr>
                        <a:t>We make sure that human resources management practices, management approach and political decision-making provide a framework for success, motivation and well-being at work.</a:t>
                      </a:r>
                    </a:p>
                    <a:p>
                      <a:pPr lvl="0" rtl="0" fontAlgn="base"/>
                      <a:endParaRPr lang="fi-FI" sz="1200" b="0" kern="1200" dirty="0">
                        <a:solidFill>
                          <a:schemeClr val="tx1"/>
                        </a:solidFill>
                        <a:latin typeface="+mn-lt"/>
                        <a:ea typeface="+mn-ea"/>
                        <a:cs typeface="Segoe UI" panose="020B0502040204020203" pitchFamily="34" charset="0"/>
                      </a:endParaRPr>
                    </a:p>
                    <a:p>
                      <a:pPr marL="228600" lvl="0" indent="-228600" rtl="0" fontAlgn="base">
                        <a:buFont typeface="+mj-lt"/>
                        <a:buAutoNum type="arabicPeriod" startAt="2"/>
                      </a:pPr>
                      <a:r>
                        <a:rPr sz="1200" dirty="0">
                          <a:latin typeface="+mn-lt"/>
                        </a:rPr>
                        <a:t>We are aiming for incentive pay and we provide competitive human resources benefits.</a:t>
                      </a:r>
                    </a:p>
                    <a:p>
                      <a:pPr lvl="0" rtl="0" fontAlgn="base"/>
                      <a:endParaRPr lang="fi-FI" sz="1200" kern="1200" dirty="0">
                        <a:solidFill>
                          <a:schemeClr val="tx1"/>
                        </a:solidFill>
                        <a:latin typeface="+mn-lt"/>
                        <a:ea typeface="+mn-ea"/>
                        <a:cs typeface="Segoe UI" panose="020B0502040204020203" pitchFamily="34" charset="0"/>
                      </a:endParaRPr>
                    </a:p>
                    <a:p>
                      <a:pPr marL="228600" lvl="0" indent="-228600" rtl="0" fontAlgn="base">
                        <a:buFont typeface="+mj-lt"/>
                        <a:buAutoNum type="arabicPeriod" startAt="3"/>
                      </a:pPr>
                      <a:r>
                        <a:rPr lang="en-gb" sz="1200" kern="1200" dirty="0">
                          <a:solidFill>
                            <a:schemeClr val="tx1"/>
                          </a:solidFill>
                          <a:latin typeface="+mn-lt"/>
                          <a:ea typeface="+mn-ea"/>
                          <a:cs typeface="Segoe UI" panose="020B0502040204020203" pitchFamily="34" charset="0"/>
                        </a:rPr>
                        <a:t>We ensure that the necessary skills and competences </a:t>
                      </a:r>
                      <a:r>
                        <a:rPr lang="en-gb" sz="1200" kern="1200" dirty="0">
                          <a:solidFill>
                            <a:schemeClr val="tx1"/>
                          </a:solidFill>
                          <a:latin typeface="Segoe UI" panose="020B0502040204020203" pitchFamily="34" charset="0"/>
                          <a:ea typeface="+mn-ea"/>
                          <a:cs typeface="Segoe UI" panose="020B0502040204020203" pitchFamily="34" charset="0"/>
                        </a:rPr>
                        <a:t>are developed in order to achieve our strategic objectives.</a:t>
                      </a:r>
                    </a:p>
                    <a:p>
                      <a:pPr lvl="0" rtl="0">
                        <a:buNone/>
                      </a:pPr>
                      <a:endParaRPr lang="fi-FI" sz="1200" kern="1200" dirty="0">
                        <a:solidFill>
                          <a:schemeClr val="tx1"/>
                        </a:solidFill>
                        <a:latin typeface="Segoe UI" panose="020B0502040204020203" pitchFamily="34" charset="0"/>
                        <a:ea typeface="+mn-ea"/>
                        <a:cs typeface="Segoe UI" panose="020B0502040204020203" pitchFamily="34" charset="0"/>
                      </a:endParaRPr>
                    </a:p>
                    <a:p>
                      <a:pPr marL="228600" lvl="0" indent="-228600" rtl="0">
                        <a:buFont typeface="+mj-lt"/>
                        <a:buAutoNum type="arabicPeriod" startAt="4"/>
                      </a:pPr>
                      <a:r>
                        <a:rPr lang="en-gb" sz="1200" kern="1200" dirty="0">
                          <a:solidFill>
                            <a:schemeClr val="tx1"/>
                          </a:solidFill>
                          <a:latin typeface="Segoe UI" panose="020B0502040204020203" pitchFamily="34" charset="0"/>
                          <a:ea typeface="+mn-ea"/>
                          <a:cs typeface="Segoe UI" panose="020B0502040204020203" pitchFamily="34" charset="0"/>
                        </a:rPr>
                        <a:t>Our wellbeing at work improves and the total costs of disability decrease.</a:t>
                      </a:r>
                      <a:endParaRPr lang="fi-FI" sz="1200" dirty="0">
                        <a:latin typeface="Segoe UI" panose="020B0502040204020203" pitchFamily="34" charset="0"/>
                        <a:cs typeface="Segoe UI" panose="020B0502040204020203" pitchFamily="34" charset="0"/>
                      </a:endParaRPr>
                    </a:p>
                  </a:txBody>
                  <a:tcPr/>
                </a:tc>
                <a:tc>
                  <a:txBody>
                    <a:bodyPr/>
                    <a:lstStyle/>
                    <a:p>
                      <a:pPr lvl="0" rtl="0" fontAlgn="base"/>
                      <a:r>
                        <a:rPr lang="en-gb" sz="1200" kern="1200" dirty="0">
                          <a:solidFill>
                            <a:schemeClr val="dk1"/>
                          </a:solidFill>
                          <a:latin typeface="Segoe UI" panose="020B0502040204020203" pitchFamily="34" charset="0"/>
                          <a:ea typeface="+mn-ea"/>
                          <a:cs typeface="Segoe UI" panose="020B0502040204020203" pitchFamily="34" charset="0"/>
                        </a:rPr>
                        <a:t>-The results of the Kunta10 summary indicators in the fields of work, work community and management will improve compared to the results of the previous survey (every two years)</a:t>
                      </a:r>
                    </a:p>
                    <a:p>
                      <a:pPr lvl="0" rtl="0" fontAlgn="base"/>
                      <a:endParaRPr lang="fi-FI" sz="1200" kern="1200" dirty="0">
                        <a:solidFill>
                          <a:schemeClr val="dk1"/>
                        </a:solidFill>
                        <a:latin typeface="Segoe UI" panose="020B0502040204020203" pitchFamily="34" charset="0"/>
                        <a:ea typeface="+mn-ea"/>
                        <a:cs typeface="Segoe UI" panose="020B0502040204020203" pitchFamily="34" charset="0"/>
                      </a:endParaRPr>
                    </a:p>
                    <a:p>
                      <a:pPr lvl="0" rtl="0" fontAlgn="base"/>
                      <a:r>
                        <a:rPr lang="en-gb" sz="1200" kern="1200" dirty="0">
                          <a:solidFill>
                            <a:schemeClr val="tx1"/>
                          </a:solidFill>
                          <a:latin typeface="Segoe UI" panose="020B0502040204020203" pitchFamily="34" charset="0"/>
                          <a:ea typeface="+mn-ea"/>
                          <a:cs typeface="Segoe UI" panose="020B0502040204020203" pitchFamily="34" charset="0"/>
                        </a:rPr>
                        <a:t>-Measures put in place, number of development areas</a:t>
                      </a:r>
                      <a:endParaRPr lang="fi-FI" sz="1200" kern="1200" dirty="0">
                        <a:solidFill>
                          <a:schemeClr val="dk1"/>
                        </a:solidFill>
                        <a:latin typeface="Segoe UI" panose="020B0502040204020203" pitchFamily="34" charset="0"/>
                        <a:ea typeface="+mn-ea"/>
                        <a:cs typeface="Segoe UI" panose="020B0502040204020203" pitchFamily="34" charset="0"/>
                      </a:endParaRPr>
                    </a:p>
                    <a:p>
                      <a:pPr lvl="0" rtl="0" fontAlgn="base"/>
                      <a:endParaRPr lang="fi-FI" sz="1200" kern="1200" dirty="0">
                        <a:solidFill>
                          <a:schemeClr val="dk1"/>
                        </a:solidFill>
                        <a:latin typeface="Segoe UI" panose="020B0502040204020203" pitchFamily="34" charset="0"/>
                        <a:ea typeface="+mn-ea"/>
                        <a:cs typeface="Segoe UI" panose="020B0502040204020203" pitchFamily="34" charset="0"/>
                      </a:endParaRPr>
                    </a:p>
                    <a:p>
                      <a:pPr lvl="0" rtl="0" fontAlgn="base"/>
                      <a:r>
                        <a:rPr lang="en-gb" sz="1200" kern="1200" dirty="0">
                          <a:solidFill>
                            <a:schemeClr val="dk1"/>
                          </a:solidFill>
                          <a:latin typeface="Segoe UI" panose="020B0502040204020203" pitchFamily="34" charset="0"/>
                          <a:ea typeface="+mn-ea"/>
                          <a:cs typeface="Segoe UI" panose="020B0502040204020203" pitchFamily="34" charset="0"/>
                        </a:rPr>
                        <a:t>-Percentage of staff with at least three days of training (%)</a:t>
                      </a:r>
                    </a:p>
                    <a:p>
                      <a:pPr lvl="0" rtl="0" fontAlgn="base"/>
                      <a:endParaRPr lang="fi-FI" sz="1200" kern="1200" dirty="0">
                        <a:solidFill>
                          <a:schemeClr val="dk1"/>
                        </a:solidFill>
                        <a:latin typeface="Segoe UI" panose="020B0502040204020203" pitchFamily="34" charset="0"/>
                        <a:ea typeface="+mn-ea"/>
                        <a:cs typeface="Segoe UI" panose="020B0502040204020203" pitchFamily="34" charset="0"/>
                      </a:endParaRPr>
                    </a:p>
                    <a:p>
                      <a:pPr lvl="0" rtl="0" fontAlgn="base"/>
                      <a:r>
                        <a:rPr lang="en-gb" sz="1200" kern="1200" dirty="0">
                          <a:solidFill>
                            <a:schemeClr val="dk1"/>
                          </a:solidFill>
                          <a:latin typeface="Segoe UI" panose="020B0502040204020203" pitchFamily="34" charset="0"/>
                          <a:ea typeface="+mn-ea"/>
                          <a:cs typeface="Segoe UI" panose="020B0502040204020203" pitchFamily="34" charset="0"/>
                        </a:rPr>
                        <a:t>-Total disability costs per annual work unit will not increase from the previous year</a:t>
                      </a:r>
                    </a:p>
                    <a:p>
                      <a:pPr lvl="0" rtl="0" fontAlgn="base"/>
                      <a:endParaRPr lang="fi-FI" sz="1200" kern="1200" dirty="0">
                        <a:solidFill>
                          <a:schemeClr val="dk1"/>
                        </a:solidFill>
                        <a:latin typeface="Segoe UI" panose="020B0502040204020203" pitchFamily="34" charset="0"/>
                        <a:ea typeface="+mn-ea"/>
                        <a:cs typeface="Segoe UI" panose="020B0502040204020203" pitchFamily="34" charset="0"/>
                      </a:endParaRPr>
                    </a:p>
                    <a:p>
                      <a:pPr lvl="0" rtl="0" fontAlgn="base"/>
                      <a:r>
                        <a:rPr lang="en-gb" sz="1200" kern="1200" dirty="0">
                          <a:solidFill>
                            <a:schemeClr val="dk1"/>
                          </a:solidFill>
                          <a:latin typeface="Segoe UI" panose="020B0502040204020203" pitchFamily="34" charset="0"/>
                          <a:ea typeface="+mn-ea"/>
                          <a:cs typeface="Segoe UI" panose="020B0502040204020203" pitchFamily="34" charset="0"/>
                        </a:rPr>
                        <a:t>-The percentage of sick leaves at city level does not exceed 4.0%</a:t>
                      </a:r>
                    </a:p>
                    <a:p>
                      <a:pPr lvl="0" rtl="0" fontAlgn="base"/>
                      <a:endParaRPr lang="fi-FI" sz="1200" kern="1200" dirty="0">
                        <a:solidFill>
                          <a:schemeClr val="dk1"/>
                        </a:solidFill>
                        <a:latin typeface="Segoe UI" panose="020B0502040204020203" pitchFamily="34" charset="0"/>
                        <a:ea typeface="+mn-ea"/>
                        <a:cs typeface="Segoe UI" panose="020B0502040204020203" pitchFamily="34" charset="0"/>
                      </a:endParaRPr>
                    </a:p>
                  </a:txBody>
                  <a:tcPr/>
                </a:tc>
                <a:extLst>
                  <a:ext uri="{0D108BD9-81ED-4DB2-BD59-A6C34878D82A}">
                    <a16:rowId xmlns:a16="http://schemas.microsoft.com/office/drawing/2014/main" val="2254937344"/>
                  </a:ext>
                </a:extLst>
              </a:tr>
            </a:tbl>
          </a:graphicData>
        </a:graphic>
      </p:graphicFrame>
      <p:sp>
        <p:nvSpPr>
          <p:cNvPr id="3" name="Dian numeron paikkamerkki 2">
            <a:extLst>
              <a:ext uri="{FF2B5EF4-FFF2-40B4-BE49-F238E27FC236}">
                <a16:creationId xmlns:a16="http://schemas.microsoft.com/office/drawing/2014/main" id="{9F8348B7-948C-4998-9ECC-68BF0706781B}"/>
              </a:ext>
            </a:extLst>
          </p:cNvPr>
          <p:cNvSpPr>
            <a:spLocks noGrp="1"/>
          </p:cNvSpPr>
          <p:nvPr>
            <p:ph type="sldNum" sz="quarter" idx="12"/>
          </p:nvPr>
        </p:nvSpPr>
        <p:spPr/>
        <p:txBody>
          <a:bodyPr rtlCol="0"/>
          <a:lstStyle/>
          <a:p>
            <a:pPr rtl="0"/>
            <a:r>
              <a:rPr lang="en-gb">
                <a:solidFill>
                  <a:schemeClr val="tx1"/>
                </a:solidFill>
              </a:rPr>
              <a:t>18</a:t>
            </a:r>
          </a:p>
        </p:txBody>
      </p:sp>
    </p:spTree>
    <p:extLst>
      <p:ext uri="{BB962C8B-B14F-4D97-AF65-F5344CB8AC3E}">
        <p14:creationId xmlns:p14="http://schemas.microsoft.com/office/powerpoint/2010/main" val="3397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Kuva, joka sisältää kohteen taivas, ulko, vesi, auringonlasku&#10;&#10;Kuvaus luotu automaattisesti">
            <a:extLst>
              <a:ext uri="{FF2B5EF4-FFF2-40B4-BE49-F238E27FC236}">
                <a16:creationId xmlns:a16="http://schemas.microsoft.com/office/drawing/2014/main" id="{6DF1C91E-03CF-4553-8F52-88EE93E5409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853238" y="0"/>
            <a:ext cx="5338761" cy="6857999"/>
          </a:xfrm>
        </p:spPr>
      </p:pic>
      <p:sp>
        <p:nvSpPr>
          <p:cNvPr id="13" name="Otsikko 12">
            <a:extLst>
              <a:ext uri="{FF2B5EF4-FFF2-40B4-BE49-F238E27FC236}">
                <a16:creationId xmlns:a16="http://schemas.microsoft.com/office/drawing/2014/main" id="{80C64D71-06AD-471B-810A-C6935F50D983}"/>
              </a:ext>
            </a:extLst>
          </p:cNvPr>
          <p:cNvSpPr>
            <a:spLocks noGrp="1"/>
          </p:cNvSpPr>
          <p:nvPr>
            <p:ph type="title"/>
          </p:nvPr>
        </p:nvSpPr>
        <p:spPr>
          <a:xfrm>
            <a:off x="780401" y="729881"/>
            <a:ext cx="5694218" cy="999460"/>
          </a:xfrm>
        </p:spPr>
        <p:txBody>
          <a:bodyPr rtlCol="0">
            <a:normAutofit fontScale="90000"/>
          </a:bodyPr>
          <a:lstStyle/>
          <a:p>
            <a:pPr rtl="0">
              <a:lnSpc>
                <a:spcPct val="150000"/>
              </a:lnSpc>
            </a:pPr>
            <a:r>
              <a:rPr lang="en-gb" sz="3200">
                <a:solidFill>
                  <a:schemeClr val="tx2"/>
                </a:solidFill>
                <a:latin typeface="Segoe UI Black" panose="020B0A02040204020203" pitchFamily="34" charset="0"/>
                <a:ea typeface="Segoe UI Black" panose="020B0A02040204020203" pitchFamily="34" charset="0"/>
              </a:rPr>
              <a:t>OULU 2030</a:t>
            </a:r>
            <a:br>
              <a:rPr lang="fi-FI"/>
            </a:br>
            <a:r>
              <a:rPr lang="en-gb" sz="2200" b="0" spc="300"/>
              <a:t>CULTURAL CLIMATE CHANGE NOW!</a:t>
            </a:r>
          </a:p>
        </p:txBody>
      </p:sp>
      <p:sp>
        <p:nvSpPr>
          <p:cNvPr id="15" name="Tekstin paikkamerkki 14">
            <a:extLst>
              <a:ext uri="{FF2B5EF4-FFF2-40B4-BE49-F238E27FC236}">
                <a16:creationId xmlns:a16="http://schemas.microsoft.com/office/drawing/2014/main" id="{10D72E82-3516-478F-8FD3-5647A3E04427}"/>
              </a:ext>
            </a:extLst>
          </p:cNvPr>
          <p:cNvSpPr>
            <a:spLocks noGrp="1"/>
          </p:cNvSpPr>
          <p:nvPr>
            <p:ph type="body" sz="quarter" idx="12"/>
          </p:nvPr>
        </p:nvSpPr>
        <p:spPr>
          <a:xfrm>
            <a:off x="757239" y="2129284"/>
            <a:ext cx="5945219" cy="3420725"/>
          </a:xfrm>
        </p:spPr>
        <p:txBody>
          <a:bodyPr rtlCol="0">
            <a:normAutofit fontScale="77500" lnSpcReduction="20000"/>
          </a:bodyPr>
          <a:lstStyle/>
          <a:p>
            <a:pPr marL="285750" indent="-285750" rtl="0">
              <a:lnSpc>
                <a:spcPct val="120000"/>
              </a:lnSpc>
              <a:buClr>
                <a:schemeClr val="tx2"/>
              </a:buClr>
              <a:buFont typeface="Segoe UI Light" panose="020B0502040204020203" pitchFamily="34" charset="0"/>
              <a:buChar char="►"/>
            </a:pPr>
            <a:r>
              <a:rPr lang="en-gb" sz="2100" dirty="0">
                <a:latin typeface="Segoe UI Light" panose="020B0502040204020203" pitchFamily="34" charset="0"/>
                <a:cs typeface="Segoe UI Light" panose="020B0502040204020203" pitchFamily="34" charset="0"/>
              </a:rPr>
              <a:t>Oulu delivers a higher grade of living, studying, working and endeavouring. The cultural climate change is a new feeling of togetherness, an Oulu attitude and way of doing things. </a:t>
            </a:r>
          </a:p>
          <a:p>
            <a:pPr marL="285750" indent="-285750" rtl="0">
              <a:lnSpc>
                <a:spcPct val="120000"/>
              </a:lnSpc>
              <a:buClr>
                <a:schemeClr val="tx2"/>
              </a:buClr>
              <a:buFont typeface="Segoe UI Light" panose="020B0502040204020203" pitchFamily="34" charset="0"/>
              <a:buChar char="►"/>
            </a:pPr>
            <a:r>
              <a:rPr lang="en-gb" sz="2100" dirty="0">
                <a:latin typeface="Segoe UI Light" panose="020B0502040204020203" pitchFamily="34" charset="0"/>
                <a:cs typeface="Segoe UI Light" panose="020B0502040204020203" pitchFamily="34" charset="0"/>
              </a:rPr>
              <a:t>In 2030, Oulu will be a northern, sustainably growing international centre of 230,000 inhabitants. We combine a humane and cheerful atmosphere, cutting-edge technology and entrepreneurship, and a distinctive, innovative, smart culture.  Oulu has a skilled workforce, a high level of education and a young population. Education builds Oulu.</a:t>
            </a:r>
          </a:p>
          <a:p>
            <a:pPr marL="285750" indent="-285750" rtl="0">
              <a:lnSpc>
                <a:spcPct val="120000"/>
              </a:lnSpc>
              <a:buClr>
                <a:schemeClr val="tx2"/>
              </a:buClr>
              <a:buFont typeface="Segoe UI Light" panose="020B0502040204020203" pitchFamily="34" charset="0"/>
              <a:buChar char="►"/>
            </a:pPr>
            <a:r>
              <a:rPr lang="en-gb" sz="2100" dirty="0">
                <a:latin typeface="Segoe UI Light" panose="020B0502040204020203" pitchFamily="34" charset="0"/>
                <a:cs typeface="Segoe UI Light" panose="020B0502040204020203" pitchFamily="34" charset="0"/>
              </a:rPr>
              <a:t>We build international success stories together and boldly use the possibilities of digitalisation. The goal is a net increase of 2,000 jobs per year.</a:t>
            </a:r>
          </a:p>
        </p:txBody>
      </p:sp>
      <p:sp>
        <p:nvSpPr>
          <p:cNvPr id="14" name="Sisällön paikkamerkki 13">
            <a:extLst>
              <a:ext uri="{FF2B5EF4-FFF2-40B4-BE49-F238E27FC236}">
                <a16:creationId xmlns:a16="http://schemas.microsoft.com/office/drawing/2014/main" id="{B6DEDF36-8EBA-4630-986C-EA78D79D8C98}"/>
              </a:ext>
            </a:extLst>
          </p:cNvPr>
          <p:cNvSpPr>
            <a:spLocks noGrp="1"/>
          </p:cNvSpPr>
          <p:nvPr>
            <p:ph type="body" sz="quarter" idx="11"/>
          </p:nvPr>
        </p:nvSpPr>
        <p:spPr>
          <a:xfrm>
            <a:off x="2348289" y="5865548"/>
            <a:ext cx="3345929" cy="397029"/>
          </a:xfrm>
        </p:spPr>
        <p:txBody>
          <a:bodyPr rtlCol="0">
            <a:normAutofit/>
          </a:bodyPr>
          <a:lstStyle/>
          <a:p>
            <a:pPr rtl="0"/>
            <a:endParaRPr lang="fi-FI"/>
          </a:p>
        </p:txBody>
      </p:sp>
      <p:sp>
        <p:nvSpPr>
          <p:cNvPr id="6" name="Dian numeron paikkamerkki 1">
            <a:extLst>
              <a:ext uri="{FF2B5EF4-FFF2-40B4-BE49-F238E27FC236}">
                <a16:creationId xmlns:a16="http://schemas.microsoft.com/office/drawing/2014/main" id="{22B8CCE4-1E71-4365-AA17-044A09A1622B}"/>
              </a:ext>
            </a:extLst>
          </p:cNvPr>
          <p:cNvSpPr txBox="1">
            <a:spLocks/>
          </p:cNvSpPr>
          <p:nvPr/>
        </p:nvSpPr>
        <p:spPr>
          <a:xfrm>
            <a:off x="8698150" y="6331042"/>
            <a:ext cx="2743200" cy="365125"/>
          </a:xfrm>
          <a:prstGeom prst="rect">
            <a:avLst/>
          </a:prstGeom>
        </p:spPr>
        <p:txBody>
          <a:bodyPr rtlCol="0"/>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gb" sz="1200">
                <a:solidFill>
                  <a:schemeClr val="bg1"/>
                </a:solidFill>
              </a:rPr>
              <a:t>1</a:t>
            </a:r>
          </a:p>
        </p:txBody>
      </p:sp>
    </p:spTree>
    <p:extLst>
      <p:ext uri="{BB962C8B-B14F-4D97-AF65-F5344CB8AC3E}">
        <p14:creationId xmlns:p14="http://schemas.microsoft.com/office/powerpoint/2010/main" val="34317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Ryhmä 47">
            <a:extLst>
              <a:ext uri="{FF2B5EF4-FFF2-40B4-BE49-F238E27FC236}">
                <a16:creationId xmlns:a16="http://schemas.microsoft.com/office/drawing/2014/main" id="{C5400CD1-A2A8-4711-B38C-84726D9845A8}"/>
              </a:ext>
            </a:extLst>
          </p:cNvPr>
          <p:cNvGrpSpPr/>
          <p:nvPr/>
        </p:nvGrpSpPr>
        <p:grpSpPr>
          <a:xfrm>
            <a:off x="3956305" y="5291305"/>
            <a:ext cx="4951704" cy="1307065"/>
            <a:chOff x="2721127" y="5312290"/>
            <a:chExt cx="4951704" cy="1307065"/>
          </a:xfrm>
        </p:grpSpPr>
        <p:sp>
          <p:nvSpPr>
            <p:cNvPr id="38" name="Vapaamuotoinen: Muoto 37">
              <a:extLst>
                <a:ext uri="{FF2B5EF4-FFF2-40B4-BE49-F238E27FC236}">
                  <a16:creationId xmlns:a16="http://schemas.microsoft.com/office/drawing/2014/main" id="{4673FDBB-95B0-43D3-80EE-092C7A434FB3}"/>
                </a:ext>
              </a:extLst>
            </p:cNvPr>
            <p:cNvSpPr/>
            <p:nvPr/>
          </p:nvSpPr>
          <p:spPr>
            <a:xfrm>
              <a:off x="2721129" y="5312290"/>
              <a:ext cx="4951702" cy="819150"/>
            </a:xfrm>
            <a:custGeom>
              <a:avLst/>
              <a:gdLst>
                <a:gd name="connsiteX0" fmla="*/ 1209675 w 4086225"/>
                <a:gd name="connsiteY0" fmla="*/ 0 h 819150"/>
                <a:gd name="connsiteX1" fmla="*/ 3905250 w 4086225"/>
                <a:gd name="connsiteY1" fmla="*/ 180975 h 819150"/>
                <a:gd name="connsiteX2" fmla="*/ 4086225 w 4086225"/>
                <a:gd name="connsiteY2" fmla="*/ 819150 h 819150"/>
                <a:gd name="connsiteX3" fmla="*/ 0 w 4086225"/>
                <a:gd name="connsiteY3" fmla="*/ 819150 h 819150"/>
                <a:gd name="connsiteX4" fmla="*/ 304800 w 4086225"/>
                <a:gd name="connsiteY4" fmla="*/ 352425 h 819150"/>
                <a:gd name="connsiteX5" fmla="*/ 1209675 w 4086225"/>
                <a:gd name="connsiteY5" fmla="*/ 0 h 819150"/>
                <a:gd name="connsiteX0" fmla="*/ 1209675 w 4086225"/>
                <a:gd name="connsiteY0" fmla="*/ 0 h 819150"/>
                <a:gd name="connsiteX1" fmla="*/ 3729639 w 4086225"/>
                <a:gd name="connsiteY1" fmla="*/ 180975 h 819150"/>
                <a:gd name="connsiteX2" fmla="*/ 4086225 w 4086225"/>
                <a:gd name="connsiteY2" fmla="*/ 819150 h 819150"/>
                <a:gd name="connsiteX3" fmla="*/ 0 w 4086225"/>
                <a:gd name="connsiteY3" fmla="*/ 819150 h 819150"/>
                <a:gd name="connsiteX4" fmla="*/ 304800 w 4086225"/>
                <a:gd name="connsiteY4" fmla="*/ 352425 h 819150"/>
                <a:gd name="connsiteX5" fmla="*/ 1209675 w 4086225"/>
                <a:gd name="connsiteY5" fmla="*/ 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225" h="819150">
                  <a:moveTo>
                    <a:pt x="1209675" y="0"/>
                  </a:moveTo>
                  <a:lnTo>
                    <a:pt x="3729639" y="180975"/>
                  </a:lnTo>
                  <a:lnTo>
                    <a:pt x="4086225" y="819150"/>
                  </a:lnTo>
                  <a:lnTo>
                    <a:pt x="0" y="819150"/>
                  </a:lnTo>
                  <a:lnTo>
                    <a:pt x="304800" y="352425"/>
                  </a:lnTo>
                  <a:lnTo>
                    <a:pt x="120967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40" name="Tekstiruutu 39">
              <a:extLst>
                <a:ext uri="{FF2B5EF4-FFF2-40B4-BE49-F238E27FC236}">
                  <a16:creationId xmlns:a16="http://schemas.microsoft.com/office/drawing/2014/main" id="{95058B9D-93E1-4794-B6A7-DB90109ADB2D}"/>
                </a:ext>
              </a:extLst>
            </p:cNvPr>
            <p:cNvSpPr txBox="1"/>
            <p:nvPr/>
          </p:nvSpPr>
          <p:spPr>
            <a:xfrm>
              <a:off x="3182270" y="5570255"/>
              <a:ext cx="4197627" cy="523220"/>
            </a:xfrm>
            <a:prstGeom prst="rect">
              <a:avLst/>
            </a:prstGeom>
            <a:noFill/>
          </p:spPr>
          <p:txBody>
            <a:bodyPr wrap="square" rtlCol="0">
              <a:spAutoFit/>
            </a:bodyPr>
            <a:lstStyle/>
            <a:p>
              <a:pPr algn="ctr" rtl="0"/>
              <a:r>
                <a:rPr lang="en-gb" sz="1400">
                  <a:latin typeface="Segoe UI Light" panose="020B0502040204020203" pitchFamily="34" charset="0"/>
                  <a:cs typeface="Segoe UI Light" panose="020B0502040204020203" pitchFamily="34" charset="0"/>
                </a:rPr>
                <a:t>OULU HAS EFFECTIVE SERVICES,</a:t>
              </a:r>
              <a:br>
                <a:rPr lang="fi-FI" sz="1400">
                  <a:latin typeface="Segoe UI Light" panose="020B0502040204020203" pitchFamily="34" charset="0"/>
                  <a:cs typeface="Segoe UI Light" panose="020B0502040204020203" pitchFamily="34" charset="0"/>
                </a:rPr>
              </a:br>
              <a:r>
                <a:rPr lang="en-gb" sz="1400">
                  <a:latin typeface="Segoe UI Light" panose="020B0502040204020203" pitchFamily="34" charset="0"/>
                  <a:cs typeface="Segoe UI Light" panose="020B0502040204020203" pitchFamily="34" charset="0"/>
                </a:rPr>
                <a:t> SUSTAINABLE ECONOMY AND HEALTHY PERSONNEL</a:t>
              </a:r>
            </a:p>
          </p:txBody>
        </p:sp>
        <p:grpSp>
          <p:nvGrpSpPr>
            <p:cNvPr id="47" name="Ryhmä 46">
              <a:extLst>
                <a:ext uri="{FF2B5EF4-FFF2-40B4-BE49-F238E27FC236}">
                  <a16:creationId xmlns:a16="http://schemas.microsoft.com/office/drawing/2014/main" id="{46DDA4EF-A6D3-46F9-9095-5AD88F84FB61}"/>
                </a:ext>
              </a:extLst>
            </p:cNvPr>
            <p:cNvGrpSpPr/>
            <p:nvPr/>
          </p:nvGrpSpPr>
          <p:grpSpPr>
            <a:xfrm>
              <a:off x="2721127" y="6216580"/>
              <a:ext cx="4951703" cy="402775"/>
              <a:chOff x="3161311" y="6225070"/>
              <a:chExt cx="4951703" cy="402775"/>
            </a:xfrm>
          </p:grpSpPr>
          <p:cxnSp>
            <p:nvCxnSpPr>
              <p:cNvPr id="46" name="Suora yhdysviiva 45">
                <a:extLst>
                  <a:ext uri="{FF2B5EF4-FFF2-40B4-BE49-F238E27FC236}">
                    <a16:creationId xmlns:a16="http://schemas.microsoft.com/office/drawing/2014/main" id="{9DFEE2E4-E69B-475C-9016-4832BB4CACB3}"/>
                  </a:ext>
                </a:extLst>
              </p:cNvPr>
              <p:cNvCxnSpPr>
                <a:cxnSpLocks/>
                <a:stCxn id="37" idx="3"/>
              </p:cNvCxnSpPr>
              <p:nvPr/>
            </p:nvCxnSpPr>
            <p:spPr>
              <a:xfrm>
                <a:off x="4493884" y="6426458"/>
                <a:ext cx="265326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kstiruutu 36">
                <a:extLst>
                  <a:ext uri="{FF2B5EF4-FFF2-40B4-BE49-F238E27FC236}">
                    <a16:creationId xmlns:a16="http://schemas.microsoft.com/office/drawing/2014/main" id="{3C6C184E-6002-4210-96F7-380E4B23050D}"/>
                  </a:ext>
                </a:extLst>
              </p:cNvPr>
              <p:cNvSpPr txBox="1"/>
              <p:nvPr/>
            </p:nvSpPr>
            <p:spPr>
              <a:xfrm>
                <a:off x="3161311" y="6225070"/>
                <a:ext cx="1332573" cy="402775"/>
              </a:xfrm>
              <a:prstGeom prst="rect">
                <a:avLst/>
              </a:prstGeom>
              <a:solidFill>
                <a:schemeClr val="tx2"/>
              </a:solidFill>
            </p:spPr>
            <p:txBody>
              <a:bodyPr wrap="square" tIns="108000" bIns="108000" rtlCol="0">
                <a:spAutoFit/>
              </a:bodyPr>
              <a:lstStyle/>
              <a:p>
                <a:pPr algn="ctr" rtl="0"/>
                <a:r>
                  <a:rPr lang="en-gb" sz="1200" b="1">
                    <a:solidFill>
                      <a:schemeClr val="bg1"/>
                    </a:solidFill>
                  </a:rPr>
                  <a:t>COURAGE</a:t>
                </a:r>
              </a:p>
            </p:txBody>
          </p:sp>
          <p:sp>
            <p:nvSpPr>
              <p:cNvPr id="41" name="Tekstiruutu 40">
                <a:extLst>
                  <a:ext uri="{FF2B5EF4-FFF2-40B4-BE49-F238E27FC236}">
                    <a16:creationId xmlns:a16="http://schemas.microsoft.com/office/drawing/2014/main" id="{508B20E8-D4A4-478D-94F0-12A81B74D422}"/>
                  </a:ext>
                </a:extLst>
              </p:cNvPr>
              <p:cNvSpPr txBox="1"/>
              <p:nvPr/>
            </p:nvSpPr>
            <p:spPr>
              <a:xfrm>
                <a:off x="4770207" y="6225070"/>
                <a:ext cx="1332574" cy="402775"/>
              </a:xfrm>
              <a:prstGeom prst="rect">
                <a:avLst/>
              </a:prstGeom>
              <a:solidFill>
                <a:schemeClr val="tx2"/>
              </a:solidFill>
            </p:spPr>
            <p:txBody>
              <a:bodyPr wrap="square" tIns="108000" bIns="108000" rtlCol="0">
                <a:spAutoFit/>
              </a:bodyPr>
              <a:lstStyle/>
              <a:p>
                <a:pPr algn="ctr" rtl="0"/>
                <a:r>
                  <a:rPr lang="en-gb" sz="1200" b="1">
                    <a:solidFill>
                      <a:schemeClr val="bg1"/>
                    </a:solidFill>
                  </a:rPr>
                  <a:t>FAIRNESS</a:t>
                </a:r>
              </a:p>
            </p:txBody>
          </p:sp>
          <p:sp>
            <p:nvSpPr>
              <p:cNvPr id="42" name="Tekstiruutu 41">
                <a:extLst>
                  <a:ext uri="{FF2B5EF4-FFF2-40B4-BE49-F238E27FC236}">
                    <a16:creationId xmlns:a16="http://schemas.microsoft.com/office/drawing/2014/main" id="{9AE251CF-375C-4002-9002-631F91433CC3}"/>
                  </a:ext>
                </a:extLst>
              </p:cNvPr>
              <p:cNvSpPr txBox="1"/>
              <p:nvPr/>
            </p:nvSpPr>
            <p:spPr>
              <a:xfrm>
                <a:off x="6379104" y="6225070"/>
                <a:ext cx="1733910" cy="402775"/>
              </a:xfrm>
              <a:prstGeom prst="rect">
                <a:avLst/>
              </a:prstGeom>
              <a:solidFill>
                <a:schemeClr val="tx2"/>
              </a:solidFill>
            </p:spPr>
            <p:txBody>
              <a:bodyPr wrap="square" tIns="108000" bIns="108000" rtlCol="0">
                <a:spAutoFit/>
              </a:bodyPr>
              <a:lstStyle/>
              <a:p>
                <a:pPr algn="ctr" rtl="0"/>
                <a:r>
                  <a:rPr lang="en-gb" sz="1200" b="1">
                    <a:solidFill>
                      <a:schemeClr val="bg1"/>
                    </a:solidFill>
                  </a:rPr>
                  <a:t>RESPONSIBILITY</a:t>
                </a:r>
              </a:p>
            </p:txBody>
          </p:sp>
        </p:grpSp>
      </p:grpSp>
      <p:grpSp>
        <p:nvGrpSpPr>
          <p:cNvPr id="34" name="Ryhmä 33">
            <a:extLst>
              <a:ext uri="{FF2B5EF4-FFF2-40B4-BE49-F238E27FC236}">
                <a16:creationId xmlns:a16="http://schemas.microsoft.com/office/drawing/2014/main" id="{7CF87CDF-7FB8-42C2-961E-457E319EF764}"/>
              </a:ext>
            </a:extLst>
          </p:cNvPr>
          <p:cNvGrpSpPr/>
          <p:nvPr/>
        </p:nvGrpSpPr>
        <p:grpSpPr>
          <a:xfrm>
            <a:off x="925768" y="950325"/>
            <a:ext cx="9873458" cy="4518624"/>
            <a:chOff x="-1496270" y="1447404"/>
            <a:chExt cx="10682467" cy="5102162"/>
          </a:xfrm>
        </p:grpSpPr>
        <p:pic>
          <p:nvPicPr>
            <p:cNvPr id="33" name="Kuva 32">
              <a:extLst>
                <a:ext uri="{FF2B5EF4-FFF2-40B4-BE49-F238E27FC236}">
                  <a16:creationId xmlns:a16="http://schemas.microsoft.com/office/drawing/2014/main" id="{C9ACED66-063E-469B-9F1B-36F1D25B3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95704">
              <a:off x="1834880" y="1585250"/>
              <a:ext cx="4611046" cy="4854098"/>
            </a:xfrm>
            <a:prstGeom prst="rect">
              <a:avLst/>
            </a:prstGeom>
          </p:spPr>
        </p:pic>
        <p:sp>
          <p:nvSpPr>
            <p:cNvPr id="20" name="Tekstiruutu 19">
              <a:extLst>
                <a:ext uri="{FF2B5EF4-FFF2-40B4-BE49-F238E27FC236}">
                  <a16:creationId xmlns:a16="http://schemas.microsoft.com/office/drawing/2014/main" id="{5A10070C-A669-4447-A591-8DC8C7FE5539}"/>
                </a:ext>
              </a:extLst>
            </p:cNvPr>
            <p:cNvSpPr txBox="1"/>
            <p:nvPr/>
          </p:nvSpPr>
          <p:spPr>
            <a:xfrm>
              <a:off x="6095012" y="5361170"/>
              <a:ext cx="2830141" cy="590789"/>
            </a:xfrm>
            <a:prstGeom prst="rect">
              <a:avLst/>
            </a:prstGeom>
            <a:noFill/>
          </p:spPr>
          <p:txBody>
            <a:bodyPr wrap="square" rtlCol="0">
              <a:spAutoFit/>
            </a:bodyPr>
            <a:lstStyle/>
            <a:p>
              <a:pPr rtl="0"/>
              <a:r>
                <a:rPr lang="en-gb" sz="1400" spc="300">
                  <a:cs typeface="Segoe UI Light" panose="020B0502040204020203" pitchFamily="34" charset="0"/>
                </a:rPr>
                <a:t>OULU WILL BE CARBON-NEUTRAL IN 2035</a:t>
              </a:r>
            </a:p>
          </p:txBody>
        </p:sp>
        <p:sp>
          <p:nvSpPr>
            <p:cNvPr id="21" name="Tekstiruutu 20">
              <a:extLst>
                <a:ext uri="{FF2B5EF4-FFF2-40B4-BE49-F238E27FC236}">
                  <a16:creationId xmlns:a16="http://schemas.microsoft.com/office/drawing/2014/main" id="{70A91B41-5AF1-4E4E-9322-A87DD0212655}"/>
                </a:ext>
              </a:extLst>
            </p:cNvPr>
            <p:cNvSpPr txBox="1"/>
            <p:nvPr/>
          </p:nvSpPr>
          <p:spPr>
            <a:xfrm>
              <a:off x="-1496270" y="1447404"/>
              <a:ext cx="5006268" cy="590789"/>
            </a:xfrm>
            <a:prstGeom prst="rect">
              <a:avLst/>
            </a:prstGeom>
            <a:noFill/>
          </p:spPr>
          <p:txBody>
            <a:bodyPr wrap="square" rtlCol="0">
              <a:spAutoFit/>
            </a:bodyPr>
            <a:lstStyle/>
            <a:p>
              <a:pPr rtl="0"/>
              <a:r>
                <a:rPr lang="en-gb" sz="1400" spc="300" dirty="0">
                  <a:cs typeface="Segoe UI Light" panose="020B0502040204020203" pitchFamily="34" charset="0"/>
                </a:rPr>
                <a:t>OULU IS FINLAND’S MOST BUSINESS-FRIENDLY INTERNATIONAL GROWTH CENTRE</a:t>
              </a:r>
            </a:p>
          </p:txBody>
        </p:sp>
        <p:sp>
          <p:nvSpPr>
            <p:cNvPr id="22" name="Tekstiruutu 21">
              <a:extLst>
                <a:ext uri="{FF2B5EF4-FFF2-40B4-BE49-F238E27FC236}">
                  <a16:creationId xmlns:a16="http://schemas.microsoft.com/office/drawing/2014/main" id="{73120D11-9EB9-44E6-862D-EEE4B1E477FA}"/>
                </a:ext>
              </a:extLst>
            </p:cNvPr>
            <p:cNvSpPr txBox="1"/>
            <p:nvPr/>
          </p:nvSpPr>
          <p:spPr>
            <a:xfrm>
              <a:off x="-1424988" y="3440401"/>
              <a:ext cx="4133528" cy="834056"/>
            </a:xfrm>
            <a:prstGeom prst="rect">
              <a:avLst/>
            </a:prstGeom>
            <a:noFill/>
          </p:spPr>
          <p:txBody>
            <a:bodyPr wrap="square" rtlCol="0">
              <a:spAutoFit/>
            </a:bodyPr>
            <a:lstStyle/>
            <a:p>
              <a:pPr rtl="0"/>
              <a:r>
                <a:rPr lang="en-gb" sz="1400" spc="300" dirty="0">
                  <a:cs typeface="Segoe UI Light" panose="020B0502040204020203" pitchFamily="34" charset="0"/>
                </a:rPr>
                <a:t>EDUCATION BUILDS A SUSTAINABLE AND INTERNATIONAL OULU</a:t>
              </a:r>
            </a:p>
            <a:p>
              <a:pPr rtl="0"/>
              <a:endParaRPr lang="en-gb" sz="1400" spc="300" dirty="0">
                <a:cs typeface="Segoe UI Light" panose="020B0502040204020203" pitchFamily="34" charset="0"/>
              </a:endParaRPr>
            </a:p>
            <a:p>
              <a:pPr rtl="0"/>
              <a:endParaRPr lang="en-gb" sz="1400" spc="300" dirty="0">
                <a:cs typeface="Segoe UI Light" panose="020B0502040204020203" pitchFamily="34" charset="0"/>
              </a:endParaRPr>
            </a:p>
          </p:txBody>
        </p:sp>
        <p:sp>
          <p:nvSpPr>
            <p:cNvPr id="24" name="Tekstiruutu 23">
              <a:extLst>
                <a:ext uri="{FF2B5EF4-FFF2-40B4-BE49-F238E27FC236}">
                  <a16:creationId xmlns:a16="http://schemas.microsoft.com/office/drawing/2014/main" id="{61FB5D2A-698D-4B2A-BA8A-AD5C935E1ECC}"/>
                </a:ext>
              </a:extLst>
            </p:cNvPr>
            <p:cNvSpPr txBox="1"/>
            <p:nvPr/>
          </p:nvSpPr>
          <p:spPr>
            <a:xfrm>
              <a:off x="-970939" y="5472245"/>
              <a:ext cx="4789933" cy="1077321"/>
            </a:xfrm>
            <a:prstGeom prst="rect">
              <a:avLst/>
            </a:prstGeom>
            <a:noFill/>
          </p:spPr>
          <p:txBody>
            <a:bodyPr wrap="square" rtlCol="0">
              <a:spAutoFit/>
            </a:bodyPr>
            <a:lstStyle/>
            <a:p>
              <a:pPr rtl="0"/>
              <a:r>
                <a:rPr lang="en-gb" sz="1400" spc="300" dirty="0">
                  <a:cs typeface="Segoe UI Light" panose="020B0502040204020203" pitchFamily="34" charset="0"/>
                </a:rPr>
                <a:t>IN OULU, EVERYONE HAS THE POSSIBILITY OF LIVING A HEALTHY AND SAFE LIFE </a:t>
              </a:r>
            </a:p>
            <a:p>
              <a:pPr rtl="0"/>
              <a:endParaRPr lang="en-gb" sz="1400" spc="300" dirty="0">
                <a:cs typeface="Segoe UI Light" panose="020B0502040204020203" pitchFamily="34" charset="0"/>
              </a:endParaRPr>
            </a:p>
          </p:txBody>
        </p:sp>
        <p:sp>
          <p:nvSpPr>
            <p:cNvPr id="23" name="Tekstiruutu 22">
              <a:extLst>
                <a:ext uri="{FF2B5EF4-FFF2-40B4-BE49-F238E27FC236}">
                  <a16:creationId xmlns:a16="http://schemas.microsoft.com/office/drawing/2014/main" id="{666120F9-DD24-4B94-88C1-578801AD3283}"/>
                </a:ext>
              </a:extLst>
            </p:cNvPr>
            <p:cNvSpPr txBox="1"/>
            <p:nvPr/>
          </p:nvSpPr>
          <p:spPr>
            <a:xfrm>
              <a:off x="6182207" y="2405334"/>
              <a:ext cx="3003990" cy="1077321"/>
            </a:xfrm>
            <a:prstGeom prst="rect">
              <a:avLst/>
            </a:prstGeom>
            <a:noFill/>
          </p:spPr>
          <p:txBody>
            <a:bodyPr wrap="square" rtlCol="0">
              <a:spAutoFit/>
            </a:bodyPr>
            <a:lstStyle/>
            <a:p>
              <a:pPr rtl="0"/>
              <a:r>
                <a:rPr lang="en-gb" sz="1400" spc="300" dirty="0">
                  <a:cs typeface="Segoe UI Light" panose="020B0502040204020203" pitchFamily="34" charset="0"/>
                </a:rPr>
                <a:t>OULU2026 STRENGTHENS ABILITY TO ATTRACT AND RETAIN TALENT.</a:t>
              </a:r>
            </a:p>
          </p:txBody>
        </p:sp>
        <p:grpSp>
          <p:nvGrpSpPr>
            <p:cNvPr id="11" name="Ryhmä 10">
              <a:extLst>
                <a:ext uri="{FF2B5EF4-FFF2-40B4-BE49-F238E27FC236}">
                  <a16:creationId xmlns:a16="http://schemas.microsoft.com/office/drawing/2014/main" id="{6483710C-FF6E-42D9-999E-0CCB9139ACFE}"/>
                </a:ext>
              </a:extLst>
            </p:cNvPr>
            <p:cNvGrpSpPr/>
            <p:nvPr/>
          </p:nvGrpSpPr>
          <p:grpSpPr>
            <a:xfrm rot="1619992">
              <a:off x="3106005" y="2944932"/>
              <a:ext cx="2359191" cy="2134317"/>
              <a:chOff x="4937033" y="3009900"/>
              <a:chExt cx="1853027" cy="1676400"/>
            </a:xfrm>
          </p:grpSpPr>
          <p:sp>
            <p:nvSpPr>
              <p:cNvPr id="9" name="Ellipsi 8">
                <a:extLst>
                  <a:ext uri="{FF2B5EF4-FFF2-40B4-BE49-F238E27FC236}">
                    <a16:creationId xmlns:a16="http://schemas.microsoft.com/office/drawing/2014/main" id="{63EA04EF-DDBF-423E-8BDE-561C3B734C1B}"/>
                  </a:ext>
                </a:extLst>
              </p:cNvPr>
              <p:cNvSpPr/>
              <p:nvPr/>
            </p:nvSpPr>
            <p:spPr>
              <a:xfrm>
                <a:off x="4986337" y="3009900"/>
                <a:ext cx="1676400" cy="167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0" name="Tekstiruutu 9">
                <a:extLst>
                  <a:ext uri="{FF2B5EF4-FFF2-40B4-BE49-F238E27FC236}">
                    <a16:creationId xmlns:a16="http://schemas.microsoft.com/office/drawing/2014/main" id="{9A1B5E8D-3B87-4907-B4E7-721527D5565D}"/>
                  </a:ext>
                </a:extLst>
              </p:cNvPr>
              <p:cNvSpPr txBox="1"/>
              <p:nvPr/>
            </p:nvSpPr>
            <p:spPr>
              <a:xfrm rot="19980008">
                <a:off x="4937033" y="3382077"/>
                <a:ext cx="1853027" cy="1091848"/>
              </a:xfrm>
              <a:prstGeom prst="rect">
                <a:avLst/>
              </a:prstGeom>
              <a:noFill/>
            </p:spPr>
            <p:txBody>
              <a:bodyPr wrap="square" rtlCol="0">
                <a:spAutoFit/>
              </a:bodyPr>
              <a:lstStyle/>
              <a:p>
                <a:pPr algn="ctr" rtl="0"/>
                <a:r>
                  <a:rPr lang="en-gb" b="1">
                    <a:solidFill>
                      <a:schemeClr val="tx2"/>
                    </a:solidFill>
                    <a:latin typeface="+mj-lt"/>
                    <a:ea typeface="Segoe UI Black" panose="020B0A02040204020203" pitchFamily="34" charset="0"/>
                    <a:cs typeface="Segoe UI Light" panose="020B0502040204020203" pitchFamily="34" charset="0"/>
                  </a:rPr>
                  <a:t>OULU 2030</a:t>
                </a:r>
                <a:br>
                  <a:rPr lang="fi-FI" sz="1400"/>
                </a:br>
                <a:r>
                  <a:rPr lang="en-gb" sz="1400" b="0" spc="300">
                    <a:cs typeface="Segoe UI Light" panose="020B0502040204020203" pitchFamily="34" charset="0"/>
                  </a:rPr>
                  <a:t>CULTURAL CLIMATE CHANGE NOW!</a:t>
                </a:r>
              </a:p>
              <a:p>
                <a:pPr algn="ctr" rtl="0"/>
                <a:endParaRPr lang="en-gb" sz="1400" b="0" spc="300">
                  <a:cs typeface="Segoe UI Light" panose="020B0502040204020203" pitchFamily="34" charset="0"/>
                </a:endParaRPr>
              </a:p>
              <a:p>
                <a:pPr algn="ctr" rtl="0"/>
                <a:endParaRPr lang="fi-FI" sz="1400" spc="300">
                  <a:cs typeface="Segoe UI Light" panose="020B0502040204020203" pitchFamily="34" charset="0"/>
                </a:endParaRPr>
              </a:p>
            </p:txBody>
          </p:sp>
        </p:grpSp>
      </p:grpSp>
      <p:sp>
        <p:nvSpPr>
          <p:cNvPr id="35" name="Otsikko 1">
            <a:extLst>
              <a:ext uri="{FF2B5EF4-FFF2-40B4-BE49-F238E27FC236}">
                <a16:creationId xmlns:a16="http://schemas.microsoft.com/office/drawing/2014/main" id="{15CBD3C0-F204-4A5F-B85C-225D512C1406}"/>
              </a:ext>
            </a:extLst>
          </p:cNvPr>
          <p:cNvSpPr>
            <a:spLocks noGrp="1"/>
          </p:cNvSpPr>
          <p:nvPr>
            <p:ph type="title"/>
          </p:nvPr>
        </p:nvSpPr>
        <p:spPr>
          <a:xfrm>
            <a:off x="122583" y="1"/>
            <a:ext cx="6381583" cy="646332"/>
          </a:xfrm>
        </p:spPr>
        <p:txBody>
          <a:bodyPr rtlCol="0">
            <a:normAutofit/>
          </a:bodyPr>
          <a:lstStyle/>
          <a:p>
            <a:pPr rtl="0"/>
            <a:r>
              <a:rPr lang="en-gb" sz="1200">
                <a:solidFill>
                  <a:schemeClr val="tx2"/>
                </a:solidFill>
                <a:latin typeface="Segoe UI Black" panose="020B0A02040204020203" pitchFamily="34" charset="0"/>
                <a:ea typeface="Segoe UI Black" panose="020B0A02040204020203" pitchFamily="34" charset="0"/>
              </a:rPr>
              <a:t>OULU 2030</a:t>
            </a:r>
            <a:br>
              <a:rPr lang="fi-FI" sz="1000"/>
            </a:br>
            <a:r>
              <a:rPr lang="en-gb" sz="1000" b="0" spc="300"/>
              <a:t>CULTURAL CLIMATE CHANGE NOW!</a:t>
            </a:r>
            <a:endParaRPr lang="fi-FI" sz="1000"/>
          </a:p>
        </p:txBody>
      </p:sp>
      <p:sp>
        <p:nvSpPr>
          <p:cNvPr id="2" name="Dian numeron paikkamerkki 1">
            <a:extLst>
              <a:ext uri="{FF2B5EF4-FFF2-40B4-BE49-F238E27FC236}">
                <a16:creationId xmlns:a16="http://schemas.microsoft.com/office/drawing/2014/main" id="{B81BE9FA-E8AC-434D-9A28-CF0FFD88BAC1}"/>
              </a:ext>
            </a:extLst>
          </p:cNvPr>
          <p:cNvSpPr>
            <a:spLocks noGrp="1"/>
          </p:cNvSpPr>
          <p:nvPr>
            <p:ph type="sldNum" sz="quarter" idx="12"/>
          </p:nvPr>
        </p:nvSpPr>
        <p:spPr/>
        <p:txBody>
          <a:bodyPr rtlCol="0"/>
          <a:lstStyle/>
          <a:p>
            <a:pPr rtl="0"/>
            <a:r>
              <a:rPr lang="en-gb">
                <a:solidFill>
                  <a:schemeClr val="tx1"/>
                </a:solidFill>
              </a:rPr>
              <a:t>2</a:t>
            </a:r>
          </a:p>
        </p:txBody>
      </p:sp>
    </p:spTree>
    <p:extLst>
      <p:ext uri="{BB962C8B-B14F-4D97-AF65-F5344CB8AC3E}">
        <p14:creationId xmlns:p14="http://schemas.microsoft.com/office/powerpoint/2010/main" val="293674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ulukko 4">
            <a:extLst>
              <a:ext uri="{FF2B5EF4-FFF2-40B4-BE49-F238E27FC236}">
                <a16:creationId xmlns:a16="http://schemas.microsoft.com/office/drawing/2014/main" id="{485A1E40-DBC6-4769-9A89-779E06F5B73C}"/>
              </a:ext>
            </a:extLst>
          </p:cNvPr>
          <p:cNvGraphicFramePr>
            <a:graphicFrameLocks/>
          </p:cNvGraphicFramePr>
          <p:nvPr>
            <p:extLst>
              <p:ext uri="{D42A27DB-BD31-4B8C-83A1-F6EECF244321}">
                <p14:modId xmlns:p14="http://schemas.microsoft.com/office/powerpoint/2010/main" val="1581765127"/>
              </p:ext>
            </p:extLst>
          </p:nvPr>
        </p:nvGraphicFramePr>
        <p:xfrm>
          <a:off x="502127" y="422217"/>
          <a:ext cx="10594499" cy="6416387"/>
        </p:xfrm>
        <a:graphic>
          <a:graphicData uri="http://schemas.openxmlformats.org/drawingml/2006/table">
            <a:tbl>
              <a:tblPr firstRow="1" bandRow="1"/>
              <a:tblGrid>
                <a:gridCol w="362497">
                  <a:extLst>
                    <a:ext uri="{9D8B030D-6E8A-4147-A177-3AD203B41FA5}">
                      <a16:colId xmlns:a16="http://schemas.microsoft.com/office/drawing/2014/main" val="3844217209"/>
                    </a:ext>
                  </a:extLst>
                </a:gridCol>
                <a:gridCol w="2980778">
                  <a:extLst>
                    <a:ext uri="{9D8B030D-6E8A-4147-A177-3AD203B41FA5}">
                      <a16:colId xmlns:a16="http://schemas.microsoft.com/office/drawing/2014/main" val="3889997780"/>
                    </a:ext>
                  </a:extLst>
                </a:gridCol>
                <a:gridCol w="7251224">
                  <a:extLst>
                    <a:ext uri="{9D8B030D-6E8A-4147-A177-3AD203B41FA5}">
                      <a16:colId xmlns:a16="http://schemas.microsoft.com/office/drawing/2014/main" val="1319975465"/>
                    </a:ext>
                  </a:extLst>
                </a:gridCol>
              </a:tblGrid>
              <a:tr h="409748">
                <a:tc gridSpan="3">
                  <a:txBody>
                    <a:bodyPr/>
                    <a:lstStyle/>
                    <a:p>
                      <a:pPr rtl="0"/>
                      <a:r>
                        <a:rPr lang="en-gb" sz="2000">
                          <a:solidFill>
                            <a:schemeClr val="tx2"/>
                          </a:solidFill>
                          <a:latin typeface="+mj-lt"/>
                        </a:rPr>
                        <a:t>Cultural Climate Change NOW! - Our strategic focus areas</a:t>
                      </a:r>
                    </a:p>
                  </a:txBody>
                  <a:tcPr>
                    <a:lnL w="12700" cmpd="sng">
                      <a:solidFill>
                        <a:sysClr val="window" lastClr="FFFFFF"/>
                      </a:solidFill>
                    </a:lnL>
                    <a:lnR w="12700" cap="flat" cmpd="sng" algn="ctr">
                      <a:no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2000">
                          <a:solidFill>
                            <a:schemeClr val="tx2"/>
                          </a:solidFill>
                          <a:latin typeface="+mj-lt"/>
                        </a:rPr>
                        <a:t>Cultural Climate Change NOW! - Our strategic focus areas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0"/>
                      <a:endParaRPr lang="fi-FI" sz="1200"/>
                    </a:p>
                  </a:txBody>
                  <a:tcPr/>
                </a:tc>
                <a:extLst>
                  <a:ext uri="{0D108BD9-81ED-4DB2-BD59-A6C34878D82A}">
                    <a16:rowId xmlns:a16="http://schemas.microsoft.com/office/drawing/2014/main" val="3660793180"/>
                  </a:ext>
                </a:extLst>
              </a:tr>
              <a:tr h="861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a:latin typeface="Segoe UI"/>
                        <a:cs typeface="Segoe UI"/>
                      </a:endParaRPr>
                    </a:p>
                  </a:txBody>
                  <a:tcPr marL="137160" marR="137160" marT="137160" marB="137160">
                    <a:lnL w="12700" cmpd="sng">
                      <a:solidFill>
                        <a:sysClr val="window" lastClr="FFFFFF"/>
                      </a:solidFill>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Segoe UI Light" panose="020B0502040204020203" pitchFamily="34" charset="0"/>
                          <a:cs typeface="Segoe UI Light" panose="020B0502040204020203" pitchFamily="34" charset="0"/>
                        </a:rPr>
                        <a:t>OULU IS FINLAND’S MOST BUSINESS-FRIENDLY INTERNATIONAL GROWTH CENTRE</a:t>
                      </a:r>
                    </a:p>
                  </a:txBody>
                  <a:tcPr marL="137160" marR="137160" marT="137160" marB="13716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Segoe UI"/>
                          <a:cs typeface="Segoe UI"/>
                        </a:rPr>
                        <a:t>In Oulu, business friendliness means that business services are developed constantly, and client service is improved, and we are able to anticipate and react better to the needs of entrepreneurs. </a:t>
                      </a:r>
                      <a:endParaRPr lang="fi-FI" sz="1400" dirty="0">
                        <a:latin typeface="Segoe UI" panose="020B0502040204020203" pitchFamily="34" charset="0"/>
                        <a:cs typeface="Segoe UI" panose="020B0502040204020203" pitchFamily="34" charset="0"/>
                      </a:endParaRPr>
                    </a:p>
                  </a:txBody>
                  <a:tcPr marL="137160" marR="137160" marT="137160" marB="137160" anchor="ctr">
                    <a:lnL w="9525" cap="flat" cmpd="sng" algn="ctr">
                      <a:solidFill>
                        <a:schemeClr val="tx1"/>
                      </a:solidFill>
                      <a:prstDash val="sysDot"/>
                      <a:round/>
                      <a:headEnd type="none" w="med" len="med"/>
                      <a:tailEnd type="none" w="med" len="med"/>
                    </a:lnL>
                    <a:lnR w="12700" cmpd="sng">
                      <a:solidFill>
                        <a:sysClr val="window" lastClr="FFFFFF"/>
                      </a:solidFill>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305477"/>
                  </a:ext>
                </a:extLst>
              </a:tr>
              <a:tr h="945573">
                <a:tc>
                  <a:txBody>
                    <a:bodyPr/>
                    <a:lstStyle/>
                    <a:p>
                      <a:pPr marL="0" marR="0" lvl="0" indent="0" algn="l" rtl="0" eaLnBrk="1" fontAlgn="auto" latinLnBrk="0" hangingPunct="1">
                        <a:lnSpc>
                          <a:spcPct val="100000"/>
                        </a:lnSpc>
                        <a:spcBef>
                          <a:spcPts val="0"/>
                        </a:spcBef>
                        <a:spcAft>
                          <a:spcPts val="0"/>
                        </a:spcAft>
                        <a:buClrTx/>
                        <a:buSzTx/>
                        <a:buFontTx/>
                        <a:buNone/>
                      </a:pPr>
                      <a:endParaRPr lang="fi-FI" sz="1400">
                        <a:solidFill>
                          <a:schemeClr val="tx1"/>
                        </a:solidFill>
                        <a:latin typeface="Segoe UI" panose="020B0502040204020203" pitchFamily="34" charset="0"/>
                        <a:cs typeface="Segoe UI" panose="020B0502040204020203" pitchFamily="34" charset="0"/>
                      </a:endParaRPr>
                    </a:p>
                  </a:txBody>
                  <a:tcPr marL="137160" marR="137160" marT="137160" marB="137160">
                    <a:lnL w="12700" cmpd="sng">
                      <a:solidFill>
                        <a:sysClr val="window" lastClr="FFFFFF"/>
                      </a:solidFill>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Tx/>
                        <a:buNone/>
                      </a:pPr>
                      <a:r>
                        <a:rPr lang="en-gb" sz="1400" dirty="0">
                          <a:solidFill>
                            <a:schemeClr val="tx1"/>
                          </a:solidFill>
                          <a:latin typeface="Segoe UI Light" panose="020B0502040204020203" pitchFamily="34" charset="0"/>
                          <a:cs typeface="Segoe UI Light" panose="020B0502040204020203" pitchFamily="34" charset="0"/>
                        </a:rPr>
                        <a:t>OULU2026 STRENGTHENS ABILITY TO ATTRACT AND RETAIN TALENT</a:t>
                      </a:r>
                    </a:p>
                  </a:txBody>
                  <a:tcPr marL="137160" marR="137160" marT="137160" marB="13716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Tx/>
                        <a:buNone/>
                      </a:pPr>
                      <a:r>
                        <a:rPr lang="en-gb" sz="1400" kern="1200">
                          <a:solidFill>
                            <a:schemeClr val="dk1"/>
                          </a:solidFill>
                          <a:latin typeface="Segoe UI"/>
                          <a:ea typeface="+mn-ea"/>
                          <a:cs typeface="Segoe UI"/>
                        </a:rPr>
                        <a:t>Cultural and climate change brings more city, better  cultural infrastructure, cultural events, as well as national and international guests and opportunities for cooperation. </a:t>
                      </a:r>
                      <a:endParaRPr lang="fi-FI" sz="1400" kern="1200">
                        <a:solidFill>
                          <a:schemeClr val="dk1"/>
                        </a:solidFill>
                        <a:latin typeface="Segoe UI" panose="020B0502040204020203" pitchFamily="34" charset="0"/>
                        <a:ea typeface="+mn-ea"/>
                        <a:cs typeface="Segoe UI" panose="020B0502040204020203" pitchFamily="34" charset="0"/>
                      </a:endParaRPr>
                    </a:p>
                  </a:txBody>
                  <a:tcPr marL="137160" marR="137160" marT="137160" marB="137160" anchor="ctr">
                    <a:lnL w="9525" cap="flat" cmpd="sng" algn="ctr">
                      <a:solidFill>
                        <a:schemeClr val="tx1"/>
                      </a:solidFill>
                      <a:prstDash val="sysDot"/>
                      <a:round/>
                      <a:headEnd type="none" w="med" len="med"/>
                      <a:tailEnd type="none" w="med" len="med"/>
                    </a:lnL>
                    <a:lnR w="12700" cmpd="sng">
                      <a:solidFill>
                        <a:sysClr val="window" lastClr="FFFFFF"/>
                      </a:solid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996292"/>
                  </a:ext>
                </a:extLst>
              </a:tr>
              <a:tr h="724939">
                <a:tc>
                  <a:txBody>
                    <a:bodyPr/>
                    <a:lstStyle/>
                    <a:p>
                      <a:pPr lvl="0" algn="l" rtl="0">
                        <a:buNone/>
                      </a:pPr>
                      <a:endParaRPr lang="fi-FI" sz="1400">
                        <a:solidFill>
                          <a:schemeClr val="tx1"/>
                        </a:solidFill>
                        <a:highlight>
                          <a:srgbClr val="FFFF00"/>
                        </a:highlight>
                      </a:endParaRPr>
                    </a:p>
                  </a:txBody>
                  <a:tcPr marL="137160" marR="137160" marT="137160" marB="137160">
                    <a:lnL w="12700" cmpd="sng">
                      <a:solidFill>
                        <a:sysClr val="window" lastClr="FFFFFF"/>
                      </a:solidFill>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l" rtl="0"/>
                      <a:r>
                        <a:rPr lang="en-gb" sz="1400">
                          <a:solidFill>
                            <a:schemeClr val="tx1"/>
                          </a:solidFill>
                          <a:latin typeface="Segoe UI Light" panose="020B0502040204020203" pitchFamily="34" charset="0"/>
                          <a:cs typeface="Segoe UI Light" panose="020B0502040204020203" pitchFamily="34" charset="0"/>
                        </a:rPr>
                        <a:t>OULU WILL BE CARBON-NEUTRAL IN 2035</a:t>
                      </a:r>
                    </a:p>
                  </a:txBody>
                  <a:tcPr marL="137160" marR="137160" marT="137160" marB="13716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rtl="0"/>
                      <a:r>
                        <a:rPr lang="en-gb" sz="1400">
                          <a:solidFill>
                            <a:schemeClr val="tx1"/>
                          </a:solidFill>
                        </a:rPr>
                        <a:t>Carbon-neutral Oulu means sustainable choices, collaboration and commitment of the city and environmentally conscious municipal residents and other actors through decisions and measures. </a:t>
                      </a:r>
                    </a:p>
                  </a:txBody>
                  <a:tcPr marL="137160" marR="137160" marT="137160" marB="137160" anchor="ctr">
                    <a:lnL w="9525" cap="flat" cmpd="sng" algn="ctr">
                      <a:solidFill>
                        <a:schemeClr val="tx1"/>
                      </a:solidFill>
                      <a:prstDash val="sysDot"/>
                      <a:round/>
                      <a:headEnd type="none" w="med" len="med"/>
                      <a:tailEnd type="none" w="med" len="med"/>
                    </a:lnL>
                    <a:lnR w="12700" cmpd="sng">
                      <a:solidFill>
                        <a:sysClr val="window" lastClr="FFFFFF"/>
                      </a:solid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093925"/>
                  </a:ext>
                </a:extLst>
              </a:tr>
              <a:tr h="945573">
                <a:tc>
                  <a:txBody>
                    <a:bodyPr/>
                    <a:lstStyle/>
                    <a:p>
                      <a:pPr algn="l" rtl="0"/>
                      <a:endParaRPr lang="fi-FI" sz="1400">
                        <a:solidFill>
                          <a:schemeClr val="tx1"/>
                        </a:solidFill>
                        <a:highlight>
                          <a:srgbClr val="FFFF00"/>
                        </a:highlight>
                        <a:latin typeface="Segoe UI"/>
                        <a:cs typeface="Segoe UI"/>
                      </a:endParaRPr>
                    </a:p>
                  </a:txBody>
                  <a:tcPr marL="137160" marR="137160" marT="137160" marB="137160">
                    <a:lnL w="12700" cmpd="sng">
                      <a:solidFill>
                        <a:sysClr val="window" lastClr="FFFFFF"/>
                      </a:solidFill>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algn="l" rtl="0"/>
                      <a:r>
                        <a:rPr lang="en-gb" sz="1400">
                          <a:solidFill>
                            <a:schemeClr val="tx1"/>
                          </a:solidFill>
                          <a:latin typeface="Segoe UI Light" panose="020B0502040204020203" pitchFamily="34" charset="0"/>
                          <a:cs typeface="Segoe UI Light" panose="020B0502040204020203" pitchFamily="34" charset="0"/>
                        </a:rPr>
                        <a:t>IN OULU, EVERYONE HAS THE POSSIBILITY OF LIVING A HEALTHY AND SAFE LIFE </a:t>
                      </a:r>
                    </a:p>
                    <a:p>
                      <a:pPr algn="l" rtl="0"/>
                      <a:endParaRPr lang="en-gb" sz="1400">
                        <a:solidFill>
                          <a:schemeClr val="tx1"/>
                        </a:solidFill>
                        <a:latin typeface="Segoe UI Light" panose="020B0502040204020203" pitchFamily="34" charset="0"/>
                        <a:cs typeface="Segoe UI Light" panose="020B0502040204020203" pitchFamily="34" charset="0"/>
                      </a:endParaRPr>
                    </a:p>
                    <a:p>
                      <a:pPr algn="l" rtl="0"/>
                      <a:endParaRPr lang="fi-FI" sz="1400" dirty="0">
                        <a:solidFill>
                          <a:schemeClr val="tx1"/>
                        </a:solidFill>
                        <a:highlight>
                          <a:srgbClr val="FFFF00"/>
                        </a:highlight>
                        <a:latin typeface="Segoe UI Light" panose="020B0502040204020203" pitchFamily="34" charset="0"/>
                        <a:cs typeface="Segoe UI Light" panose="020B0502040204020203" pitchFamily="34" charset="0"/>
                      </a:endParaRPr>
                    </a:p>
                  </a:txBody>
                  <a:tcPr marL="137160" marR="137160" marT="137160" marB="13716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rtl="0"/>
                      <a:r>
                        <a:rPr lang="en-gb" sz="1400">
                          <a:solidFill>
                            <a:schemeClr val="tx1"/>
                          </a:solidFill>
                          <a:latin typeface="Segoe UI"/>
                          <a:cs typeface="Segoe UI"/>
                        </a:rPr>
                        <a:t>In 2023, the well-being tasks of the city will change. In Oulu, well-being grows as people and things come together. </a:t>
                      </a:r>
                      <a:endParaRPr lang="fi-FI" sz="1400" dirty="0">
                        <a:solidFill>
                          <a:schemeClr val="tx1"/>
                        </a:solidFill>
                        <a:latin typeface="Segoe UI" panose="020B0502040204020203" pitchFamily="34" charset="0"/>
                        <a:cs typeface="Segoe UI" panose="020B0502040204020203" pitchFamily="34" charset="0"/>
                      </a:endParaRPr>
                    </a:p>
                  </a:txBody>
                  <a:tcPr marL="137160" marR="137160" marT="137160" marB="137160" anchor="ctr">
                    <a:lnL w="9525" cap="flat" cmpd="sng" algn="ctr">
                      <a:solidFill>
                        <a:schemeClr val="tx1"/>
                      </a:solidFill>
                      <a:prstDash val="sysDot"/>
                      <a:round/>
                      <a:headEnd type="none" w="med" len="med"/>
                      <a:tailEnd type="none" w="med" len="med"/>
                    </a:lnL>
                    <a:lnR w="12700" cmpd="sng">
                      <a:solidFill>
                        <a:sysClr val="window" lastClr="FFFFFF"/>
                      </a:solid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461312"/>
                  </a:ext>
                </a:extLst>
              </a:tr>
              <a:tr h="945573">
                <a:tc>
                  <a:txBody>
                    <a:bodyPr/>
                    <a:lstStyle/>
                    <a:p>
                      <a:pPr marL="0" marR="0" lvl="0" indent="0" algn="l" rtl="0">
                        <a:lnSpc>
                          <a:spcPct val="100000"/>
                        </a:lnSpc>
                        <a:spcBef>
                          <a:spcPts val="0"/>
                        </a:spcBef>
                        <a:spcAft>
                          <a:spcPts val="0"/>
                        </a:spcAft>
                        <a:buClrTx/>
                        <a:buSzTx/>
                        <a:buFontTx/>
                        <a:buNone/>
                      </a:pPr>
                      <a:endParaRPr lang="fi-FI" sz="1400">
                        <a:highlight>
                          <a:srgbClr val="FFFF00"/>
                        </a:highlight>
                        <a:latin typeface="Segoe UI" panose="020B0502040204020203" pitchFamily="34" charset="0"/>
                        <a:cs typeface="Segoe UI" panose="020B0502040204020203" pitchFamily="34" charset="0"/>
                      </a:endParaRPr>
                    </a:p>
                  </a:txBody>
                  <a:tcPr marL="137160" marR="137160" marT="137160" marB="137160">
                    <a:lnL w="12700" cmpd="sng">
                      <a:solidFill>
                        <a:sysClr val="window" lastClr="FFFFFF"/>
                      </a:solidFill>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Segoe UI Light" panose="020B0502040204020203" pitchFamily="34" charset="0"/>
                          <a:cs typeface="Segoe UI Light" panose="020B0502040204020203" pitchFamily="34" charset="0"/>
                        </a:rPr>
                        <a:t>EDUCATION BUILDS A SUSTAINABLE AND INTERNATIONAL OULU</a:t>
                      </a:r>
                    </a:p>
                  </a:txBody>
                  <a:tcPr marL="137160" marR="137160" marT="137160" marB="13716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rtl="0"/>
                      <a:r>
                        <a:rPr lang="en-gb" sz="1400" kern="1200">
                          <a:solidFill>
                            <a:schemeClr val="dk1"/>
                          </a:solidFill>
                          <a:latin typeface="Segoe UI"/>
                          <a:ea typeface="+mn-ea"/>
                          <a:cs typeface="Segoe UI"/>
                        </a:rPr>
                        <a:t>Education and culture in Oulu are the sum of things learned, lived, loved and experienced.</a:t>
                      </a:r>
                    </a:p>
                  </a:txBody>
                  <a:tcPr marL="137160" marR="137160" marT="137160" marB="137160" anchor="ctr">
                    <a:lnL w="9525" cap="flat" cmpd="sng" algn="ctr">
                      <a:solidFill>
                        <a:schemeClr val="tx1"/>
                      </a:solidFill>
                      <a:prstDash val="sysDot"/>
                      <a:round/>
                      <a:headEnd type="none" w="med" len="med"/>
                      <a:tailEnd type="none" w="med" len="med"/>
                    </a:lnL>
                    <a:lnR w="12700" cmpd="sng">
                      <a:solidFill>
                        <a:sysClr val="window" lastClr="FFFFFF"/>
                      </a:solid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935167"/>
                  </a:ext>
                </a:extLst>
              </a:tr>
              <a:tr h="945573">
                <a:tc>
                  <a:txBody>
                    <a:bodyPr/>
                    <a:lstStyle/>
                    <a:p>
                      <a:pPr rtl="0"/>
                      <a:endParaRPr lang="fi-FI" sz="1400">
                        <a:highlight>
                          <a:srgbClr val="FFFF00"/>
                        </a:highlight>
                        <a:latin typeface="Segoe UI"/>
                        <a:cs typeface="Segoe UI"/>
                      </a:endParaRPr>
                    </a:p>
                  </a:txBody>
                  <a:tcPr marL="137160" marR="137160" marT="137160" marB="137160">
                    <a:lnL w="12700" cmpd="sng">
                      <a:solidFill>
                        <a:sysClr val="window" lastClr="FFFFFF"/>
                      </a:solidFill>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rtl="0"/>
                      <a:r>
                        <a:rPr lang="en-gb" sz="1400">
                          <a:latin typeface="Segoe UI Light" panose="020B0502040204020203" pitchFamily="34" charset="0"/>
                          <a:cs typeface="Segoe UI Light" panose="020B0502040204020203" pitchFamily="34" charset="0"/>
                        </a:rPr>
                        <a:t>OULU HAS EFFECTIVE SERVICES, A SUSTAINABLE ECONOMY AND HEALTHY PERSONNEL. </a:t>
                      </a:r>
                      <a:endParaRPr lang="fi-FI" sz="1400">
                        <a:highlight>
                          <a:srgbClr val="FFFF00"/>
                        </a:highlight>
                        <a:latin typeface="Segoe UI Light" panose="020B0502040204020203" pitchFamily="34" charset="0"/>
                        <a:cs typeface="Segoe UI Light" panose="020B0502040204020203" pitchFamily="34" charset="0"/>
                      </a:endParaRPr>
                    </a:p>
                  </a:txBody>
                  <a:tcPr marL="137160" marR="137160" marT="137160" marB="13716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lvl="0" rtl="0">
                        <a:buNone/>
                      </a:pPr>
                      <a:r>
                        <a:rPr lang="en-gb" sz="1400" b="0" i="0" u="none" strike="noStrike" kern="1200" noProof="0" dirty="0">
                          <a:solidFill>
                            <a:schemeClr val="tx1"/>
                          </a:solidFill>
                          <a:latin typeface="Segoe UI"/>
                          <a:cs typeface="Segoe UI"/>
                        </a:rPr>
                        <a:t>Municipal services are human-oriented and organised in an economically, socially and environmentally sustainable way. </a:t>
                      </a:r>
                      <a:endParaRPr lang="fi-FI" sz="1400" b="0" i="0" u="none" strike="noStrike" kern="1200" noProof="0" dirty="0">
                        <a:solidFill>
                          <a:schemeClr val="tx1"/>
                        </a:solidFill>
                        <a:latin typeface="Segoe UI" panose="020B0502040204020203" pitchFamily="34" charset="0"/>
                        <a:cs typeface="Segoe UI" panose="020B0502040204020203" pitchFamily="34" charset="0"/>
                      </a:endParaRPr>
                    </a:p>
                  </a:txBody>
                  <a:tcPr marL="137160" marR="137160" marT="137160" marB="137160" anchor="ctr">
                    <a:lnL w="9525" cap="flat" cmpd="sng" algn="ctr">
                      <a:solidFill>
                        <a:schemeClr val="tx1"/>
                      </a:solidFill>
                      <a:prstDash val="sysDot"/>
                      <a:round/>
                      <a:headEnd type="none" w="med" len="med"/>
                      <a:tailEnd type="none" w="med" len="med"/>
                    </a:lnL>
                    <a:lnR w="12700" cmpd="sng">
                      <a:solidFill>
                        <a:sysClr val="window" lastClr="FFFFFF"/>
                      </a:solidFill>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365366"/>
                  </a:ext>
                </a:extLst>
              </a:tr>
            </a:tbl>
          </a:graphicData>
        </a:graphic>
      </p:graphicFrame>
      <p:sp>
        <p:nvSpPr>
          <p:cNvPr id="4" name="Dian numeron paikkamerkki 1">
            <a:extLst>
              <a:ext uri="{FF2B5EF4-FFF2-40B4-BE49-F238E27FC236}">
                <a16:creationId xmlns:a16="http://schemas.microsoft.com/office/drawing/2014/main" id="{4F4C7E80-077A-48BE-B3E4-7426355CC868}"/>
              </a:ext>
            </a:extLst>
          </p:cNvPr>
          <p:cNvSpPr txBox="1">
            <a:spLocks/>
          </p:cNvSpPr>
          <p:nvPr/>
        </p:nvSpPr>
        <p:spPr>
          <a:xfrm>
            <a:off x="8698150" y="6331042"/>
            <a:ext cx="2743200" cy="365125"/>
          </a:xfrm>
          <a:prstGeom prst="rect">
            <a:avLst/>
          </a:prstGeom>
        </p:spPr>
        <p:txBody>
          <a:bodyPr rtlCol="0"/>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gb" sz="1200"/>
              <a:t>3</a:t>
            </a:r>
          </a:p>
        </p:txBody>
      </p:sp>
    </p:spTree>
    <p:extLst>
      <p:ext uri="{BB962C8B-B14F-4D97-AF65-F5344CB8AC3E}">
        <p14:creationId xmlns:p14="http://schemas.microsoft.com/office/powerpoint/2010/main" val="206314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tsikko 1">
            <a:extLst>
              <a:ext uri="{FF2B5EF4-FFF2-40B4-BE49-F238E27FC236}">
                <a16:creationId xmlns:a16="http://schemas.microsoft.com/office/drawing/2014/main" id="{04B9E336-6C4D-449B-BF4A-9E21B6E8F6C4}"/>
              </a:ext>
            </a:extLst>
          </p:cNvPr>
          <p:cNvSpPr>
            <a:spLocks noGrp="1"/>
          </p:cNvSpPr>
          <p:nvPr>
            <p:ph type="title"/>
          </p:nvPr>
        </p:nvSpPr>
        <p:spPr>
          <a:xfrm>
            <a:off x="351068" y="357608"/>
            <a:ext cx="10057343" cy="658341"/>
          </a:xfrm>
        </p:spPr>
        <p:txBody>
          <a:bodyPr rtlCol="0">
            <a:normAutofit/>
          </a:bodyPr>
          <a:lstStyle/>
          <a:p>
            <a:pPr rtl="0"/>
            <a:r>
              <a:rPr lang="en-gb" sz="3000">
                <a:latin typeface="Segoe UI" panose="020B0502040204020203" pitchFamily="34" charset="0"/>
                <a:cs typeface="Segoe UI"/>
              </a:rPr>
              <a:t>Values of Oulu</a:t>
            </a:r>
            <a:endParaRPr lang="fi-FI" sz="1600"/>
          </a:p>
        </p:txBody>
      </p:sp>
      <p:sp>
        <p:nvSpPr>
          <p:cNvPr id="16" name="Suorakulmio 15">
            <a:extLst>
              <a:ext uri="{FF2B5EF4-FFF2-40B4-BE49-F238E27FC236}">
                <a16:creationId xmlns:a16="http://schemas.microsoft.com/office/drawing/2014/main" id="{0D9D57C1-316E-40EA-8BCA-960CFF0EDA40}"/>
              </a:ext>
            </a:extLst>
          </p:cNvPr>
          <p:cNvSpPr/>
          <p:nvPr/>
        </p:nvSpPr>
        <p:spPr>
          <a:xfrm>
            <a:off x="1678513" y="3713829"/>
            <a:ext cx="2520280" cy="1569660"/>
          </a:xfrm>
          <a:prstGeom prst="rect">
            <a:avLst/>
          </a:prstGeom>
        </p:spPr>
        <p:txBody>
          <a:bodyPr wrap="square" lIns="91440" tIns="45720" rIns="91440" bIns="45720" rtlCol="0" anchor="t">
            <a:spAutoFit/>
          </a:bodyPr>
          <a:lstStyle/>
          <a:p>
            <a:pPr algn="ctr" rtl="0"/>
            <a:r>
              <a:rPr lang="en-gb" sz="1600" dirty="0">
                <a:latin typeface="Segoe UI Light" panose="020B0502040204020203" pitchFamily="34" charset="0"/>
                <a:cs typeface="Segoe UI Light" panose="020B0502040204020203" pitchFamily="34" charset="0"/>
              </a:rPr>
              <a:t>We boldly make choices for a higher grade of future in the north. We dare to try new things and let go of things we are used to.</a:t>
            </a:r>
          </a:p>
        </p:txBody>
      </p:sp>
      <p:sp>
        <p:nvSpPr>
          <p:cNvPr id="18" name="Suorakulmio 17">
            <a:extLst>
              <a:ext uri="{FF2B5EF4-FFF2-40B4-BE49-F238E27FC236}">
                <a16:creationId xmlns:a16="http://schemas.microsoft.com/office/drawing/2014/main" id="{F9CFD2B9-7F27-441E-A87A-3BBBB7DF5A36}"/>
              </a:ext>
            </a:extLst>
          </p:cNvPr>
          <p:cNvSpPr/>
          <p:nvPr/>
        </p:nvSpPr>
        <p:spPr>
          <a:xfrm>
            <a:off x="4698997" y="3713827"/>
            <a:ext cx="2520280" cy="1569660"/>
          </a:xfrm>
          <a:prstGeom prst="rect">
            <a:avLst/>
          </a:prstGeom>
        </p:spPr>
        <p:txBody>
          <a:bodyPr wrap="square" rtlCol="0">
            <a:spAutoFit/>
          </a:bodyPr>
          <a:lstStyle/>
          <a:p>
            <a:pPr algn="ctr" rtl="0"/>
            <a:r>
              <a:rPr lang="en-gb" sz="1600" dirty="0">
                <a:latin typeface="Segoe UI Light" panose="020B0502040204020203" pitchFamily="34" charset="0"/>
                <a:cs typeface="Segoe UI Light" panose="020B0502040204020203" pitchFamily="34" charset="0"/>
              </a:rPr>
              <a:t>We do things openly as a group and take others into consideration. We treat each other humanely, with respect and open minds.</a:t>
            </a:r>
          </a:p>
        </p:txBody>
      </p:sp>
      <p:sp>
        <p:nvSpPr>
          <p:cNvPr id="20" name="Suorakulmio 19">
            <a:extLst>
              <a:ext uri="{FF2B5EF4-FFF2-40B4-BE49-F238E27FC236}">
                <a16:creationId xmlns:a16="http://schemas.microsoft.com/office/drawing/2014/main" id="{FD1E7A64-5CAD-44C8-9335-CFE89B9367C2}"/>
              </a:ext>
            </a:extLst>
          </p:cNvPr>
          <p:cNvSpPr/>
          <p:nvPr/>
        </p:nvSpPr>
        <p:spPr>
          <a:xfrm>
            <a:off x="7769712" y="3713827"/>
            <a:ext cx="2664296" cy="1815882"/>
          </a:xfrm>
          <a:prstGeom prst="rect">
            <a:avLst/>
          </a:prstGeom>
        </p:spPr>
        <p:txBody>
          <a:bodyPr wrap="square" rtlCol="0">
            <a:spAutoFit/>
          </a:bodyPr>
          <a:lstStyle/>
          <a:p>
            <a:pPr algn="ctr" rtl="0"/>
            <a:r>
              <a:rPr lang="en-gb" sz="1600" dirty="0">
                <a:latin typeface="Segoe UI Light" panose="020B0502040204020203" pitchFamily="34" charset="0"/>
                <a:cs typeface="Segoe UI Light" panose="020B0502040204020203" pitchFamily="34" charset="0"/>
              </a:rPr>
              <a:t>We smartly promote a sustainable lifestyle and act in such a way that future generations will also have the opportunity to make choices. Responsible actions create security.</a:t>
            </a:r>
          </a:p>
        </p:txBody>
      </p:sp>
      <p:sp>
        <p:nvSpPr>
          <p:cNvPr id="27" name="Tekstiruutu 26">
            <a:extLst>
              <a:ext uri="{FF2B5EF4-FFF2-40B4-BE49-F238E27FC236}">
                <a16:creationId xmlns:a16="http://schemas.microsoft.com/office/drawing/2014/main" id="{B7A39DBA-6223-4568-912B-3A55C05F52E5}"/>
              </a:ext>
            </a:extLst>
          </p:cNvPr>
          <p:cNvSpPr txBox="1"/>
          <p:nvPr/>
        </p:nvSpPr>
        <p:spPr>
          <a:xfrm>
            <a:off x="351068" y="1185226"/>
            <a:ext cx="10183582" cy="923330"/>
          </a:xfrm>
          <a:prstGeom prst="rect">
            <a:avLst/>
          </a:prstGeom>
          <a:noFill/>
        </p:spPr>
        <p:txBody>
          <a:bodyPr wrap="square" rtlCol="0">
            <a:spAutoFit/>
          </a:bodyPr>
          <a:lstStyle/>
          <a:p>
            <a:pPr rtl="0"/>
            <a:r>
              <a:rPr lang="en-gb" sz="1800">
                <a:latin typeface="Segoe UI Light" panose="020B0502040204020203" pitchFamily="34" charset="0"/>
                <a:cs typeface="Segoe UI Light" panose="020B0502040204020203" pitchFamily="34" charset="0"/>
              </a:rPr>
              <a:t>Values are our common understanding of what is important and worthwhile. Our values guide our choices. </a:t>
            </a:r>
            <a:br>
              <a:rPr lang="fi-FI" sz="1800">
                <a:latin typeface="Segoe UI Light" panose="020B0502040204020203" pitchFamily="34" charset="0"/>
                <a:cs typeface="Segoe UI Light" panose="020B0502040204020203" pitchFamily="34" charset="0"/>
              </a:rPr>
            </a:br>
            <a:br>
              <a:rPr lang="fi-FI" sz="1800">
                <a:latin typeface="Segoe UI Light" panose="020B0502040204020203" pitchFamily="34" charset="0"/>
                <a:cs typeface="Segoe UI Light" panose="020B0502040204020203" pitchFamily="34" charset="0"/>
              </a:rPr>
            </a:br>
            <a:r>
              <a:rPr lang="en-gb" sz="1800" b="1">
                <a:cs typeface="Segoe UI Light" panose="020B0502040204020203" pitchFamily="34" charset="0"/>
              </a:rPr>
              <a:t>What do values mean to us?</a:t>
            </a:r>
            <a:endParaRPr lang="fi-FI" b="1">
              <a:cs typeface="Segoe UI Light" panose="020B0502040204020203" pitchFamily="34" charset="0"/>
            </a:endParaRPr>
          </a:p>
        </p:txBody>
      </p:sp>
      <p:grpSp>
        <p:nvGrpSpPr>
          <p:cNvPr id="35" name="Ryhmä 34">
            <a:extLst>
              <a:ext uri="{FF2B5EF4-FFF2-40B4-BE49-F238E27FC236}">
                <a16:creationId xmlns:a16="http://schemas.microsoft.com/office/drawing/2014/main" id="{323945BF-67CF-45F8-ABA5-4E2351FF8601}"/>
              </a:ext>
            </a:extLst>
          </p:cNvPr>
          <p:cNvGrpSpPr/>
          <p:nvPr/>
        </p:nvGrpSpPr>
        <p:grpSpPr>
          <a:xfrm>
            <a:off x="1785455" y="2580547"/>
            <a:ext cx="2286673" cy="814290"/>
            <a:chOff x="1828800" y="3024285"/>
            <a:chExt cx="2286673" cy="814290"/>
          </a:xfrm>
        </p:grpSpPr>
        <p:sp>
          <p:nvSpPr>
            <p:cNvPr id="24" name="Tekstiruutu 23">
              <a:extLst>
                <a:ext uri="{FF2B5EF4-FFF2-40B4-BE49-F238E27FC236}">
                  <a16:creationId xmlns:a16="http://schemas.microsoft.com/office/drawing/2014/main" id="{9F756D16-991E-4697-9AF3-1A1052AD3DF9}"/>
                </a:ext>
              </a:extLst>
            </p:cNvPr>
            <p:cNvSpPr txBox="1"/>
            <p:nvPr/>
          </p:nvSpPr>
          <p:spPr>
            <a:xfrm>
              <a:off x="1836317" y="3024285"/>
              <a:ext cx="2268958" cy="464331"/>
            </a:xfrm>
            <a:prstGeom prst="rect">
              <a:avLst/>
            </a:prstGeom>
            <a:solidFill>
              <a:schemeClr val="tx2"/>
            </a:solidFill>
          </p:spPr>
          <p:txBody>
            <a:bodyPr wrap="square" tIns="108000" bIns="108000" rtlCol="0">
              <a:spAutoFit/>
            </a:bodyPr>
            <a:lstStyle/>
            <a:p>
              <a:pPr algn="ctr" rtl="0"/>
              <a:r>
                <a:rPr lang="en-gb" sz="1600" b="1">
                  <a:solidFill>
                    <a:schemeClr val="bg1"/>
                  </a:solidFill>
                </a:rPr>
                <a:t>COURAGE</a:t>
              </a:r>
            </a:p>
          </p:txBody>
        </p:sp>
        <p:sp>
          <p:nvSpPr>
            <p:cNvPr id="4" name="Vapaamuotoinen: Muoto 3">
              <a:extLst>
                <a:ext uri="{FF2B5EF4-FFF2-40B4-BE49-F238E27FC236}">
                  <a16:creationId xmlns:a16="http://schemas.microsoft.com/office/drawing/2014/main" id="{36E541E6-8E25-4DAD-B413-308737F61FFE}"/>
                </a:ext>
              </a:extLst>
            </p:cNvPr>
            <p:cNvSpPr/>
            <p:nvPr/>
          </p:nvSpPr>
          <p:spPr>
            <a:xfrm>
              <a:off x="1828800" y="3486150"/>
              <a:ext cx="2266950" cy="352425"/>
            </a:xfrm>
            <a:custGeom>
              <a:avLst/>
              <a:gdLst>
                <a:gd name="connsiteX0" fmla="*/ 0 w 2266950"/>
                <a:gd name="connsiteY0" fmla="*/ 0 h 161925"/>
                <a:gd name="connsiteX1" fmla="*/ 2266950 w 2266950"/>
                <a:gd name="connsiteY1" fmla="*/ 0 h 161925"/>
                <a:gd name="connsiteX2" fmla="*/ 1123950 w 2266950"/>
                <a:gd name="connsiteY2" fmla="*/ 161925 h 161925"/>
                <a:gd name="connsiteX3" fmla="*/ 0 w 2266950"/>
                <a:gd name="connsiteY3" fmla="*/ 0 h 161925"/>
              </a:gdLst>
              <a:ahLst/>
              <a:cxnLst>
                <a:cxn ang="0">
                  <a:pos x="connsiteX0" y="connsiteY0"/>
                </a:cxn>
                <a:cxn ang="0">
                  <a:pos x="connsiteX1" y="connsiteY1"/>
                </a:cxn>
                <a:cxn ang="0">
                  <a:pos x="connsiteX2" y="connsiteY2"/>
                </a:cxn>
                <a:cxn ang="0">
                  <a:pos x="connsiteX3" y="connsiteY3"/>
                </a:cxn>
              </a:cxnLst>
              <a:rect l="l" t="t" r="r" b="b"/>
              <a:pathLst>
                <a:path w="2266950" h="161925">
                  <a:moveTo>
                    <a:pt x="0" y="0"/>
                  </a:moveTo>
                  <a:lnTo>
                    <a:pt x="2266950" y="0"/>
                  </a:lnTo>
                  <a:lnTo>
                    <a:pt x="1123950" y="161925"/>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solidFill>
                  <a:schemeClr val="tx2">
                    <a:lumMod val="20000"/>
                    <a:lumOff val="80000"/>
                  </a:schemeClr>
                </a:solidFill>
              </a:endParaRPr>
            </a:p>
          </p:txBody>
        </p:sp>
        <p:sp>
          <p:nvSpPr>
            <p:cNvPr id="28" name="Vapaamuotoinen: Muoto 27">
              <a:extLst>
                <a:ext uri="{FF2B5EF4-FFF2-40B4-BE49-F238E27FC236}">
                  <a16:creationId xmlns:a16="http://schemas.microsoft.com/office/drawing/2014/main" id="{867F918E-1DB3-40B6-ACD7-7E5186328A27}"/>
                </a:ext>
              </a:extLst>
            </p:cNvPr>
            <p:cNvSpPr/>
            <p:nvPr/>
          </p:nvSpPr>
          <p:spPr>
            <a:xfrm>
              <a:off x="1848523" y="3486151"/>
              <a:ext cx="2266950" cy="209550"/>
            </a:xfrm>
            <a:custGeom>
              <a:avLst/>
              <a:gdLst>
                <a:gd name="connsiteX0" fmla="*/ 0 w 2266950"/>
                <a:gd name="connsiteY0" fmla="*/ 0 h 161925"/>
                <a:gd name="connsiteX1" fmla="*/ 2266950 w 2266950"/>
                <a:gd name="connsiteY1" fmla="*/ 0 h 161925"/>
                <a:gd name="connsiteX2" fmla="*/ 1123950 w 2266950"/>
                <a:gd name="connsiteY2" fmla="*/ 161925 h 161925"/>
                <a:gd name="connsiteX3" fmla="*/ 0 w 2266950"/>
                <a:gd name="connsiteY3" fmla="*/ 0 h 161925"/>
              </a:gdLst>
              <a:ahLst/>
              <a:cxnLst>
                <a:cxn ang="0">
                  <a:pos x="connsiteX0" y="connsiteY0"/>
                </a:cxn>
                <a:cxn ang="0">
                  <a:pos x="connsiteX1" y="connsiteY1"/>
                </a:cxn>
                <a:cxn ang="0">
                  <a:pos x="connsiteX2" y="connsiteY2"/>
                </a:cxn>
                <a:cxn ang="0">
                  <a:pos x="connsiteX3" y="connsiteY3"/>
                </a:cxn>
              </a:cxnLst>
              <a:rect l="l" t="t" r="r" b="b"/>
              <a:pathLst>
                <a:path w="2266950" h="161925">
                  <a:moveTo>
                    <a:pt x="0" y="0"/>
                  </a:moveTo>
                  <a:lnTo>
                    <a:pt x="2266950" y="0"/>
                  </a:lnTo>
                  <a:lnTo>
                    <a:pt x="1123950" y="161925"/>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solidFill>
                  <a:schemeClr val="tx2">
                    <a:lumMod val="20000"/>
                    <a:lumOff val="80000"/>
                  </a:schemeClr>
                </a:solidFill>
              </a:endParaRPr>
            </a:p>
          </p:txBody>
        </p:sp>
      </p:grpSp>
      <p:grpSp>
        <p:nvGrpSpPr>
          <p:cNvPr id="34" name="Ryhmä 33">
            <a:extLst>
              <a:ext uri="{FF2B5EF4-FFF2-40B4-BE49-F238E27FC236}">
                <a16:creationId xmlns:a16="http://schemas.microsoft.com/office/drawing/2014/main" id="{DD02AABD-A7C0-4508-90F3-A0BFFAE04CEB}"/>
              </a:ext>
            </a:extLst>
          </p:cNvPr>
          <p:cNvGrpSpPr/>
          <p:nvPr/>
        </p:nvGrpSpPr>
        <p:grpSpPr>
          <a:xfrm>
            <a:off x="4679274" y="2580547"/>
            <a:ext cx="2550201" cy="814289"/>
            <a:chOff x="4500249" y="3024285"/>
            <a:chExt cx="2550201" cy="814289"/>
          </a:xfrm>
        </p:grpSpPr>
        <p:sp>
          <p:nvSpPr>
            <p:cNvPr id="25" name="Tekstiruutu 24">
              <a:extLst>
                <a:ext uri="{FF2B5EF4-FFF2-40B4-BE49-F238E27FC236}">
                  <a16:creationId xmlns:a16="http://schemas.microsoft.com/office/drawing/2014/main" id="{E285C954-8141-475A-8CD7-4D4E3489F1E8}"/>
                </a:ext>
              </a:extLst>
            </p:cNvPr>
            <p:cNvSpPr txBox="1"/>
            <p:nvPr/>
          </p:nvSpPr>
          <p:spPr>
            <a:xfrm>
              <a:off x="4530170" y="3024285"/>
              <a:ext cx="2520280" cy="464331"/>
            </a:xfrm>
            <a:prstGeom prst="rect">
              <a:avLst/>
            </a:prstGeom>
            <a:solidFill>
              <a:schemeClr val="tx2"/>
            </a:solidFill>
          </p:spPr>
          <p:txBody>
            <a:bodyPr wrap="square" tIns="108000" bIns="108000" rtlCol="0">
              <a:spAutoFit/>
            </a:bodyPr>
            <a:lstStyle/>
            <a:p>
              <a:pPr algn="ctr" rtl="0"/>
              <a:r>
                <a:rPr lang="en-gb" sz="1600" b="1">
                  <a:solidFill>
                    <a:schemeClr val="bg1"/>
                  </a:solidFill>
                </a:rPr>
                <a:t>FAIRNESS</a:t>
              </a:r>
            </a:p>
          </p:txBody>
        </p:sp>
        <p:sp>
          <p:nvSpPr>
            <p:cNvPr id="29" name="Vapaamuotoinen: Muoto 28">
              <a:extLst>
                <a:ext uri="{FF2B5EF4-FFF2-40B4-BE49-F238E27FC236}">
                  <a16:creationId xmlns:a16="http://schemas.microsoft.com/office/drawing/2014/main" id="{EAD66469-A4BA-44FF-AE2A-7BE1190D07D7}"/>
                </a:ext>
              </a:extLst>
            </p:cNvPr>
            <p:cNvSpPr/>
            <p:nvPr/>
          </p:nvSpPr>
          <p:spPr>
            <a:xfrm>
              <a:off x="4500249" y="3486149"/>
              <a:ext cx="2530478" cy="352425"/>
            </a:xfrm>
            <a:custGeom>
              <a:avLst/>
              <a:gdLst>
                <a:gd name="connsiteX0" fmla="*/ 0 w 2266950"/>
                <a:gd name="connsiteY0" fmla="*/ 0 h 161925"/>
                <a:gd name="connsiteX1" fmla="*/ 2266950 w 2266950"/>
                <a:gd name="connsiteY1" fmla="*/ 0 h 161925"/>
                <a:gd name="connsiteX2" fmla="*/ 1123950 w 2266950"/>
                <a:gd name="connsiteY2" fmla="*/ 161925 h 161925"/>
                <a:gd name="connsiteX3" fmla="*/ 0 w 2266950"/>
                <a:gd name="connsiteY3" fmla="*/ 0 h 161925"/>
              </a:gdLst>
              <a:ahLst/>
              <a:cxnLst>
                <a:cxn ang="0">
                  <a:pos x="connsiteX0" y="connsiteY0"/>
                </a:cxn>
                <a:cxn ang="0">
                  <a:pos x="connsiteX1" y="connsiteY1"/>
                </a:cxn>
                <a:cxn ang="0">
                  <a:pos x="connsiteX2" y="connsiteY2"/>
                </a:cxn>
                <a:cxn ang="0">
                  <a:pos x="connsiteX3" y="connsiteY3"/>
                </a:cxn>
              </a:cxnLst>
              <a:rect l="l" t="t" r="r" b="b"/>
              <a:pathLst>
                <a:path w="2266950" h="161925">
                  <a:moveTo>
                    <a:pt x="0" y="0"/>
                  </a:moveTo>
                  <a:lnTo>
                    <a:pt x="2266950" y="0"/>
                  </a:lnTo>
                  <a:lnTo>
                    <a:pt x="1123950" y="161925"/>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solidFill>
                  <a:schemeClr val="tx2">
                    <a:lumMod val="20000"/>
                    <a:lumOff val="80000"/>
                  </a:schemeClr>
                </a:solidFill>
              </a:endParaRPr>
            </a:p>
          </p:txBody>
        </p:sp>
        <p:sp>
          <p:nvSpPr>
            <p:cNvPr id="30" name="Vapaamuotoinen: Muoto 29">
              <a:extLst>
                <a:ext uri="{FF2B5EF4-FFF2-40B4-BE49-F238E27FC236}">
                  <a16:creationId xmlns:a16="http://schemas.microsoft.com/office/drawing/2014/main" id="{E6FD7EFE-5D23-48C8-83C4-25CF9485DF4F}"/>
                </a:ext>
              </a:extLst>
            </p:cNvPr>
            <p:cNvSpPr/>
            <p:nvPr/>
          </p:nvSpPr>
          <p:spPr>
            <a:xfrm>
              <a:off x="4519972" y="3486150"/>
              <a:ext cx="2530478" cy="209550"/>
            </a:xfrm>
            <a:custGeom>
              <a:avLst/>
              <a:gdLst>
                <a:gd name="connsiteX0" fmla="*/ 0 w 2266950"/>
                <a:gd name="connsiteY0" fmla="*/ 0 h 161925"/>
                <a:gd name="connsiteX1" fmla="*/ 2266950 w 2266950"/>
                <a:gd name="connsiteY1" fmla="*/ 0 h 161925"/>
                <a:gd name="connsiteX2" fmla="*/ 1123950 w 2266950"/>
                <a:gd name="connsiteY2" fmla="*/ 161925 h 161925"/>
                <a:gd name="connsiteX3" fmla="*/ 0 w 2266950"/>
                <a:gd name="connsiteY3" fmla="*/ 0 h 161925"/>
              </a:gdLst>
              <a:ahLst/>
              <a:cxnLst>
                <a:cxn ang="0">
                  <a:pos x="connsiteX0" y="connsiteY0"/>
                </a:cxn>
                <a:cxn ang="0">
                  <a:pos x="connsiteX1" y="connsiteY1"/>
                </a:cxn>
                <a:cxn ang="0">
                  <a:pos x="connsiteX2" y="connsiteY2"/>
                </a:cxn>
                <a:cxn ang="0">
                  <a:pos x="connsiteX3" y="connsiteY3"/>
                </a:cxn>
              </a:cxnLst>
              <a:rect l="l" t="t" r="r" b="b"/>
              <a:pathLst>
                <a:path w="2266950" h="161925">
                  <a:moveTo>
                    <a:pt x="0" y="0"/>
                  </a:moveTo>
                  <a:lnTo>
                    <a:pt x="2266950" y="0"/>
                  </a:lnTo>
                  <a:lnTo>
                    <a:pt x="1123950" y="161925"/>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solidFill>
                  <a:schemeClr val="tx2">
                    <a:lumMod val="20000"/>
                    <a:lumOff val="80000"/>
                  </a:schemeClr>
                </a:solidFill>
              </a:endParaRPr>
            </a:p>
          </p:txBody>
        </p:sp>
      </p:grpSp>
      <p:grpSp>
        <p:nvGrpSpPr>
          <p:cNvPr id="33" name="Ryhmä 32">
            <a:extLst>
              <a:ext uri="{FF2B5EF4-FFF2-40B4-BE49-F238E27FC236}">
                <a16:creationId xmlns:a16="http://schemas.microsoft.com/office/drawing/2014/main" id="{50D2BF7F-C96A-4E39-A5C7-947CD9A99175}"/>
              </a:ext>
            </a:extLst>
          </p:cNvPr>
          <p:cNvGrpSpPr/>
          <p:nvPr/>
        </p:nvGrpSpPr>
        <p:grpSpPr>
          <a:xfrm>
            <a:off x="7836621" y="2580547"/>
            <a:ext cx="2550201" cy="816755"/>
            <a:chOff x="7475344" y="3041875"/>
            <a:chExt cx="2550201" cy="816755"/>
          </a:xfrm>
        </p:grpSpPr>
        <p:sp>
          <p:nvSpPr>
            <p:cNvPr id="26" name="Tekstiruutu 25">
              <a:extLst>
                <a:ext uri="{FF2B5EF4-FFF2-40B4-BE49-F238E27FC236}">
                  <a16:creationId xmlns:a16="http://schemas.microsoft.com/office/drawing/2014/main" id="{4A8874F5-C811-4542-99D4-975341D61586}"/>
                </a:ext>
              </a:extLst>
            </p:cNvPr>
            <p:cNvSpPr txBox="1"/>
            <p:nvPr/>
          </p:nvSpPr>
          <p:spPr>
            <a:xfrm>
              <a:off x="7475344" y="3041875"/>
              <a:ext cx="2550201" cy="464331"/>
            </a:xfrm>
            <a:prstGeom prst="rect">
              <a:avLst/>
            </a:prstGeom>
            <a:solidFill>
              <a:schemeClr val="tx2"/>
            </a:solidFill>
          </p:spPr>
          <p:txBody>
            <a:bodyPr wrap="square" tIns="108000" bIns="108000" rtlCol="0">
              <a:spAutoFit/>
            </a:bodyPr>
            <a:lstStyle/>
            <a:p>
              <a:pPr algn="ctr" rtl="0"/>
              <a:r>
                <a:rPr lang="en-gb" sz="1600" b="1">
                  <a:solidFill>
                    <a:schemeClr val="bg1"/>
                  </a:solidFill>
                </a:rPr>
                <a:t>RESPONSIBILITY</a:t>
              </a:r>
            </a:p>
          </p:txBody>
        </p:sp>
        <p:sp>
          <p:nvSpPr>
            <p:cNvPr id="31" name="Vapaamuotoinen: Muoto 30">
              <a:extLst>
                <a:ext uri="{FF2B5EF4-FFF2-40B4-BE49-F238E27FC236}">
                  <a16:creationId xmlns:a16="http://schemas.microsoft.com/office/drawing/2014/main" id="{415498E8-75EE-41AA-8981-E5D7F012395D}"/>
                </a:ext>
              </a:extLst>
            </p:cNvPr>
            <p:cNvSpPr/>
            <p:nvPr/>
          </p:nvSpPr>
          <p:spPr>
            <a:xfrm>
              <a:off x="7475344" y="3506205"/>
              <a:ext cx="2530478" cy="352425"/>
            </a:xfrm>
            <a:custGeom>
              <a:avLst/>
              <a:gdLst>
                <a:gd name="connsiteX0" fmla="*/ 0 w 2266950"/>
                <a:gd name="connsiteY0" fmla="*/ 0 h 161925"/>
                <a:gd name="connsiteX1" fmla="*/ 2266950 w 2266950"/>
                <a:gd name="connsiteY1" fmla="*/ 0 h 161925"/>
                <a:gd name="connsiteX2" fmla="*/ 1123950 w 2266950"/>
                <a:gd name="connsiteY2" fmla="*/ 161925 h 161925"/>
                <a:gd name="connsiteX3" fmla="*/ 0 w 2266950"/>
                <a:gd name="connsiteY3" fmla="*/ 0 h 161925"/>
              </a:gdLst>
              <a:ahLst/>
              <a:cxnLst>
                <a:cxn ang="0">
                  <a:pos x="connsiteX0" y="connsiteY0"/>
                </a:cxn>
                <a:cxn ang="0">
                  <a:pos x="connsiteX1" y="connsiteY1"/>
                </a:cxn>
                <a:cxn ang="0">
                  <a:pos x="connsiteX2" y="connsiteY2"/>
                </a:cxn>
                <a:cxn ang="0">
                  <a:pos x="connsiteX3" y="connsiteY3"/>
                </a:cxn>
              </a:cxnLst>
              <a:rect l="l" t="t" r="r" b="b"/>
              <a:pathLst>
                <a:path w="2266950" h="161925">
                  <a:moveTo>
                    <a:pt x="0" y="0"/>
                  </a:moveTo>
                  <a:lnTo>
                    <a:pt x="2266950" y="0"/>
                  </a:lnTo>
                  <a:lnTo>
                    <a:pt x="1123950" y="161925"/>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solidFill>
                  <a:schemeClr val="tx2">
                    <a:lumMod val="20000"/>
                    <a:lumOff val="80000"/>
                  </a:schemeClr>
                </a:solidFill>
              </a:endParaRPr>
            </a:p>
          </p:txBody>
        </p:sp>
        <p:sp>
          <p:nvSpPr>
            <p:cNvPr id="32" name="Vapaamuotoinen: Muoto 31">
              <a:extLst>
                <a:ext uri="{FF2B5EF4-FFF2-40B4-BE49-F238E27FC236}">
                  <a16:creationId xmlns:a16="http://schemas.microsoft.com/office/drawing/2014/main" id="{6877292C-FD29-4AB6-BB3D-ACD9BBF08E07}"/>
                </a:ext>
              </a:extLst>
            </p:cNvPr>
            <p:cNvSpPr/>
            <p:nvPr/>
          </p:nvSpPr>
          <p:spPr>
            <a:xfrm>
              <a:off x="7495067" y="3506206"/>
              <a:ext cx="2530478" cy="209550"/>
            </a:xfrm>
            <a:custGeom>
              <a:avLst/>
              <a:gdLst>
                <a:gd name="connsiteX0" fmla="*/ 0 w 2266950"/>
                <a:gd name="connsiteY0" fmla="*/ 0 h 161925"/>
                <a:gd name="connsiteX1" fmla="*/ 2266950 w 2266950"/>
                <a:gd name="connsiteY1" fmla="*/ 0 h 161925"/>
                <a:gd name="connsiteX2" fmla="*/ 1123950 w 2266950"/>
                <a:gd name="connsiteY2" fmla="*/ 161925 h 161925"/>
                <a:gd name="connsiteX3" fmla="*/ 0 w 2266950"/>
                <a:gd name="connsiteY3" fmla="*/ 0 h 161925"/>
              </a:gdLst>
              <a:ahLst/>
              <a:cxnLst>
                <a:cxn ang="0">
                  <a:pos x="connsiteX0" y="connsiteY0"/>
                </a:cxn>
                <a:cxn ang="0">
                  <a:pos x="connsiteX1" y="connsiteY1"/>
                </a:cxn>
                <a:cxn ang="0">
                  <a:pos x="connsiteX2" y="connsiteY2"/>
                </a:cxn>
                <a:cxn ang="0">
                  <a:pos x="connsiteX3" y="connsiteY3"/>
                </a:cxn>
              </a:cxnLst>
              <a:rect l="l" t="t" r="r" b="b"/>
              <a:pathLst>
                <a:path w="2266950" h="161925">
                  <a:moveTo>
                    <a:pt x="0" y="0"/>
                  </a:moveTo>
                  <a:lnTo>
                    <a:pt x="2266950" y="0"/>
                  </a:lnTo>
                  <a:lnTo>
                    <a:pt x="1123950" y="161925"/>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solidFill>
                  <a:schemeClr val="tx2">
                    <a:lumMod val="20000"/>
                    <a:lumOff val="80000"/>
                  </a:schemeClr>
                </a:solidFill>
              </a:endParaRPr>
            </a:p>
          </p:txBody>
        </p:sp>
      </p:grpSp>
      <p:sp>
        <p:nvSpPr>
          <p:cNvPr id="2" name="Dian numeron paikkamerkki 1">
            <a:extLst>
              <a:ext uri="{FF2B5EF4-FFF2-40B4-BE49-F238E27FC236}">
                <a16:creationId xmlns:a16="http://schemas.microsoft.com/office/drawing/2014/main" id="{52E7D91B-DBC0-4A93-869B-583C5F43A934}"/>
              </a:ext>
            </a:extLst>
          </p:cNvPr>
          <p:cNvSpPr>
            <a:spLocks noGrp="1"/>
          </p:cNvSpPr>
          <p:nvPr>
            <p:ph type="sldNum" sz="quarter" idx="12"/>
          </p:nvPr>
        </p:nvSpPr>
        <p:spPr/>
        <p:txBody>
          <a:bodyPr rtlCol="0"/>
          <a:lstStyle/>
          <a:p>
            <a:pPr rtl="0"/>
            <a:r>
              <a:rPr lang="en-gb">
                <a:solidFill>
                  <a:schemeClr val="tx1"/>
                </a:solidFill>
              </a:rPr>
              <a:t>4</a:t>
            </a:r>
          </a:p>
        </p:txBody>
      </p:sp>
    </p:spTree>
    <p:extLst>
      <p:ext uri="{BB962C8B-B14F-4D97-AF65-F5344CB8AC3E}">
        <p14:creationId xmlns:p14="http://schemas.microsoft.com/office/powerpoint/2010/main" val="19202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B6F78E-BFF1-4F18-8991-4A278B8142B3}"/>
              </a:ext>
            </a:extLst>
          </p:cNvPr>
          <p:cNvSpPr>
            <a:spLocks noGrp="1"/>
          </p:cNvSpPr>
          <p:nvPr>
            <p:ph type="ctrTitle"/>
          </p:nvPr>
        </p:nvSpPr>
        <p:spPr/>
        <p:txBody>
          <a:bodyPr rtlCol="0"/>
          <a:lstStyle/>
          <a:p>
            <a:pPr rtl="0"/>
            <a:r>
              <a:rPr lang="en-gb"/>
              <a:t>Strategic objectives, measures and indicators</a:t>
            </a:r>
          </a:p>
        </p:txBody>
      </p:sp>
      <p:sp>
        <p:nvSpPr>
          <p:cNvPr id="3" name="Alaotsikko 2">
            <a:extLst>
              <a:ext uri="{FF2B5EF4-FFF2-40B4-BE49-F238E27FC236}">
                <a16:creationId xmlns:a16="http://schemas.microsoft.com/office/drawing/2014/main" id="{CC1F94C8-E49A-4535-A3CE-2848FBBB0DF2}"/>
              </a:ext>
            </a:extLst>
          </p:cNvPr>
          <p:cNvSpPr>
            <a:spLocks noGrp="1"/>
          </p:cNvSpPr>
          <p:nvPr>
            <p:ph type="subTitle" idx="1"/>
          </p:nvPr>
        </p:nvSpPr>
        <p:spPr/>
        <p:txBody>
          <a:bodyPr rtlCol="0"/>
          <a:lstStyle/>
          <a:p>
            <a:pPr rtl="0"/>
            <a:endParaRPr lang="fi-FI"/>
          </a:p>
        </p:txBody>
      </p:sp>
      <p:sp>
        <p:nvSpPr>
          <p:cNvPr id="4" name="Dian numeron paikkamerkki 3">
            <a:extLst>
              <a:ext uri="{FF2B5EF4-FFF2-40B4-BE49-F238E27FC236}">
                <a16:creationId xmlns:a16="http://schemas.microsoft.com/office/drawing/2014/main" id="{C9B94C64-DDEA-47D5-8B0E-DE8D2A67BC58}"/>
              </a:ext>
            </a:extLst>
          </p:cNvPr>
          <p:cNvSpPr txBox="1">
            <a:spLocks/>
          </p:cNvSpPr>
          <p:nvPr/>
        </p:nvSpPr>
        <p:spPr>
          <a:xfrm>
            <a:off x="8610599" y="6356350"/>
            <a:ext cx="3370385" cy="365125"/>
          </a:xfrm>
          <a:prstGeom prst="rect">
            <a:avLst/>
          </a:prstGeom>
        </p:spPr>
        <p:txBody>
          <a:bodyPr rtlCol="0"/>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gb" sz="1200"/>
              <a:t>			5</a:t>
            </a:r>
          </a:p>
        </p:txBody>
      </p:sp>
    </p:spTree>
    <p:extLst>
      <p:ext uri="{BB962C8B-B14F-4D97-AF65-F5344CB8AC3E}">
        <p14:creationId xmlns:p14="http://schemas.microsoft.com/office/powerpoint/2010/main" val="74038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37657" y="351149"/>
            <a:ext cx="10057343" cy="768350"/>
          </a:xfrm>
        </p:spPr>
        <p:txBody>
          <a:bodyPr rtlCol="0">
            <a:normAutofit fontScale="90000"/>
          </a:bodyPr>
          <a:lstStyle/>
          <a:p>
            <a:pPr rtl="0"/>
            <a:r>
              <a:rPr lang="en-gb">
                <a:cs typeface="Segoe UI"/>
              </a:rPr>
              <a:t>1. OULU IS FINLAND’S MOST BUSINESS-FRIENDLY INTERNATIONAL GROWTH CENTRE</a:t>
            </a:r>
            <a:br>
              <a:rPr lang="fi-FI">
                <a:cs typeface="Segoe UI"/>
              </a:rPr>
            </a:br>
            <a:r>
              <a:rPr lang="en-gb" sz="1800"/>
              <a:t>In Oulu, business friendliness means that business services are developed constantly, and client service is improved, and we are able to anticipate and react better to the needs of entrepreneurs. </a:t>
            </a:r>
            <a:br>
              <a:rPr lang="fi-FI" sz="2400">
                <a:latin typeface="Segoe UI" panose="020B0502040204020203" pitchFamily="34" charset="0"/>
                <a:cs typeface="Segoe UI" panose="020B0502040204020203" pitchFamily="34" charset="0"/>
              </a:rPr>
            </a:br>
            <a:endParaRPr lang="fi-FI"/>
          </a:p>
        </p:txBody>
      </p:sp>
      <p:graphicFrame>
        <p:nvGraphicFramePr>
          <p:cNvPr id="6" name="Taulukko 2">
            <a:extLst>
              <a:ext uri="{FF2B5EF4-FFF2-40B4-BE49-F238E27FC236}">
                <a16:creationId xmlns:a16="http://schemas.microsoft.com/office/drawing/2014/main" id="{3118F105-5FF8-4275-B033-3C12DDAA7687}"/>
              </a:ext>
            </a:extLst>
          </p:cNvPr>
          <p:cNvGraphicFramePr>
            <a:graphicFrameLocks/>
          </p:cNvGraphicFramePr>
          <p:nvPr>
            <p:extLst>
              <p:ext uri="{D42A27DB-BD31-4B8C-83A1-F6EECF244321}">
                <p14:modId xmlns:p14="http://schemas.microsoft.com/office/powerpoint/2010/main" val="963013935"/>
              </p:ext>
            </p:extLst>
          </p:nvPr>
        </p:nvGraphicFramePr>
        <p:xfrm>
          <a:off x="483592" y="1067884"/>
          <a:ext cx="10181095" cy="6170487"/>
        </p:xfrm>
        <a:graphic>
          <a:graphicData uri="http://schemas.openxmlformats.org/drawingml/2006/table">
            <a:tbl>
              <a:tblPr firstRow="1" bandRow="1"/>
              <a:tblGrid>
                <a:gridCol w="2042295">
                  <a:extLst>
                    <a:ext uri="{9D8B030D-6E8A-4147-A177-3AD203B41FA5}">
                      <a16:colId xmlns:a16="http://schemas.microsoft.com/office/drawing/2014/main" val="3888059601"/>
                    </a:ext>
                  </a:extLst>
                </a:gridCol>
                <a:gridCol w="5278936">
                  <a:extLst>
                    <a:ext uri="{9D8B030D-6E8A-4147-A177-3AD203B41FA5}">
                      <a16:colId xmlns:a16="http://schemas.microsoft.com/office/drawing/2014/main" val="1195639467"/>
                    </a:ext>
                  </a:extLst>
                </a:gridCol>
                <a:gridCol w="2859864">
                  <a:extLst>
                    <a:ext uri="{9D8B030D-6E8A-4147-A177-3AD203B41FA5}">
                      <a16:colId xmlns:a16="http://schemas.microsoft.com/office/drawing/2014/main" val="180776983"/>
                    </a:ext>
                  </a:extLst>
                </a:gridCol>
              </a:tblGrid>
              <a:tr h="318327">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10069"/>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10069"/>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10069"/>
                    </a:solidFill>
                  </a:tcPr>
                </a:tc>
                <a:extLst>
                  <a:ext uri="{0D108BD9-81ED-4DB2-BD59-A6C34878D82A}">
                    <a16:rowId xmlns:a16="http://schemas.microsoft.com/office/drawing/2014/main" val="2277400650"/>
                  </a:ext>
                </a:extLst>
              </a:tr>
              <a:tr h="3311518">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a:latin typeface="Segoe UI" panose="020B0502040204020203" pitchFamily="34" charset="0"/>
                          <a:ea typeface="Calibri" panose="020F0502020204030204" pitchFamily="34" charset="0"/>
                          <a:cs typeface="Segoe UI" panose="020B0502040204020203" pitchFamily="34" charset="0"/>
                        </a:rPr>
                        <a:t>We ensure competitiveness and renewal for companies.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dk1"/>
                          </a:solidFill>
                          <a:latin typeface="Segoe UI" panose="020B0502040204020203" pitchFamily="34" charset="0"/>
                          <a:ea typeface="+mn-ea"/>
                          <a:cs typeface="Segoe UI" panose="020B0502040204020203" pitchFamily="34" charset="0"/>
                        </a:rPr>
                        <a:t>We support start-ups and secure venture capital. We will establish a new early stage venture capital fund.</a:t>
                      </a:r>
                      <a:endParaRPr lang="fi-FI" sz="1200" kern="1200" dirty="0">
                        <a:solidFill>
                          <a:srgbClr val="000000"/>
                        </a:solidFill>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dk1"/>
                          </a:solidFill>
                          <a:latin typeface="Segoe UI" panose="020B0502040204020203" pitchFamily="34" charset="0"/>
                          <a:ea typeface="+mn-ea"/>
                          <a:cs typeface="Segoe UI" panose="020B0502040204020203" pitchFamily="34" charset="0"/>
                        </a:rPr>
                        <a:t>We actively promote the realisation of large investments.</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kern="1200" dirty="0">
                          <a:solidFill>
                            <a:schemeClr val="dk1"/>
                          </a:solidFill>
                          <a:latin typeface="Segoe UI" panose="020B0502040204020203" pitchFamily="34" charset="0"/>
                          <a:ea typeface="+mn-ea"/>
                          <a:cs typeface="Segoe UI" panose="020B0502040204020203" pitchFamily="34" charset="0"/>
                        </a:rPr>
                        <a:t>We promote international export activities and support marketing. </a:t>
                      </a:r>
                    </a:p>
                    <a:p>
                      <a:pPr marL="228600" indent="-228600" rtl="0">
                        <a:buFont typeface="+mj-lt"/>
                        <a:buAutoNum type="arabicPeriod"/>
                      </a:pPr>
                      <a:r>
                        <a:rPr lang="en-gb" sz="1200" dirty="0">
                          <a:latin typeface="Segoe UI" panose="020B0502040204020203" pitchFamily="34" charset="0"/>
                          <a:cs typeface="Segoe UI" panose="020B0502040204020203" pitchFamily="34" charset="0"/>
                        </a:rPr>
                        <a:t>We improve our ability to respond to demand-driven need for business plots and premises.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Segoe UI" panose="020B0502040204020203" pitchFamily="34" charset="0"/>
                          <a:cs typeface="Segoe UI" panose="020B0502040204020203" pitchFamily="34" charset="0"/>
                        </a:rPr>
                        <a:t>We develop campus areas as innovation and business areas.  We implement the plans for the radio park and the OYSTER project.</a:t>
                      </a:r>
                    </a:p>
                    <a:p>
                      <a:pPr marL="228600" indent="-228600" rtl="0">
                        <a:buFont typeface="+mj-lt"/>
                        <a:buAutoNum type="arabicPeriod"/>
                      </a:pPr>
                      <a:r>
                        <a:rPr lang="en-gb" sz="1200" dirty="0">
                          <a:latin typeface="Segoe UI" panose="020B0502040204020203" pitchFamily="34" charset="0"/>
                          <a:cs typeface="Segoe UI" panose="020B0502040204020203" pitchFamily="34" charset="0"/>
                        </a:rPr>
                        <a:t>We carry out public investments together with private actors.</a:t>
                      </a:r>
                    </a:p>
                    <a:p>
                      <a:pPr marL="228600" indent="-228600" rtl="0">
                        <a:buFont typeface="+mj-lt"/>
                        <a:buAutoNum type="arabicPeriod"/>
                      </a:pPr>
                      <a:r>
                        <a:rPr lang="en-gb" sz="1200" kern="1200" dirty="0">
                          <a:solidFill>
                            <a:schemeClr val="dk1"/>
                          </a:solidFill>
                          <a:latin typeface="Segoe UI" panose="020B0502040204020203" pitchFamily="34" charset="0"/>
                          <a:ea typeface="+mn-ea"/>
                          <a:cs typeface="Segoe UI" panose="020B0502040204020203" pitchFamily="34" charset="0"/>
                        </a:rPr>
                        <a:t>We hear entrepreneurs when making decisions that affect their operations and take into account the needs of companies.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rtl="0"/>
                      <a:r>
                        <a:rPr lang="en-gb" sz="1200" b="0" dirty="0">
                          <a:solidFill>
                            <a:schemeClr val="tx1"/>
                          </a:solidFill>
                          <a:latin typeface="Segoe UI" panose="020B0502040204020203" pitchFamily="34" charset="0"/>
                          <a:cs typeface="Segoe UI" panose="020B0502040204020203" pitchFamily="34" charset="0"/>
                        </a:rPr>
                        <a:t>-Net job growth (2000/year)*</a:t>
                      </a:r>
                    </a:p>
                    <a:p>
                      <a:pPr rtl="0"/>
                      <a:r>
                        <a:rPr lang="en-gb" sz="1200" b="0" dirty="0">
                          <a:solidFill>
                            <a:schemeClr val="tx1"/>
                          </a:solidFill>
                          <a:latin typeface="Segoe UI" panose="020B0502040204020203" pitchFamily="34" charset="0"/>
                          <a:cs typeface="Segoe UI" panose="020B0502040204020203" pitchFamily="34" charset="0"/>
                        </a:rPr>
                        <a:t>-Development in wages (Tax Authority)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-Net increase in the number of companies</a:t>
                      </a:r>
                    </a:p>
                    <a:p>
                      <a:pPr rtl="0"/>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Segoe UI" panose="020B0502040204020203" pitchFamily="34" charset="0"/>
                          <a:cs typeface="Segoe UI" panose="020B0502040204020203" pitchFamily="34" charset="0"/>
                        </a:rPr>
                        <a:t>-Business friendliness surveys (Business Oulu and national surveys)</a:t>
                      </a:r>
                      <a:endParaRPr lang="fi-FI" sz="1200" b="0" dirty="0">
                        <a:solidFill>
                          <a:schemeClr val="tx1"/>
                        </a:solidFill>
                        <a:latin typeface="Segoe UI" panose="020B0502040204020203" pitchFamily="34" charset="0"/>
                        <a:cs typeface="Segoe UI" panose="020B0502040204020203" pitchFamily="34" charset="0"/>
                      </a:endParaRPr>
                    </a:p>
                    <a:p>
                      <a:pPr rtl="0"/>
                      <a:endParaRPr lang="fi-FI" sz="1200" b="0" dirty="0">
                        <a:solidFill>
                          <a:schemeClr val="tx1"/>
                        </a:solidFill>
                        <a:latin typeface="Segoe UI" panose="020B0502040204020203" pitchFamily="34" charset="0"/>
                        <a:cs typeface="Segoe UI" panose="020B0502040204020203" pitchFamily="34" charset="0"/>
                      </a:endParaRPr>
                    </a:p>
                    <a:p>
                      <a:pPr rtl="0"/>
                      <a:r>
                        <a:rPr lang="en-gb" sz="1200" b="0" dirty="0">
                          <a:solidFill>
                            <a:schemeClr val="tx1"/>
                          </a:solidFill>
                          <a:latin typeface="Segoe UI" panose="020B0502040204020203" pitchFamily="34" charset="0"/>
                          <a:cs typeface="Segoe UI" panose="020B0502040204020203" pitchFamily="34" charset="0"/>
                        </a:rPr>
                        <a:t>-Number of business plots, transferred business plots</a:t>
                      </a:r>
                      <a:endParaRPr lang="fi-FI" sz="1200" b="0" strike="sngStrike" dirty="0">
                        <a:solidFill>
                          <a:srgbClr val="FF0000"/>
                        </a:solidFill>
                        <a:highlight>
                          <a:srgbClr val="FFFF00"/>
                        </a:highlight>
                        <a:latin typeface="Segoe UI" panose="020B0502040204020203" pitchFamily="34" charset="0"/>
                        <a:cs typeface="Segoe UI" panose="020B0502040204020203" pitchFamily="34" charset="0"/>
                      </a:endParaRPr>
                    </a:p>
                    <a:p>
                      <a:pPr rtl="0"/>
                      <a:endParaRPr lang="fi-FI" sz="1200" b="0" dirty="0">
                        <a:solidFill>
                          <a:schemeClr val="tx1"/>
                        </a:solidFill>
                        <a:latin typeface="Segoe UI" panose="020B0502040204020203" pitchFamily="34" charset="0"/>
                        <a:cs typeface="Segoe UI" panose="020B0502040204020203" pitchFamily="34" charset="0"/>
                      </a:endParaRPr>
                    </a:p>
                    <a:p>
                      <a:pPr rtl="0"/>
                      <a:r>
                        <a:rPr lang="en-gb" sz="1200" dirty="0">
                          <a:solidFill>
                            <a:schemeClr val="tx1"/>
                          </a:solidFill>
                          <a:latin typeface="Segoe UI" panose="020B0502040204020203" pitchFamily="34" charset="0"/>
                          <a:cs typeface="Segoe UI" panose="020B0502040204020203" pitchFamily="34" charset="0"/>
                        </a:rPr>
                        <a:t>-Risk capital investments EUR/year*</a:t>
                      </a:r>
                    </a:p>
                    <a:p>
                      <a:pPr rtl="0"/>
                      <a:endParaRPr lang="fi-FI" sz="1200" dirty="0">
                        <a:solidFill>
                          <a:schemeClr val="tx1"/>
                        </a:solidFill>
                        <a:latin typeface="Segoe UI" panose="020B0502040204020203" pitchFamily="34" charset="0"/>
                        <a:cs typeface="Segoe UI" panose="020B0502040204020203" pitchFamily="34" charset="0"/>
                      </a:endParaRPr>
                    </a:p>
                    <a:p>
                      <a:pPr rtl="0"/>
                      <a:r>
                        <a:rPr lang="en-gb" sz="1200" dirty="0">
                          <a:solidFill>
                            <a:schemeClr val="tx1"/>
                          </a:solidFill>
                          <a:latin typeface="Segoe UI" panose="020B0502040204020203" pitchFamily="34" charset="0"/>
                          <a:cs typeface="Segoe UI" panose="020B0502040204020203" pitchFamily="34" charset="0"/>
                        </a:rPr>
                        <a:t>-Number of invest-in decisions* </a:t>
                      </a:r>
                    </a:p>
                    <a:p>
                      <a:pPr rtl="0"/>
                      <a:r>
                        <a:rPr lang="en-gb" sz="1200" dirty="0">
                          <a:solidFill>
                            <a:schemeClr val="tx1"/>
                          </a:solidFill>
                          <a:latin typeface="Segoe UI" panose="020B0502040204020203" pitchFamily="34" charset="0"/>
                          <a:cs typeface="Segoe UI" panose="020B0502040204020203" pitchFamily="34" charset="0"/>
                        </a:rPr>
                        <a:t>-Industrial exports EUR/year and number of export companies</a:t>
                      </a:r>
                    </a:p>
                    <a:p>
                      <a:pPr rtl="0"/>
                      <a:endParaRPr lang="fi-FI" sz="1200" dirty="0">
                        <a:solidFill>
                          <a:schemeClr val="tx1"/>
                        </a:solidFill>
                        <a:latin typeface="Segoe UI" panose="020B0502040204020203" pitchFamily="34" charset="0"/>
                        <a:cs typeface="Segoe UI" panose="020B0502040204020203" pitchFamily="34" charset="0"/>
                      </a:endParaRPr>
                    </a:p>
                    <a:p>
                      <a:pPr rtl="0"/>
                      <a:r>
                        <a:rPr lang="en-gb" sz="1200" dirty="0">
                          <a:solidFill>
                            <a:schemeClr val="tx1"/>
                          </a:solidFill>
                          <a:latin typeface="Segoe UI" panose="020B0502040204020203" pitchFamily="34" charset="0"/>
                          <a:cs typeface="Segoe UI" panose="020B0502040204020203" pitchFamily="34" charset="0"/>
                        </a:rPr>
                        <a:t>-Number of foreign companies (offices)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40000"/>
                      </a:srgbClr>
                    </a:solidFill>
                  </a:tcPr>
                </a:tc>
                <a:extLst>
                  <a:ext uri="{0D108BD9-81ED-4DB2-BD59-A6C34878D82A}">
                    <a16:rowId xmlns:a16="http://schemas.microsoft.com/office/drawing/2014/main" val="4211562298"/>
                  </a:ext>
                </a:extLst>
              </a:tr>
              <a:tr h="1467840">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Tx/>
                        <a:buNone/>
                      </a:pPr>
                      <a:r>
                        <a:rPr lang="en-gb" sz="1200" b="1" kern="1200">
                          <a:solidFill>
                            <a:schemeClr val="dk1"/>
                          </a:solidFill>
                          <a:latin typeface="Segoe UI" panose="020B0502040204020203" pitchFamily="34" charset="0"/>
                          <a:ea typeface="+mn-ea"/>
                          <a:cs typeface="Segoe UI" panose="020B0502040204020203" pitchFamily="34" charset="0"/>
                        </a:rPr>
                        <a:t>2. -We increase the availability of skilled labour</a:t>
                      </a:r>
                    </a:p>
                    <a:p>
                      <a:pPr marL="0" marR="0" lvl="0" indent="0" algn="l" rtl="0">
                        <a:lnSpc>
                          <a:spcPct val="100000"/>
                        </a:lnSpc>
                        <a:spcBef>
                          <a:spcPts val="0"/>
                        </a:spcBef>
                        <a:spcAft>
                          <a:spcPts val="0"/>
                        </a:spcAft>
                        <a:buClrTx/>
                        <a:buSzTx/>
                        <a:buFontTx/>
                        <a:buNone/>
                      </a:pPr>
                      <a:endParaRPr lang="fi-FI" sz="1200" b="1" kern="1200">
                        <a:solidFill>
                          <a:schemeClr val="dk1"/>
                        </a:solidFill>
                        <a:latin typeface="Segoe UI" panose="020B0502040204020203" pitchFamily="34" charset="0"/>
                        <a:ea typeface="+mn-ea"/>
                        <a:cs typeface="Segoe UI" panose="020B0502040204020203" pitchFamily="34" charset="0"/>
                      </a:endParaRPr>
                    </a:p>
                    <a:p>
                      <a:pPr marL="0" marR="0" lvl="0" indent="0" algn="l" rtl="0">
                        <a:lnSpc>
                          <a:spcPct val="100000"/>
                        </a:lnSpc>
                        <a:spcBef>
                          <a:spcPts val="0"/>
                        </a:spcBef>
                        <a:spcAft>
                          <a:spcPts val="0"/>
                        </a:spcAft>
                        <a:buNone/>
                      </a:pPr>
                      <a:endParaRPr lang="fi-FI" sz="1200" b="1" i="0" u="none" strike="noStrike" kern="1200" noProof="0">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indent="-228600" rtl="0">
                        <a:buAutoNum type="arabicPeriod"/>
                      </a:pPr>
                      <a:r>
                        <a:rPr lang="en-gb" sz="1200" b="0" i="0" u="none" strike="noStrike" kern="1200">
                          <a:solidFill>
                            <a:schemeClr val="tx1"/>
                          </a:solidFill>
                          <a:latin typeface="Segoe UI" panose="020B0502040204020203" pitchFamily="34" charset="0"/>
                          <a:ea typeface="+mn-ea"/>
                          <a:cs typeface="Segoe UI" panose="020B0502040204020203" pitchFamily="34" charset="0"/>
                        </a:rPr>
                        <a:t>We strengthen training and employment management from the employer viewpoint and respond to the challenge of skills mismatch.</a:t>
                      </a:r>
                      <a:endParaRPr lang="fi-FI" sz="1200">
                        <a:solidFill>
                          <a:schemeClr val="tx1"/>
                        </a:solidFill>
                        <a:latin typeface="Segoe UI" panose="020B0502040204020203" pitchFamily="34" charset="0"/>
                        <a:cs typeface="Segoe UI" panose="020B0502040204020203" pitchFamily="34" charset="0"/>
                      </a:endParaRPr>
                    </a:p>
                    <a:p>
                      <a:pPr marL="228600" indent="-228600" rtl="0">
                        <a:buAutoNum type="arabicPeriod"/>
                      </a:pPr>
                      <a:r>
                        <a:rPr lang="en-gb" sz="1200" b="0">
                          <a:solidFill>
                            <a:schemeClr val="tx1"/>
                          </a:solidFill>
                          <a:latin typeface="Segoe UI" panose="020B0502040204020203" pitchFamily="34" charset="0"/>
                          <a:cs typeface="Segoe UI" panose="020B0502040204020203" pitchFamily="34" charset="0"/>
                        </a:rPr>
                        <a:t>We support the entry of international labour force into the Oulu labour market (labour immigration).</a:t>
                      </a:r>
                    </a:p>
                    <a:p>
                      <a:pPr marL="228600" indent="-228600" rtl="0">
                        <a:buAutoNum type="arabicPeriod"/>
                      </a:pPr>
                      <a:r>
                        <a:rPr lang="en-gb" sz="1200" b="0">
                          <a:solidFill>
                            <a:schemeClr val="tx1"/>
                          </a:solidFill>
                          <a:latin typeface="Segoe UI" panose="020B0502040204020203" pitchFamily="34" charset="0"/>
                          <a:cs typeface="Segoe UI" panose="020B0502040204020203" pitchFamily="34" charset="0"/>
                        </a:rPr>
                        <a:t>We support international experts in settling and staying in Oulu.  International House Oulu serves experts with foreign background and their families.</a:t>
                      </a:r>
                    </a:p>
                    <a:p>
                      <a:pPr marL="228600" indent="-228600" rtl="0">
                        <a:buAutoNum type="arabicPeriod"/>
                      </a:pPr>
                      <a:r>
                        <a:rPr lang="en-gb" sz="1200" b="0">
                          <a:solidFill>
                            <a:schemeClr val="tx1"/>
                          </a:solidFill>
                          <a:latin typeface="Segoe UI" panose="020B0502040204020203" pitchFamily="34" charset="0"/>
                          <a:cs typeface="Segoe UI" panose="020B0502040204020203" pitchFamily="34" charset="0"/>
                        </a:rPr>
                        <a:t>Youth unemployment is reduced by at least half.</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-Employment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u="none" strike="noStrike" kern="1200" dirty="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-Unemployment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panose="020B0502040204020203" pitchFamily="34" charset="0"/>
                          <a:cs typeface="Segoe UI" panose="020B0502040204020203" pitchFamily="34" charset="0"/>
                        </a:rPr>
                        <a:t>-Amount of municipal share of labour market subsidy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-Net immigration of employed persons will increase compared to the previous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latin typeface="Segoe UI" panose="020B0502040204020203" pitchFamily="34" charset="0"/>
                          <a:ea typeface="+mn-ea"/>
                          <a:cs typeface="Segoe UI" panose="020B0502040204020203" pitchFamily="34" charset="0"/>
                        </a:rPr>
                        <a:t>-Youth and long-term unemployment</a:t>
                      </a:r>
                      <a:endParaRPr lang="fi-FI" sz="1200" b="0" dirty="0">
                        <a:solidFill>
                          <a:schemeClr val="tx1"/>
                        </a:solidFill>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20000"/>
                      </a:srgbClr>
                    </a:solidFill>
                  </a:tcPr>
                </a:tc>
                <a:extLst>
                  <a:ext uri="{0D108BD9-81ED-4DB2-BD59-A6C34878D82A}">
                    <a16:rowId xmlns:a16="http://schemas.microsoft.com/office/drawing/2014/main" val="3884476763"/>
                  </a:ext>
                </a:extLst>
              </a:tr>
            </a:tbl>
          </a:graphicData>
        </a:graphic>
      </p:graphicFrame>
      <p:sp>
        <p:nvSpPr>
          <p:cNvPr id="3" name="Dian numeron paikkamerkki 2">
            <a:extLst>
              <a:ext uri="{FF2B5EF4-FFF2-40B4-BE49-F238E27FC236}">
                <a16:creationId xmlns:a16="http://schemas.microsoft.com/office/drawing/2014/main" id="{72D6507E-A431-4F88-8807-63468AF4F0AC}"/>
              </a:ext>
            </a:extLst>
          </p:cNvPr>
          <p:cNvSpPr>
            <a:spLocks noGrp="1"/>
          </p:cNvSpPr>
          <p:nvPr>
            <p:ph type="sldNum" sz="quarter" idx="12"/>
          </p:nvPr>
        </p:nvSpPr>
        <p:spPr>
          <a:xfrm>
            <a:off x="8610600" y="6336472"/>
            <a:ext cx="2743200" cy="365125"/>
          </a:xfrm>
        </p:spPr>
        <p:txBody>
          <a:bodyPr rtlCol="0"/>
          <a:lstStyle/>
          <a:p>
            <a:pPr rtl="0"/>
            <a:r>
              <a:rPr lang="en-gb">
                <a:solidFill>
                  <a:schemeClr val="tx1"/>
                </a:solidFill>
              </a:rPr>
              <a:t>6</a:t>
            </a:r>
          </a:p>
        </p:txBody>
      </p:sp>
    </p:spTree>
    <p:extLst>
      <p:ext uri="{BB962C8B-B14F-4D97-AF65-F5344CB8AC3E}">
        <p14:creationId xmlns:p14="http://schemas.microsoft.com/office/powerpoint/2010/main" val="178340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71525" y="282576"/>
            <a:ext cx="10003312" cy="768350"/>
          </a:xfrm>
        </p:spPr>
        <p:txBody>
          <a:bodyPr rtlCol="0">
            <a:normAutofit fontScale="90000"/>
          </a:bodyPr>
          <a:lstStyle/>
          <a:p>
            <a:pPr rtl="0"/>
            <a:r>
              <a:rPr lang="en-gb" dirty="0">
                <a:cs typeface="Segoe UI"/>
              </a:rPr>
              <a:t>1. OULU IS FINLAND’S MOST BUSINESS-FRIENDLY INTERNATIONAL GROWTH CENTRE</a:t>
            </a:r>
            <a:br>
              <a:rPr lang="fi-FI" dirty="0">
                <a:cs typeface="Segoe UI"/>
              </a:rPr>
            </a:br>
            <a:r>
              <a:rPr lang="en-gb" sz="1800" dirty="0"/>
              <a:t>In Oulu, business-friendliness means that business services are developed constantly and client service is improved, and we are able to anticipate and react better to the needs of entrepreneurs.</a:t>
            </a:r>
          </a:p>
        </p:txBody>
      </p:sp>
      <p:graphicFrame>
        <p:nvGraphicFramePr>
          <p:cNvPr id="8" name="Taulukko 2">
            <a:extLst>
              <a:ext uri="{FF2B5EF4-FFF2-40B4-BE49-F238E27FC236}">
                <a16:creationId xmlns:a16="http://schemas.microsoft.com/office/drawing/2014/main" id="{8E9D422C-1C9A-4710-AEBC-A436AC1B0815}"/>
              </a:ext>
            </a:extLst>
          </p:cNvPr>
          <p:cNvGraphicFramePr>
            <a:graphicFrameLocks/>
          </p:cNvGraphicFramePr>
          <p:nvPr>
            <p:extLst>
              <p:ext uri="{D42A27DB-BD31-4B8C-83A1-F6EECF244321}">
                <p14:modId xmlns:p14="http://schemas.microsoft.com/office/powerpoint/2010/main" val="1823254627"/>
              </p:ext>
            </p:extLst>
          </p:nvPr>
        </p:nvGraphicFramePr>
        <p:xfrm>
          <a:off x="889695" y="1171599"/>
          <a:ext cx="9885142" cy="4748434"/>
        </p:xfrm>
        <a:graphic>
          <a:graphicData uri="http://schemas.openxmlformats.org/drawingml/2006/table">
            <a:tbl>
              <a:tblPr firstRow="1" bandRow="1"/>
              <a:tblGrid>
                <a:gridCol w="1980734">
                  <a:extLst>
                    <a:ext uri="{9D8B030D-6E8A-4147-A177-3AD203B41FA5}">
                      <a16:colId xmlns:a16="http://schemas.microsoft.com/office/drawing/2014/main" val="3888059601"/>
                    </a:ext>
                  </a:extLst>
                </a:gridCol>
                <a:gridCol w="5119811">
                  <a:extLst>
                    <a:ext uri="{9D8B030D-6E8A-4147-A177-3AD203B41FA5}">
                      <a16:colId xmlns:a16="http://schemas.microsoft.com/office/drawing/2014/main" val="1195639467"/>
                    </a:ext>
                  </a:extLst>
                </a:gridCol>
                <a:gridCol w="2784597">
                  <a:extLst>
                    <a:ext uri="{9D8B030D-6E8A-4147-A177-3AD203B41FA5}">
                      <a16:colId xmlns:a16="http://schemas.microsoft.com/office/drawing/2014/main" val="180776983"/>
                    </a:ext>
                  </a:extLst>
                </a:gridCol>
              </a:tblGrid>
              <a:tr h="326951">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dirty="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10069"/>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10069"/>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10069"/>
                    </a:solidFill>
                  </a:tcPr>
                </a:tc>
                <a:extLst>
                  <a:ext uri="{0D108BD9-81ED-4DB2-BD59-A6C34878D82A}">
                    <a16:rowId xmlns:a16="http://schemas.microsoft.com/office/drawing/2014/main" val="2277400650"/>
                  </a:ext>
                </a:extLst>
              </a:tr>
              <a:tr h="2506628">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dk1"/>
                          </a:solidFill>
                          <a:latin typeface="Segoe UI" panose="020B0502040204020203" pitchFamily="34" charset="0"/>
                          <a:ea typeface="Calibri" panose="020F0502020204030204" pitchFamily="34" charset="0"/>
                          <a:cs typeface="Segoe UI" panose="020B0502040204020203" pitchFamily="34" charset="0"/>
                        </a:rPr>
                        <a:t>3. We develop networks and ecosystems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solidFill>
                            <a:schemeClr val="tx1"/>
                          </a:solidFill>
                          <a:latin typeface="Segoe UI" panose="020B0502040204020203" pitchFamily="34" charset="0"/>
                          <a:cs typeface="Segoe UI" panose="020B0502040204020203" pitchFamily="34" charset="0"/>
                        </a:rPr>
                        <a:t>We are active and use our influence in national and international networks.
 </a:t>
                      </a:r>
                      <a:r>
                        <a:rPr lang="en-gb" sz="1200" b="0" i="0" kern="1200" dirty="0">
                          <a:solidFill>
                            <a:schemeClr val="tx1"/>
                          </a:solidFill>
                          <a:latin typeface="Segoe UI" panose="020B0502040204020203" pitchFamily="34" charset="0"/>
                          <a:cs typeface="Segoe UI" panose="020B0502040204020203" pitchFamily="34" charset="0"/>
                        </a:rPr>
                        <a:t>We participate in cooperation that creates and strengthens business and networks that promote the circular economy. </a:t>
                      </a:r>
                      <a:r>
                        <a:rPr lang="en-gb" sz="1200" b="0" i="0" kern="1200" noProof="0" dirty="0">
                          <a:solidFill>
                            <a:schemeClr val="tx1"/>
                          </a:solidFill>
                          <a:latin typeface="Segoe UI" panose="020B0502040204020203" pitchFamily="34" charset="0"/>
                          <a:ea typeface="+mn-ea"/>
                          <a:cs typeface="Segoe UI" panose="020B0502040204020203" pitchFamily="34" charset="0"/>
                        </a:rPr>
                        <a:t>We serve as a platform for circular economy experiments and pilots.</a:t>
                      </a:r>
                      <a:endParaRPr lang="fi-FI" sz="1200" b="0" i="0" kern="1200" dirty="0">
                        <a:solidFill>
                          <a:schemeClr val="tx1"/>
                        </a:solidFill>
                        <a:latin typeface="Segoe UI" panose="020B0502040204020203" pitchFamily="34" charset="0"/>
                        <a:ea typeface="+mn-ea"/>
                        <a:cs typeface="Segoe UI" panose="020B0502040204020203" pitchFamily="34" charset="0"/>
                      </a:endParaRPr>
                    </a:p>
                    <a:p>
                      <a:pPr marL="228600" indent="-228600" rtl="0">
                        <a:buFont typeface="+mj-lt"/>
                        <a:buAutoNum type="arabicPeriod"/>
                      </a:pPr>
                      <a:r>
                        <a:rPr sz="1200" dirty="0"/>
                        <a:t>We engage actively in piloting and experimentation and help companies get international business references.</a:t>
                      </a:r>
                      <a:endParaRPr lang="fi-FI" sz="1200" dirty="0">
                        <a:solidFill>
                          <a:srgbClr val="000000"/>
                        </a:solidFill>
                        <a:latin typeface="Segoe UI" panose="020B0502040204020203" pitchFamily="34" charset="0"/>
                        <a:cs typeface="Segoe UI" panose="020B0502040204020203" pitchFamily="34" charset="0"/>
                      </a:endParaRPr>
                    </a:p>
                    <a:p>
                      <a:pPr marL="228600" indent="-228600" rtl="0">
                        <a:buFont typeface="+mj-lt"/>
                        <a:buAutoNum type="arabicPeriod"/>
                      </a:pPr>
                      <a:r>
                        <a:rPr lang="en-gb" sz="1200" kern="1200" dirty="0">
                          <a:solidFill>
                            <a:schemeClr val="tx1"/>
                          </a:solidFill>
                          <a:latin typeface="Segoe UI" panose="020B0502040204020203" pitchFamily="34" charset="0"/>
                          <a:ea typeface="+mn-ea"/>
                          <a:cs typeface="Segoe UI" panose="020B0502040204020203" pitchFamily="34" charset="0"/>
                        </a:rPr>
                        <a:t>We encourage companies to create and introduce solutions to achieve the carbon neutrality objective.
 </a:t>
                      </a:r>
                      <a:r>
                        <a:rPr lang="en-gb" sz="1200" dirty="0">
                          <a:solidFill>
                            <a:schemeClr val="tx1"/>
                          </a:solidFill>
                          <a:latin typeface="Segoe UI" panose="020B0502040204020203" pitchFamily="34" charset="0"/>
                          <a:cs typeface="Segoe UI" panose="020B0502040204020203" pitchFamily="34" charset="0"/>
                        </a:rPr>
                        <a:t>The Government - Oulu ecosystem agreement and Oulu Innovation Alliance cooperation create preconditions for functioning ecosystems and clusters.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indent="0" rtl="0">
                        <a:buNone/>
                      </a:pPr>
                      <a:r>
                        <a:rPr lang="en-gb" sz="1200" b="0" i="0" kern="1200" dirty="0">
                          <a:solidFill>
                            <a:schemeClr val="tx1"/>
                          </a:solidFill>
                          <a:latin typeface="Segoe UI" panose="020B0502040204020203" pitchFamily="34" charset="0"/>
                          <a:cs typeface="Segoe UI" panose="020B0502040204020203" pitchFamily="34" charset="0"/>
                        </a:rPr>
                        <a:t>-Number of pilots and experiments within the Oulu City Group</a:t>
                      </a:r>
                      <a:endParaRPr lang="fi-FI" sz="1200" b="0" i="0" kern="1200" dirty="0">
                        <a:solidFill>
                          <a:srgbClr val="000000"/>
                        </a:solidFill>
                        <a:latin typeface="Segoe UI" panose="020B0502040204020203" pitchFamily="34" charset="0"/>
                        <a:cs typeface="Segoe UI" panose="020B0502040204020203" pitchFamily="34" charset="0"/>
                      </a:endParaRPr>
                    </a:p>
                    <a:p>
                      <a:pPr marL="0" indent="0" rtl="0">
                        <a:buNone/>
                      </a:pPr>
                      <a:endParaRPr lang="fi-FI" sz="1200" b="0" i="0" kern="1200" dirty="0">
                        <a:solidFill>
                          <a:schemeClr val="tx1"/>
                        </a:solidFill>
                        <a:latin typeface="Segoe UI" panose="020B0502040204020203" pitchFamily="34" charset="0"/>
                        <a:cs typeface="Segoe UI" panose="020B0502040204020203" pitchFamily="34" charset="0"/>
                      </a:endParaRPr>
                    </a:p>
                    <a:p>
                      <a:pPr marL="0" indent="0" rtl="0">
                        <a:buNone/>
                      </a:pPr>
                      <a:r>
                        <a:rPr lang="en-gb" sz="1200" b="0" i="0" kern="1200" dirty="0">
                          <a:solidFill>
                            <a:schemeClr val="tx1"/>
                          </a:solidFill>
                          <a:latin typeface="Segoe UI" panose="020B0502040204020203" pitchFamily="34" charset="0"/>
                          <a:cs typeface="Segoe UI" panose="020B0502040204020203" pitchFamily="34" charset="0"/>
                        </a:rPr>
                        <a:t>-Oulu Innovation Alliance main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Segoe UI" panose="020B0502040204020203" pitchFamily="34" charset="0"/>
                          <a:cs typeface="Segoe UI" panose="020B0502040204020203" pitchFamily="34" charset="0"/>
                        </a:rPr>
                        <a:t>-R&amp;D costs</a:t>
                      </a:r>
                    </a:p>
                    <a:p>
                      <a:pPr marL="0" marR="0" lvl="0" indent="0" algn="l" rtl="0">
                        <a:lnSpc>
                          <a:spcPct val="100000"/>
                        </a:lnSpc>
                        <a:spcBef>
                          <a:spcPts val="0"/>
                        </a:spcBef>
                        <a:spcAft>
                          <a:spcPts val="0"/>
                        </a:spcAft>
                        <a:buClrTx/>
                        <a:buSzTx/>
                        <a:buFontTx/>
                        <a:buNone/>
                      </a:pPr>
                      <a:r>
                        <a:rPr lang="en-gb" sz="1200" b="0" i="0" kern="1200" dirty="0">
                          <a:solidFill>
                            <a:schemeClr val="tx1"/>
                          </a:solidFill>
                          <a:latin typeface="Segoe UI" panose="020B0502040204020203" pitchFamily="34" charset="0"/>
                          <a:cs typeface="Segoe UI" panose="020B0502040204020203" pitchFamily="34" charset="0"/>
                        </a:rPr>
                        <a:t>- </a:t>
                      </a:r>
                      <a:r>
                        <a:rPr lang="en-gb" sz="1200" b="0" i="0" u="none" strike="noStrike" kern="1200" noProof="0" dirty="0">
                          <a:latin typeface="Segoe UI" panose="020B0502040204020203" pitchFamily="34" charset="0"/>
                          <a:cs typeface="Segoe UI" panose="020B0502040204020203" pitchFamily="34" charset="0"/>
                        </a:rPr>
                        <a:t>Test environments and pilots*</a:t>
                      </a:r>
                      <a:endParaRPr lang="fi-FI" sz="1200" b="0" i="0" kern="1200" dirty="0">
                        <a:solidFill>
                          <a:schemeClr val="tx1"/>
                        </a:solidFill>
                        <a:latin typeface="Segoe UI" panose="020B0502040204020203" pitchFamily="34" charset="0"/>
                        <a:cs typeface="Segoe UI" panose="020B0502040204020203" pitchFamily="34" charset="0"/>
                      </a:endParaRPr>
                    </a:p>
                    <a:p>
                      <a:pPr lvl="0" algn="l" rtl="0">
                        <a:lnSpc>
                          <a:spcPct val="100000"/>
                        </a:lnSpc>
                        <a:spcBef>
                          <a:spcPts val="0"/>
                        </a:spcBef>
                        <a:spcAft>
                          <a:spcPts val="0"/>
                        </a:spcAft>
                        <a:buClrTx/>
                        <a:buSzTx/>
                        <a:buFontTx/>
                        <a:buNone/>
                      </a:pPr>
                      <a:r>
                        <a:rPr lang="en-gb" sz="1200" b="0" i="0" u="none" strike="noStrike" kern="1200" noProof="0" dirty="0">
                          <a:latin typeface="Segoe UI" panose="020B0502040204020203" pitchFamily="34" charset="0"/>
                          <a:cs typeface="Segoe UI" panose="020B0502040204020203" pitchFamily="34" charset="0"/>
                        </a:rPr>
                        <a:t>a) number of participating enterprises (&amp; stakeholders) in test environments
 </a:t>
                      </a:r>
                      <a:endParaRPr lang="fi-FI" sz="1200" dirty="0">
                        <a:latin typeface="Segoe UI" panose="020B0502040204020203" pitchFamily="34" charset="0"/>
                        <a:cs typeface="Segoe UI" panose="020B0502040204020203" pitchFamily="34" charset="0"/>
                      </a:endParaRPr>
                    </a:p>
                    <a:p>
                      <a:pPr lvl="0" algn="l" rtl="0">
                        <a:lnSpc>
                          <a:spcPct val="100000"/>
                        </a:lnSpc>
                        <a:spcBef>
                          <a:spcPts val="0"/>
                        </a:spcBef>
                        <a:spcAft>
                          <a:spcPts val="0"/>
                        </a:spcAft>
                        <a:buClrTx/>
                        <a:buSzTx/>
                        <a:buFontTx/>
                        <a:buNone/>
                      </a:pPr>
                      <a:r>
                        <a:rPr lang="en-gb" sz="1200" b="0" i="0" u="none" strike="noStrike" kern="1200" noProof="0" dirty="0">
                          <a:latin typeface="Segoe UI" panose="020B0502040204020203" pitchFamily="34" charset="0"/>
                          <a:cs typeface="Segoe UI" panose="020B0502040204020203" pitchFamily="34" charset="0"/>
                        </a:rPr>
                        <a:t>b) number of experiments and pilots
  </a:t>
                      </a:r>
                      <a:endParaRPr lang="fi-FI" sz="1200" b="0" i="0" kern="1200" dirty="0">
                        <a:solidFill>
                          <a:srgbClr val="FF0000"/>
                        </a:solidFill>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40000"/>
                      </a:srgbClr>
                    </a:solidFill>
                  </a:tcPr>
                </a:tc>
                <a:extLst>
                  <a:ext uri="{0D108BD9-81ED-4DB2-BD59-A6C34878D82A}">
                    <a16:rowId xmlns:a16="http://schemas.microsoft.com/office/drawing/2014/main" val="3884476763"/>
                  </a:ext>
                </a:extLst>
              </a:tr>
              <a:tr h="191485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Segoe UI" panose="020B0502040204020203" pitchFamily="34" charset="0"/>
                          <a:ea typeface="Calibri" panose="020F0502020204030204" pitchFamily="34" charset="0"/>
                          <a:cs typeface="Segoe UI" panose="020B0502040204020203" pitchFamily="34" charset="0"/>
                        </a:rPr>
                        <a:t>4. We improve Oulu’s accessibility - Oulu is the logistical hub of Northern Finland</a:t>
                      </a:r>
                      <a:endParaRPr lang="fi-FI" sz="1200">
                        <a:latin typeface="Segoe UI" panose="020B0502040204020203" pitchFamily="34" charset="0"/>
                        <a:ea typeface="Calibri" panose="020F0502020204030204"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indent="-228600" rtl="0">
                        <a:buAutoNum type="arabicPeriod"/>
                      </a:pPr>
                      <a:r>
                        <a:rPr lang="en-gb" sz="1200">
                          <a:latin typeface="Segoe UI" panose="020B0502040204020203" pitchFamily="34" charset="0"/>
                          <a:cs typeface="Segoe UI" panose="020B0502040204020203" pitchFamily="34" charset="0"/>
                        </a:rPr>
                        <a:t>We promote Oulu's accessibility from land, sea and air.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a:latin typeface="Segoe UI" panose="020B0502040204020203" pitchFamily="34" charset="0"/>
                          <a:cs typeface="Segoe UI" panose="020B0502040204020203" pitchFamily="34" charset="0"/>
                        </a:rPr>
                        <a:t>Liminka-Oulu double-track railway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a:latin typeface="Segoe UI" panose="020B0502040204020203" pitchFamily="34" charset="0"/>
                          <a:cs typeface="Segoe UI" panose="020B0502040204020203" pitchFamily="34" charset="0"/>
                        </a:rPr>
                        <a:t>Local rail services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a:latin typeface="Segoe UI" panose="020B0502040204020203" pitchFamily="34" charset="0"/>
                          <a:cs typeface="Segoe UI" panose="020B0502040204020203" pitchFamily="34" charset="0"/>
                        </a:rPr>
                        <a:t>Oulu Station Centre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a:latin typeface="Segoe UI" panose="020B0502040204020203" pitchFamily="34" charset="0"/>
                          <a:cs typeface="Segoe UI" panose="020B0502040204020203" pitchFamily="34" charset="0"/>
                        </a:rPr>
                        <a:t>Deep water route, stage II</a:t>
                      </a:r>
                    </a:p>
                    <a:p>
                      <a:pPr marL="628650" marR="0" lvl="1" indent="-171450" algn="l" rtl="0" eaLnBrk="1" fontAlgn="auto" latinLnBrk="0" hangingPunct="1">
                        <a:lnSpc>
                          <a:spcPct val="100000"/>
                        </a:lnSpc>
                        <a:spcBef>
                          <a:spcPts val="0"/>
                        </a:spcBef>
                        <a:spcAft>
                          <a:spcPts val="0"/>
                        </a:spcAft>
                        <a:buClrTx/>
                        <a:buSzTx/>
                        <a:buFontTx/>
                        <a:buChar char="-"/>
                      </a:pPr>
                      <a:r>
                        <a:rPr lang="en-gb" sz="1200">
                          <a:latin typeface="Segoe UI" panose="020B0502040204020203" pitchFamily="34" charset="0"/>
                          <a:cs typeface="Segoe UI" panose="020B0502040204020203" pitchFamily="34" charset="0"/>
                        </a:rPr>
                        <a:t>Communications connections </a:t>
                      </a:r>
                    </a:p>
                    <a:p>
                      <a:pPr marL="228600" indent="-228600" rtl="0">
                        <a:buFont typeface="+mj-lt"/>
                        <a:buAutoNum type="arabicPeriod"/>
                      </a:pPr>
                      <a:r>
                        <a:rPr lang="en-gb" sz="1200">
                          <a:latin typeface="Segoe UI" panose="020B0502040204020203" pitchFamily="34" charset="0"/>
                          <a:cs typeface="Segoe UI" panose="020B0502040204020203" pitchFamily="34" charset="0"/>
                        </a:rPr>
                        <a:t>We strengthen Oulu's position as an urban node in the transport network by influencing the implementation of key projects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indent="0" rtl="0">
                        <a:buFont typeface="Arial" panose="020B0604020202020204" pitchFamily="34" charset="0"/>
                        <a:buNone/>
                      </a:pPr>
                      <a:r>
                        <a:rPr lang="en-gb" sz="1200" dirty="0">
                          <a:latin typeface="Segoe UI" panose="020B0502040204020203" pitchFamily="34" charset="0"/>
                          <a:cs typeface="Segoe UI" panose="020B0502040204020203" pitchFamily="34" charset="0"/>
                        </a:rPr>
                        <a:t>- Progress of lighthouse projects</a:t>
                      </a:r>
                    </a:p>
                    <a:p>
                      <a:pPr marL="171450" indent="-171450" rtl="0">
                        <a:buFontTx/>
                        <a:buChar char="-"/>
                      </a:pPr>
                      <a:r>
                        <a:rPr lang="en-gb" sz="1200" dirty="0">
                          <a:latin typeface="Segoe UI" panose="020B0502040204020203" pitchFamily="34" charset="0"/>
                          <a:cs typeface="Segoe UI" panose="020B0502040204020203" pitchFamily="34" charset="0"/>
                        </a:rPr>
                        <a:t>Port (cargo volume in millions of tonnes)</a:t>
                      </a:r>
                    </a:p>
                    <a:p>
                      <a:pPr marL="171450" indent="-171450" rtl="0">
                        <a:buFontTx/>
                        <a:buChar char="-"/>
                      </a:pPr>
                      <a:r>
                        <a:rPr lang="en-gb" sz="1200" dirty="0">
                          <a:latin typeface="Segoe UI" panose="020B0502040204020203" pitchFamily="34" charset="0"/>
                          <a:cs typeface="Segoe UI" panose="020B0502040204020203" pitchFamily="34" charset="0"/>
                        </a:rPr>
                        <a:t>Air transport (landings)</a:t>
                      </a:r>
                    </a:p>
                    <a:p>
                      <a:pPr marL="171450" indent="-171450" rtl="0">
                        <a:buFontTx/>
                        <a:buChar char="-"/>
                      </a:pPr>
                      <a:r>
                        <a:rPr lang="en-gb" sz="1200" dirty="0">
                          <a:latin typeface="Segoe UI" panose="020B0502040204020203" pitchFamily="34" charset="0"/>
                          <a:cs typeface="Segoe UI" panose="020B0502040204020203" pitchFamily="34" charset="0"/>
                        </a:rPr>
                        <a:t>Number of passengers at Oulu railway station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10069">
                        <a:tint val="20000"/>
                      </a:srgbClr>
                    </a:solidFill>
                  </a:tcPr>
                </a:tc>
                <a:extLst>
                  <a:ext uri="{0D108BD9-81ED-4DB2-BD59-A6C34878D82A}">
                    <a16:rowId xmlns:a16="http://schemas.microsoft.com/office/drawing/2014/main" val="1330733426"/>
                  </a:ext>
                </a:extLst>
              </a:tr>
            </a:tbl>
          </a:graphicData>
        </a:graphic>
      </p:graphicFrame>
      <p:sp>
        <p:nvSpPr>
          <p:cNvPr id="3" name="Dian numeron paikkamerkki 2">
            <a:extLst>
              <a:ext uri="{FF2B5EF4-FFF2-40B4-BE49-F238E27FC236}">
                <a16:creationId xmlns:a16="http://schemas.microsoft.com/office/drawing/2014/main" id="{4473F999-10BA-45A1-BF3F-348B48805CD1}"/>
              </a:ext>
            </a:extLst>
          </p:cNvPr>
          <p:cNvSpPr>
            <a:spLocks noGrp="1"/>
          </p:cNvSpPr>
          <p:nvPr>
            <p:ph type="sldNum" sz="quarter" idx="12"/>
          </p:nvPr>
        </p:nvSpPr>
        <p:spPr/>
        <p:txBody>
          <a:bodyPr rtlCol="0"/>
          <a:lstStyle/>
          <a:p>
            <a:pPr rtl="0"/>
            <a:r>
              <a:rPr lang="en-gb">
                <a:solidFill>
                  <a:schemeClr val="tx1"/>
                </a:solidFill>
              </a:rPr>
              <a:t>7</a:t>
            </a:r>
          </a:p>
        </p:txBody>
      </p:sp>
    </p:spTree>
    <p:extLst>
      <p:ext uri="{BB962C8B-B14F-4D97-AF65-F5344CB8AC3E}">
        <p14:creationId xmlns:p14="http://schemas.microsoft.com/office/powerpoint/2010/main" val="53022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C19D27-AA16-492B-A4EE-8130FC3F2719}"/>
              </a:ext>
            </a:extLst>
          </p:cNvPr>
          <p:cNvSpPr>
            <a:spLocks noGrp="1"/>
          </p:cNvSpPr>
          <p:nvPr>
            <p:ph type="title"/>
          </p:nvPr>
        </p:nvSpPr>
        <p:spPr>
          <a:xfrm>
            <a:off x="757211" y="357608"/>
            <a:ext cx="10931525" cy="768350"/>
          </a:xfrm>
        </p:spPr>
        <p:txBody>
          <a:bodyPr rtlCol="0">
            <a:normAutofit fontScale="90000"/>
          </a:bodyPr>
          <a:lstStyle/>
          <a:p>
            <a:pPr rtl="0"/>
            <a:r>
              <a:rPr lang="en-gb" sz="2400" dirty="0">
                <a:cs typeface="Segoe UI"/>
              </a:rPr>
              <a:t>2. </a:t>
            </a:r>
            <a:r>
              <a:rPr lang="en-gb" sz="2400" dirty="0">
                <a:ea typeface="+mj-lt"/>
                <a:cs typeface="+mj-lt"/>
              </a:rPr>
              <a:t>Oulu2026 strengthens ability to attract and </a:t>
            </a:r>
            <a:r>
              <a:rPr lang="en-gb" dirty="0">
                <a:ea typeface="+mj-lt"/>
                <a:cs typeface="+mj-lt"/>
              </a:rPr>
              <a:t>retain talent</a:t>
            </a:r>
            <a:r>
              <a:rPr lang="en-gb" sz="2400" dirty="0">
                <a:ea typeface="+mj-lt"/>
                <a:cs typeface="+mj-lt"/>
              </a:rPr>
              <a:t>.</a:t>
            </a:r>
            <a:br>
              <a:rPr lang="fi-FI" sz="2400" dirty="0">
                <a:ea typeface="+mj-lt"/>
                <a:cs typeface="+mj-lt"/>
              </a:rPr>
            </a:br>
            <a:r>
              <a:rPr lang="en-gb" sz="1800" kern="1200" dirty="0">
                <a:solidFill>
                  <a:schemeClr val="dk1"/>
                </a:solidFill>
                <a:ea typeface="+mn-ea"/>
              </a:rPr>
              <a:t>Cultural and climate change brings more city, a better cultural infrastructure, cultural events, as well as national and international guests and opportunities for cooperation. </a:t>
            </a:r>
            <a:br>
              <a:rPr lang="fi-FI" sz="2400" kern="1200" dirty="0">
                <a:solidFill>
                  <a:schemeClr val="dk1"/>
                </a:solidFill>
                <a:latin typeface="Segoe UI" panose="020B0502040204020203" pitchFamily="34" charset="0"/>
                <a:ea typeface="+mn-ea"/>
                <a:cs typeface="Segoe UI" panose="020B0502040204020203" pitchFamily="34" charset="0"/>
              </a:rPr>
            </a:br>
            <a:endParaRPr lang="fi-FI" dirty="0"/>
          </a:p>
        </p:txBody>
      </p:sp>
      <p:graphicFrame>
        <p:nvGraphicFramePr>
          <p:cNvPr id="7" name="Taulukko 2">
            <a:extLst>
              <a:ext uri="{FF2B5EF4-FFF2-40B4-BE49-F238E27FC236}">
                <a16:creationId xmlns:a16="http://schemas.microsoft.com/office/drawing/2014/main" id="{94E26922-F5FB-4E82-9214-897C9D1BA86D}"/>
              </a:ext>
            </a:extLst>
          </p:cNvPr>
          <p:cNvGraphicFramePr>
            <a:graphicFrameLocks/>
          </p:cNvGraphicFramePr>
          <p:nvPr>
            <p:extLst>
              <p:ext uri="{D42A27DB-BD31-4B8C-83A1-F6EECF244321}">
                <p14:modId xmlns:p14="http://schemas.microsoft.com/office/powerpoint/2010/main" val="838708255"/>
              </p:ext>
            </p:extLst>
          </p:nvPr>
        </p:nvGraphicFramePr>
        <p:xfrm>
          <a:off x="850344" y="1430669"/>
          <a:ext cx="9557351" cy="4592442"/>
        </p:xfrm>
        <a:graphic>
          <a:graphicData uri="http://schemas.openxmlformats.org/drawingml/2006/table">
            <a:tbl>
              <a:tblPr firstRow="1" bandRow="1"/>
              <a:tblGrid>
                <a:gridCol w="1800975">
                  <a:extLst>
                    <a:ext uri="{9D8B030D-6E8A-4147-A177-3AD203B41FA5}">
                      <a16:colId xmlns:a16="http://schemas.microsoft.com/office/drawing/2014/main" val="3888059601"/>
                    </a:ext>
                  </a:extLst>
                </a:gridCol>
                <a:gridCol w="4083407">
                  <a:extLst>
                    <a:ext uri="{9D8B030D-6E8A-4147-A177-3AD203B41FA5}">
                      <a16:colId xmlns:a16="http://schemas.microsoft.com/office/drawing/2014/main" val="1195639467"/>
                    </a:ext>
                  </a:extLst>
                </a:gridCol>
                <a:gridCol w="3672969">
                  <a:extLst>
                    <a:ext uri="{9D8B030D-6E8A-4147-A177-3AD203B41FA5}">
                      <a16:colId xmlns:a16="http://schemas.microsoft.com/office/drawing/2014/main" val="1092955321"/>
                    </a:ext>
                  </a:extLst>
                </a:gridCol>
              </a:tblGrid>
              <a:tr h="367043">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004B"/>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Strategic measure for years 2022-2025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004B"/>
                    </a:solidFill>
                  </a:tcPr>
                </a:tc>
                <a:tc>
                  <a:txBody>
                    <a:bodyPr/>
                    <a:lstStyle>
                      <a:lvl1pPr marL="0" algn="l" defTabSz="914400" rtl="0" eaLnBrk="1" latinLnBrk="0" hangingPunct="1">
                        <a:defRPr sz="1800" b="1" kern="1200">
                          <a:solidFill>
                            <a:schemeClr val="lt1"/>
                          </a:solidFill>
                          <a:latin typeface="Segoe UI"/>
                        </a:defRPr>
                      </a:lvl1pPr>
                      <a:lvl2pPr marL="457200" algn="l" defTabSz="914400" rtl="0" eaLnBrk="1" latinLnBrk="0" hangingPunct="1">
                        <a:defRPr sz="1800" b="1" kern="1200">
                          <a:solidFill>
                            <a:schemeClr val="lt1"/>
                          </a:solidFill>
                          <a:latin typeface="Segoe UI"/>
                        </a:defRPr>
                      </a:lvl2pPr>
                      <a:lvl3pPr marL="914400" algn="l" defTabSz="914400" rtl="0" eaLnBrk="1" latinLnBrk="0" hangingPunct="1">
                        <a:defRPr sz="1800" b="1" kern="1200">
                          <a:solidFill>
                            <a:schemeClr val="lt1"/>
                          </a:solidFill>
                          <a:latin typeface="Segoe UI"/>
                        </a:defRPr>
                      </a:lvl3pPr>
                      <a:lvl4pPr marL="1371600" algn="l" defTabSz="914400" rtl="0" eaLnBrk="1" latinLnBrk="0" hangingPunct="1">
                        <a:defRPr sz="1800" b="1" kern="1200">
                          <a:solidFill>
                            <a:schemeClr val="lt1"/>
                          </a:solidFill>
                          <a:latin typeface="Segoe UI"/>
                        </a:defRPr>
                      </a:lvl4pPr>
                      <a:lvl5pPr marL="1828800" algn="l" defTabSz="914400" rtl="0" eaLnBrk="1" latinLnBrk="0" hangingPunct="1">
                        <a:defRPr sz="1800" b="1" kern="1200">
                          <a:solidFill>
                            <a:schemeClr val="lt1"/>
                          </a:solidFill>
                          <a:latin typeface="Segoe UI"/>
                        </a:defRPr>
                      </a:lvl5pPr>
                      <a:lvl6pPr marL="2286000" algn="l" defTabSz="914400" rtl="0" eaLnBrk="1" latinLnBrk="0" hangingPunct="1">
                        <a:defRPr sz="1800" b="1" kern="1200">
                          <a:solidFill>
                            <a:schemeClr val="lt1"/>
                          </a:solidFill>
                          <a:latin typeface="Segoe UI"/>
                        </a:defRPr>
                      </a:lvl6pPr>
                      <a:lvl7pPr marL="2743200" algn="l" defTabSz="914400" rtl="0" eaLnBrk="1" latinLnBrk="0" hangingPunct="1">
                        <a:defRPr sz="1800" b="1" kern="1200">
                          <a:solidFill>
                            <a:schemeClr val="lt1"/>
                          </a:solidFill>
                          <a:latin typeface="Segoe UI"/>
                        </a:defRPr>
                      </a:lvl7pPr>
                      <a:lvl8pPr marL="3200400" algn="l" defTabSz="914400" rtl="0" eaLnBrk="1" latinLnBrk="0" hangingPunct="1">
                        <a:defRPr sz="1800" b="1" kern="1200">
                          <a:solidFill>
                            <a:schemeClr val="lt1"/>
                          </a:solidFill>
                          <a:latin typeface="Segoe UI"/>
                        </a:defRPr>
                      </a:lvl8pPr>
                      <a:lvl9pPr marL="3657600" algn="l" defTabSz="914400" rtl="0" eaLnBrk="1" latinLnBrk="0" hangingPunct="1">
                        <a:defRPr sz="1800" b="1" kern="1200">
                          <a:solidFill>
                            <a:schemeClr val="lt1"/>
                          </a:solidFill>
                          <a:latin typeface="Segoe UI"/>
                        </a:defRPr>
                      </a:lvl9pPr>
                    </a:lstStyle>
                    <a:p>
                      <a:pPr rtl="0"/>
                      <a:r>
                        <a:rPr lang="en-gb" sz="1200">
                          <a:latin typeface="Segoe UI" panose="020B0502040204020203" pitchFamily="34" charset="0"/>
                          <a:cs typeface="Segoe UI" panose="020B0502040204020203" pitchFamily="34" charset="0"/>
                        </a:rPr>
                        <a:t>Indicators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004B"/>
                    </a:solidFill>
                  </a:tcPr>
                </a:tc>
                <a:extLst>
                  <a:ext uri="{0D108BD9-81ED-4DB2-BD59-A6C34878D82A}">
                    <a16:rowId xmlns:a16="http://schemas.microsoft.com/office/drawing/2014/main" val="2277400650"/>
                  </a:ext>
                </a:extLst>
              </a:tr>
              <a:tr h="2275215">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rtl="0" eaLnBrk="1" fontAlgn="auto" latinLnBrk="0" hangingPunct="1">
                        <a:lnSpc>
                          <a:spcPct val="100000"/>
                        </a:lnSpc>
                        <a:spcBef>
                          <a:spcPts val="0"/>
                        </a:spcBef>
                        <a:spcAft>
                          <a:spcPts val="0"/>
                        </a:spcAft>
                        <a:buClrTx/>
                        <a:buSzTx/>
                        <a:buFontTx/>
                        <a:buNone/>
                      </a:pPr>
                      <a:r>
                        <a:rPr lang="en-gb" sz="1200" b="1" strike="noStrike">
                          <a:solidFill>
                            <a:schemeClr val="tx1"/>
                          </a:solidFill>
                          <a:latin typeface="Segoe UI" panose="020B0502040204020203" pitchFamily="34" charset="0"/>
                          <a:cs typeface="Segoe UI" panose="020B0502040204020203" pitchFamily="34" charset="0"/>
                        </a:rPr>
                        <a:t>1. According to the main objectives of the Oulu 2026 European Capital of Culture, we 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strike="noStrike">
                          <a:solidFill>
                            <a:schemeClr val="tx1"/>
                          </a:solidFill>
                          <a:latin typeface="Segoe UI" panose="020B0502040204020203" pitchFamily="34" charset="0"/>
                          <a:cs typeface="Segoe UI" panose="020B0502040204020203" pitchFamily="34" charset="0"/>
                        </a:rPr>
                        <a:t>A vibrant, attractive city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strike="noStrike">
                          <a:solidFill>
                            <a:schemeClr val="tx1"/>
                          </a:solidFill>
                          <a:latin typeface="Segoe UI" panose="020B0502040204020203" pitchFamily="34" charset="0"/>
                          <a:cs typeface="Segoe UI" panose="020B0502040204020203" pitchFamily="34" charset="0"/>
                        </a:rPr>
                        <a:t>A balanced community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strike="noStrike">
                          <a:solidFill>
                            <a:schemeClr val="tx1"/>
                          </a:solidFill>
                          <a:latin typeface="Segoe UI" panose="020B0502040204020203" pitchFamily="34" charset="0"/>
                          <a:cs typeface="Segoe UI" panose="020B0502040204020203" pitchFamily="34" charset="0"/>
                        </a:rPr>
                        <a:t>A creative region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a:solidFill>
                            <a:schemeClr val="tx1"/>
                          </a:solidFill>
                          <a:latin typeface="Segoe UI" panose="020B0502040204020203" pitchFamily="34" charset="0"/>
                          <a:cs typeface="Segoe UI" panose="020B0502040204020203" pitchFamily="34" charset="0"/>
                        </a:rPr>
                        <a:t>We implement the measures in the bid book of Oulu 2026 European Capital of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chemeClr val="tx1"/>
                        </a:solidFill>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4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trike="noStrike">
                          <a:solidFill>
                            <a:schemeClr val="tx1"/>
                          </a:solidFill>
                          <a:latin typeface="Segoe UI" panose="020B0502040204020203" pitchFamily="34" charset="0"/>
                          <a:cs typeface="Segoe UI" panose="020B0502040204020203" pitchFamily="34" charset="0"/>
                        </a:rPr>
                        <a:t>-Monitoring the implementation of the indicators of the Capital of Culture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strike="noStrike">
                        <a:solidFill>
                          <a:schemeClr val="tx1"/>
                        </a:solidFill>
                        <a:latin typeface="Segoe UI" panose="020B0502040204020203" pitchFamily="34" charset="0"/>
                        <a:cs typeface="Segoe UI" panose="020B0502040204020203"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strike="noStrike">
                          <a:solidFill>
                            <a:schemeClr val="tx1"/>
                          </a:solidFill>
                          <a:latin typeface="Segoe UI" panose="020B0502040204020203" pitchFamily="34" charset="0"/>
                          <a:cs typeface="Segoe UI" panose="020B0502040204020203" pitchFamily="34" charset="0"/>
                        </a:rPr>
                        <a:t>-Monitoring the implementation of the cultural strategy
 </a:t>
                      </a:r>
                    </a:p>
                    <a:p>
                      <a:pPr marL="0" marR="0" lvl="0" indent="0" algn="l" rtl="0" eaLnBrk="1" fontAlgn="auto" latinLnBrk="0" hangingPunct="1">
                        <a:lnSpc>
                          <a:spcPct val="100000"/>
                        </a:lnSpc>
                        <a:spcBef>
                          <a:spcPts val="0"/>
                        </a:spcBef>
                        <a:spcAft>
                          <a:spcPts val="0"/>
                        </a:spcAft>
                        <a:buClrTx/>
                        <a:buSzTx/>
                        <a:buFontTx/>
                        <a:buNone/>
                      </a:pPr>
                      <a:endParaRPr lang="fi-FI" sz="1200" strike="noStrike">
                        <a:solidFill>
                          <a:schemeClr val="tx1"/>
                        </a:solidFill>
                        <a:latin typeface="Segoe UI" panose="020B0502040204020203" pitchFamily="34" charset="0"/>
                        <a:cs typeface="Segoe UI" panose="020B0502040204020203" pitchFamily="34" charset="0"/>
                      </a:endParaRPr>
                    </a:p>
                    <a:p>
                      <a:pPr lvl="0" rtl="0">
                        <a:buNone/>
                      </a:pPr>
                      <a:r>
                        <a:rPr lang="en-gb" sz="1200" strike="noStrike">
                          <a:solidFill>
                            <a:schemeClr val="tx1"/>
                          </a:solidFill>
                          <a:latin typeface="Segoe UI" panose="020B0502040204020203" pitchFamily="34" charset="0"/>
                          <a:cs typeface="Segoe UI" panose="020B0502040204020203" pitchFamily="34" charset="0"/>
                        </a:rPr>
                        <a:t>-Placement in imago and attractiveness studies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40000"/>
                      </a:srgbClr>
                    </a:solidFill>
                  </a:tcPr>
                </a:tc>
                <a:extLst>
                  <a:ext uri="{0D108BD9-81ED-4DB2-BD59-A6C34878D82A}">
                    <a16:rowId xmlns:a16="http://schemas.microsoft.com/office/drawing/2014/main" val="357864194"/>
                  </a:ext>
                </a:extLst>
              </a:tr>
              <a:tr h="1950184">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Segoe UI" panose="020B0502040204020203" pitchFamily="34" charset="0"/>
                          <a:cs typeface="Segoe UI" panose="020B0502040204020203" pitchFamily="34" charset="0"/>
                        </a:rPr>
                        <a:t>2. We create growth through tourism.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228600" lvl="0" indent="-228600" rtl="0">
                        <a:lnSpc>
                          <a:spcPct val="100000"/>
                        </a:lnSpc>
                        <a:buFont typeface="+mj-lt"/>
                        <a:buAutoNum type="arabicPeriod"/>
                      </a:pPr>
                      <a:r>
                        <a:rPr lang="en-gb" sz="1200" b="0" i="0" u="none" strike="noStrike" noProof="0" dirty="0">
                          <a:solidFill>
                            <a:schemeClr val="tx1"/>
                          </a:solidFill>
                          <a:latin typeface="Segoe UI" panose="020B0502040204020203" pitchFamily="34" charset="0"/>
                          <a:cs typeface="Segoe UI" panose="020B0502040204020203" pitchFamily="34" charset="0"/>
                        </a:rPr>
                        <a:t>Together with stakeholders, we prepare the Tourism Masterplan 2030 and the Operational Programme 2022-2025.</a:t>
                      </a:r>
                    </a:p>
                    <a:p>
                      <a:pPr marL="228600" lvl="0" indent="-228600" rtl="0">
                        <a:lnSpc>
                          <a:spcPct val="100000"/>
                        </a:lnSpc>
                        <a:buFont typeface="+mj-lt"/>
                        <a:buAutoNum type="arabicPeriod"/>
                      </a:pPr>
                      <a:r>
                        <a:rPr sz="1200" dirty="0"/>
                        <a:t>Together with stakeholders, we invite meetings and congresses of international networks to Oulu and create a cooperation model to attract congresses.</a:t>
                      </a:r>
                    </a:p>
                    <a:p>
                      <a:pPr marL="228600" lvl="0" indent="-228600" rtl="0">
                        <a:lnSpc>
                          <a:spcPct val="100000"/>
                        </a:lnSpc>
                        <a:buFont typeface="+mj-lt"/>
                        <a:buAutoNum type="arabicPeriod"/>
                      </a:pPr>
                      <a:r>
                        <a:rPr lang="en-gb" sz="1200" dirty="0">
                          <a:solidFill>
                            <a:schemeClr val="tx1"/>
                          </a:solidFill>
                          <a:latin typeface="Segoe UI" panose="020B0502040204020203" pitchFamily="34" charset="0"/>
                          <a:cs typeface="Segoe UI" panose="020B0502040204020203" pitchFamily="34" charset="0"/>
                        </a:rPr>
                        <a:t>We promote tourism related to the north and the sea, as well as sustainable tourism We invest in nearby nature and hiking destinations.</a:t>
                      </a:r>
                    </a:p>
                    <a:p>
                      <a:pPr marL="0" lvl="0" indent="0" rtl="0">
                        <a:lnSpc>
                          <a:spcPct val="100000"/>
                        </a:lnSpc>
                        <a:buFontTx/>
                        <a:buNone/>
                      </a:pPr>
                      <a:endParaRPr lang="fi-FI" sz="1200" dirty="0">
                        <a:solidFill>
                          <a:schemeClr val="tx1"/>
                        </a:solidFill>
                        <a:latin typeface="Segoe UI" panose="020B0502040204020203" pitchFamily="34" charset="0"/>
                        <a:cs typeface="Segoe UI"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20000"/>
                      </a:srgbClr>
                    </a:solid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-number of overnight stays ( registered and non-registered)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-number of international congresses </a:t>
                      </a:r>
                    </a:p>
                    <a:p>
                      <a:pPr marL="0" marR="0" lvl="0" indent="0" algn="l" rtl="0">
                        <a:lnSpc>
                          <a:spcPct val="100000"/>
                        </a:lnSpc>
                        <a:spcBef>
                          <a:spcPts val="0"/>
                        </a:spcBef>
                        <a:spcAft>
                          <a:spcPts val="0"/>
                        </a:spcAft>
                        <a:buClrTx/>
                        <a:buSzTx/>
                        <a:buFontTx/>
                        <a:buNone/>
                      </a:pPr>
                      <a:endParaRPr lang="fi-FI" sz="1200" b="0" dirty="0">
                        <a:solidFill>
                          <a:schemeClr val="tx1"/>
                        </a:solidFill>
                        <a:latin typeface="Segoe UI" panose="020B0502040204020203" pitchFamily="34" charset="0"/>
                        <a:cs typeface="Segoe UI" panose="020B0502040204020203" pitchFamily="34" charset="0"/>
                      </a:endParaRPr>
                    </a:p>
                    <a:p>
                      <a:pPr marL="0" marR="0" lvl="0" indent="0" algn="l" rtl="0">
                        <a:lnSpc>
                          <a:spcPct val="100000"/>
                        </a:lnSpc>
                        <a:spcBef>
                          <a:spcPts val="0"/>
                        </a:spcBef>
                        <a:spcAft>
                          <a:spcPts val="0"/>
                        </a:spcAft>
                        <a:buClrTx/>
                        <a:buSzTx/>
                        <a:buFontTx/>
                        <a:buNone/>
                      </a:pPr>
                      <a:r>
                        <a:rPr lang="en-gb" sz="1200" b="0" dirty="0">
                          <a:solidFill>
                            <a:schemeClr val="tx1"/>
                          </a:solidFill>
                          <a:latin typeface="Segoe UI" panose="020B0502040204020203" pitchFamily="34" charset="0"/>
                          <a:cs typeface="Segoe UI" panose="020B0502040204020203" pitchFamily="34" charset="0"/>
                        </a:rPr>
                        <a:t>- Tourism income € million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004B">
                        <a:tint val="20000"/>
                      </a:srgbClr>
                    </a:solidFill>
                  </a:tcPr>
                </a:tc>
                <a:extLst>
                  <a:ext uri="{0D108BD9-81ED-4DB2-BD59-A6C34878D82A}">
                    <a16:rowId xmlns:a16="http://schemas.microsoft.com/office/drawing/2014/main" val="2692500621"/>
                  </a:ext>
                </a:extLst>
              </a:tr>
            </a:tbl>
          </a:graphicData>
        </a:graphic>
      </p:graphicFrame>
      <p:sp>
        <p:nvSpPr>
          <p:cNvPr id="3" name="Dian numeron paikkamerkki 2">
            <a:extLst>
              <a:ext uri="{FF2B5EF4-FFF2-40B4-BE49-F238E27FC236}">
                <a16:creationId xmlns:a16="http://schemas.microsoft.com/office/drawing/2014/main" id="{7E507579-8BF3-4298-A847-B6495A3E327E}"/>
              </a:ext>
            </a:extLst>
          </p:cNvPr>
          <p:cNvSpPr>
            <a:spLocks noGrp="1"/>
          </p:cNvSpPr>
          <p:nvPr>
            <p:ph type="sldNum" sz="quarter" idx="12"/>
          </p:nvPr>
        </p:nvSpPr>
        <p:spPr/>
        <p:txBody>
          <a:bodyPr rtlCol="0"/>
          <a:lstStyle/>
          <a:p>
            <a:pPr rtl="0"/>
            <a:r>
              <a:rPr lang="en-gb">
                <a:solidFill>
                  <a:schemeClr val="tx1"/>
                </a:solidFill>
              </a:rPr>
              <a:t>8</a:t>
            </a:r>
          </a:p>
        </p:txBody>
      </p:sp>
    </p:spTree>
    <p:extLst>
      <p:ext uri="{BB962C8B-B14F-4D97-AF65-F5344CB8AC3E}">
        <p14:creationId xmlns:p14="http://schemas.microsoft.com/office/powerpoint/2010/main" val="1057243469"/>
      </p:ext>
    </p:extLst>
  </p:cSld>
  <p:clrMapOvr>
    <a:masterClrMapping/>
  </p:clrMapOvr>
</p:sld>
</file>

<file path=ppt/theme/theme1.xml><?xml version="1.0" encoding="utf-8"?>
<a:theme xmlns:a="http://schemas.openxmlformats.org/drawingml/2006/main" name="oulunbrandi2021">
  <a:themeElements>
    <a:clrScheme name="Oulu2021">
      <a:dk1>
        <a:srgbClr val="000000"/>
      </a:dk1>
      <a:lt1>
        <a:sysClr val="window" lastClr="FFFFFF"/>
      </a:lt1>
      <a:dk2>
        <a:srgbClr val="001E96"/>
      </a:dk2>
      <a:lt2>
        <a:srgbClr val="DEE6EA"/>
      </a:lt2>
      <a:accent1>
        <a:srgbClr val="E10069"/>
      </a:accent1>
      <a:accent2>
        <a:srgbClr val="00DBFF"/>
      </a:accent2>
      <a:accent3>
        <a:srgbClr val="001E96"/>
      </a:accent3>
      <a:accent4>
        <a:srgbClr val="008CFF"/>
      </a:accent4>
      <a:accent5>
        <a:srgbClr val="FAAF3C"/>
      </a:accent5>
      <a:accent6>
        <a:srgbClr val="F05A5A"/>
      </a:accent6>
      <a:hlink>
        <a:srgbClr val="0563C1"/>
      </a:hlink>
      <a:folHlink>
        <a:srgbClr val="954F72"/>
      </a:folHlink>
    </a:clrScheme>
    <a:fontScheme name="Segoe 202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lunbrandi2021" id="{E4378379-CDE3-4AF7-8C19-EEC7067E6356}" vid="{93C155FC-AAF3-4602-A9DA-239F19A22A3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oulunbrandi2021</Template>
  <TotalTime>0</TotalTime>
  <Words>4129</Words>
  <Application>Microsoft Office PowerPoint</Application>
  <PresentationFormat>Laajakuva</PresentationFormat>
  <Paragraphs>398</Paragraphs>
  <Slides>19</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19</vt:i4>
      </vt:variant>
    </vt:vector>
  </HeadingPairs>
  <TitlesOfParts>
    <vt:vector size="25" baseType="lpstr">
      <vt:lpstr>Arial</vt:lpstr>
      <vt:lpstr>Calibri</vt:lpstr>
      <vt:lpstr>Segoe UI</vt:lpstr>
      <vt:lpstr>Segoe UI Black</vt:lpstr>
      <vt:lpstr>Segoe UI Light</vt:lpstr>
      <vt:lpstr>oulunbrandi2021</vt:lpstr>
      <vt:lpstr>City Strategy Oulu 2030 City Council, 31 January 2022</vt:lpstr>
      <vt:lpstr>OULU 2030 CULTURAL CLIMATE CHANGE NOW!</vt:lpstr>
      <vt:lpstr>OULU 2030 CULTURAL CLIMATE CHANGE NOW!</vt:lpstr>
      <vt:lpstr>PowerPoint-esitys</vt:lpstr>
      <vt:lpstr>Values of Oulu</vt:lpstr>
      <vt:lpstr>Strategic objectives, measures and indicators</vt:lpstr>
      <vt:lpstr>1. OULU IS FINLAND’S MOST BUSINESS-FRIENDLY INTERNATIONAL GROWTH CENTRE In Oulu, business friendliness means that business services are developed constantly, and client service is improved, and we are able to anticipate and react better to the needs of entrepreneurs.  </vt:lpstr>
      <vt:lpstr>1. OULU IS FINLAND’S MOST BUSINESS-FRIENDLY INTERNATIONAL GROWTH CENTRE In Oulu, business-friendliness means that business services are developed constantly and client service is improved, and we are able to anticipate and react better to the needs of entrepreneurs.</vt:lpstr>
      <vt:lpstr>2. Oulu2026 strengthens ability to attract and retain talent. Cultural and climate change brings more city, a better cultural infrastructure, cultural events, as well as national and international guests and opportunities for cooperation.  </vt:lpstr>
      <vt:lpstr>2. Oulu2026 strengthens ability to attract and retain talent. Cultural and climate change brings more city, a better cultural infrastructure, cultural events, as well as national and international guests and opportunities for cooperation.  </vt:lpstr>
      <vt:lpstr>3. Oulu will be carbon-neutral in 2035
Carbon-neutral Oulu means sustainable choices, collaboration and commitment of the city and environmentally conscious municipal residents and other actors through decisions and measures.   </vt:lpstr>
      <vt:lpstr>3. Oulu will be carbon-neutral in 2035
Carbon-neutral Oulu means sustainable choices, collaboration and commitment of the city and environmentally conscious municipal residents and other actors through decisions and measures. </vt:lpstr>
      <vt:lpstr>4. Education builds a sustainable and international Oulu Education and culture in Oulu are the sum of things learned, lived, loved and experienced.</vt:lpstr>
      <vt:lpstr>4. Education builds a sustainable and international Oulu Education and culture in Oulu are the sum of things learned, lived, loved and experienced.</vt:lpstr>
      <vt:lpstr>5. In Oulu, everyone has the possibility to live a safe and healthy life In 2023, the well-being tasks of the city will change. In Oulu, well-being grows as people and things come together.</vt:lpstr>
      <vt:lpstr>5. In Oulu, everyone has the possibility to live a safe and healthy life In 2023, the well-being tasks of the city will change. In Oulu, well-being grows as people and things come together.</vt:lpstr>
      <vt:lpstr>6. Oulu has effective services, a sustainable economy, and healthy personnel.    Municipal services are human-oriented and organised in an economically, socially and environmentally sustainable way.  </vt:lpstr>
      <vt:lpstr>6. Oulu has effective services, a sustainable economy and healthy personnel Municipal services are human-oriented and organised in an economically, socially and environmentally sustainable way.  </vt:lpstr>
      <vt:lpstr>6. Oulu has effective services, a sustainable economy, and healthy personnel.    Municipal services are human-oriented and organised in an economically, socially and environmentally sustainable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2022-08-26T12:22:58Z</dcterms:created>
  <dcterms:modified xsi:type="dcterms:W3CDTF">2022-09-06T08:03:57Z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2022-09-06T06:50:40Z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a73f1753-a5a0-4f3c-8c2d-f553459fa03c</vt:lpwstr>
  </property>
  <property fmtid="{D5CDD505-2E9C-101B-9397-08002B2CF9AE}" pid="8" name="MSIP_Label_e7f2b28d-54cf-44b6-aad9-6a2b7fb652a6_ContentBits">
    <vt:lpwstr>0</vt:lpwstr>
  </property>
</Properties>
</file>