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omments/modernComment_102_0.xml" ContentType="application/vnd.ms-powerpoint.comments+xml"/>
  <Override PartName="/ppt/comments/modernComment_103_0.xml" ContentType="application/vnd.ms-powerpoint.comments+xml"/>
  <Override PartName="/ppt/comments/modernComment_107_0.xml" ContentType="application/vnd.ms-powerpoint.comments+xml"/>
  <Override PartName="/ppt/comments/modernComment_108_0.xml" ContentType="application/vnd.ms-powerpoint.comments+xml"/>
  <Override PartName="/ppt/comments/modernComment_10B_0.xml" ContentType="application/vnd.ms-powerpoint.comments+xml"/>
  <Override PartName="/ppt/comments/modernComment_10C_0.xml" ContentType="application/vnd.ms-powerpoint.comments+xml"/>
  <Override PartName="/ppt/comments/modernComment_10D_0.xml" ContentType="application/vnd.ms-powerpoint.comments+xml"/>
  <Override PartName="/ppt/comments/modernComment_110_0.xml" ContentType="application/vnd.ms-powerpoint.comments+xml"/>
  <Override PartName="/ppt/comments/modernComment_111_0.xml" ContentType="application/vnd.ms-powerpoint.comments+xml"/>
  <Override PartName="/ppt/comments/modernComment_112_0.xml" ContentType="application/vnd.ms-powerpoint.comments+xml"/>
  <Override PartName="/ppt/comments/modernComment_114_0.xml" ContentType="application/vnd.ms-powerpoint.comments+xml"/>
  <Override PartName="/ppt/comments/modernComment_115_0.xml" ContentType="application/vnd.ms-powerpoint.comments+xml"/>
  <Override PartName="/ppt/comments/modernComment_116_0.xml" ContentType="application/vnd.ms-powerpoint.comments+xml"/>
  <Override PartName="/ppt/comments/modernComment_118_0.xml" ContentType="application/vnd.ms-powerpoint.comments+xml"/>
  <Override PartName="/ppt/comments/modernComment_119_0.xml" ContentType="application/vnd.ms-powerpoint.comments+xml"/>
  <Override PartName="/ppt/notesSlides/notesSlide1.xml" ContentType="application/vnd.openxmlformats-officedocument.presentationml.notesSlide+xml"/>
  <Override PartName="/ppt/comments/modernComment_11A_0.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2"/>
  </p:notesMasterIdLst>
  <p:sldIdLst>
    <p:sldId id="256" r:id="rId5"/>
    <p:sldId id="258"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12192000" cy="6858000"/>
  <p:notesSz cx="12192000" cy="6858000"/>
  <p:embeddedFontLst>
    <p:embeddedFont>
      <p:font typeface="Barlow" panose="00000500000000000000" pitchFamily="2" charset="0"/>
      <p:regular r:id="rId33"/>
      <p:bold r:id="rId34"/>
      <p:italic r:id="rId35"/>
      <p:boldItalic r:id="rId36"/>
    </p:embeddedFont>
    <p:embeddedFont>
      <p:font typeface="Barlow,Bold" panose="020B0604020202020204" charset="0"/>
      <p:bold r:id="rId37"/>
    </p:embeddedFont>
    <p:embeddedFont>
      <p:font typeface="Segoe UI" panose="020B0502040204020203" pitchFamily="34" charset="0"/>
      <p:regular r:id="rId38"/>
      <p:bold r:id="rId39"/>
      <p:italic r:id="rId40"/>
      <p:boldItalic r:id="rId41"/>
    </p:embeddedFont>
    <p:embeddedFont>
      <p:font typeface="SegoeUI" panose="020B0604020202020204" charset="0"/>
      <p:regular r:id="rId42"/>
    </p:embeddedFont>
  </p:embeddedFontLst>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C2AA59-6E83-0B8D-4464-757055ACA0D0}" name="Tervo-Kankare Kaarina" initials="TK" userId="S::kaarina.tervo-kankare@ouka.fi::e6805b5d-0cfe-4b5d-b7e2-daa126b0a8f7" providerId="AD"/>
  <p188:author id="{913D3E67-25CC-919B-8776-5E9B4CC26F53}" name="Loukkola Joel" initials="LJ" userId="S::joel.loukkola@ouka.fi::6b5d7bfc-8a39-46ff-ba8c-45ccb6ab10e6" providerId="AD"/>
  <p188:author id="{5459578F-C380-DBD1-7C16-313A1CD02078}" name="Talvitie Maarit" initials="TM" userId="S::maarit.talvitie@ouka.fi::0170213e-d3e8-4f9e-ac2c-df13bcedff7e" providerId="AD"/>
  <p188:author id="{04C85DE8-546E-9743-B878-C0A24DD76723}" name="Tervo-Kankare Kaarina" initials="TKK" userId="S::Kaarina.Tervo-Kankare@ouka.fi::e6805b5d-0cfe-4b5d-b7e2-daa126b0a8f7" providerId="AD"/>
  <p188:author id="{AB2AE8FA-E16B-C870-3BA0-6F7D3DEC5A3A}" name="Vainik Riikka" initials="VR" userId="S::riikka.vainik@ouka.fi::c8401630-5ed1-4142-8388-08e6c9b476a2" providerId="AD"/>
  <p188:author id="{F44925FF-B6D9-38E5-150C-4EDF01148D97}" name="Talvitie Maarit" initials="TM" userId="S::Maarit.Talvitie@ouka.fi::0170213e-d3e8-4f9e-ac2c-df13bcedff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2B7FF0-C1F7-4589-98A7-905367EFCB39}" v="12" dt="2024-05-02T09:10:58.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76"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inik Riikka" userId="c8401630-5ed1-4142-8388-08e6c9b476a2" providerId="ADAL" clId="{8FF734CC-B458-40D2-8089-055FCABDC3CB}"/>
    <pc:docChg chg="undo custSel modSld">
      <pc:chgData name="Vainik Riikka" userId="c8401630-5ed1-4142-8388-08e6c9b476a2" providerId="ADAL" clId="{8FF734CC-B458-40D2-8089-055FCABDC3CB}" dt="2023-11-28T06:37:01.301" v="367"/>
      <pc:docMkLst>
        <pc:docMk/>
      </pc:docMkLst>
      <pc:sldChg chg="delCm modCm">
        <pc:chgData name="Vainik Riikka" userId="c8401630-5ed1-4142-8388-08e6c9b476a2" providerId="ADAL" clId="{8FF734CC-B458-40D2-8089-055FCABDC3CB}" dt="2023-11-27T13:54:41.857" v="342"/>
        <pc:sldMkLst>
          <pc:docMk/>
          <pc:sldMk cId="0" sldId="258"/>
        </pc:sldMkLst>
      </pc:sldChg>
      <pc:sldChg chg="addCm delCm modCm">
        <pc:chgData name="Vainik Riikka" userId="c8401630-5ed1-4142-8388-08e6c9b476a2" providerId="ADAL" clId="{8FF734CC-B458-40D2-8089-055FCABDC3CB}" dt="2023-11-28T06:24:32.020" v="351"/>
        <pc:sldMkLst>
          <pc:docMk/>
          <pc:sldMk cId="0" sldId="259"/>
        </pc:sldMkLst>
      </pc:sldChg>
      <pc:sldChg chg="delCm modCm">
        <pc:chgData name="Vainik Riikka" userId="c8401630-5ed1-4142-8388-08e6c9b476a2" providerId="ADAL" clId="{8FF734CC-B458-40D2-8089-055FCABDC3CB}" dt="2023-11-27T13:56:29.587" v="344"/>
        <pc:sldMkLst>
          <pc:docMk/>
          <pc:sldMk cId="0" sldId="260"/>
        </pc:sldMkLst>
      </pc:sldChg>
      <pc:sldChg chg="delCm modCm">
        <pc:chgData name="Vainik Riikka" userId="c8401630-5ed1-4142-8388-08e6c9b476a2" providerId="ADAL" clId="{8FF734CC-B458-40D2-8089-055FCABDC3CB}" dt="2023-11-28T06:28:22.099" v="353"/>
        <pc:sldMkLst>
          <pc:docMk/>
          <pc:sldMk cId="0" sldId="263"/>
        </pc:sldMkLst>
      </pc:sldChg>
      <pc:sldChg chg="modSp mod delCm modCm">
        <pc:chgData name="Vainik Riikka" userId="c8401630-5ed1-4142-8388-08e6c9b476a2" providerId="ADAL" clId="{8FF734CC-B458-40D2-8089-055FCABDC3CB}" dt="2023-11-28T06:30:06.669" v="356"/>
        <pc:sldMkLst>
          <pc:docMk/>
          <pc:sldMk cId="0" sldId="264"/>
        </pc:sldMkLst>
        <pc:spChg chg="mod">
          <ac:chgData name="Vainik Riikka" userId="c8401630-5ed1-4142-8388-08e6c9b476a2" providerId="ADAL" clId="{8FF734CC-B458-40D2-8089-055FCABDC3CB}" dt="2023-11-27T12:33:31.891" v="39" actId="20577"/>
          <ac:spMkLst>
            <pc:docMk/>
            <pc:sldMk cId="0" sldId="264"/>
            <ac:spMk id="424" creationId="{00000000-0000-0000-0000-000000000000}"/>
          </ac:spMkLst>
        </pc:spChg>
      </pc:sldChg>
      <pc:sldChg chg="delCm modCm">
        <pc:chgData name="Vainik Riikka" userId="c8401630-5ed1-4142-8388-08e6c9b476a2" providerId="ADAL" clId="{8FF734CC-B458-40D2-8089-055FCABDC3CB}" dt="2023-11-27T12:40:24.881" v="82"/>
        <pc:sldMkLst>
          <pc:docMk/>
          <pc:sldMk cId="0" sldId="265"/>
        </pc:sldMkLst>
      </pc:sldChg>
      <pc:sldChg chg="delCm modCm">
        <pc:chgData name="Vainik Riikka" userId="c8401630-5ed1-4142-8388-08e6c9b476a2" providerId="ADAL" clId="{8FF734CC-B458-40D2-8089-055FCABDC3CB}" dt="2023-11-27T12:44:33.762" v="98"/>
        <pc:sldMkLst>
          <pc:docMk/>
          <pc:sldMk cId="0" sldId="267"/>
        </pc:sldMkLst>
      </pc:sldChg>
      <pc:sldChg chg="delCm modCm">
        <pc:chgData name="Vainik Riikka" userId="c8401630-5ed1-4142-8388-08e6c9b476a2" providerId="ADAL" clId="{8FF734CC-B458-40D2-8089-055FCABDC3CB}" dt="2023-11-28T06:31:02.439" v="358"/>
        <pc:sldMkLst>
          <pc:docMk/>
          <pc:sldMk cId="0" sldId="268"/>
        </pc:sldMkLst>
      </pc:sldChg>
      <pc:sldChg chg="addCm delCm modCm">
        <pc:chgData name="Vainik Riikka" userId="c8401630-5ed1-4142-8388-08e6c9b476a2" providerId="ADAL" clId="{8FF734CC-B458-40D2-8089-055FCABDC3CB}" dt="2023-11-27T12:57:58.552" v="147"/>
        <pc:sldMkLst>
          <pc:docMk/>
          <pc:sldMk cId="0" sldId="269"/>
        </pc:sldMkLst>
      </pc:sldChg>
      <pc:sldChg chg="delCm modCm">
        <pc:chgData name="Vainik Riikka" userId="c8401630-5ed1-4142-8388-08e6c9b476a2" providerId="ADAL" clId="{8FF734CC-B458-40D2-8089-055FCABDC3CB}" dt="2023-11-27T13:02:00.280" v="167"/>
        <pc:sldMkLst>
          <pc:docMk/>
          <pc:sldMk cId="0" sldId="271"/>
        </pc:sldMkLst>
      </pc:sldChg>
      <pc:sldChg chg="delCm modCm">
        <pc:chgData name="Vainik Riikka" userId="c8401630-5ed1-4142-8388-08e6c9b476a2" providerId="ADAL" clId="{8FF734CC-B458-40D2-8089-055FCABDC3CB}" dt="2023-11-27T13:05:07.171" v="186"/>
        <pc:sldMkLst>
          <pc:docMk/>
          <pc:sldMk cId="0" sldId="272"/>
        </pc:sldMkLst>
      </pc:sldChg>
      <pc:sldChg chg="delCm modCm">
        <pc:chgData name="Vainik Riikka" userId="c8401630-5ed1-4142-8388-08e6c9b476a2" providerId="ADAL" clId="{8FF734CC-B458-40D2-8089-055FCABDC3CB}" dt="2023-11-28T06:20:02.148" v="346"/>
        <pc:sldMkLst>
          <pc:docMk/>
          <pc:sldMk cId="0" sldId="273"/>
        </pc:sldMkLst>
      </pc:sldChg>
      <pc:sldChg chg="delCm modCm">
        <pc:chgData name="Vainik Riikka" userId="c8401630-5ed1-4142-8388-08e6c9b476a2" providerId="ADAL" clId="{8FF734CC-B458-40D2-8089-055FCABDC3CB}" dt="2023-11-28T06:32:47.214" v="361"/>
        <pc:sldMkLst>
          <pc:docMk/>
          <pc:sldMk cId="0" sldId="274"/>
        </pc:sldMkLst>
      </pc:sldChg>
      <pc:sldChg chg="delCm modCm">
        <pc:chgData name="Vainik Riikka" userId="c8401630-5ed1-4142-8388-08e6c9b476a2" providerId="ADAL" clId="{8FF734CC-B458-40D2-8089-055FCABDC3CB}" dt="2023-11-27T13:27:38.990" v="240"/>
        <pc:sldMkLst>
          <pc:docMk/>
          <pc:sldMk cId="0" sldId="276"/>
        </pc:sldMkLst>
      </pc:sldChg>
      <pc:sldChg chg="delCm modCm">
        <pc:chgData name="Vainik Riikka" userId="c8401630-5ed1-4142-8388-08e6c9b476a2" providerId="ADAL" clId="{8FF734CC-B458-40D2-8089-055FCABDC3CB}" dt="2023-11-28T06:33:41.382" v="363"/>
        <pc:sldMkLst>
          <pc:docMk/>
          <pc:sldMk cId="0" sldId="277"/>
        </pc:sldMkLst>
      </pc:sldChg>
      <pc:sldChg chg="delCm modCm">
        <pc:chgData name="Vainik Riikka" userId="c8401630-5ed1-4142-8388-08e6c9b476a2" providerId="ADAL" clId="{8FF734CC-B458-40D2-8089-055FCABDC3CB}" dt="2023-11-28T06:36:09.902" v="364"/>
        <pc:sldMkLst>
          <pc:docMk/>
          <pc:sldMk cId="0" sldId="278"/>
        </pc:sldMkLst>
      </pc:sldChg>
      <pc:sldChg chg="delCm modCm">
        <pc:chgData name="Vainik Riikka" userId="c8401630-5ed1-4142-8388-08e6c9b476a2" providerId="ADAL" clId="{8FF734CC-B458-40D2-8089-055FCABDC3CB}" dt="2023-11-27T13:38:27.201" v="292"/>
        <pc:sldMkLst>
          <pc:docMk/>
          <pc:sldMk cId="0" sldId="279"/>
        </pc:sldMkLst>
      </pc:sldChg>
      <pc:sldChg chg="addCm delCm modCm">
        <pc:chgData name="Vainik Riikka" userId="c8401630-5ed1-4142-8388-08e6c9b476a2" providerId="ADAL" clId="{8FF734CC-B458-40D2-8089-055FCABDC3CB}" dt="2023-11-27T13:43:57.687" v="309"/>
        <pc:sldMkLst>
          <pc:docMk/>
          <pc:sldMk cId="0" sldId="280"/>
        </pc:sldMkLst>
      </pc:sldChg>
      <pc:sldChg chg="delCm modCm">
        <pc:chgData name="Vainik Riikka" userId="c8401630-5ed1-4142-8388-08e6c9b476a2" providerId="ADAL" clId="{8FF734CC-B458-40D2-8089-055FCABDC3CB}" dt="2023-11-28T06:36:43.225" v="365"/>
        <pc:sldMkLst>
          <pc:docMk/>
          <pc:sldMk cId="0" sldId="281"/>
        </pc:sldMkLst>
      </pc:sldChg>
      <pc:sldChg chg="addCm delCm modCm">
        <pc:chgData name="Vainik Riikka" userId="c8401630-5ed1-4142-8388-08e6c9b476a2" providerId="ADAL" clId="{8FF734CC-B458-40D2-8089-055FCABDC3CB}" dt="2023-11-28T06:37:01.301" v="367"/>
        <pc:sldMkLst>
          <pc:docMk/>
          <pc:sldMk cId="0" sldId="282"/>
        </pc:sldMkLst>
      </pc:sldChg>
    </pc:docChg>
  </pc:docChgLst>
  <pc:docChgLst>
    <pc:chgData name="Loukkola Joel" userId="S::joel.loukkola@ouka.fi::6b5d7bfc-8a39-46ff-ba8c-45ccb6ab10e6" providerId="AD" clId="Web-{B5A08383-95F9-1CA7-87F9-2CA866E9FA9C}"/>
    <pc:docChg chg="modSld">
      <pc:chgData name="Loukkola Joel" userId="S::joel.loukkola@ouka.fi::6b5d7bfc-8a39-46ff-ba8c-45ccb6ab10e6" providerId="AD" clId="Web-{B5A08383-95F9-1CA7-87F9-2CA866E9FA9C}" dt="2024-02-26T06:04:39.124" v="21" actId="20577"/>
      <pc:docMkLst>
        <pc:docMk/>
      </pc:docMkLst>
      <pc:sldChg chg="modSp">
        <pc:chgData name="Loukkola Joel" userId="S::joel.loukkola@ouka.fi::6b5d7bfc-8a39-46ff-ba8c-45ccb6ab10e6" providerId="AD" clId="Web-{B5A08383-95F9-1CA7-87F9-2CA866E9FA9C}" dt="2024-02-26T06:04:39.124" v="21" actId="20577"/>
        <pc:sldMkLst>
          <pc:docMk/>
          <pc:sldMk cId="0" sldId="256"/>
        </pc:sldMkLst>
        <pc:spChg chg="mod">
          <ac:chgData name="Loukkola Joel" userId="S::joel.loukkola@ouka.fi::6b5d7bfc-8a39-46ff-ba8c-45ccb6ab10e6" providerId="AD" clId="Web-{B5A08383-95F9-1CA7-87F9-2CA866E9FA9C}" dt="2024-02-26T06:04:39.124" v="21" actId="20577"/>
          <ac:spMkLst>
            <pc:docMk/>
            <pc:sldMk cId="0" sldId="256"/>
            <ac:spMk id="103" creationId="{00000000-0000-0000-0000-000000000000}"/>
          </ac:spMkLst>
        </pc:spChg>
      </pc:sldChg>
    </pc:docChg>
  </pc:docChgLst>
  <pc:docChgLst>
    <pc:chgData name="Loukkola Joel" userId="S::joel.loukkola@ouka.fi::6b5d7bfc-8a39-46ff-ba8c-45ccb6ab10e6" providerId="AD" clId="Web-{2C2B7FF0-C1F7-4589-98A7-905367EFCB39}"/>
    <pc:docChg chg="modSld">
      <pc:chgData name="Loukkola Joel" userId="S::joel.loukkola@ouka.fi::6b5d7bfc-8a39-46ff-ba8c-45ccb6ab10e6" providerId="AD" clId="Web-{2C2B7FF0-C1F7-4589-98A7-905367EFCB39}" dt="2024-05-02T09:10:58.892" v="11" actId="1076"/>
      <pc:docMkLst>
        <pc:docMk/>
      </pc:docMkLst>
      <pc:sldChg chg="modSp modCm">
        <pc:chgData name="Loukkola Joel" userId="S::joel.loukkola@ouka.fi::6b5d7bfc-8a39-46ff-ba8c-45ccb6ab10e6" providerId="AD" clId="Web-{2C2B7FF0-C1F7-4589-98A7-905367EFCB39}" dt="2024-05-02T09:10:58.892" v="11" actId="1076"/>
        <pc:sldMkLst>
          <pc:docMk/>
          <pc:sldMk cId="0" sldId="259"/>
        </pc:sldMkLst>
        <pc:spChg chg="mod">
          <ac:chgData name="Loukkola Joel" userId="S::joel.loukkola@ouka.fi::6b5d7bfc-8a39-46ff-ba8c-45ccb6ab10e6" providerId="AD" clId="Web-{2C2B7FF0-C1F7-4589-98A7-905367EFCB39}" dt="2024-05-02T09:10:49.547" v="3" actId="1076"/>
          <ac:spMkLst>
            <pc:docMk/>
            <pc:sldMk cId="0" sldId="259"/>
            <ac:spMk id="135" creationId="{00000000-0000-0000-0000-000000000000}"/>
          </ac:spMkLst>
        </pc:spChg>
        <pc:spChg chg="mod">
          <ac:chgData name="Loukkola Joel" userId="S::joel.loukkola@ouka.fi::6b5d7bfc-8a39-46ff-ba8c-45ccb6ab10e6" providerId="AD" clId="Web-{2C2B7FF0-C1F7-4589-98A7-905367EFCB39}" dt="2024-05-02T09:10:57.876" v="10" actId="20577"/>
          <ac:spMkLst>
            <pc:docMk/>
            <pc:sldMk cId="0" sldId="259"/>
            <ac:spMk id="143" creationId="{00000000-0000-0000-0000-000000000000}"/>
          </ac:spMkLst>
        </pc:spChg>
        <pc:spChg chg="mod">
          <ac:chgData name="Loukkola Joel" userId="S::joel.loukkola@ouka.fi::6b5d7bfc-8a39-46ff-ba8c-45ccb6ab10e6" providerId="AD" clId="Web-{2C2B7FF0-C1F7-4589-98A7-905367EFCB39}" dt="2024-05-02T09:10:58.892" v="11" actId="1076"/>
          <ac:spMkLst>
            <pc:docMk/>
            <pc:sldMk cId="0" sldId="259"/>
            <ac:spMk id="144" creationId="{00000000-0000-0000-0000-000000000000}"/>
          </ac:spMkLst>
        </pc:spChg>
        <pc:extLst>
          <p:ext xmlns:p="http://schemas.openxmlformats.org/presentationml/2006/main" uri="{D6D511B9-2390-475A-947B-AFAB55BFBCF1}">
            <pc226:cmChg xmlns:pc226="http://schemas.microsoft.com/office/powerpoint/2022/06/main/command" chg="mod">
              <pc226:chgData name="Loukkola Joel" userId="S::joel.loukkola@ouka.fi::6b5d7bfc-8a39-46ff-ba8c-45ccb6ab10e6" providerId="AD" clId="Web-{2C2B7FF0-C1F7-4589-98A7-905367EFCB39}" dt="2024-05-02T09:10:57.376" v="9" actId="20577"/>
              <pc2:cmMkLst xmlns:pc2="http://schemas.microsoft.com/office/powerpoint/2019/9/main/command">
                <pc:docMk/>
                <pc:sldMk cId="0" sldId="259"/>
                <pc2:cmMk id="{CB6C4B8F-A773-4F1C-8D1D-60325C1A4654}"/>
              </pc2:cmMkLst>
            </pc226:cmChg>
          </p:ext>
        </pc:extLst>
      </pc:sldChg>
    </pc:docChg>
  </pc:docChgLst>
  <pc:docChgLst>
    <pc:chgData name="Loukkola Joel" userId="S::joel.loukkola@ouka.fi::6b5d7bfc-8a39-46ff-ba8c-45ccb6ab10e6" providerId="AD" clId="Web-{BD907C69-1B77-52CF-0CB9-BC6F79772BBC}"/>
    <pc:docChg chg="modSld">
      <pc:chgData name="Loukkola Joel" userId="S::joel.loukkola@ouka.fi::6b5d7bfc-8a39-46ff-ba8c-45ccb6ab10e6" providerId="AD" clId="Web-{BD907C69-1B77-52CF-0CB9-BC6F79772BBC}" dt="2023-11-29T06:16:58.842" v="307"/>
      <pc:docMkLst>
        <pc:docMk/>
      </pc:docMkLst>
      <pc:sldChg chg="modSp modCm">
        <pc:chgData name="Loukkola Joel" userId="S::joel.loukkola@ouka.fi::6b5d7bfc-8a39-46ff-ba8c-45ccb6ab10e6" providerId="AD" clId="Web-{BD907C69-1B77-52CF-0CB9-BC6F79772BBC}" dt="2023-11-29T05:53:16.151" v="12"/>
        <pc:sldMkLst>
          <pc:docMk/>
          <pc:sldMk cId="0" sldId="258"/>
        </pc:sldMkLst>
        <pc:spChg chg="mod">
          <ac:chgData name="Loukkola Joel" userId="S::joel.loukkola@ouka.fi::6b5d7bfc-8a39-46ff-ba8c-45ccb6ab10e6" providerId="AD" clId="Web-{BD907C69-1B77-52CF-0CB9-BC6F79772BBC}" dt="2023-11-29T05:53:13.369" v="11" actId="20577"/>
          <ac:spMkLst>
            <pc:docMk/>
            <pc:sldMk cId="0" sldId="258"/>
            <ac:spMk id="131" creationId="{00000000-0000-0000-0000-000000000000}"/>
          </ac:spMkLst>
        </pc:spChg>
        <pc:extLst>
          <p:ext xmlns:p="http://schemas.openxmlformats.org/presentationml/2006/main" uri="{D6D511B9-2390-475A-947B-AFAB55BFBCF1}">
            <pc226:cmChg xmlns:pc226="http://schemas.microsoft.com/office/powerpoint/2022/06/main/command" chg="mod modRxn">
              <pc226:chgData name="Loukkola Joel" userId="S::joel.loukkola@ouka.fi::6b5d7bfc-8a39-46ff-ba8c-45ccb6ab10e6" providerId="AD" clId="Web-{BD907C69-1B77-52CF-0CB9-BC6F79772BBC}" dt="2023-11-29T05:53:16.151" v="12"/>
              <pc2:cmMkLst xmlns:pc2="http://schemas.microsoft.com/office/powerpoint/2019/9/main/command">
                <pc:docMk/>
                <pc:sldMk cId="0" sldId="258"/>
                <pc2:cmMk id="{B2276BFB-A044-43F6-9AA2-A9EE4AFCBFE2}"/>
              </pc2:cmMkLst>
            </pc226:cmChg>
          </p:ext>
        </pc:extLst>
      </pc:sldChg>
      <pc:sldChg chg="modSp modCm">
        <pc:chgData name="Loukkola Joel" userId="S::joel.loukkola@ouka.fi::6b5d7bfc-8a39-46ff-ba8c-45ccb6ab10e6" providerId="AD" clId="Web-{BD907C69-1B77-52CF-0CB9-BC6F79772BBC}" dt="2023-11-29T05:53:27.229" v="13" actId="20577"/>
        <pc:sldMkLst>
          <pc:docMk/>
          <pc:sldMk cId="0" sldId="259"/>
        </pc:sldMkLst>
        <pc:spChg chg="mod">
          <ac:chgData name="Loukkola Joel" userId="S::joel.loukkola@ouka.fi::6b5d7bfc-8a39-46ff-ba8c-45ccb6ab10e6" providerId="AD" clId="Web-{BD907C69-1B77-52CF-0CB9-BC6F79772BBC}" dt="2023-11-29T05:53:27.229" v="13" actId="20577"/>
          <ac:spMkLst>
            <pc:docMk/>
            <pc:sldMk cId="0" sldId="259"/>
            <ac:spMk id="141" creationId="{00000000-0000-0000-0000-000000000000}"/>
          </ac:spMkLst>
        </pc:spChg>
        <pc:extLst>
          <p:ext xmlns:p="http://schemas.openxmlformats.org/presentationml/2006/main" uri="{D6D511B9-2390-475A-947B-AFAB55BFBCF1}">
            <pc226:cmChg xmlns:pc226="http://schemas.microsoft.com/office/powerpoint/2022/06/main/command" chg="mod">
              <pc226:chgData name="Loukkola Joel" userId="S::joel.loukkola@ouka.fi::6b5d7bfc-8a39-46ff-ba8c-45ccb6ab10e6" providerId="AD" clId="Web-{BD907C69-1B77-52CF-0CB9-BC6F79772BBC}" dt="2023-11-29T05:53:27.229" v="13" actId="20577"/>
              <pc2:cmMkLst xmlns:pc2="http://schemas.microsoft.com/office/powerpoint/2019/9/main/command">
                <pc:docMk/>
                <pc:sldMk cId="0" sldId="259"/>
                <pc2:cmMk id="{B223F5F6-C68C-48D2-B872-F96E229A3DAF}"/>
              </pc2:cmMkLst>
            </pc226:cmChg>
          </p:ext>
        </pc:extLst>
      </pc:sldChg>
      <pc:sldChg chg="modSp modCm">
        <pc:chgData name="Loukkola Joel" userId="S::joel.loukkola@ouka.fi::6b5d7bfc-8a39-46ff-ba8c-45ccb6ab10e6" providerId="AD" clId="Web-{BD907C69-1B77-52CF-0CB9-BC6F79772BBC}" dt="2023-11-29T06:00:30.942" v="48"/>
        <pc:sldMkLst>
          <pc:docMk/>
          <pc:sldMk cId="0" sldId="263"/>
        </pc:sldMkLst>
        <pc:spChg chg="mod">
          <ac:chgData name="Loukkola Joel" userId="S::joel.loukkola@ouka.fi::6b5d7bfc-8a39-46ff-ba8c-45ccb6ab10e6" providerId="AD" clId="Web-{BD907C69-1B77-52CF-0CB9-BC6F79772BBC}" dt="2023-11-29T05:54:28.746" v="14" actId="14100"/>
          <ac:spMkLst>
            <pc:docMk/>
            <pc:sldMk cId="0" sldId="263"/>
            <ac:spMk id="352" creationId="{00000000-0000-0000-0000-000000000000}"/>
          </ac:spMkLst>
        </pc:spChg>
        <pc:spChg chg="mod">
          <ac:chgData name="Loukkola Joel" userId="S::joel.loukkola@ouka.fi::6b5d7bfc-8a39-46ff-ba8c-45ccb6ab10e6" providerId="AD" clId="Web-{BD907C69-1B77-52CF-0CB9-BC6F79772BBC}" dt="2023-11-29T05:54:39.090" v="15" actId="14100"/>
          <ac:spMkLst>
            <pc:docMk/>
            <pc:sldMk cId="0" sldId="263"/>
            <ac:spMk id="354" creationId="{00000000-0000-0000-0000-000000000000}"/>
          </ac:spMkLst>
        </pc:spChg>
        <pc:spChg chg="mod">
          <ac:chgData name="Loukkola Joel" userId="S::joel.loukkola@ouka.fi::6b5d7bfc-8a39-46ff-ba8c-45ccb6ab10e6" providerId="AD" clId="Web-{BD907C69-1B77-52CF-0CB9-BC6F79772BBC}" dt="2023-11-29T05:55:04.419" v="22" actId="20577"/>
          <ac:spMkLst>
            <pc:docMk/>
            <pc:sldMk cId="0" sldId="263"/>
            <ac:spMk id="355" creationId="{00000000-0000-0000-0000-000000000000}"/>
          </ac:spMkLst>
        </pc:spChg>
        <pc:spChg chg="mod">
          <ac:chgData name="Loukkola Joel" userId="S::joel.loukkola@ouka.fi::6b5d7bfc-8a39-46ff-ba8c-45ccb6ab10e6" providerId="AD" clId="Web-{BD907C69-1B77-52CF-0CB9-BC6F79772BBC}" dt="2023-11-29T05:56:08.295" v="38" actId="20577"/>
          <ac:spMkLst>
            <pc:docMk/>
            <pc:sldMk cId="0" sldId="263"/>
            <ac:spMk id="359" creationId="{00000000-0000-0000-0000-000000000000}"/>
          </ac:spMkLst>
        </pc:spChg>
        <pc:spChg chg="mod">
          <ac:chgData name="Loukkola Joel" userId="S::joel.loukkola@ouka.fi::6b5d7bfc-8a39-46ff-ba8c-45ccb6ab10e6" providerId="AD" clId="Web-{BD907C69-1B77-52CF-0CB9-BC6F79772BBC}" dt="2023-11-29T05:56:15.561" v="46" actId="20577"/>
          <ac:spMkLst>
            <pc:docMk/>
            <pc:sldMk cId="0" sldId="263"/>
            <ac:spMk id="361" creationId="{00000000-0000-0000-0000-000000000000}"/>
          </ac:spMkLst>
        </pc:spChg>
        <pc:extLst>
          <p:ext xmlns:p="http://schemas.openxmlformats.org/presentationml/2006/main" uri="{D6D511B9-2390-475A-947B-AFAB55BFBCF1}">
            <pc226:cmChg xmlns:pc226="http://schemas.microsoft.com/office/powerpoint/2022/06/main/command" chg="mod">
              <pc226:chgData name="Loukkola Joel" userId="S::joel.loukkola@ouka.fi::6b5d7bfc-8a39-46ff-ba8c-45ccb6ab10e6" providerId="AD" clId="Web-{BD907C69-1B77-52CF-0CB9-BC6F79772BBC}" dt="2023-11-29T06:00:30.942" v="48"/>
              <pc2:cmMkLst xmlns:pc2="http://schemas.microsoft.com/office/powerpoint/2019/9/main/command">
                <pc:docMk/>
                <pc:sldMk cId="0" sldId="263"/>
                <pc2:cmMk id="{DF0F0051-ABFD-4BF4-BE74-DC35A9B136DF}"/>
              </pc2:cmMkLst>
              <pc226:cmRplyChg chg="mod modRxn">
                <pc226:chgData name="Loukkola Joel" userId="S::joel.loukkola@ouka.fi::6b5d7bfc-8a39-46ff-ba8c-45ccb6ab10e6" providerId="AD" clId="Web-{BD907C69-1B77-52CF-0CB9-BC6F79772BBC}" dt="2023-11-29T06:00:30.942" v="48"/>
                <pc2:cmRplyMkLst xmlns:pc2="http://schemas.microsoft.com/office/powerpoint/2019/9/main/command">
                  <pc:docMk/>
                  <pc:sldMk cId="0" sldId="263"/>
                  <pc2:cmMk id="{DF0F0051-ABFD-4BF4-BE74-DC35A9B136DF}"/>
                  <pc2:cmRplyMk id="{3D719E60-9B4C-4AAD-BD31-1354DB250306}"/>
                </pc2:cmRplyMkLst>
              </pc226:cmRplyChg>
            </pc226:cmChg>
            <pc226:cmChg xmlns:pc226="http://schemas.microsoft.com/office/powerpoint/2022/06/main/command" chg="">
              <pc226:chgData name="Loukkola Joel" userId="S::joel.loukkola@ouka.fi::6b5d7bfc-8a39-46ff-ba8c-45ccb6ab10e6" providerId="AD" clId="Web-{BD907C69-1B77-52CF-0CB9-BC6F79772BBC}" dt="2023-11-29T06:00:21.786" v="47"/>
              <pc2:cmMkLst xmlns:pc2="http://schemas.microsoft.com/office/powerpoint/2019/9/main/command">
                <pc:docMk/>
                <pc:sldMk cId="0" sldId="263"/>
                <pc2:cmMk id="{B0F89D79-317A-45E9-8104-9D7C527BDB63}"/>
              </pc2:cmMkLst>
              <pc226:cmRplyChg chg="add">
                <pc226:chgData name="Loukkola Joel" userId="S::joel.loukkola@ouka.fi::6b5d7bfc-8a39-46ff-ba8c-45ccb6ab10e6" providerId="AD" clId="Web-{BD907C69-1B77-52CF-0CB9-BC6F79772BBC}" dt="2023-11-29T06:00:21.786" v="47"/>
                <pc2:cmRplyMkLst xmlns:pc2="http://schemas.microsoft.com/office/powerpoint/2019/9/main/command">
                  <pc:docMk/>
                  <pc:sldMk cId="0" sldId="263"/>
                  <pc2:cmMk id="{B0F89D79-317A-45E9-8104-9D7C527BDB63}"/>
                  <pc2:cmRplyMk id="{D1BB0BD2-CFB4-470D-80C4-61F3EBDE680D}"/>
                </pc2:cmRplyMkLst>
              </pc226:cmRplyChg>
            </pc226:cmChg>
          </p:ext>
        </pc:extLst>
      </pc:sldChg>
      <pc:sldChg chg="modSp modCm">
        <pc:chgData name="Loukkola Joel" userId="S::joel.loukkola@ouka.fi::6b5d7bfc-8a39-46ff-ba8c-45ccb6ab10e6" providerId="AD" clId="Web-{BD907C69-1B77-52CF-0CB9-BC6F79772BBC}" dt="2023-11-29T06:01:46.663" v="77"/>
        <pc:sldMkLst>
          <pc:docMk/>
          <pc:sldMk cId="0" sldId="264"/>
        </pc:sldMkLst>
        <pc:spChg chg="mod">
          <ac:chgData name="Loukkola Joel" userId="S::joel.loukkola@ouka.fi::6b5d7bfc-8a39-46ff-ba8c-45ccb6ab10e6" providerId="AD" clId="Web-{BD907C69-1B77-52CF-0CB9-BC6F79772BBC}" dt="2023-11-29T06:01:18.928" v="57" actId="20577"/>
          <ac:spMkLst>
            <pc:docMk/>
            <pc:sldMk cId="0" sldId="264"/>
            <ac:spMk id="417" creationId="{00000000-0000-0000-0000-000000000000}"/>
          </ac:spMkLst>
        </pc:spChg>
        <pc:spChg chg="mod">
          <ac:chgData name="Loukkola Joel" userId="S::joel.loukkola@ouka.fi::6b5d7bfc-8a39-46ff-ba8c-45ccb6ab10e6" providerId="AD" clId="Web-{BD907C69-1B77-52CF-0CB9-BC6F79772BBC}" dt="2023-11-29T06:01:43.600" v="76" actId="20577"/>
          <ac:spMkLst>
            <pc:docMk/>
            <pc:sldMk cId="0" sldId="264"/>
            <ac:spMk id="431" creationId="{00000000-0000-0000-0000-000000000000}"/>
          </ac:spMkLst>
        </pc:spChg>
        <pc:extLst>
          <p:ext xmlns:p="http://schemas.openxmlformats.org/presentationml/2006/main" uri="{D6D511B9-2390-475A-947B-AFAB55BFBCF1}">
            <pc226:cmChg xmlns:pc226="http://schemas.microsoft.com/office/powerpoint/2022/06/main/command" chg="mod">
              <pc226:chgData name="Loukkola Joel" userId="S::joel.loukkola@ouka.fi::6b5d7bfc-8a39-46ff-ba8c-45ccb6ab10e6" providerId="AD" clId="Web-{BD907C69-1B77-52CF-0CB9-BC6F79772BBC}" dt="2023-11-29T06:01:25.897" v="58"/>
              <pc2:cmMkLst xmlns:pc2="http://schemas.microsoft.com/office/powerpoint/2019/9/main/command">
                <pc:docMk/>
                <pc:sldMk cId="0" sldId="264"/>
                <pc2:cmMk id="{C30072A3-1449-4154-9A8D-532B90A5C86D}"/>
              </pc2:cmMkLst>
              <pc226:cmRplyChg chg="mod modRxn">
                <pc226:chgData name="Loukkola Joel" userId="S::joel.loukkola@ouka.fi::6b5d7bfc-8a39-46ff-ba8c-45ccb6ab10e6" providerId="AD" clId="Web-{BD907C69-1B77-52CF-0CB9-BC6F79772BBC}" dt="2023-11-29T06:01:25.897" v="58"/>
                <pc2:cmRplyMkLst xmlns:pc2="http://schemas.microsoft.com/office/powerpoint/2019/9/main/command">
                  <pc:docMk/>
                  <pc:sldMk cId="0" sldId="264"/>
                  <pc2:cmMk id="{C30072A3-1449-4154-9A8D-532B90A5C86D}"/>
                  <pc2:cmRplyMk id="{8AA6CF83-2EAC-460B-BBC3-BCB286612FAE}"/>
                </pc2:cmRplyMkLst>
              </pc226:cmRplyChg>
            </pc226:cmChg>
            <pc226:cmChg xmlns:pc226="http://schemas.microsoft.com/office/powerpoint/2022/06/main/command" chg="mod">
              <pc226:chgData name="Loukkola Joel" userId="S::joel.loukkola@ouka.fi::6b5d7bfc-8a39-46ff-ba8c-45ccb6ab10e6" providerId="AD" clId="Web-{BD907C69-1B77-52CF-0CB9-BC6F79772BBC}" dt="2023-11-29T06:01:46.663" v="77"/>
              <pc2:cmMkLst xmlns:pc2="http://schemas.microsoft.com/office/powerpoint/2019/9/main/command">
                <pc:docMk/>
                <pc:sldMk cId="0" sldId="264"/>
                <pc2:cmMk id="{734F42AA-2329-4F8E-99FA-37E3C72FB5CB}"/>
              </pc2:cmMkLst>
              <pc226:cmRplyChg chg="mod modRxn">
                <pc226:chgData name="Loukkola Joel" userId="S::joel.loukkola@ouka.fi::6b5d7bfc-8a39-46ff-ba8c-45ccb6ab10e6" providerId="AD" clId="Web-{BD907C69-1B77-52CF-0CB9-BC6F79772BBC}" dt="2023-11-29T06:01:46.663" v="77"/>
                <pc2:cmRplyMkLst xmlns:pc2="http://schemas.microsoft.com/office/powerpoint/2019/9/main/command">
                  <pc:docMk/>
                  <pc:sldMk cId="0" sldId="264"/>
                  <pc2:cmMk id="{734F42AA-2329-4F8E-99FA-37E3C72FB5CB}"/>
                  <pc2:cmRplyMk id="{BD1473C0-85E9-464B-8057-68CBE7C58BC8}"/>
                </pc2:cmRplyMkLst>
              </pc226:cmRplyChg>
            </pc226:cmChg>
          </p:ext>
        </pc:extLst>
      </pc:sldChg>
      <pc:sldChg chg="modSp modCm">
        <pc:chgData name="Loukkola Joel" userId="S::joel.loukkola@ouka.fi::6b5d7bfc-8a39-46ff-ba8c-45ccb6ab10e6" providerId="AD" clId="Web-{BD907C69-1B77-52CF-0CB9-BC6F79772BBC}" dt="2023-11-29T06:03:34.431" v="94"/>
        <pc:sldMkLst>
          <pc:docMk/>
          <pc:sldMk cId="0" sldId="267"/>
        </pc:sldMkLst>
        <pc:spChg chg="mod">
          <ac:chgData name="Loukkola Joel" userId="S::joel.loukkola@ouka.fi::6b5d7bfc-8a39-46ff-ba8c-45ccb6ab10e6" providerId="AD" clId="Web-{BD907C69-1B77-52CF-0CB9-BC6F79772BBC}" dt="2023-11-29T06:02:38.836" v="89" actId="20577"/>
          <ac:spMkLst>
            <pc:docMk/>
            <pc:sldMk cId="0" sldId="267"/>
            <ac:spMk id="595" creationId="{00000000-0000-0000-0000-000000000000}"/>
          </ac:spMkLst>
        </pc:spChg>
        <pc:spChg chg="mod">
          <ac:chgData name="Loukkola Joel" userId="S::joel.loukkola@ouka.fi::6b5d7bfc-8a39-46ff-ba8c-45ccb6ab10e6" providerId="AD" clId="Web-{BD907C69-1B77-52CF-0CB9-BC6F79772BBC}" dt="2023-11-29T06:03:26.415" v="93" actId="20577"/>
          <ac:spMkLst>
            <pc:docMk/>
            <pc:sldMk cId="0" sldId="267"/>
            <ac:spMk id="601" creationId="{00000000-0000-0000-0000-000000000000}"/>
          </ac:spMkLst>
        </pc:spChg>
        <pc:extLst>
          <p:ext xmlns:p="http://schemas.openxmlformats.org/presentationml/2006/main" uri="{D6D511B9-2390-475A-947B-AFAB55BFBCF1}">
            <pc226:cmChg xmlns:pc226="http://schemas.microsoft.com/office/powerpoint/2022/06/main/command" chg="mod modRxn">
              <pc226:chgData name="Loukkola Joel" userId="S::joel.loukkola@ouka.fi::6b5d7bfc-8a39-46ff-ba8c-45ccb6ab10e6" providerId="AD" clId="Web-{BD907C69-1B77-52CF-0CB9-BC6F79772BBC}" dt="2023-11-29T06:03:34.431" v="94"/>
              <pc2:cmMkLst xmlns:pc2="http://schemas.microsoft.com/office/powerpoint/2019/9/main/command">
                <pc:docMk/>
                <pc:sldMk cId="0" sldId="267"/>
                <pc2:cmMk id="{56B96E05-517F-4429-B17F-91C92F964EA2}"/>
              </pc2:cmMkLst>
            </pc226:cmChg>
            <pc226:cmChg xmlns:pc226="http://schemas.microsoft.com/office/powerpoint/2022/06/main/command" chg="mod">
              <pc226:chgData name="Loukkola Joel" userId="S::joel.loukkola@ouka.fi::6b5d7bfc-8a39-46ff-ba8c-45ccb6ab10e6" providerId="AD" clId="Web-{BD907C69-1B77-52CF-0CB9-BC6F79772BBC}" dt="2023-11-29T06:02:38.836" v="89" actId="20577"/>
              <pc2:cmMkLst xmlns:pc2="http://schemas.microsoft.com/office/powerpoint/2019/9/main/command">
                <pc:docMk/>
                <pc:sldMk cId="0" sldId="267"/>
                <pc2:cmMk id="{D7CF28FC-1CE5-4C12-A178-793606E04A71}"/>
              </pc2:cmMkLst>
            </pc226:cmChg>
          </p:ext>
        </pc:extLst>
      </pc:sldChg>
      <pc:sldChg chg="modSp">
        <pc:chgData name="Loukkola Joel" userId="S::joel.loukkola@ouka.fi::6b5d7bfc-8a39-46ff-ba8c-45ccb6ab10e6" providerId="AD" clId="Web-{BD907C69-1B77-52CF-0CB9-BC6F79772BBC}" dt="2023-11-29T06:03:42.713" v="96" actId="14100"/>
        <pc:sldMkLst>
          <pc:docMk/>
          <pc:sldMk cId="0" sldId="268"/>
        </pc:sldMkLst>
        <pc:spChg chg="mod">
          <ac:chgData name="Loukkola Joel" userId="S::joel.loukkola@ouka.fi::6b5d7bfc-8a39-46ff-ba8c-45ccb6ab10e6" providerId="AD" clId="Web-{BD907C69-1B77-52CF-0CB9-BC6F79772BBC}" dt="2023-11-29T06:03:40.510" v="95" actId="14100"/>
          <ac:spMkLst>
            <pc:docMk/>
            <pc:sldMk cId="0" sldId="268"/>
            <ac:spMk id="673" creationId="{00000000-0000-0000-0000-000000000000}"/>
          </ac:spMkLst>
        </pc:spChg>
        <pc:spChg chg="mod">
          <ac:chgData name="Loukkola Joel" userId="S::joel.loukkola@ouka.fi::6b5d7bfc-8a39-46ff-ba8c-45ccb6ab10e6" providerId="AD" clId="Web-{BD907C69-1B77-52CF-0CB9-BC6F79772BBC}" dt="2023-11-29T06:03:42.713" v="96" actId="14100"/>
          <ac:spMkLst>
            <pc:docMk/>
            <pc:sldMk cId="0" sldId="268"/>
            <ac:spMk id="682" creationId="{00000000-0000-0000-0000-000000000000}"/>
          </ac:spMkLst>
        </pc:spChg>
      </pc:sldChg>
      <pc:sldChg chg="modSp modCm">
        <pc:chgData name="Loukkola Joel" userId="S::joel.loukkola@ouka.fi::6b5d7bfc-8a39-46ff-ba8c-45ccb6ab10e6" providerId="AD" clId="Web-{BD907C69-1B77-52CF-0CB9-BC6F79772BBC}" dt="2023-11-29T06:04:45.683" v="104" actId="20577"/>
        <pc:sldMkLst>
          <pc:docMk/>
          <pc:sldMk cId="0" sldId="269"/>
        </pc:sldMkLst>
        <pc:spChg chg="mod">
          <ac:chgData name="Loukkola Joel" userId="S::joel.loukkola@ouka.fi::6b5d7bfc-8a39-46ff-ba8c-45ccb6ab10e6" providerId="AD" clId="Web-{BD907C69-1B77-52CF-0CB9-BC6F79772BBC}" dt="2023-11-29T06:04:32.120" v="101" actId="20577"/>
          <ac:spMkLst>
            <pc:docMk/>
            <pc:sldMk cId="0" sldId="269"/>
            <ac:spMk id="760" creationId="{00000000-0000-0000-0000-000000000000}"/>
          </ac:spMkLst>
        </pc:spChg>
        <pc:spChg chg="mod">
          <ac:chgData name="Loukkola Joel" userId="S::joel.loukkola@ouka.fi::6b5d7bfc-8a39-46ff-ba8c-45ccb6ab10e6" providerId="AD" clId="Web-{BD907C69-1B77-52CF-0CB9-BC6F79772BBC}" dt="2023-11-29T06:04:45.683" v="104" actId="20577"/>
          <ac:spMkLst>
            <pc:docMk/>
            <pc:sldMk cId="0" sldId="269"/>
            <ac:spMk id="761" creationId="{00000000-0000-0000-0000-000000000000}"/>
          </ac:spMkLst>
        </pc:spChg>
        <pc:extLst>
          <p:ext xmlns:p="http://schemas.openxmlformats.org/presentationml/2006/main" uri="{D6D511B9-2390-475A-947B-AFAB55BFBCF1}">
            <pc226:cmChg xmlns:pc226="http://schemas.microsoft.com/office/powerpoint/2022/06/main/command" chg="mod">
              <pc226:chgData name="Loukkola Joel" userId="S::joel.loukkola@ouka.fi::6b5d7bfc-8a39-46ff-ba8c-45ccb6ab10e6" providerId="AD" clId="Web-{BD907C69-1B77-52CF-0CB9-BC6F79772BBC}" dt="2023-11-29T06:04:44.542" v="103" actId="20577"/>
              <pc2:cmMkLst xmlns:pc2="http://schemas.microsoft.com/office/powerpoint/2019/9/main/command">
                <pc:docMk/>
                <pc:sldMk cId="0" sldId="269"/>
                <pc2:cmMk id="{5591C937-A3B5-4644-90E2-E9A1629694F7}"/>
              </pc2:cmMkLst>
            </pc226:cmChg>
            <pc226:cmChg xmlns:pc226="http://schemas.microsoft.com/office/powerpoint/2022/06/main/command" chg="mod modRxn">
              <pc226:chgData name="Loukkola Joel" userId="S::joel.loukkola@ouka.fi::6b5d7bfc-8a39-46ff-ba8c-45ccb6ab10e6" providerId="AD" clId="Web-{BD907C69-1B77-52CF-0CB9-BC6F79772BBC}" dt="2023-11-29T06:04:37.698" v="102"/>
              <pc2:cmMkLst xmlns:pc2="http://schemas.microsoft.com/office/powerpoint/2019/9/main/command">
                <pc:docMk/>
                <pc:sldMk cId="0" sldId="269"/>
                <pc2:cmMk id="{944B7BBE-B138-4F57-AC90-00D8C8458E91}"/>
              </pc2:cmMkLst>
            </pc226:cmChg>
          </p:ext>
        </pc:extLst>
      </pc:sldChg>
      <pc:sldChg chg="modSp modCm">
        <pc:chgData name="Loukkola Joel" userId="S::joel.loukkola@ouka.fi::6b5d7bfc-8a39-46ff-ba8c-45ccb6ab10e6" providerId="AD" clId="Web-{BD907C69-1B77-52CF-0CB9-BC6F79772BBC}" dt="2023-11-29T06:05:13.277" v="115" actId="20577"/>
        <pc:sldMkLst>
          <pc:docMk/>
          <pc:sldMk cId="0" sldId="272"/>
        </pc:sldMkLst>
        <pc:spChg chg="mod">
          <ac:chgData name="Loukkola Joel" userId="S::joel.loukkola@ouka.fi::6b5d7bfc-8a39-46ff-ba8c-45ccb6ab10e6" providerId="AD" clId="Web-{BD907C69-1B77-52CF-0CB9-BC6F79772BBC}" dt="2023-11-29T06:05:13.277" v="115" actId="20577"/>
          <ac:spMkLst>
            <pc:docMk/>
            <pc:sldMk cId="0" sldId="272"/>
            <ac:spMk id="928" creationId="{00000000-0000-0000-0000-000000000000}"/>
          </ac:spMkLst>
        </pc:spChg>
        <pc:spChg chg="mod">
          <ac:chgData name="Loukkola Joel" userId="S::joel.loukkola@ouka.fi::6b5d7bfc-8a39-46ff-ba8c-45ccb6ab10e6" providerId="AD" clId="Web-{BD907C69-1B77-52CF-0CB9-BC6F79772BBC}" dt="2023-11-29T06:05:01.308" v="108" actId="20577"/>
          <ac:spMkLst>
            <pc:docMk/>
            <pc:sldMk cId="0" sldId="272"/>
            <ac:spMk id="931" creationId="{00000000-0000-0000-0000-000000000000}"/>
          </ac:spMkLst>
        </pc:spChg>
        <pc:extLst>
          <p:ext xmlns:p="http://schemas.openxmlformats.org/presentationml/2006/main" uri="{D6D511B9-2390-475A-947B-AFAB55BFBCF1}">
            <pc226:cmChg xmlns:pc226="http://schemas.microsoft.com/office/powerpoint/2022/06/main/command" chg="mod">
              <pc226:chgData name="Loukkola Joel" userId="S::joel.loukkola@ouka.fi::6b5d7bfc-8a39-46ff-ba8c-45ccb6ab10e6" providerId="AD" clId="Web-{BD907C69-1B77-52CF-0CB9-BC6F79772BBC}" dt="2023-11-29T06:05:01.308" v="108" actId="20577"/>
              <pc2:cmMkLst xmlns:pc2="http://schemas.microsoft.com/office/powerpoint/2019/9/main/command">
                <pc:docMk/>
                <pc:sldMk cId="0" sldId="272"/>
                <pc2:cmMk id="{E6C9566C-3E50-4D91-9A56-AA222A4E904C}"/>
              </pc2:cmMkLst>
            </pc226:cmChg>
          </p:ext>
        </pc:extLst>
      </pc:sldChg>
      <pc:sldChg chg="modSp modCm">
        <pc:chgData name="Loukkola Joel" userId="S::joel.loukkola@ouka.fi::6b5d7bfc-8a39-46ff-ba8c-45ccb6ab10e6" providerId="AD" clId="Web-{BD907C69-1B77-52CF-0CB9-BC6F79772BBC}" dt="2023-11-29T06:06:01.497" v="119"/>
        <pc:sldMkLst>
          <pc:docMk/>
          <pc:sldMk cId="0" sldId="273"/>
        </pc:sldMkLst>
        <pc:spChg chg="mod">
          <ac:chgData name="Loukkola Joel" userId="S::joel.loukkola@ouka.fi::6b5d7bfc-8a39-46ff-ba8c-45ccb6ab10e6" providerId="AD" clId="Web-{BD907C69-1B77-52CF-0CB9-BC6F79772BBC}" dt="2023-11-29T06:05:35.450" v="118" actId="20577"/>
          <ac:spMkLst>
            <pc:docMk/>
            <pc:sldMk cId="0" sldId="273"/>
            <ac:spMk id="988" creationId="{00000000-0000-0000-0000-000000000000}"/>
          </ac:spMkLst>
        </pc:spChg>
        <pc:extLst>
          <p:ext xmlns:p="http://schemas.openxmlformats.org/presentationml/2006/main" uri="{D6D511B9-2390-475A-947B-AFAB55BFBCF1}">
            <pc226:cmChg xmlns:pc226="http://schemas.microsoft.com/office/powerpoint/2022/06/main/command" chg="mod">
              <pc226:chgData name="Loukkola Joel" userId="S::joel.loukkola@ouka.fi::6b5d7bfc-8a39-46ff-ba8c-45ccb6ab10e6" providerId="AD" clId="Web-{BD907C69-1B77-52CF-0CB9-BC6F79772BBC}" dt="2023-11-29T06:06:01.497" v="119"/>
              <pc2:cmMkLst xmlns:pc2="http://schemas.microsoft.com/office/powerpoint/2019/9/main/command">
                <pc:docMk/>
                <pc:sldMk cId="0" sldId="273"/>
                <pc2:cmMk id="{1D7F1EFC-0D0E-4C8C-9F02-1597DFF85A79}"/>
              </pc2:cmMkLst>
              <pc226:cmRplyChg chg="mod modRxn">
                <pc226:chgData name="Loukkola Joel" userId="S::joel.loukkola@ouka.fi::6b5d7bfc-8a39-46ff-ba8c-45ccb6ab10e6" providerId="AD" clId="Web-{BD907C69-1B77-52CF-0CB9-BC6F79772BBC}" dt="2023-11-29T06:06:01.497" v="119"/>
                <pc2:cmRplyMkLst xmlns:pc2="http://schemas.microsoft.com/office/powerpoint/2019/9/main/command">
                  <pc:docMk/>
                  <pc:sldMk cId="0" sldId="273"/>
                  <pc2:cmMk id="{1D7F1EFC-0D0E-4C8C-9F02-1597DFF85A79}"/>
                  <pc2:cmRplyMk id="{66156439-1D53-4AD7-82A0-9EDD74878480}"/>
                </pc2:cmRplyMkLst>
              </pc226:cmRplyChg>
            </pc226:cmChg>
          </p:ext>
        </pc:extLst>
      </pc:sldChg>
      <pc:sldChg chg="modCm">
        <pc:chgData name="Loukkola Joel" userId="S::joel.loukkola@ouka.fi::6b5d7bfc-8a39-46ff-ba8c-45ccb6ab10e6" providerId="AD" clId="Web-{BD907C69-1B77-52CF-0CB9-BC6F79772BBC}" dt="2023-11-29T06:06:38.373" v="120"/>
        <pc:sldMkLst>
          <pc:docMk/>
          <pc:sldMk cId="0" sldId="274"/>
        </pc:sldMkLst>
        <pc:extLst>
          <p:ext xmlns:p="http://schemas.openxmlformats.org/presentationml/2006/main" uri="{D6D511B9-2390-475A-947B-AFAB55BFBCF1}">
            <pc226:cmChg xmlns:pc226="http://schemas.microsoft.com/office/powerpoint/2022/06/main/command" chg="">
              <pc226:chgData name="Loukkola Joel" userId="S::joel.loukkola@ouka.fi::6b5d7bfc-8a39-46ff-ba8c-45ccb6ab10e6" providerId="AD" clId="Web-{BD907C69-1B77-52CF-0CB9-BC6F79772BBC}" dt="2023-11-29T06:06:38.373" v="120"/>
              <pc2:cmMkLst xmlns:pc2="http://schemas.microsoft.com/office/powerpoint/2019/9/main/command">
                <pc:docMk/>
                <pc:sldMk cId="0" sldId="274"/>
                <pc2:cmMk id="{7EA1BBD4-0C3E-49D2-8E1E-48D66089AE78}"/>
              </pc2:cmMkLst>
              <pc226:cmRplyChg chg="mod modRxn">
                <pc226:chgData name="Loukkola Joel" userId="S::joel.loukkola@ouka.fi::6b5d7bfc-8a39-46ff-ba8c-45ccb6ab10e6" providerId="AD" clId="Web-{BD907C69-1B77-52CF-0CB9-BC6F79772BBC}" dt="2023-11-29T06:06:38.373" v="120"/>
                <pc2:cmRplyMkLst xmlns:pc2="http://schemas.microsoft.com/office/powerpoint/2019/9/main/command">
                  <pc:docMk/>
                  <pc:sldMk cId="0" sldId="274"/>
                  <pc2:cmMk id="{7EA1BBD4-0C3E-49D2-8E1E-48D66089AE78}"/>
                  <pc2:cmRplyMk id="{60AE0588-1DC5-4C24-9D25-86DC3F28CABA}"/>
                </pc2:cmRplyMkLst>
              </pc226:cmRplyChg>
            </pc226:cmChg>
          </p:ext>
        </pc:extLst>
      </pc:sldChg>
      <pc:sldChg chg="modCm">
        <pc:chgData name="Loukkola Joel" userId="S::joel.loukkola@ouka.fi::6b5d7bfc-8a39-46ff-ba8c-45ccb6ab10e6" providerId="AD" clId="Web-{BD907C69-1B77-52CF-0CB9-BC6F79772BBC}" dt="2023-11-29T06:08:25.079" v="122"/>
        <pc:sldMkLst>
          <pc:docMk/>
          <pc:sldMk cId="0" sldId="276"/>
        </pc:sldMkLst>
        <pc:extLst>
          <p:ext xmlns:p="http://schemas.openxmlformats.org/presentationml/2006/main" uri="{D6D511B9-2390-475A-947B-AFAB55BFBCF1}">
            <pc226:cmChg xmlns:pc226="http://schemas.microsoft.com/office/powerpoint/2022/06/main/command" chg="">
              <pc226:chgData name="Loukkola Joel" userId="S::joel.loukkola@ouka.fi::6b5d7bfc-8a39-46ff-ba8c-45ccb6ab10e6" providerId="AD" clId="Web-{BD907C69-1B77-52CF-0CB9-BC6F79772BBC}" dt="2023-11-29T06:08:25.079" v="122"/>
              <pc2:cmMkLst xmlns:pc2="http://schemas.microsoft.com/office/powerpoint/2019/9/main/command">
                <pc:docMk/>
                <pc:sldMk cId="0" sldId="276"/>
                <pc2:cmMk id="{CB91AF7A-7DFF-4F32-B5EF-99735675F498}"/>
              </pc2:cmMkLst>
              <pc226:cmRplyChg chg="mod modRxn">
                <pc226:chgData name="Loukkola Joel" userId="S::joel.loukkola@ouka.fi::6b5d7bfc-8a39-46ff-ba8c-45ccb6ab10e6" providerId="AD" clId="Web-{BD907C69-1B77-52CF-0CB9-BC6F79772BBC}" dt="2023-11-29T06:08:25.079" v="122"/>
                <pc2:cmRplyMkLst xmlns:pc2="http://schemas.microsoft.com/office/powerpoint/2019/9/main/command">
                  <pc:docMk/>
                  <pc:sldMk cId="0" sldId="276"/>
                  <pc2:cmMk id="{CB91AF7A-7DFF-4F32-B5EF-99735675F498}"/>
                  <pc2:cmRplyMk id="{E0138141-3E74-4608-B3B7-82C1AB8B3D45}"/>
                </pc2:cmRplyMkLst>
              </pc226:cmRplyChg>
              <pc226:cmRplyChg chg="add">
                <pc226:chgData name="Loukkola Joel" userId="S::joel.loukkola@ouka.fi::6b5d7bfc-8a39-46ff-ba8c-45ccb6ab10e6" providerId="AD" clId="Web-{BD907C69-1B77-52CF-0CB9-BC6F79772BBC}" dt="2023-11-29T06:07:56.625" v="121"/>
                <pc2:cmRplyMkLst xmlns:pc2="http://schemas.microsoft.com/office/powerpoint/2019/9/main/command">
                  <pc:docMk/>
                  <pc:sldMk cId="0" sldId="276"/>
                  <pc2:cmMk id="{CB91AF7A-7DFF-4F32-B5EF-99735675F498}"/>
                  <pc2:cmRplyMk id="{A17CDF81-DC89-4A34-9919-F32228E8103B}"/>
                </pc2:cmRplyMkLst>
              </pc226:cmRplyChg>
            </pc226:cmChg>
          </p:ext>
        </pc:extLst>
      </pc:sldChg>
      <pc:sldChg chg="modSp modCm">
        <pc:chgData name="Loukkola Joel" userId="S::joel.loukkola@ouka.fi::6b5d7bfc-8a39-46ff-ba8c-45ccb6ab10e6" providerId="AD" clId="Web-{BD907C69-1B77-52CF-0CB9-BC6F79772BBC}" dt="2023-11-29T06:09:50.847" v="157"/>
        <pc:sldMkLst>
          <pc:docMk/>
          <pc:sldMk cId="0" sldId="277"/>
        </pc:sldMkLst>
        <pc:spChg chg="mod">
          <ac:chgData name="Loukkola Joel" userId="S::joel.loukkola@ouka.fi::6b5d7bfc-8a39-46ff-ba8c-45ccb6ab10e6" providerId="AD" clId="Web-{BD907C69-1B77-52CF-0CB9-BC6F79772BBC}" dt="2023-11-29T06:09:36.815" v="155" actId="20577"/>
          <ac:spMkLst>
            <pc:docMk/>
            <pc:sldMk cId="0" sldId="277"/>
            <ac:spMk id="1235" creationId="{00000000-0000-0000-0000-000000000000}"/>
          </ac:spMkLst>
        </pc:spChg>
        <pc:spChg chg="mod">
          <ac:chgData name="Loukkola Joel" userId="S::joel.loukkola@ouka.fi::6b5d7bfc-8a39-46ff-ba8c-45ccb6ab10e6" providerId="AD" clId="Web-{BD907C69-1B77-52CF-0CB9-BC6F79772BBC}" dt="2023-11-29T06:09:27.627" v="129" actId="20577"/>
          <ac:spMkLst>
            <pc:docMk/>
            <pc:sldMk cId="0" sldId="277"/>
            <ac:spMk id="1236" creationId="{00000000-0000-0000-0000-000000000000}"/>
          </ac:spMkLst>
        </pc:spChg>
        <pc:extLst>
          <p:ext xmlns:p="http://schemas.openxmlformats.org/presentationml/2006/main" uri="{D6D511B9-2390-475A-947B-AFAB55BFBCF1}">
            <pc226:cmChg xmlns:pc226="http://schemas.microsoft.com/office/powerpoint/2022/06/main/command" chg="">
              <pc226:chgData name="Loukkola Joel" userId="S::joel.loukkola@ouka.fi::6b5d7bfc-8a39-46ff-ba8c-45ccb6ab10e6" providerId="AD" clId="Web-{BD907C69-1B77-52CF-0CB9-BC6F79772BBC}" dt="2023-11-29T06:08:50.298" v="123"/>
              <pc2:cmMkLst xmlns:pc2="http://schemas.microsoft.com/office/powerpoint/2019/9/main/command">
                <pc:docMk/>
                <pc:sldMk cId="0" sldId="277"/>
                <pc2:cmMk id="{B5B8F38D-FC67-4482-B92F-F95008DDC18B}"/>
              </pc2:cmMkLst>
              <pc226:cmRplyChg chg="mod modRxn">
                <pc226:chgData name="Loukkola Joel" userId="S::joel.loukkola@ouka.fi::6b5d7bfc-8a39-46ff-ba8c-45ccb6ab10e6" providerId="AD" clId="Web-{BD907C69-1B77-52CF-0CB9-BC6F79772BBC}" dt="2023-11-29T06:08:50.298" v="123"/>
                <pc2:cmRplyMkLst xmlns:pc2="http://schemas.microsoft.com/office/powerpoint/2019/9/main/command">
                  <pc:docMk/>
                  <pc:sldMk cId="0" sldId="277"/>
                  <pc2:cmMk id="{B5B8F38D-FC67-4482-B92F-F95008DDC18B}"/>
                  <pc2:cmRplyMk id="{3549367E-1B67-4BE1-A9A2-78E09493D3DB}"/>
                </pc2:cmRplyMkLst>
              </pc226:cmRplyChg>
            </pc226:cmChg>
            <pc226:cmChg xmlns:pc226="http://schemas.microsoft.com/office/powerpoint/2022/06/main/command" chg="mod">
              <pc226:chgData name="Loukkola Joel" userId="S::joel.loukkola@ouka.fi::6b5d7bfc-8a39-46ff-ba8c-45ccb6ab10e6" providerId="AD" clId="Web-{BD907C69-1B77-52CF-0CB9-BC6F79772BBC}" dt="2023-11-29T06:08:59.658" v="128" actId="20577"/>
              <pc2:cmMkLst xmlns:pc2="http://schemas.microsoft.com/office/powerpoint/2019/9/main/command">
                <pc:docMk/>
                <pc:sldMk cId="0" sldId="277"/>
                <pc2:cmMk id="{1D996194-6E35-4540-A871-025A9448A5E5}"/>
              </pc2:cmMkLst>
            </pc226:cmChg>
            <pc226:cmChg xmlns:pc226="http://schemas.microsoft.com/office/powerpoint/2022/06/main/command" chg="mod">
              <pc226:chgData name="Loukkola Joel" userId="S::joel.loukkola@ouka.fi::6b5d7bfc-8a39-46ff-ba8c-45ccb6ab10e6" providerId="AD" clId="Web-{BD907C69-1B77-52CF-0CB9-BC6F79772BBC}" dt="2023-11-29T06:09:50.847" v="157"/>
              <pc2:cmMkLst xmlns:pc2="http://schemas.microsoft.com/office/powerpoint/2019/9/main/command">
                <pc:docMk/>
                <pc:sldMk cId="0" sldId="277"/>
                <pc2:cmMk id="{942200FF-2963-4817-94DD-79E8686B751B}"/>
              </pc2:cmMkLst>
              <pc226:cmRplyChg chg="mod modRxn">
                <pc226:chgData name="Loukkola Joel" userId="S::joel.loukkola@ouka.fi::6b5d7bfc-8a39-46ff-ba8c-45ccb6ab10e6" providerId="AD" clId="Web-{BD907C69-1B77-52CF-0CB9-BC6F79772BBC}" dt="2023-11-29T06:09:50.847" v="157"/>
                <pc2:cmRplyMkLst xmlns:pc2="http://schemas.microsoft.com/office/powerpoint/2019/9/main/command">
                  <pc:docMk/>
                  <pc:sldMk cId="0" sldId="277"/>
                  <pc2:cmMk id="{942200FF-2963-4817-94DD-79E8686B751B}"/>
                  <pc2:cmRplyMk id="{44F0C858-2CED-45A4-944E-99D81E62CCEB}"/>
                </pc2:cmRplyMkLst>
              </pc226:cmRplyChg>
              <pc226:cmRplyChg chg="mod modRxn">
                <pc226:chgData name="Loukkola Joel" userId="S::joel.loukkola@ouka.fi::6b5d7bfc-8a39-46ff-ba8c-45ccb6ab10e6" providerId="AD" clId="Web-{BD907C69-1B77-52CF-0CB9-BC6F79772BBC}" dt="2023-11-29T06:09:48.487" v="156"/>
                <pc2:cmRplyMkLst xmlns:pc2="http://schemas.microsoft.com/office/powerpoint/2019/9/main/command">
                  <pc:docMk/>
                  <pc:sldMk cId="0" sldId="277"/>
                  <pc2:cmMk id="{942200FF-2963-4817-94DD-79E8686B751B}"/>
                  <pc2:cmRplyMk id="{8BB5DCE3-66FD-4CE9-B49E-49F72AE334E8}"/>
                </pc2:cmRplyMkLst>
              </pc226:cmRplyChg>
            </pc226:cmChg>
          </p:ext>
        </pc:extLst>
      </pc:sldChg>
      <pc:sldChg chg="modSp modCm">
        <pc:chgData name="Loukkola Joel" userId="S::joel.loukkola@ouka.fi::6b5d7bfc-8a39-46ff-ba8c-45ccb6ab10e6" providerId="AD" clId="Web-{BD907C69-1B77-52CF-0CB9-BC6F79772BBC}" dt="2023-11-29T06:11:28.115" v="176"/>
        <pc:sldMkLst>
          <pc:docMk/>
          <pc:sldMk cId="0" sldId="278"/>
        </pc:sldMkLst>
        <pc:spChg chg="mod">
          <ac:chgData name="Loukkola Joel" userId="S::joel.loukkola@ouka.fi::6b5d7bfc-8a39-46ff-ba8c-45ccb6ab10e6" providerId="AD" clId="Web-{BD907C69-1B77-52CF-0CB9-BC6F79772BBC}" dt="2023-11-29T06:11:25.021" v="175" actId="1076"/>
          <ac:spMkLst>
            <pc:docMk/>
            <pc:sldMk cId="0" sldId="278"/>
            <ac:spMk id="1239" creationId="{00000000-0000-0000-0000-000000000000}"/>
          </ac:spMkLst>
        </pc:spChg>
        <pc:spChg chg="mod">
          <ac:chgData name="Loukkola Joel" userId="S::joel.loukkola@ouka.fi::6b5d7bfc-8a39-46ff-ba8c-45ccb6ab10e6" providerId="AD" clId="Web-{BD907C69-1B77-52CF-0CB9-BC6F79772BBC}" dt="2023-11-29T06:10:13.441" v="158" actId="20577"/>
          <ac:spMkLst>
            <pc:docMk/>
            <pc:sldMk cId="0" sldId="278"/>
            <ac:spMk id="1286" creationId="{00000000-0000-0000-0000-000000000000}"/>
          </ac:spMkLst>
        </pc:spChg>
        <pc:spChg chg="mod">
          <ac:chgData name="Loukkola Joel" userId="S::joel.loukkola@ouka.fi::6b5d7bfc-8a39-46ff-ba8c-45ccb6ab10e6" providerId="AD" clId="Web-{BD907C69-1B77-52CF-0CB9-BC6F79772BBC}" dt="2023-11-29T06:11:23.599" v="174" actId="20577"/>
          <ac:spMkLst>
            <pc:docMk/>
            <pc:sldMk cId="0" sldId="278"/>
            <ac:spMk id="1288" creationId="{00000000-0000-0000-0000-000000000000}"/>
          </ac:spMkLst>
        </pc:spChg>
        <pc:spChg chg="mod">
          <ac:chgData name="Loukkola Joel" userId="S::joel.loukkola@ouka.fi::6b5d7bfc-8a39-46ff-ba8c-45ccb6ab10e6" providerId="AD" clId="Web-{BD907C69-1B77-52CF-0CB9-BC6F79772BBC}" dt="2023-11-29T06:10:24.316" v="160" actId="20577"/>
          <ac:spMkLst>
            <pc:docMk/>
            <pc:sldMk cId="0" sldId="278"/>
            <ac:spMk id="1290" creationId="{00000000-0000-0000-0000-000000000000}"/>
          </ac:spMkLst>
        </pc:spChg>
        <pc:extLst>
          <p:ext xmlns:p="http://schemas.openxmlformats.org/presentationml/2006/main" uri="{D6D511B9-2390-475A-947B-AFAB55BFBCF1}">
            <pc226:cmChg xmlns:pc226="http://schemas.microsoft.com/office/powerpoint/2022/06/main/command" chg="mod">
              <pc226:chgData name="Loukkola Joel" userId="S::joel.loukkola@ouka.fi::6b5d7bfc-8a39-46ff-ba8c-45ccb6ab10e6" providerId="AD" clId="Web-{BD907C69-1B77-52CF-0CB9-BC6F79772BBC}" dt="2023-11-29T06:11:28.115" v="176"/>
              <pc2:cmMkLst xmlns:pc2="http://schemas.microsoft.com/office/powerpoint/2019/9/main/command">
                <pc:docMk/>
                <pc:sldMk cId="0" sldId="278"/>
                <pc2:cmMk id="{02F98D0A-0F5B-41F5-A2AF-DA7F5A7C13F6}"/>
              </pc2:cmMkLst>
              <pc226:cmRplyChg chg="mod modRxn">
                <pc226:chgData name="Loukkola Joel" userId="S::joel.loukkola@ouka.fi::6b5d7bfc-8a39-46ff-ba8c-45ccb6ab10e6" providerId="AD" clId="Web-{BD907C69-1B77-52CF-0CB9-BC6F79772BBC}" dt="2023-11-29T06:11:28.115" v="176"/>
                <pc2:cmRplyMkLst xmlns:pc2="http://schemas.microsoft.com/office/powerpoint/2019/9/main/command">
                  <pc:docMk/>
                  <pc:sldMk cId="0" sldId="278"/>
                  <pc2:cmMk id="{02F98D0A-0F5B-41F5-A2AF-DA7F5A7C13F6}"/>
                  <pc2:cmRplyMk id="{C25E132B-BD18-4E78-852C-6D2FDE2F72A6}"/>
                </pc2:cmRplyMkLst>
              </pc226:cmRplyChg>
            </pc226:cmChg>
            <pc226:cmChg xmlns:pc226="http://schemas.microsoft.com/office/powerpoint/2022/06/main/command" chg="mod">
              <pc226:chgData name="Loukkola Joel" userId="S::joel.loukkola@ouka.fi::6b5d7bfc-8a39-46ff-ba8c-45ccb6ab10e6" providerId="AD" clId="Web-{BD907C69-1B77-52CF-0CB9-BC6F79772BBC}" dt="2023-11-29T06:10:15.004" v="159"/>
              <pc2:cmMkLst xmlns:pc2="http://schemas.microsoft.com/office/powerpoint/2019/9/main/command">
                <pc:docMk/>
                <pc:sldMk cId="0" sldId="278"/>
                <pc2:cmMk id="{AC26193E-C8E9-4697-92D1-B2FC98408102}"/>
              </pc2:cmMkLst>
              <pc226:cmRplyChg chg="mod modRxn">
                <pc226:chgData name="Loukkola Joel" userId="S::joel.loukkola@ouka.fi::6b5d7bfc-8a39-46ff-ba8c-45ccb6ab10e6" providerId="AD" clId="Web-{BD907C69-1B77-52CF-0CB9-BC6F79772BBC}" dt="2023-11-29T06:10:15.004" v="159"/>
                <pc2:cmRplyMkLst xmlns:pc2="http://schemas.microsoft.com/office/powerpoint/2019/9/main/command">
                  <pc:docMk/>
                  <pc:sldMk cId="0" sldId="278"/>
                  <pc2:cmMk id="{AC26193E-C8E9-4697-92D1-B2FC98408102}"/>
                  <pc2:cmRplyMk id="{4257E41F-E64D-42BC-B915-010FACBDAA0D}"/>
                </pc2:cmRplyMkLst>
              </pc226:cmRplyChg>
            </pc226:cmChg>
            <pc226:cmChg xmlns:pc226="http://schemas.microsoft.com/office/powerpoint/2022/06/main/command" chg="mod">
              <pc226:chgData name="Loukkola Joel" userId="S::joel.loukkola@ouka.fi::6b5d7bfc-8a39-46ff-ba8c-45ccb6ab10e6" providerId="AD" clId="Web-{BD907C69-1B77-52CF-0CB9-BC6F79772BBC}" dt="2023-11-29T06:10:29.051" v="161"/>
              <pc2:cmMkLst xmlns:pc2="http://schemas.microsoft.com/office/powerpoint/2019/9/main/command">
                <pc:docMk/>
                <pc:sldMk cId="0" sldId="278"/>
                <pc2:cmMk id="{1A7A8DAC-06E7-48F4-A2BF-F6E8212A3433}"/>
              </pc2:cmMkLst>
              <pc226:cmRplyChg chg="mod modRxn">
                <pc226:chgData name="Loukkola Joel" userId="S::joel.loukkola@ouka.fi::6b5d7bfc-8a39-46ff-ba8c-45ccb6ab10e6" providerId="AD" clId="Web-{BD907C69-1B77-52CF-0CB9-BC6F79772BBC}" dt="2023-11-29T06:10:29.051" v="161"/>
                <pc2:cmRplyMkLst xmlns:pc2="http://schemas.microsoft.com/office/powerpoint/2019/9/main/command">
                  <pc:docMk/>
                  <pc:sldMk cId="0" sldId="278"/>
                  <pc2:cmMk id="{1A7A8DAC-06E7-48F4-A2BF-F6E8212A3433}"/>
                  <pc2:cmRplyMk id="{9440B3EA-2138-451E-90BC-700123E89BAB}"/>
                </pc2:cmRplyMkLst>
              </pc226:cmRplyChg>
            </pc226:cmChg>
          </p:ext>
        </pc:extLst>
      </pc:sldChg>
      <pc:sldChg chg="modSp modCm">
        <pc:chgData name="Loukkola Joel" userId="S::joel.loukkola@ouka.fi::6b5d7bfc-8a39-46ff-ba8c-45ccb6ab10e6" providerId="AD" clId="Web-{BD907C69-1B77-52CF-0CB9-BC6F79772BBC}" dt="2023-11-29T06:13:21.321" v="206"/>
        <pc:sldMkLst>
          <pc:docMk/>
          <pc:sldMk cId="0" sldId="280"/>
        </pc:sldMkLst>
        <pc:spChg chg="mod">
          <ac:chgData name="Loukkola Joel" userId="S::joel.loukkola@ouka.fi::6b5d7bfc-8a39-46ff-ba8c-45ccb6ab10e6" providerId="AD" clId="Web-{BD907C69-1B77-52CF-0CB9-BC6F79772BBC}" dt="2023-11-29T06:12:11.897" v="187" actId="20577"/>
          <ac:spMkLst>
            <pc:docMk/>
            <pc:sldMk cId="0" sldId="280"/>
            <ac:spMk id="1328" creationId="{00000000-0000-0000-0000-000000000000}"/>
          </ac:spMkLst>
        </pc:spChg>
        <pc:spChg chg="mod">
          <ac:chgData name="Loukkola Joel" userId="S::joel.loukkola@ouka.fi::6b5d7bfc-8a39-46ff-ba8c-45ccb6ab10e6" providerId="AD" clId="Web-{BD907C69-1B77-52CF-0CB9-BC6F79772BBC}" dt="2023-11-29T06:13:14.758" v="205" actId="20577"/>
          <ac:spMkLst>
            <pc:docMk/>
            <pc:sldMk cId="0" sldId="280"/>
            <ac:spMk id="1330" creationId="{00000000-0000-0000-0000-000000000000}"/>
          </ac:spMkLst>
        </pc:spChg>
        <pc:spChg chg="mod">
          <ac:chgData name="Loukkola Joel" userId="S::joel.loukkola@ouka.fi::6b5d7bfc-8a39-46ff-ba8c-45ccb6ab10e6" providerId="AD" clId="Web-{BD907C69-1B77-52CF-0CB9-BC6F79772BBC}" dt="2023-11-29T06:13:01.867" v="201" actId="20577"/>
          <ac:spMkLst>
            <pc:docMk/>
            <pc:sldMk cId="0" sldId="280"/>
            <ac:spMk id="1331" creationId="{00000000-0000-0000-0000-000000000000}"/>
          </ac:spMkLst>
        </pc:spChg>
        <pc:extLst>
          <p:ext xmlns:p="http://schemas.openxmlformats.org/presentationml/2006/main" uri="{D6D511B9-2390-475A-947B-AFAB55BFBCF1}">
            <pc226:cmChg xmlns:pc226="http://schemas.microsoft.com/office/powerpoint/2022/06/main/command" chg="mod modRxn">
              <pc226:chgData name="Loukkola Joel" userId="S::joel.loukkola@ouka.fi::6b5d7bfc-8a39-46ff-ba8c-45ccb6ab10e6" providerId="AD" clId="Web-{BD907C69-1B77-52CF-0CB9-BC6F79772BBC}" dt="2023-11-29T06:13:21.321" v="206"/>
              <pc2:cmMkLst xmlns:pc2="http://schemas.microsoft.com/office/powerpoint/2019/9/main/command">
                <pc:docMk/>
                <pc:sldMk cId="0" sldId="280"/>
                <pc2:cmMk id="{3496D411-6E69-45AD-B8FA-7AEA9FAC0DCB}"/>
              </pc2:cmMkLst>
            </pc226:cmChg>
          </p:ext>
        </pc:extLst>
      </pc:sldChg>
      <pc:sldChg chg="modSp modCm">
        <pc:chgData name="Loukkola Joel" userId="S::joel.loukkola@ouka.fi::6b5d7bfc-8a39-46ff-ba8c-45ccb6ab10e6" providerId="AD" clId="Web-{BD907C69-1B77-52CF-0CB9-BC6F79772BBC}" dt="2023-11-29T06:14:03.978" v="214" actId="20577"/>
        <pc:sldMkLst>
          <pc:docMk/>
          <pc:sldMk cId="0" sldId="281"/>
        </pc:sldMkLst>
        <pc:spChg chg="mod">
          <ac:chgData name="Loukkola Joel" userId="S::joel.loukkola@ouka.fi::6b5d7bfc-8a39-46ff-ba8c-45ccb6ab10e6" providerId="AD" clId="Web-{BD907C69-1B77-52CF-0CB9-BC6F79772BBC}" dt="2023-11-29T06:13:47.759" v="210" actId="20577"/>
          <ac:spMkLst>
            <pc:docMk/>
            <pc:sldMk cId="0" sldId="281"/>
            <ac:spMk id="1339" creationId="{00000000-0000-0000-0000-000000000000}"/>
          </ac:spMkLst>
        </pc:spChg>
        <pc:spChg chg="mod">
          <ac:chgData name="Loukkola Joel" userId="S::joel.loukkola@ouka.fi::6b5d7bfc-8a39-46ff-ba8c-45ccb6ab10e6" providerId="AD" clId="Web-{BD907C69-1B77-52CF-0CB9-BC6F79772BBC}" dt="2023-11-29T06:14:03.978" v="214" actId="20577"/>
          <ac:spMkLst>
            <pc:docMk/>
            <pc:sldMk cId="0" sldId="281"/>
            <ac:spMk id="1341" creationId="{00000000-0000-0000-0000-000000000000}"/>
          </ac:spMkLst>
        </pc:spChg>
        <pc:extLst>
          <p:ext xmlns:p="http://schemas.openxmlformats.org/presentationml/2006/main" uri="{D6D511B9-2390-475A-947B-AFAB55BFBCF1}">
            <pc226:cmChg xmlns:pc226="http://schemas.microsoft.com/office/powerpoint/2022/06/main/command" chg="mod">
              <pc226:chgData name="Loukkola Joel" userId="S::joel.loukkola@ouka.fi::6b5d7bfc-8a39-46ff-ba8c-45ccb6ab10e6" providerId="AD" clId="Web-{BD907C69-1B77-52CF-0CB9-BC6F79772BBC}" dt="2023-11-29T06:14:02.650" v="213"/>
              <pc2:cmMkLst xmlns:pc2="http://schemas.microsoft.com/office/powerpoint/2019/9/main/command">
                <pc:docMk/>
                <pc:sldMk cId="0" sldId="281"/>
                <pc2:cmMk id="{E6C1B99C-23CA-40D7-A727-F330FA9F5759}"/>
              </pc2:cmMkLst>
              <pc226:cmRplyChg chg="mod modRxn">
                <pc226:chgData name="Loukkola Joel" userId="S::joel.loukkola@ouka.fi::6b5d7bfc-8a39-46ff-ba8c-45ccb6ab10e6" providerId="AD" clId="Web-{BD907C69-1B77-52CF-0CB9-BC6F79772BBC}" dt="2023-11-29T06:14:02.650" v="213"/>
                <pc2:cmRplyMkLst xmlns:pc2="http://schemas.microsoft.com/office/powerpoint/2019/9/main/command">
                  <pc:docMk/>
                  <pc:sldMk cId="0" sldId="281"/>
                  <pc2:cmMk id="{E6C1B99C-23CA-40D7-A727-F330FA9F5759}"/>
                  <pc2:cmRplyMk id="{B200F5C4-6D7C-44A8-BAFC-9A95E91A546A}"/>
                </pc2:cmRplyMkLst>
              </pc226:cmRplyChg>
            </pc226:cmChg>
            <pc226:cmChg xmlns:pc226="http://schemas.microsoft.com/office/powerpoint/2022/06/main/command" chg="mod">
              <pc226:chgData name="Loukkola Joel" userId="S::joel.loukkola@ouka.fi::6b5d7bfc-8a39-46ff-ba8c-45ccb6ab10e6" providerId="AD" clId="Web-{BD907C69-1B77-52CF-0CB9-BC6F79772BBC}" dt="2023-11-29T06:13:39.540" v="209"/>
              <pc2:cmMkLst xmlns:pc2="http://schemas.microsoft.com/office/powerpoint/2019/9/main/command">
                <pc:docMk/>
                <pc:sldMk cId="0" sldId="281"/>
                <pc2:cmMk id="{6DFA55BE-B79A-40BD-AB38-0802C8535286}"/>
              </pc2:cmMkLst>
              <pc226:cmRplyChg chg="mod modRxn">
                <pc226:chgData name="Loukkola Joel" userId="S::joel.loukkola@ouka.fi::6b5d7bfc-8a39-46ff-ba8c-45ccb6ab10e6" providerId="AD" clId="Web-{BD907C69-1B77-52CF-0CB9-BC6F79772BBC}" dt="2023-11-29T06:13:39.540" v="209"/>
                <pc2:cmRplyMkLst xmlns:pc2="http://schemas.microsoft.com/office/powerpoint/2019/9/main/command">
                  <pc:docMk/>
                  <pc:sldMk cId="0" sldId="281"/>
                  <pc2:cmMk id="{6DFA55BE-B79A-40BD-AB38-0802C8535286}"/>
                  <pc2:cmRplyMk id="{03FE1E0B-FEC2-4BC6-93AB-BDFBED1211EF}"/>
                </pc2:cmRplyMkLst>
              </pc226:cmRplyChg>
            </pc226:cmChg>
          </p:ext>
        </pc:extLst>
      </pc:sldChg>
      <pc:sldChg chg="modSp modCm">
        <pc:chgData name="Loukkola Joel" userId="S::joel.loukkola@ouka.fi::6b5d7bfc-8a39-46ff-ba8c-45ccb6ab10e6" providerId="AD" clId="Web-{BD907C69-1B77-52CF-0CB9-BC6F79772BBC}" dt="2023-11-29T06:16:58.842" v="307"/>
        <pc:sldMkLst>
          <pc:docMk/>
          <pc:sldMk cId="0" sldId="282"/>
        </pc:sldMkLst>
        <pc:spChg chg="mod">
          <ac:chgData name="Loukkola Joel" userId="S::joel.loukkola@ouka.fi::6b5d7bfc-8a39-46ff-ba8c-45ccb6ab10e6" providerId="AD" clId="Web-{BD907C69-1B77-52CF-0CB9-BC6F79772BBC}" dt="2023-11-29T06:16:37.263" v="306" actId="1076"/>
          <ac:spMkLst>
            <pc:docMk/>
            <pc:sldMk cId="0" sldId="282"/>
            <ac:spMk id="1358" creationId="{00000000-0000-0000-0000-000000000000}"/>
          </ac:spMkLst>
        </pc:spChg>
        <pc:spChg chg="mod">
          <ac:chgData name="Loukkola Joel" userId="S::joel.loukkola@ouka.fi::6b5d7bfc-8a39-46ff-ba8c-45ccb6ab10e6" providerId="AD" clId="Web-{BD907C69-1B77-52CF-0CB9-BC6F79772BBC}" dt="2023-11-29T06:15:25.042" v="238" actId="20577"/>
          <ac:spMkLst>
            <pc:docMk/>
            <pc:sldMk cId="0" sldId="282"/>
            <ac:spMk id="1361" creationId="{00000000-0000-0000-0000-000000000000}"/>
          </ac:spMkLst>
        </pc:spChg>
        <pc:extLst>
          <p:ext xmlns:p="http://schemas.openxmlformats.org/presentationml/2006/main" uri="{D6D511B9-2390-475A-947B-AFAB55BFBCF1}">
            <pc226:cmChg xmlns:pc226="http://schemas.microsoft.com/office/powerpoint/2022/06/main/command" chg="">
              <pc226:chgData name="Loukkola Joel" userId="S::joel.loukkola@ouka.fi::6b5d7bfc-8a39-46ff-ba8c-45ccb6ab10e6" providerId="AD" clId="Web-{BD907C69-1B77-52CF-0CB9-BC6F79772BBC}" dt="2023-11-29T06:15:12.808" v="233"/>
              <pc2:cmMkLst xmlns:pc2="http://schemas.microsoft.com/office/powerpoint/2019/9/main/command">
                <pc:docMk/>
                <pc:sldMk cId="0" sldId="282"/>
                <pc2:cmMk id="{4C8A3CB9-874C-4B5D-8E60-6F78288B411F}"/>
              </pc2:cmMkLst>
              <pc226:cmRplyChg chg="mod modRxn">
                <pc226:chgData name="Loukkola Joel" userId="S::joel.loukkola@ouka.fi::6b5d7bfc-8a39-46ff-ba8c-45ccb6ab10e6" providerId="AD" clId="Web-{BD907C69-1B77-52CF-0CB9-BC6F79772BBC}" dt="2023-11-29T06:15:12.808" v="233"/>
                <pc2:cmRplyMkLst xmlns:pc2="http://schemas.microsoft.com/office/powerpoint/2019/9/main/command">
                  <pc:docMk/>
                  <pc:sldMk cId="0" sldId="282"/>
                  <pc2:cmMk id="{4C8A3CB9-874C-4B5D-8E60-6F78288B411F}"/>
                  <pc2:cmRplyMk id="{A6AF4D3D-BF90-4467-B743-B6DD5DB6FC4A}"/>
                </pc2:cmRplyMkLst>
              </pc226:cmRplyChg>
            </pc226:cmChg>
            <pc226:cmChg xmlns:pc226="http://schemas.microsoft.com/office/powerpoint/2022/06/main/command" chg="mod">
              <pc226:chgData name="Loukkola Joel" userId="S::joel.loukkola@ouka.fi::6b5d7bfc-8a39-46ff-ba8c-45ccb6ab10e6" providerId="AD" clId="Web-{BD907C69-1B77-52CF-0CB9-BC6F79772BBC}" dt="2023-11-29T06:16:58.842" v="307"/>
              <pc2:cmMkLst xmlns:pc2="http://schemas.microsoft.com/office/powerpoint/2019/9/main/command">
                <pc:docMk/>
                <pc:sldMk cId="0" sldId="282"/>
                <pc2:cmMk id="{6BA767C6-9D34-474B-A9FC-5223A17A2790}"/>
              </pc2:cmMkLst>
              <pc226:cmRplyChg chg="mod modRxn">
                <pc226:chgData name="Loukkola Joel" userId="S::joel.loukkola@ouka.fi::6b5d7bfc-8a39-46ff-ba8c-45ccb6ab10e6" providerId="AD" clId="Web-{BD907C69-1B77-52CF-0CB9-BC6F79772BBC}" dt="2023-11-29T06:16:58.842" v="307"/>
                <pc2:cmRplyMkLst xmlns:pc2="http://schemas.microsoft.com/office/powerpoint/2019/9/main/command">
                  <pc:docMk/>
                  <pc:sldMk cId="0" sldId="282"/>
                  <pc2:cmMk id="{6BA767C6-9D34-474B-A9FC-5223A17A2790}"/>
                  <pc2:cmRplyMk id="{02BBB380-D6E5-4BF8-AF30-D235A069F371}"/>
                </pc2:cmRplyMkLst>
              </pc226:cmRplyChg>
            </pc226:cmChg>
          </p:ext>
        </pc:extLst>
      </pc:sldChg>
    </pc:docChg>
  </pc:docChgLst>
  <pc:docChgLst>
    <pc:chgData name="Loukkola Joel" userId="S::joel.loukkola@ouka.fi::6b5d7bfc-8a39-46ff-ba8c-45ccb6ab10e6" providerId="AD" clId="Web-{022F04E0-AD5A-5D4F-6728-8FC8D607A437}"/>
    <pc:docChg chg="modSld">
      <pc:chgData name="Loukkola Joel" userId="S::joel.loukkola@ouka.fi::6b5d7bfc-8a39-46ff-ba8c-45ccb6ab10e6" providerId="AD" clId="Web-{022F04E0-AD5A-5D4F-6728-8FC8D607A437}" dt="2023-11-29T08:56:57.051" v="55" actId="20577"/>
      <pc:docMkLst>
        <pc:docMk/>
      </pc:docMkLst>
      <pc:sldChg chg="modSp modCm">
        <pc:chgData name="Loukkola Joel" userId="S::joel.loukkola@ouka.fi::6b5d7bfc-8a39-46ff-ba8c-45ccb6ab10e6" providerId="AD" clId="Web-{022F04E0-AD5A-5D4F-6728-8FC8D607A437}" dt="2023-11-29T08:54:45.823" v="36" actId="1076"/>
        <pc:sldMkLst>
          <pc:docMk/>
          <pc:sldMk cId="0" sldId="259"/>
        </pc:sldMkLst>
        <pc:spChg chg="mod">
          <ac:chgData name="Loukkola Joel" userId="S::joel.loukkola@ouka.fi::6b5d7bfc-8a39-46ff-ba8c-45ccb6ab10e6" providerId="AD" clId="Web-{022F04E0-AD5A-5D4F-6728-8FC8D607A437}" dt="2023-11-29T08:54:43.229" v="35" actId="1076"/>
          <ac:spMkLst>
            <pc:docMk/>
            <pc:sldMk cId="0" sldId="259"/>
            <ac:spMk id="135" creationId="{00000000-0000-0000-0000-000000000000}"/>
          </ac:spMkLst>
        </pc:spChg>
        <pc:spChg chg="mod">
          <ac:chgData name="Loukkola Joel" userId="S::joel.loukkola@ouka.fi::6b5d7bfc-8a39-46ff-ba8c-45ccb6ab10e6" providerId="AD" clId="Web-{022F04E0-AD5A-5D4F-6728-8FC8D607A437}" dt="2023-11-29T08:54:41.447" v="34" actId="1076"/>
          <ac:spMkLst>
            <pc:docMk/>
            <pc:sldMk cId="0" sldId="259"/>
            <ac:spMk id="142" creationId="{00000000-0000-0000-0000-000000000000}"/>
          </ac:spMkLst>
        </pc:spChg>
        <pc:spChg chg="mod">
          <ac:chgData name="Loukkola Joel" userId="S::joel.loukkola@ouka.fi::6b5d7bfc-8a39-46ff-ba8c-45ccb6ab10e6" providerId="AD" clId="Web-{022F04E0-AD5A-5D4F-6728-8FC8D607A437}" dt="2023-11-29T08:54:45.823" v="36" actId="1076"/>
          <ac:spMkLst>
            <pc:docMk/>
            <pc:sldMk cId="0" sldId="259"/>
            <ac:spMk id="143" creationId="{00000000-0000-0000-0000-000000000000}"/>
          </ac:spMkLst>
        </pc:spChg>
        <pc:extLst>
          <p:ext xmlns:p="http://schemas.openxmlformats.org/presentationml/2006/main" uri="{D6D511B9-2390-475A-947B-AFAB55BFBCF1}">
            <pc226:cmChg xmlns:pc226="http://schemas.microsoft.com/office/powerpoint/2022/06/main/command" chg="mod">
              <pc226:chgData name="Loukkola Joel" userId="S::joel.loukkola@ouka.fi::6b5d7bfc-8a39-46ff-ba8c-45ccb6ab10e6" providerId="AD" clId="Web-{022F04E0-AD5A-5D4F-6728-8FC8D607A437}" dt="2023-11-29T08:54:32.369" v="30" actId="20577"/>
              <pc2:cmMkLst xmlns:pc2="http://schemas.microsoft.com/office/powerpoint/2019/9/main/command">
                <pc:docMk/>
                <pc:sldMk cId="0" sldId="259"/>
                <pc2:cmMk id="{CB6C4B8F-A773-4F1C-8D1D-60325C1A4654}"/>
              </pc2:cmMkLst>
            </pc226:cmChg>
          </p:ext>
        </pc:extLst>
      </pc:sldChg>
      <pc:sldChg chg="modSp">
        <pc:chgData name="Loukkola Joel" userId="S::joel.loukkola@ouka.fi::6b5d7bfc-8a39-46ff-ba8c-45ccb6ab10e6" providerId="AD" clId="Web-{022F04E0-AD5A-5D4F-6728-8FC8D607A437}" dt="2023-11-29T08:55:42.686" v="47" actId="20577"/>
        <pc:sldMkLst>
          <pc:docMk/>
          <pc:sldMk cId="0" sldId="264"/>
        </pc:sldMkLst>
        <pc:spChg chg="mod">
          <ac:chgData name="Loukkola Joel" userId="S::joel.loukkola@ouka.fi::6b5d7bfc-8a39-46ff-ba8c-45ccb6ab10e6" providerId="AD" clId="Web-{022F04E0-AD5A-5D4F-6728-8FC8D607A437}" dt="2023-11-29T08:55:42.686" v="47" actId="20577"/>
          <ac:spMkLst>
            <pc:docMk/>
            <pc:sldMk cId="0" sldId="264"/>
            <ac:spMk id="434" creationId="{00000000-0000-0000-0000-000000000000}"/>
          </ac:spMkLst>
        </pc:spChg>
      </pc:sldChg>
      <pc:sldChg chg="modSp">
        <pc:chgData name="Loukkola Joel" userId="S::joel.loukkola@ouka.fi::6b5d7bfc-8a39-46ff-ba8c-45ccb6ab10e6" providerId="AD" clId="Web-{022F04E0-AD5A-5D4F-6728-8FC8D607A437}" dt="2023-11-29T08:56:57.051" v="55" actId="20577"/>
        <pc:sldMkLst>
          <pc:docMk/>
          <pc:sldMk cId="0" sldId="280"/>
        </pc:sldMkLst>
        <pc:spChg chg="mod">
          <ac:chgData name="Loukkola Joel" userId="S::joel.loukkola@ouka.fi::6b5d7bfc-8a39-46ff-ba8c-45ccb6ab10e6" providerId="AD" clId="Web-{022F04E0-AD5A-5D4F-6728-8FC8D607A437}" dt="2023-11-29T08:56:45.316" v="51" actId="20577"/>
          <ac:spMkLst>
            <pc:docMk/>
            <pc:sldMk cId="0" sldId="280"/>
            <ac:spMk id="1318" creationId="{00000000-0000-0000-0000-000000000000}"/>
          </ac:spMkLst>
        </pc:spChg>
        <pc:spChg chg="mod">
          <ac:chgData name="Loukkola Joel" userId="S::joel.loukkola@ouka.fi::6b5d7bfc-8a39-46ff-ba8c-45ccb6ab10e6" providerId="AD" clId="Web-{022F04E0-AD5A-5D4F-6728-8FC8D607A437}" dt="2023-11-29T08:56:57.051" v="55" actId="20577"/>
          <ac:spMkLst>
            <pc:docMk/>
            <pc:sldMk cId="0" sldId="280"/>
            <ac:spMk id="1329" creationId="{00000000-0000-0000-0000-000000000000}"/>
          </ac:spMkLst>
        </pc:spChg>
      </pc:sldChg>
    </pc:docChg>
  </pc:docChgLst>
  <pc:docChgLst>
    <pc:chgData name="Loukkola Joel" userId="S::joel.loukkola@ouka.fi::6b5d7bfc-8a39-46ff-ba8c-45ccb6ab10e6" providerId="AD" clId="Web-{03BFF26B-4D96-21FE-63D9-FC1C0A6FD2DD}"/>
    <pc:docChg chg="modSld">
      <pc:chgData name="Loukkola Joel" userId="S::joel.loukkola@ouka.fi::6b5d7bfc-8a39-46ff-ba8c-45ccb6ab10e6" providerId="AD" clId="Web-{03BFF26B-4D96-21FE-63D9-FC1C0A6FD2DD}" dt="2023-11-29T06:51:57.650" v="4" actId="20577"/>
      <pc:docMkLst>
        <pc:docMk/>
      </pc:docMkLst>
      <pc:sldChg chg="modSp">
        <pc:chgData name="Loukkola Joel" userId="S::joel.loukkola@ouka.fi::6b5d7bfc-8a39-46ff-ba8c-45ccb6ab10e6" providerId="AD" clId="Web-{03BFF26B-4D96-21FE-63D9-FC1C0A6FD2DD}" dt="2023-11-29T06:51:57.650" v="4" actId="20577"/>
        <pc:sldMkLst>
          <pc:docMk/>
          <pc:sldMk cId="0" sldId="282"/>
        </pc:sldMkLst>
        <pc:spChg chg="mod">
          <ac:chgData name="Loukkola Joel" userId="S::joel.loukkola@ouka.fi::6b5d7bfc-8a39-46ff-ba8c-45ccb6ab10e6" providerId="AD" clId="Web-{03BFF26B-4D96-21FE-63D9-FC1C0A6FD2DD}" dt="2023-11-29T06:51:57.650" v="4" actId="20577"/>
          <ac:spMkLst>
            <pc:docMk/>
            <pc:sldMk cId="0" sldId="282"/>
            <ac:spMk id="1364" creationId="{00000000-0000-0000-0000-000000000000}"/>
          </ac:spMkLst>
        </pc:spChg>
      </pc:sldChg>
    </pc:docChg>
  </pc:docChgLst>
</pc:chgInfo>
</file>

<file path=ppt/comments/modernComment_102_0.xml><?xml version="1.0" encoding="utf-8"?>
<p188:cmLst xmlns:a="http://schemas.openxmlformats.org/drawingml/2006/main" xmlns:r="http://schemas.openxmlformats.org/officeDocument/2006/relationships" xmlns:p188="http://schemas.microsoft.com/office/powerpoint/2018/8/main">
  <p188:cm id="{B2276BFB-A044-43F6-9AA2-A9EE4AFCBFE2}" authorId="{04C85DE8-546E-9743-B878-C0A24DD76723}" created="2023-11-09T07:52:26.849">
    <ac:txMkLst xmlns:ac="http://schemas.microsoft.com/office/drawing/2013/main/command">
      <pc:docMk xmlns:pc="http://schemas.microsoft.com/office/powerpoint/2013/main/command"/>
      <pc:sldMk xmlns:pc="http://schemas.microsoft.com/office/powerpoint/2013/main/command" cId="0" sldId="258"/>
      <ac:spMk id="131" creationId="{00000000-0000-0000-0000-000000000000}"/>
      <ac:txMk cp="70" len="62">
        <ac:context len="196" hash="2920415400"/>
      </ac:txMk>
    </ac:txMkLst>
    <p188:pos x="5447310" y="401511"/>
    <p188:replyLst>
      <p188:reply id="{6D2ECB8A-842D-445E-87E6-40E4BD90E467}" authorId="{F44925FF-B6D9-38E5-150C-4EDF01148D97}" created="2023-11-10T06:49:16.112">
        <p188:txBody>
          <a:bodyPr/>
          <a:lstStyle/>
          <a:p>
            <a:r>
              <a:rPr lang="fi-FI"/>
              <a:t>Tämä parempi vaikka suomenkielisessä onkin perusta</a:t>
            </a:r>
          </a:p>
        </p188:txBody>
        <p188:extLst>
          <p:ext xmlns:p="http://schemas.openxmlformats.org/presentationml/2006/main" uri="{57CB4572-C831-44C2-8A1C-0ADB6CCDFE69}">
            <p223:reactions xmlns:p223="http://schemas.microsoft.com/office/powerpoint/2022/03/main">
              <p223:rxn type="👍">
                <p223:instance time="2023-11-22T06:59:44.951" authorId="{913D3E67-25CC-919B-8776-5E9B4CC26F53}"/>
              </p223:rxn>
            </p223:reactions>
          </p:ext>
        </p188:extLst>
      </p188:reply>
    </p188:replyLst>
    <p188:txBody>
      <a:bodyPr/>
      <a:lstStyle/>
      <a:p>
        <a:r>
          <a:rPr lang="fi-FI"/>
          <a:t>Vai sets the frame?</a:t>
        </a:r>
      </a:p>
    </p188:txBody>
    <p188:extLst>
      <p:ext xmlns:p="http://schemas.openxmlformats.org/presentationml/2006/main" uri="{57CB4572-C831-44C2-8A1C-0ADB6CCDFE69}">
        <p223:reactions xmlns:p223="http://schemas.microsoft.com/office/powerpoint/2022/03/main">
          <p223:rxn type="👍">
            <p223:instance time="2023-11-29T05:53:16.151" authorId="{913D3E67-25CC-919B-8776-5E9B4CC26F53}"/>
          </p223:rxn>
        </p223:reactions>
      </p:ext>
    </p188:extLst>
  </p188:cm>
  <p188:cm id="{F4E6202C-D8CE-459E-95A6-241313533D37}" authorId="{F44925FF-B6D9-38E5-150C-4EDF01148D97}" created="2023-11-10T06:52:47.791">
    <ac:txMkLst xmlns:ac="http://schemas.microsoft.com/office/drawing/2013/main/command">
      <pc:docMk xmlns:pc="http://schemas.microsoft.com/office/powerpoint/2013/main/command"/>
      <pc:sldMk xmlns:pc="http://schemas.microsoft.com/office/powerpoint/2013/main/command" cId="0" sldId="258"/>
      <ac:spMk id="132" creationId="{00000000-0000-0000-0000-000000000000}"/>
      <ac:txMk cp="111" len="6">
        <ac:context len="304" hash="3462883835"/>
      </ac:txMk>
    </ac:txMkLst>
    <p188:pos x="5182929" y="445640"/>
    <p188:txBody>
      <a:bodyPr/>
      <a:lstStyle/>
      <a:p>
        <a:r>
          <a:rPr lang="fi-FI"/>
          <a:t>Muistettava vaihtaa nämä UK englanniksi
</a:t>
        </a:r>
      </a:p>
    </p188:txBody>
    <p188:extLst>
      <p:ext xmlns:p="http://schemas.openxmlformats.org/presentationml/2006/main" uri="{57CB4572-C831-44C2-8A1C-0ADB6CCDFE69}">
        <p223:reactions xmlns:p223="http://schemas.microsoft.com/office/powerpoint/2022/03/main">
          <p223:rxn type="👍">
            <p223:instance time="2023-11-22T07:01:13.048" authorId="{913D3E67-25CC-919B-8776-5E9B4CC26F53}"/>
          </p223:rxn>
        </p223:reactions>
      </p:ext>
    </p188:extLst>
  </p188:cm>
</p188:cmLst>
</file>

<file path=ppt/comments/modernComment_103_0.xml><?xml version="1.0" encoding="utf-8"?>
<p188:cmLst xmlns:a="http://schemas.openxmlformats.org/drawingml/2006/main" xmlns:r="http://schemas.openxmlformats.org/officeDocument/2006/relationships" xmlns:p188="http://schemas.microsoft.com/office/powerpoint/2018/8/main">
  <p188:cm id="{CB6C4B8F-A773-4F1C-8D1D-60325C1A4654}" authorId="{04C85DE8-546E-9743-B878-C0A24DD76723}" created="2023-11-09T08:45:05.138">
    <ac:txMkLst xmlns:ac="http://schemas.microsoft.com/office/drawing/2013/main/command">
      <pc:docMk xmlns:pc="http://schemas.microsoft.com/office/powerpoint/2013/main/command"/>
      <pc:sldMk xmlns:pc="http://schemas.microsoft.com/office/powerpoint/2013/main/command" cId="0" sldId="259"/>
      <ac:spMk id="143" creationId="{00000000-0000-0000-0000-000000000000}"/>
      <ac:txMk cp="96">
        <ac:context len="408" hash="821737586"/>
      </ac:txMk>
    </ac:txMkLst>
    <p188:pos x="1414763" y="384399"/>
    <p188:replyLst>
      <p188:reply id="{7290E251-1A00-4896-8102-F36D8954AE00}" authorId="{F44925FF-B6D9-38E5-150C-4EDF01148D97}" created="2023-11-10T07:09:03.346">
        <p188:txBody>
          <a:bodyPr/>
          <a:lstStyle/>
          <a:p>
            <a:r>
              <a:rPr lang="fi-FI"/>
              <a:t>Tässä oli myös lautakuntia eli ei voi käyttää councillors, yleensä käytetään esim. (political) decision makers. Elected officials ei oo "suomea". Ja mikä tässä nyt on Community Board kun tuossa on myös City Board erikseen? Jos valtuusto, niin se on City Council.</a:t>
            </a:r>
          </a:p>
        </p188:txBody>
      </p188:reply>
      <p188:reply id="{4CC85942-3651-4496-92EB-858C736EE0AF}" authorId="{913D3E67-25CC-919B-8776-5E9B4CC26F53}" created="2023-11-22T07:18:47.124">
        <p188:txBody>
          <a:bodyPr/>
          <a:lstStyle/>
          <a:p>
            <a:r>
              <a:rPr lang="fi-FI"/>
              <a:t>yhdyskuntalautakunta = Community Board</a:t>
            </a:r>
          </a:p>
        </p188:txBody>
      </p188:reply>
    </p188:replyLst>
    <p188:txBody>
      <a:bodyPr/>
      <a:lstStyle/>
      <a:p>
        <a:r>
          <a:rPr lang="fi-FI"/>
          <a:t>Onko tietoa, onko tämä yleinen termi luottamushenkilöistä puhuttaessa kuntatasolla? Jos työpaja oli vain valtuutetuille, niin voisi tietty oikaista tässä ja kirjoittaa vain city council members tms?</a:t>
        </a:r>
      </a:p>
    </p188:txBody>
    <p188:extLst>
      <p:ext xmlns:p="http://schemas.openxmlformats.org/presentationml/2006/main" uri="{57CB4572-C831-44C2-8A1C-0ADB6CCDFE69}">
        <p223:reactions xmlns:p223="http://schemas.microsoft.com/office/powerpoint/2022/03/main">
          <p223:rxn type="👍">
            <p223:instance time="2023-11-22T07:18:58.609" authorId="{913D3E67-25CC-919B-8776-5E9B4CC26F53}"/>
          </p223:rxn>
        </p223:reactions>
      </p:ext>
    </p188:extLst>
  </p188:cm>
  <p188:cm id="{B223F5F6-C68C-48D2-B872-F96E229A3DAF}" authorId="{AB2AE8FA-E16B-C870-3BA0-6F7D3DEC5A3A}" created="2023-11-28T06:23:05.207">
    <ac:txMkLst xmlns:ac="http://schemas.microsoft.com/office/drawing/2013/main/command">
      <pc:docMk xmlns:pc="http://schemas.microsoft.com/office/powerpoint/2013/main/command"/>
      <pc:sldMk xmlns:pc="http://schemas.microsoft.com/office/powerpoint/2013/main/command" cId="0" sldId="259"/>
      <ac:spMk id="141" creationId="{00000000-0000-0000-0000-000000000000}"/>
      <ac:txMk cp="80" len="7">
        <ac:context len="386" hash="3195274996"/>
      </ac:txMk>
    </ac:txMkLst>
    <p188:pos x="2284692" y="435672"/>
    <p188:txBody>
      <a:bodyPr/>
      <a:lstStyle/>
      <a:p>
        <a:r>
          <a:rPr lang="fi-FI"/>
          <a:t>Tänne pelkkä actions</a:t>
        </a:r>
      </a:p>
    </p188:txBody>
  </p188:cm>
</p188:cmLst>
</file>

<file path=ppt/comments/modernComment_107_0.xml><?xml version="1.0" encoding="utf-8"?>
<p188:cmLst xmlns:a="http://schemas.openxmlformats.org/drawingml/2006/main" xmlns:r="http://schemas.openxmlformats.org/officeDocument/2006/relationships" xmlns:p188="http://schemas.microsoft.com/office/powerpoint/2018/8/main">
  <p188:cm id="{A377F6FC-7F1F-4F0F-8805-A2DBE5DCE226}" authorId="{04C85DE8-546E-9743-B878-C0A24DD76723}" created="2023-11-09T10:43:02.369">
    <pc:sldMkLst xmlns:pc="http://schemas.microsoft.com/office/powerpoint/2013/main/command">
      <pc:docMk/>
      <pc:sldMk cId="0" sldId="263"/>
    </pc:sldMkLst>
    <p188:replyLst>
      <p188:reply id="{EE14309A-9E1B-4CE0-83D5-225DA602BBDF}" authorId="{F44925FF-B6D9-38E5-150C-4EDF01148D97}" created="2023-11-10T07:26:52.791">
        <p188:txBody>
          <a:bodyPr/>
          <a:lstStyle/>
          <a:p>
            <a:r>
              <a:rPr lang="fi-FI"/>
              <a:t>Jep, muutettava</a:t>
            </a:r>
          </a:p>
        </p188:txBody>
      </p188:reply>
      <p188:reply id="{2DE23BB7-3392-43B1-BFA7-825265CCCCDB}" authorId="{AB2AE8FA-E16B-C870-3BA0-6F7D3DEC5A3A}" created="2023-11-28T06:28:01.712">
        <p188:txBody>
          <a:bodyPr/>
          <a:lstStyle/>
          <a:p>
            <a:r>
              <a:rPr lang="fi-FI"/>
              <a:t>Tämä grid plan area pitäisi vielä muuttaa mittareihin (ja jos muualla) = detailed plan areas </a:t>
            </a:r>
          </a:p>
        </p188:txBody>
      </p188:reply>
    </p188:replyLst>
    <p188:txBody>
      <a:bodyPr/>
      <a:lstStyle/>
      <a:p>
        <a:r>
          <a:rPr lang="fi-FI"/>
          <a:t>Muuta, jos päätetään luopua grid area -termistä.</a:t>
        </a:r>
      </a:p>
    </p188:txBody>
  </p188:cm>
  <p188:cm id="{DF0F0051-ABFD-4BF4-BE74-DC35A9B136DF}" authorId="{04C85DE8-546E-9743-B878-C0A24DD76723}" created="2023-11-09T10:47:36.834">
    <ac:txMkLst xmlns:ac="http://schemas.microsoft.com/office/drawing/2013/main/command">
      <pc:docMk xmlns:pc="http://schemas.microsoft.com/office/powerpoint/2013/main/command"/>
      <pc:sldMk xmlns:pc="http://schemas.microsoft.com/office/powerpoint/2013/main/command" cId="0" sldId="263"/>
      <ac:spMk id="359" creationId="{00000000-0000-0000-0000-000000000000}"/>
      <ac:txMk cp="22" len="3">
        <ac:context len="110" hash="826988664"/>
      </ac:txMk>
    </ac:txMkLst>
    <p188:pos x="1948308" y="231210"/>
    <p188:replyLst>
      <p188:reply id="{CF0D99A2-E4A2-48F3-A7A3-C0A575B36A05}" authorId="{F44925FF-B6D9-38E5-150C-4EDF01148D97}" created="2023-11-10T07:30:49.446">
        <p188:txBody>
          <a:bodyPr/>
          <a:lstStyle/>
          <a:p>
            <a:r>
              <a:rPr lang="fi-FI"/>
              <a:t>Ihan vaan implemented? Viherkerroin on kirjaimellisesti Green Factor tool</a:t>
            </a:r>
          </a:p>
        </p188:txBody>
      </p188:reply>
      <p188:reply id="{3D719E60-9B4C-4AAD-BD31-1354DB250306}" authorId="{AB2AE8FA-E16B-C870-3BA0-6F7D3DEC5A3A}" created="2023-11-27T13:52:32.830">
        <p188:txBody>
          <a:bodyPr/>
          <a:lstStyle/>
          <a:p>
            <a:r>
              <a:rPr lang="fi-FI"/>
              <a:t>Viherkertoimen voisi laittaa englanniksi kun termi kuitenkin on olemassa?</a:t>
            </a:r>
          </a:p>
        </p188:txBody>
        <p188:extLst>
          <p:ext xmlns:p="http://schemas.openxmlformats.org/presentationml/2006/main" uri="{57CB4572-C831-44C2-8A1C-0ADB6CCDFE69}">
            <p223:reactions xmlns:p223="http://schemas.microsoft.com/office/powerpoint/2022/03/main">
              <p223:rxn type="👍">
                <p223:instance time="2023-11-29T06:00:30.942" authorId="{913D3E67-25CC-919B-8776-5E9B4CC26F53}"/>
              </p223:rxn>
            </p223:reactions>
          </p:ext>
        </p188:extLst>
      </p188:reply>
    </p188:replyLst>
    <p188:txBody>
      <a:bodyPr/>
      <a:lstStyle/>
      <a:p>
        <a:r>
          <a:rPr lang="fi-FI"/>
          <a:t>Otetaan käyttöön?</a:t>
        </a:r>
      </a:p>
    </p188:txBody>
    <p188:extLst>
      <p:ext xmlns:p="http://schemas.openxmlformats.org/presentationml/2006/main" uri="{57CB4572-C831-44C2-8A1C-0ADB6CCDFE69}">
        <p223:reactions xmlns:p223="http://schemas.microsoft.com/office/powerpoint/2022/03/main">
          <p223:rxn type="👍">
            <p223:instance time="2023-11-22T07:52:15.228" authorId="{913D3E67-25CC-919B-8776-5E9B4CC26F53}"/>
          </p223:rxn>
        </p223:reactions>
      </p:ext>
    </p188:extLst>
  </p188:cm>
  <p188:cm id="{B0F89D79-317A-45E9-8104-9D7C527BDB63}" authorId="{04C85DE8-546E-9743-B878-C0A24DD76723}" created="2023-11-09T11:03:56.558">
    <ac:txMkLst xmlns:ac="http://schemas.microsoft.com/office/drawing/2013/main/command">
      <pc:docMk xmlns:pc="http://schemas.microsoft.com/office/powerpoint/2013/main/command"/>
      <pc:sldMk xmlns:pc="http://schemas.microsoft.com/office/powerpoint/2013/main/command" cId="0" sldId="263"/>
      <ac:spMk id="358" creationId="{00000000-0000-0000-0000-000000000000}"/>
      <ac:txMk cp="27" len="14">
        <ac:context len="51" hash="1771639314"/>
      </ac:txMk>
    </ac:txMkLst>
    <p188:pos x="2331720" y="153963"/>
    <p188:replyLst>
      <p188:reply id="{A35ECEC1-AC6B-4DD7-9D57-A1259D6F109E}" authorId="{F44925FF-B6D9-38E5-150C-4EDF01148D97}" created="2023-11-10T07:34:22.941">
        <p188:txBody>
          <a:bodyPr/>
          <a:lstStyle/>
          <a:p>
            <a:r>
              <a:rPr lang="fi-FI"/>
              <a:t>Pitäisi tarkistaa</a:t>
            </a:r>
          </a:p>
        </p188:txBody>
      </p188:reply>
      <p188:reply id="{D1BB0BD2-CFB4-470D-80C4-61F3EBDE680D}" authorId="{913D3E67-25CC-919B-8776-5E9B4CC26F53}" created="2023-11-29T06:00:21.786">
        <p188:txBody>
          <a:bodyPr/>
          <a:lstStyle/>
          <a:p>
            <a:r>
              <a:rPr lang="fi-FI"/>
              <a:t>En ainakaan itse löydä tähän mitään osuvampaa valitettavasti</a:t>
            </a:r>
          </a:p>
        </p188:txBody>
      </p188:reply>
    </p188:replyLst>
    <p188:txBody>
      <a:bodyPr/>
      <a:lstStyle/>
      <a:p>
        <a:r>
          <a:rPr lang="fi-FI"/>
          <a:t>Ei varmaan vastaa suomiversiota? Olisikohan tällekin joku termi kaavoituksessa?</a:t>
        </a:r>
      </a:p>
    </p188:txBody>
  </p188:cm>
</p188:cmLst>
</file>

<file path=ppt/comments/modernComment_108_0.xml><?xml version="1.0" encoding="utf-8"?>
<p188:cmLst xmlns:a="http://schemas.openxmlformats.org/drawingml/2006/main" xmlns:r="http://schemas.openxmlformats.org/officeDocument/2006/relationships" xmlns:p188="http://schemas.microsoft.com/office/powerpoint/2018/8/main">
  <p188:cm id="{C30072A3-1449-4154-9A8D-532B90A5C86D}" authorId="{04C85DE8-546E-9743-B878-C0A24DD76723}" created="2023-11-09T11:40:40.179">
    <ac:txMkLst xmlns:ac="http://schemas.microsoft.com/office/drawing/2013/main/command">
      <pc:docMk xmlns:pc="http://schemas.microsoft.com/office/powerpoint/2013/main/command"/>
      <pc:sldMk xmlns:pc="http://schemas.microsoft.com/office/powerpoint/2013/main/command" cId="0" sldId="264"/>
      <ac:spMk id="417" creationId="{00000000-0000-0000-0000-000000000000}"/>
      <ac:txMk cp="7" len="15">
        <ac:context len="79" hash="3367766945"/>
      </ac:txMk>
    </ac:txMkLst>
    <p188:pos x="3935307" y="164789"/>
    <p188:replyLst>
      <p188:reply id="{A80013AB-5EAA-4123-9218-A83F914F471D}" authorId="{F44925FF-B6D9-38E5-150C-4EDF01148D97}" created="2023-11-10T09:33:36.490">
        <p188:txBody>
          <a:bodyPr/>
          <a:lstStyle/>
          <a:p>
            <a:r>
              <a:rPr lang="fi-FI"/>
              <a:t>Joo, tosin kai tästä voi tuon seudullisen jättää poiskin?</a:t>
            </a:r>
          </a:p>
        </p188:txBody>
      </p188:reply>
      <p188:reply id="{8AA6CF83-2EAC-460B-BBC3-BCB286612FAE}" authorId="{AB2AE8FA-E16B-C870-3BA0-6F7D3DEC5A3A}" created="2023-11-27T13:57:36.219">
        <p188:txBody>
          <a:bodyPr/>
          <a:lstStyle/>
          <a:p>
            <a:r>
              <a:rPr lang="fi-FI"/>
              <a:t>Tästä puuttuu tuo matkamäärä JA matkamäärä per asukas...eli laitetaan kuten Kaarina kirjannut</a:t>
            </a:r>
          </a:p>
        </p188:txBody>
        <p188:extLst>
          <p:ext xmlns:p="http://schemas.openxmlformats.org/presentationml/2006/main" uri="{57CB4572-C831-44C2-8A1C-0ADB6CCDFE69}">
            <p223:reactions xmlns:p223="http://schemas.microsoft.com/office/powerpoint/2022/03/main">
              <p223:rxn type="👍">
                <p223:instance time="2023-11-29T06:01:25.897" authorId="{913D3E67-25CC-919B-8776-5E9B4CC26F53}"/>
              </p223:rxn>
            </p223:reactions>
          </p:ext>
        </p188:extLst>
      </p188:reply>
    </p188:replyLst>
    <p188:txBody>
      <a:bodyPr/>
      <a:lstStyle/>
      <a:p>
        <a:r>
          <a:rPr lang="fi-FI"/>
          <a:t>Total number of trips and  trips per resident per year in public transportation (at regional level??)</a:t>
        </a:r>
      </a:p>
    </p188:txBody>
    <p188:extLst>
      <p:ext xmlns:p="http://schemas.openxmlformats.org/presentationml/2006/main" uri="{57CB4572-C831-44C2-8A1C-0ADB6CCDFE69}">
        <p223:reactions xmlns:p223="http://schemas.microsoft.com/office/powerpoint/2022/03/main">
          <p223:rxn type="👍">
            <p223:instance time="2023-11-22T09:52:46.639" authorId="{913D3E67-25CC-919B-8776-5E9B4CC26F53}"/>
          </p223:rxn>
        </p223:reactions>
      </p:ext>
    </p188:extLst>
  </p188:cm>
  <p188:cm id="{734F42AA-2329-4F8E-99FA-37E3C72FB5CB}" authorId="{04C85DE8-546E-9743-B878-C0A24DD76723}" created="2023-11-09T11:51:32.398">
    <ac:txMkLst xmlns:ac="http://schemas.microsoft.com/office/drawing/2013/main/command">
      <pc:docMk xmlns:pc="http://schemas.microsoft.com/office/powerpoint/2013/main/command"/>
      <pc:sldMk xmlns:pc="http://schemas.microsoft.com/office/powerpoint/2013/main/command" cId="0" sldId="264"/>
      <ac:spMk id="431" creationId="{00000000-0000-0000-0000-000000000000}"/>
      <ac:txMk cp="31" len="23">
        <ac:context len="97" hash="478571707"/>
      </ac:txMk>
    </ac:txMkLst>
    <p188:pos x="2466976" y="161529"/>
    <p188:replyLst>
      <p188:reply id="{BD1473C0-85E9-464B-8057-68CBE7C58BC8}" authorId="{AB2AE8FA-E16B-C870-3BA0-6F7D3DEC5A3A}" created="2023-11-27T12:37:53.875">
        <p188:txBody>
          <a:bodyPr/>
          <a:lstStyle/>
          <a:p>
            <a:r>
              <a:rPr lang="fi-FI"/>
              <a:t>Improving the quality level of maintenance? </a:t>
            </a:r>
          </a:p>
        </p188:txBody>
        <p188:extLst>
          <p:ext xmlns:p="http://schemas.openxmlformats.org/presentationml/2006/main" uri="{57CB4572-C831-44C2-8A1C-0ADB6CCDFE69}">
            <p223:reactions xmlns:p223="http://schemas.microsoft.com/office/powerpoint/2022/03/main">
              <p223:rxn type="👍">
                <p223:instance time="2023-11-29T06:01:46.663" authorId="{913D3E67-25CC-919B-8776-5E9B4CC26F53}"/>
              </p223:rxn>
            </p223:reactions>
          </p:ext>
        </p188:extLst>
      </p188:reply>
    </p188:replyLst>
    <p188:txBody>
      <a:bodyPr/>
      <a:lstStyle/>
      <a:p>
        <a:r>
          <a:rPr lang="fi-FI"/>
          <a:t>level of of quality of maintenance and ...</a:t>
        </a:r>
      </a:p>
    </p188:txBody>
    <p188:extLst>
      <p:ext xmlns:p="http://schemas.openxmlformats.org/presentationml/2006/main" uri="{57CB4572-C831-44C2-8A1C-0ADB6CCDFE69}">
        <p223:reactions xmlns:p223="http://schemas.microsoft.com/office/powerpoint/2022/03/main">
          <p223:rxn type="👍">
            <p223:instance time="2023-11-22T10:00:38.421" authorId="{913D3E67-25CC-919B-8776-5E9B4CC26F53}"/>
          </p223:rxn>
        </p223:reactions>
      </p:ext>
    </p188:extLst>
  </p188:cm>
</p188:cmLst>
</file>

<file path=ppt/comments/modernComment_10B_0.xml><?xml version="1.0" encoding="utf-8"?>
<p188:cmLst xmlns:a="http://schemas.openxmlformats.org/drawingml/2006/main" xmlns:r="http://schemas.openxmlformats.org/officeDocument/2006/relationships" xmlns:p188="http://schemas.microsoft.com/office/powerpoint/2018/8/main">
  <p188:cm id="{D7CF28FC-1CE5-4C12-A178-793606E04A71}" authorId="{F44925FF-B6D9-38E5-150C-4EDF01148D97}" created="2023-11-10T09:59:04.835">
    <ac:txMkLst xmlns:ac="http://schemas.microsoft.com/office/drawing/2013/main/command">
      <pc:docMk xmlns:pc="http://schemas.microsoft.com/office/powerpoint/2013/main/command"/>
      <pc:sldMk xmlns:pc="http://schemas.microsoft.com/office/powerpoint/2013/main/command" cId="0" sldId="267"/>
      <ac:spMk id="595" creationId="{00000000-0000-0000-0000-000000000000}"/>
      <ac:txMk cp="55">
        <ac:context len="134" hash="1029819661"/>
      </ac:txMk>
    </ac:txMkLst>
    <p188:pos x="3318389" y="233650"/>
    <p188:txBody>
      <a:bodyPr/>
      <a:lstStyle/>
      <a:p>
        <a:r>
          <a:rPr lang="fi-FI"/>
          <a:t>Monitoring, kysyntäjousto lienee virallisesti demand response</a:t>
        </a:r>
      </a:p>
    </p188:txBody>
    <p188:extLst>
      <p:ext xmlns:p="http://schemas.openxmlformats.org/presentationml/2006/main" uri="{57CB4572-C831-44C2-8A1C-0ADB6CCDFE69}">
        <p223:reactions xmlns:p223="http://schemas.microsoft.com/office/powerpoint/2022/03/main">
          <p223:rxn type="👍">
            <p223:instance time="2023-11-22T10:06:57.979" authorId="{913D3E67-25CC-919B-8776-5E9B4CC26F53}"/>
          </p223:rxn>
        </p223:reactions>
      </p:ext>
    </p188:extLst>
  </p188:cm>
  <p188:cm id="{56B96E05-517F-4429-B17F-91C92F964EA2}" authorId="{F44925FF-B6D9-38E5-150C-4EDF01148D97}" created="2023-11-10T10:00:58.421">
    <pc:sldMkLst xmlns:pc="http://schemas.microsoft.com/office/powerpoint/2013/main/command">
      <pc:docMk/>
      <pc:sldMk cId="0" sldId="267"/>
    </pc:sldMkLst>
    <p188:txBody>
      <a:bodyPr/>
      <a:lstStyle/>
      <a:p>
        <a:r>
          <a:rPr lang="fi-FI"/>
          <a:t>Waste heat, tai residual heat</a:t>
        </a:r>
      </a:p>
    </p188:txBody>
    <p188:extLst>
      <p:ext xmlns:p="http://schemas.openxmlformats.org/presentationml/2006/main" uri="{57CB4572-C831-44C2-8A1C-0ADB6CCDFE69}">
        <p223:reactions xmlns:p223="http://schemas.microsoft.com/office/powerpoint/2022/03/main">
          <p223:rxn type="👍">
            <p223:instance time="2023-11-29T06:03:34.431" authorId="{913D3E67-25CC-919B-8776-5E9B4CC26F53}"/>
          </p223:rxn>
        </p223:reactions>
      </p:ext>
    </p188:extLst>
  </p188:cm>
</p188:cmLst>
</file>

<file path=ppt/comments/modernComment_10C_0.xml><?xml version="1.0" encoding="utf-8"?>
<p188:cmLst xmlns:a="http://schemas.openxmlformats.org/drawingml/2006/main" xmlns:r="http://schemas.openxmlformats.org/officeDocument/2006/relationships" xmlns:p188="http://schemas.microsoft.com/office/powerpoint/2018/8/main">
  <p188:cm id="{886810E1-FB7A-45EA-8C9A-B2FFB2C3F9E3}" authorId="{F44925FF-B6D9-38E5-150C-4EDF01148D97}" created="2023-11-10T10:17:36.416">
    <ac:txMkLst xmlns:ac="http://schemas.microsoft.com/office/drawing/2013/main/command">
      <pc:docMk xmlns:pc="http://schemas.microsoft.com/office/powerpoint/2013/main/command"/>
      <pc:sldMk xmlns:pc="http://schemas.microsoft.com/office/powerpoint/2013/main/command" cId="0" sldId="268"/>
      <ac:spMk id="677" creationId="{00000000-0000-0000-0000-000000000000}"/>
      <ac:txMk cp="122" len="10">
        <ac:context len="158" hash="3621529976"/>
      </ac:txMk>
    </ac:txMkLst>
    <p188:pos x="3341031" y="399262"/>
    <p188:replyLst>
      <p188:reply id="{F2E512F7-1F0F-4286-A4A6-368712208B1E}" authorId="{913D3E67-25CC-919B-8776-5E9B4CC26F53}" created="2023-11-22T10:21:35.321">
        <p188:txBody>
          <a:bodyPr/>
          <a:lstStyle/>
          <a:p>
            <a:r>
              <a:rPr lang="fi-FI"/>
              <a:t>minusta tässä considering on yksinkertaisempi ja mahtuu paremmin laatikkoon</a:t>
            </a:r>
          </a:p>
        </p188:txBody>
      </p188:reply>
      <p188:reply id="{6FBB80C8-8417-4298-8EE8-BCDD569CC9D6}" authorId="{AB2AE8FA-E16B-C870-3BA0-6F7D3DEC5A3A}" created="2023-11-28T06:30:41.351">
        <p188:txBody>
          <a:bodyPr/>
          <a:lstStyle/>
          <a:p>
            <a:r>
              <a:rPr lang="fi-FI"/>
              <a:t>ok</a:t>
            </a:r>
          </a:p>
        </p188:txBody>
      </p188:reply>
    </p188:replyLst>
    <p188:txBody>
      <a:bodyPr/>
      <a:lstStyle/>
      <a:p>
        <a:r>
          <a:rPr lang="fi-FI"/>
          <a:t>Taking into account the security of supply</a:t>
        </a:r>
      </a:p>
    </p188:txBody>
  </p188:cm>
  <p188:cm id="{CD2C409C-4113-4154-8DF1-59321C9477A8}" authorId="{F44925FF-B6D9-38E5-150C-4EDF01148D97}" created="2023-11-10T10:23:04.065">
    <ac:txMkLst xmlns:ac="http://schemas.microsoft.com/office/drawing/2013/main/command">
      <pc:docMk xmlns:pc="http://schemas.microsoft.com/office/powerpoint/2013/main/command"/>
      <pc:sldMk xmlns:pc="http://schemas.microsoft.com/office/powerpoint/2013/main/command" cId="0" sldId="268"/>
      <ac:spMk id="679" creationId="{00000000-0000-0000-0000-000000000000}"/>
      <ac:txMk cp="0" len="66">
        <ac:context len="68" hash="1775076878"/>
      </ac:txMk>
    </ac:txMkLst>
    <p188:pos x="3770814" y="240185"/>
    <p188:replyLst>
      <p188:reply id="{A58774AC-9579-42AE-8ABE-BC6D66CD11AB}" authorId="{913D3E67-25CC-919B-8776-5E9B4CC26F53}" created="2023-11-22T10:35:07.548">
        <p188:txBody>
          <a:bodyPr/>
          <a:lstStyle/>
          <a:p>
            <a:r>
              <a:rPr lang="fi-FI"/>
              <a:t>wind down on minusta haastava fraasi normaalille ihmiselle, korvaan abandon-sanan neutraalimalla given up. Wind down tulisi taivuttaa "is wound down" ja minusta se voi aiheuttaa peruslukijalle epäymmärryksiä</a:t>
            </a:r>
          </a:p>
        </p188:txBody>
      </p188:reply>
      <p188:reply id="{13179233-BE00-4872-B2F4-690B141EA38C}" authorId="{AB2AE8FA-E16B-C870-3BA0-6F7D3DEC5A3A}" created="2023-11-28T06:31:02.380">
        <p188:txBody>
          <a:bodyPr/>
          <a:lstStyle/>
          <a:p>
            <a:r>
              <a:rPr lang="fi-FI"/>
              <a:t>ok</a:t>
            </a:r>
          </a:p>
        </p188:txBody>
      </p188:reply>
    </p188:replyLst>
    <p188:txBody>
      <a:bodyPr/>
      <a:lstStyle/>
      <a:p>
        <a:r>
          <a:rPr lang="fi-FI"/>
          <a:t>Use of peat for energy production is wind down</a:t>
        </a:r>
      </a:p>
    </p188:txBody>
  </p188:cm>
</p188:cmLst>
</file>

<file path=ppt/comments/modernComment_10D_0.xml><?xml version="1.0" encoding="utf-8"?>
<p188:cmLst xmlns:a="http://schemas.openxmlformats.org/drawingml/2006/main" xmlns:r="http://schemas.openxmlformats.org/officeDocument/2006/relationships" xmlns:p188="http://schemas.microsoft.com/office/powerpoint/2018/8/main">
  <p188:cm id="{5591C937-A3B5-4644-90E2-E9A1629694F7}" authorId="{F44925FF-B6D9-38E5-150C-4EDF01148D97}" created="2023-11-10T10:39:42.750">
    <ac:txMkLst xmlns:ac="http://schemas.microsoft.com/office/drawing/2013/main/command">
      <pc:docMk xmlns:pc="http://schemas.microsoft.com/office/powerpoint/2013/main/command"/>
      <pc:sldMk xmlns:pc="http://schemas.microsoft.com/office/powerpoint/2013/main/command" cId="0" sldId="269"/>
      <ac:spMk id="761" creationId="{00000000-0000-0000-0000-000000000000}"/>
      <ac:txMk cp="19">
        <ac:context len="98" hash="255348091"/>
      </ac:txMk>
    </ac:txMkLst>
    <p188:pos x="1865453" y="241635"/>
    <p188:txBody>
      <a:bodyPr/>
      <a:lstStyle/>
      <a:p>
        <a:r>
          <a:rPr lang="fi-FI"/>
          <a:t>rates</a:t>
        </a:r>
      </a:p>
    </p188:txBody>
    <p188:extLst>
      <p:ext xmlns:p="http://schemas.openxmlformats.org/presentationml/2006/main" uri="{57CB4572-C831-44C2-8A1C-0ADB6CCDFE69}">
        <p223:reactions xmlns:p223="http://schemas.microsoft.com/office/powerpoint/2022/03/main">
          <p223:rxn type="👍">
            <p223:instance time="2023-11-22T10:43:05.878" authorId="{913D3E67-25CC-919B-8776-5E9B4CC26F53}"/>
          </p223:rxn>
        </p223:reactions>
      </p:ext>
    </p188:extLst>
  </p188:cm>
  <p188:cm id="{944B7BBE-B138-4F57-AC90-00D8C8458E91}" authorId="{AB2AE8FA-E16B-C870-3BA0-6F7D3DEC5A3A}" created="2023-11-27T12:48:25.861">
    <ac:txMkLst xmlns:ac="http://schemas.microsoft.com/office/drawing/2013/main/command">
      <pc:docMk xmlns:pc="http://schemas.microsoft.com/office/powerpoint/2013/main/command"/>
      <pc:sldMk xmlns:pc="http://schemas.microsoft.com/office/powerpoint/2013/main/command" cId="0" sldId="269"/>
      <ac:spMk id="760" creationId="{00000000-0000-0000-0000-000000000000}"/>
      <ac:txMk cp="18" len="29">
        <ac:context len="81" hash="1613255319"/>
      </ac:txMk>
    </ac:txMkLst>
    <p188:pos x="3049270" y="229147"/>
    <p188:txBody>
      <a:bodyPr/>
      <a:lstStyle/>
      <a:p>
        <a:r>
          <a:rPr lang="fi-FI"/>
          <a:t>Tiekartta isoilla  kirjaimilla</a:t>
        </a:r>
      </a:p>
    </p188:txBody>
    <p188:extLst>
      <p:ext xmlns:p="http://schemas.openxmlformats.org/presentationml/2006/main" uri="{57CB4572-C831-44C2-8A1C-0ADB6CCDFE69}">
        <p223:reactions xmlns:p223="http://schemas.microsoft.com/office/powerpoint/2022/03/main">
          <p223:rxn type="👍">
            <p223:instance time="2023-11-29T06:04:37.698" authorId="{913D3E67-25CC-919B-8776-5E9B4CC26F53}"/>
          </p223:rxn>
        </p223:reactions>
      </p:ext>
    </p188:extLst>
  </p188:cm>
</p188:cmLst>
</file>

<file path=ppt/comments/modernComment_110_0.xml><?xml version="1.0" encoding="utf-8"?>
<p188:cmLst xmlns:a="http://schemas.openxmlformats.org/drawingml/2006/main" xmlns:r="http://schemas.openxmlformats.org/officeDocument/2006/relationships" xmlns:p188="http://schemas.microsoft.com/office/powerpoint/2018/8/main">
  <p188:cm id="{E6C9566C-3E50-4D91-9A56-AA222A4E904C}" authorId="{F44925FF-B6D9-38E5-150C-4EDF01148D97}" created="2023-11-10T10:55:41.539">
    <ac:txMkLst xmlns:ac="http://schemas.microsoft.com/office/drawing/2013/main/command">
      <pc:docMk xmlns:pc="http://schemas.microsoft.com/office/powerpoint/2013/main/command"/>
      <pc:sldMk xmlns:pc="http://schemas.microsoft.com/office/powerpoint/2013/main/command" cId="0" sldId="272"/>
      <ac:spMk id="931" creationId="{00000000-0000-0000-0000-000000000000}"/>
      <ac:txMk cp="11" len="17">
        <ac:context len="53" hash="392268686"/>
      </ac:txMk>
    </ac:txMkLst>
    <p188:pos x="1715736" y="237462"/>
    <p188:txBody>
      <a:bodyPr/>
      <a:lstStyle/>
      <a:p>
        <a:r>
          <a:rPr lang="fi-FI"/>
          <a:t>Isoilla alkukirjaimilla</a:t>
        </a:r>
      </a:p>
    </p188:txBody>
    <p188:extLst>
      <p:ext xmlns:p="http://schemas.openxmlformats.org/presentationml/2006/main" uri="{57CB4572-C831-44C2-8A1C-0ADB6CCDFE69}">
        <p223:reactions xmlns:p223="http://schemas.microsoft.com/office/powerpoint/2022/03/main">
          <p223:rxn type="👍">
            <p223:instance time="2023-11-22T10:58:14.269" authorId="{913D3E67-25CC-919B-8776-5E9B4CC26F53}"/>
          </p223:rxn>
        </p223:reactions>
      </p:ext>
    </p188:extLst>
  </p188:cm>
  <p188:cm id="{B8D17D6E-68A2-4C8B-8E18-71839207A338}" authorId="{F44925FF-B6D9-38E5-150C-4EDF01148D97}" created="2023-11-10T10:56:37.800">
    <ac:txMkLst xmlns:ac="http://schemas.microsoft.com/office/drawing/2013/main/command">
      <pc:docMk xmlns:pc="http://schemas.microsoft.com/office/powerpoint/2013/main/command"/>
      <pc:sldMk xmlns:pc="http://schemas.microsoft.com/office/powerpoint/2013/main/command" cId="0" sldId="272"/>
      <ac:spMk id="927" creationId="{00000000-0000-0000-0000-000000000000}"/>
      <ac:txMk cp="29" len="15">
        <ac:context len="113" hash="2707067562"/>
      </ac:txMk>
    </ac:txMkLst>
    <p188:pos x="3264644" y="241652"/>
    <p188:txBody>
      <a:bodyPr/>
      <a:lstStyle/>
      <a:p>
        <a:r>
          <a:rPr lang="fi-FI"/>
          <a:t>Forest Management Plan, sama mittareihin</a:t>
        </a:r>
      </a:p>
    </p188:txBody>
    <p188:extLst>
      <p:ext xmlns:p="http://schemas.openxmlformats.org/presentationml/2006/main" uri="{57CB4572-C831-44C2-8A1C-0ADB6CCDFE69}">
        <p223:reactions xmlns:p223="http://schemas.microsoft.com/office/powerpoint/2022/03/main">
          <p223:rxn type="👍">
            <p223:instance time="2023-11-22T10:58:25.317" authorId="{913D3E67-25CC-919B-8776-5E9B4CC26F53}"/>
          </p223:rxn>
        </p223:reactions>
      </p:ext>
    </p188:extLst>
  </p188:cm>
</p188:cmLst>
</file>

<file path=ppt/comments/modernComment_111_0.xml><?xml version="1.0" encoding="utf-8"?>
<p188:cmLst xmlns:a="http://schemas.openxmlformats.org/drawingml/2006/main" xmlns:r="http://schemas.openxmlformats.org/officeDocument/2006/relationships" xmlns:p188="http://schemas.microsoft.com/office/powerpoint/2018/8/main">
  <p188:cm id="{1D7F1EFC-0D0E-4C8C-9F02-1597DFF85A79}" authorId="{61C2AA59-6E83-0B8D-4464-757055ACA0D0}" created="2023-11-16T11:31:50.315">
    <ac:txMkLst xmlns:ac="http://schemas.microsoft.com/office/drawing/2013/main/command">
      <pc:docMk xmlns:pc="http://schemas.microsoft.com/office/powerpoint/2013/main/command"/>
      <pc:sldMk xmlns:pc="http://schemas.microsoft.com/office/powerpoint/2013/main/command" cId="0" sldId="273"/>
      <ac:spMk id="988" creationId="{00000000-0000-0000-0000-000000000000}"/>
      <ac:txMk cp="0" len="20">
        <ac:context len="21" hash="733716570"/>
      </ac:txMk>
    </ac:txMkLst>
    <p188:pos x="2497156" y="128530"/>
    <p188:replyLst>
      <p188:reply id="{00D4DBE0-157A-4E22-B306-0A8A8FA72BA5}" authorId="{913D3E67-25CC-919B-8776-5E9B4CC26F53}" created="2023-11-22T11:02:24.411">
        <p188:txBody>
          <a:bodyPr/>
          <a:lstStyle/>
          <a:p>
            <a:r>
              <a:rPr lang="fi-FI"/>
              <a:t>ainakin käyttämäni kääntäjän mukaan on, en osaa tarkemmin sanoa ilman ammattilaisen mielipidettä</a:t>
            </a:r>
          </a:p>
        </p188:txBody>
      </p188:reply>
      <p188:reply id="{66156439-1D53-4AD7-82A0-9EDD74878480}" authorId="{AB2AE8FA-E16B-C870-3BA0-6F7D3DEC5A3A}" created="2023-11-28T06:20:02.060">
        <p188:txBody>
          <a:bodyPr/>
          <a:lstStyle/>
          <a:p>
            <a:r>
              <a:rPr lang="fi-FI"/>
              <a:t>Kysyin meidän ilmanlaatuasiantuntijalta ja hän ehdotti käännökseksi "air pollution levels" </a:t>
            </a:r>
          </a:p>
        </p188:txBody>
        <p188:extLst>
          <p:ext xmlns:p="http://schemas.openxmlformats.org/presentationml/2006/main" uri="{57CB4572-C831-44C2-8A1C-0ADB6CCDFE69}">
            <p223:reactions xmlns:p223="http://schemas.microsoft.com/office/powerpoint/2022/03/main">
              <p223:rxn type="👍">
                <p223:instance time="2023-11-29T06:06:01.497" authorId="{913D3E67-25CC-919B-8776-5E9B4CC26F53}"/>
              </p223:rxn>
            </p223:reactions>
          </p:ext>
        </p188:extLst>
      </p188:reply>
    </p188:replyLst>
    <p188:txBody>
      <a:bodyPr/>
      <a:lstStyle/>
      <a:p>
        <a:r>
          <a:rPr lang="en-US"/>
          <a:t>Onko tämä varmasti oikea ilmaus?</a:t>
        </a:r>
      </a:p>
    </p188:txBody>
    <p188:extLst>
      <p:ext xmlns:p="http://schemas.openxmlformats.org/presentationml/2006/main" uri="{57CB4572-C831-44C2-8A1C-0ADB6CCDFE69}">
        <p223:reactions xmlns:p223="http://schemas.microsoft.com/office/powerpoint/2022/03/main">
          <p223:rxn type="👍">
            <p223:instance time="2023-11-22T11:02:27.677" authorId="{913D3E67-25CC-919B-8776-5E9B4CC26F53}"/>
          </p223:rxn>
        </p223:reactions>
      </p:ext>
    </p188:extLst>
  </p188:cm>
</p188:cmLst>
</file>

<file path=ppt/comments/modernComment_112_0.xml><?xml version="1.0" encoding="utf-8"?>
<p188:cmLst xmlns:a="http://schemas.openxmlformats.org/drawingml/2006/main" xmlns:r="http://schemas.openxmlformats.org/officeDocument/2006/relationships" xmlns:p188="http://schemas.microsoft.com/office/powerpoint/2018/8/main">
  <p188:cm id="{7EA1BBD4-0C3E-49D2-8E1E-48D66089AE78}" authorId="{F44925FF-B6D9-38E5-150C-4EDF01148D97}" created="2023-11-15T09:53:24.806">
    <ac:txMkLst xmlns:ac="http://schemas.microsoft.com/office/drawing/2013/main/command">
      <pc:docMk xmlns:pc="http://schemas.microsoft.com/office/powerpoint/2013/main/command"/>
      <pc:sldMk xmlns:pc="http://schemas.microsoft.com/office/powerpoint/2013/main/command" cId="0" sldId="274"/>
      <ac:spMk id="1060" creationId="{00000000-0000-0000-0000-000000000000}"/>
      <ac:txMk cp="0" len="38">
        <ac:context len="39" hash="816198362"/>
      </ac:txMk>
    </ac:txMkLst>
    <p188:pos x="2134744" y="232703"/>
    <p188:replyLst>
      <p188:reply id="{872EE402-6B64-4FDA-87DE-65C7BACD8F1C}" authorId="{F44925FF-B6D9-38E5-150C-4EDF01148D97}" created="2023-11-15T10:46:32.934">
        <p188:txBody>
          <a:bodyPr/>
          <a:lstStyle/>
          <a:p>
            <a:r>
              <a:rPr lang="fi-FI"/>
              <a:t>Jos vaihdetaan status, niin pitää muuttaa tavoitteen otsikko tähän ja sisällysluetteloon. Itseäni ei tuo condition haittaa.</a:t>
            </a:r>
          </a:p>
        </p188:txBody>
      </p188:reply>
      <p188:reply id="{301CED00-4C3A-4A0D-A653-D5D8275FD0ED}" authorId="{913D3E67-25CC-919B-8776-5E9B4CC26F53}" created="2023-11-22T11:07:37.949">
        <p188:txBody>
          <a:bodyPr/>
          <a:lstStyle/>
          <a:p>
            <a:r>
              <a:rPr lang="fi-FI"/>
              <a:t>condition on minusta osuvampi, status sisältää paljon sosiaalista konnotaatiota</a:t>
            </a:r>
          </a:p>
        </p188:txBody>
      </p188:reply>
      <p188:reply id="{60AE0588-1DC5-4C24-9D25-86DC3F28CABA}" authorId="{AB2AE8FA-E16B-C870-3BA0-6F7D3DEC5A3A}" created="2023-11-28T06:32:47.178">
        <p188:txBody>
          <a:bodyPr/>
          <a:lstStyle/>
          <a:p>
            <a:r>
              <a:rPr lang="fi-FI"/>
              <a:t>ok</a:t>
            </a:r>
          </a:p>
        </p188:txBody>
        <p188:extLst>
          <p:ext xmlns:p="http://schemas.openxmlformats.org/presentationml/2006/main" uri="{57CB4572-C831-44C2-8A1C-0ADB6CCDFE69}">
            <p223:reactions xmlns:p223="http://schemas.microsoft.com/office/powerpoint/2022/03/main">
              <p223:rxn type="👍">
                <p223:instance time="2023-11-29T06:06:38.373" authorId="{913D3E67-25CC-919B-8776-5E9B4CC26F53}"/>
              </p223:rxn>
            </p223:reactions>
          </p:ext>
        </p188:extLst>
      </p188:reply>
    </p188:replyLst>
    <p188:txBody>
      <a:bodyPr/>
      <a:lstStyle/>
      <a:p>
        <a:r>
          <a:rPr lang="fi-FI"/>
          <a:t>Virallinen käännös EU:ssa on Ecological status of surface waters</a:t>
        </a:r>
      </a:p>
    </p188:txBody>
  </p188:cm>
</p188:cmLst>
</file>

<file path=ppt/comments/modernComment_114_0.xml><?xml version="1.0" encoding="utf-8"?>
<p188:cmLst xmlns:a="http://schemas.openxmlformats.org/drawingml/2006/main" xmlns:r="http://schemas.openxmlformats.org/officeDocument/2006/relationships" xmlns:p188="http://schemas.microsoft.com/office/powerpoint/2018/8/main">
  <p188:cm id="{CB91AF7A-7DFF-4F32-B5EF-99735675F498}" authorId="{04C85DE8-546E-9743-B878-C0A24DD76723}" created="2023-11-10T07:31:47.773">
    <ac:txMkLst xmlns:ac="http://schemas.microsoft.com/office/drawing/2013/main/command">
      <pc:docMk xmlns:pc="http://schemas.microsoft.com/office/powerpoint/2013/main/command"/>
      <pc:sldMk xmlns:pc="http://schemas.microsoft.com/office/powerpoint/2013/main/command" cId="0" sldId="276"/>
      <ac:spMk id="1161" creationId="{00000000-0000-0000-0000-000000000000}"/>
      <ac:txMk cp="69">
        <ac:context len="149" hash="1184746039"/>
      </ac:txMk>
    </ac:txMkLst>
    <p188:pos x="641350" y="228862"/>
    <p188:replyLst>
      <p188:reply id="{8945BFEA-DD4F-4D60-BA2C-96ACA911FE5E}" authorId="{F44925FF-B6D9-38E5-150C-4EDF01148D97}" created="2023-11-10T07:56:39.749">
        <p188:txBody>
          <a:bodyPr/>
          <a:lstStyle/>
          <a:p>
            <a:r>
              <a:rPr lang="fi-FI"/>
              <a:t>Me halutaan puhua nimenomaan kuntalaisista, ei kansalaisista</a:t>
            </a:r>
          </a:p>
        </p188:txBody>
      </p188:reply>
      <p188:reply id="{941963B5-83A6-4E0F-8232-DCDB9EF7E4CF}" authorId="{04C85DE8-546E-9743-B878-C0A24DD76723}" created="2023-11-10T09:55:08.299">
        <p188:txBody>
          <a:bodyPr/>
          <a:lstStyle/>
          <a:p>
            <a:r>
              <a:rPr lang="fi-FI"/>
              <a:t>Sitten se pitää vaihtaa kaikkiin.</a:t>
            </a:r>
          </a:p>
        </p188:txBody>
      </p188:reply>
      <p188:reply id="{E93B5A61-66FE-40E8-B21B-176E75BC13A2}" authorId="{5459578F-C380-DBD1-7C16-313A1CD02078}" created="2023-11-10T10:11:28.037">
        <p188:txBody>
          <a:bodyPr/>
          <a:lstStyle/>
          <a:p>
            <a:r>
              <a:rPr lang="en-US"/>
              <a:t>joo, nimenomaan kuntalaisia tai asukkaita), kansalaisuudesta tai virallisesta kotikunnasta riippumatta, </a:t>
            </a:r>
          </a:p>
        </p188:txBody>
      </p188:reply>
      <p188:reply id="{E0138141-3E74-4608-B3B7-82C1AB8B3D45}" authorId="{AB2AE8FA-E16B-C870-3BA0-6F7D3DEC5A3A}" created="2023-11-27T13:23:40.536">
        <p188:txBody>
          <a:bodyPr/>
          <a:lstStyle/>
          <a:p>
            <a:r>
              <a:rPr lang="fi-FI"/>
              <a:t>Tämä vielä muuttamatta? </a:t>
            </a:r>
          </a:p>
        </p188:txBody>
        <p188:extLst>
          <p:ext xmlns:p="http://schemas.openxmlformats.org/presentationml/2006/main" uri="{57CB4572-C831-44C2-8A1C-0ADB6CCDFE69}">
            <p223:reactions xmlns:p223="http://schemas.microsoft.com/office/powerpoint/2022/03/main">
              <p223:rxn type="👍">
                <p223:instance time="2023-11-29T06:08:25.079" authorId="{913D3E67-25CC-919B-8776-5E9B4CC26F53}"/>
              </p223:rxn>
            </p223:reactions>
          </p:ext>
        </p188:extLst>
      </p188:reply>
      <p188:reply id="{A17CDF81-DC89-4A34-9919-F32228E8103B}" authorId="{913D3E67-25CC-919B-8776-5E9B4CC26F53}" created="2023-11-29T06:07:56.625">
        <p188:txBody>
          <a:bodyPr/>
          <a:lstStyle/>
          <a:p>
            <a:r>
              <a:rPr lang="fi-FI"/>
              <a:t>Ainakin itse ymmärsin, että tähän saa jäädä "residents" kommenttien pohjalta</a:t>
            </a:r>
          </a:p>
        </p188:txBody>
      </p188:reply>
    </p188:replyLst>
    <p188:txBody>
      <a:bodyPr/>
      <a:lstStyle/>
      <a:p>
        <a:r>
          <a:rPr lang="fi-FI"/>
          <a:t>Jos halutaan yhtenäistää, niin tässäkin voisi puhua kansalaisista eli citizens</a:t>
        </a:r>
      </a:p>
    </p188:txBody>
    <p188:extLst>
      <p:ext xmlns:p="http://schemas.openxmlformats.org/presentationml/2006/main" uri="{57CB4572-C831-44C2-8A1C-0ADB6CCDFE69}">
        <p223:reactions xmlns:p223="http://schemas.microsoft.com/office/powerpoint/2022/03/main">
          <p223:rxn type="👍">
            <p223:instance time="2023-11-22T11:37:11.721" authorId="{913D3E67-25CC-919B-8776-5E9B4CC26F53}"/>
          </p223:rxn>
        </p223:reactions>
      </p:ext>
    </p188:extLst>
  </p188:cm>
</p188:cmLst>
</file>

<file path=ppt/comments/modernComment_115_0.xml><?xml version="1.0" encoding="utf-8"?>
<p188:cmLst xmlns:a="http://schemas.openxmlformats.org/drawingml/2006/main" xmlns:r="http://schemas.openxmlformats.org/officeDocument/2006/relationships" xmlns:p188="http://schemas.microsoft.com/office/powerpoint/2018/8/main">
  <p188:cm id="{B5B8F38D-FC67-4482-B92F-F95008DDC18B}" authorId="{AB2AE8FA-E16B-C870-3BA0-6F7D3DEC5A3A}" created="2023-11-06T13:27:39.855">
    <ac:txMkLst xmlns:ac="http://schemas.microsoft.com/office/drawing/2013/main/command">
      <pc:docMk xmlns:pc="http://schemas.microsoft.com/office/powerpoint/2013/main/command"/>
      <pc:sldMk xmlns:pc="http://schemas.microsoft.com/office/powerpoint/2013/main/command" cId="0" sldId="277"/>
      <ac:spMk id="1223" creationId="{00000000-0000-0000-0000-000000000000}"/>
      <ac:txMk cp="91" len="9">
        <ac:context len="123" hash="2341368238"/>
      </ac:txMk>
    </ac:txMkLst>
    <p188:pos x="2247275" y="251583"/>
    <p188:replyLst>
      <p188:reply id="{8C92CAF9-D49F-4CAA-81CA-B6D1FBD434CC}" authorId="{913D3E67-25CC-919B-8776-5E9B4CC26F53}" created="2023-11-22T11:48:05.650">
        <p188:txBody>
          <a:bodyPr/>
          <a:lstStyle/>
          <a:p>
            <a:r>
              <a:rPr lang="fi-FI"/>
              <a:t>Suomenkielisessä puhutaan jatkuvasta toiminnasta, promoted olisi kannustettua toimintaa</a:t>
            </a:r>
          </a:p>
        </p188:txBody>
      </p188:reply>
      <p188:reply id="{3549367E-1B67-4BE1-A9A2-78E09493D3DB}" authorId="{AB2AE8FA-E16B-C870-3BA0-6F7D3DEC5A3A}" created="2023-11-28T06:33:02.565">
        <p188:txBody>
          <a:bodyPr/>
          <a:lstStyle/>
          <a:p>
            <a:r>
              <a:rPr lang="fi-FI"/>
              <a:t>ok</a:t>
            </a:r>
          </a:p>
        </p188:txBody>
        <p188:extLst>
          <p:ext xmlns:p="http://schemas.openxmlformats.org/presentationml/2006/main" uri="{57CB4572-C831-44C2-8A1C-0ADB6CCDFE69}">
            <p223:reactions xmlns:p223="http://schemas.microsoft.com/office/powerpoint/2022/03/main">
              <p223:rxn type="👍">
                <p223:instance time="2023-11-29T06:08:50.298" authorId="{913D3E67-25CC-919B-8776-5E9B4CC26F53}"/>
              </p223:rxn>
            </p223:reactions>
          </p:ext>
        </p188:extLst>
      </p188:reply>
    </p188:replyLst>
    <p188:txBody>
      <a:bodyPr/>
      <a:lstStyle/>
      <a:p>
        <a:r>
          <a:rPr lang="fi-FI"/>
          <a:t>promoted? </a:t>
        </a:r>
      </a:p>
    </p188:txBody>
    <p188:extLst>
      <p:ext xmlns:p="http://schemas.openxmlformats.org/presentationml/2006/main" uri="{57CB4572-C831-44C2-8A1C-0ADB6CCDFE69}">
        <p223:reactions xmlns:p223="http://schemas.microsoft.com/office/powerpoint/2022/03/main">
          <p223:rxn type="👍">
            <p223:instance time="2023-11-22T11:48:08.697" authorId="{913D3E67-25CC-919B-8776-5E9B4CC26F53}"/>
          </p223:rxn>
        </p223:reactions>
      </p:ext>
    </p188:extLst>
  </p188:cm>
  <p188:cm id="{1D996194-6E35-4540-A871-025A9448A5E5}" authorId="{04C85DE8-546E-9743-B878-C0A24DD76723}" created="2023-11-10T10:41:36.577">
    <ac:txMkLst xmlns:ac="http://schemas.microsoft.com/office/drawing/2013/main/command">
      <pc:docMk xmlns:pc="http://schemas.microsoft.com/office/powerpoint/2013/main/command"/>
      <pc:sldMk xmlns:pc="http://schemas.microsoft.com/office/powerpoint/2013/main/command" cId="0" sldId="277"/>
      <ac:spMk id="1236" creationId="{00000000-0000-0000-0000-000000000000}"/>
      <ac:txMk cp="48" len="2">
        <ac:context len="89" hash="829822829"/>
      </ac:txMk>
    </ac:txMkLst>
    <p188:pos x="3481833" y="225966"/>
    <p188:txBody>
      <a:bodyPr/>
      <a:lstStyle/>
      <a:p>
        <a:r>
          <a:rPr lang="fi-FI"/>
          <a:t>Vai by bike, by foot</a:t>
        </a:r>
      </a:p>
    </p188:txBody>
    <p188:extLst>
      <p:ext xmlns:p="http://schemas.openxmlformats.org/presentationml/2006/main" uri="{57CB4572-C831-44C2-8A1C-0ADB6CCDFE69}">
        <p223:reactions xmlns:p223="http://schemas.microsoft.com/office/powerpoint/2022/03/main">
          <p223:rxn type="👍">
            <p223:instance time="2023-11-22T12:00:19.239" authorId="{913D3E67-25CC-919B-8776-5E9B4CC26F53}"/>
          </p223:rxn>
        </p223:reactions>
      </p:ext>
    </p188:extLst>
  </p188:cm>
  <p188:cm id="{942200FF-2963-4817-94DD-79E8686B751B}" authorId="{04C85DE8-546E-9743-B878-C0A24DD76723}" created="2023-11-10T10:42:57.117">
    <ac:txMkLst xmlns:ac="http://schemas.microsoft.com/office/drawing/2013/main/command">
      <pc:docMk xmlns:pc="http://schemas.microsoft.com/office/powerpoint/2013/main/command"/>
      <pc:sldMk xmlns:pc="http://schemas.microsoft.com/office/powerpoint/2013/main/command" cId="0" sldId="277"/>
      <ac:spMk id="1235" creationId="{00000000-0000-0000-0000-000000000000}"/>
      <ac:txMk cp="3" len="18">
        <ac:context len="79" hash="2831816451"/>
      </ac:txMk>
    </ac:txMkLst>
    <p188:pos x="1821308" y="228882"/>
    <p188:replyLst>
      <p188:reply id="{5F80DF7C-AABD-4201-9C90-6A04B6413BA9}" authorId="{F44925FF-B6D9-38E5-150C-4EDF01148D97}" created="2023-11-10T12:38:49.653">
        <p188:txBody>
          <a:bodyPr/>
          <a:lstStyle/>
          <a:p>
            <a:r>
              <a:rPr lang="fi-FI"/>
              <a:t>jep</a:t>
            </a:r>
          </a:p>
        </p188:txBody>
      </p188:reply>
      <p188:reply id="{44F0C858-2CED-45A4-944E-99D81E62CCEB}" authorId="{AB2AE8FA-E16B-C870-3BA0-6F7D3DEC5A3A}" created="2023-11-27T13:32:40.494">
        <p188:txBody>
          <a:bodyPr/>
          <a:lstStyle/>
          <a:p>
            <a:r>
              <a:rPr lang="fi-FI"/>
              <a:t>Tämä muuttamatta</a:t>
            </a:r>
          </a:p>
        </p188:txBody>
        <p188:extLst>
          <p:ext xmlns:p="http://schemas.openxmlformats.org/presentationml/2006/main" uri="{57CB4572-C831-44C2-8A1C-0ADB6CCDFE69}">
            <p223:reactions xmlns:p223="http://schemas.microsoft.com/office/powerpoint/2022/03/main">
              <p223:rxn type="👍">
                <p223:instance time="2023-11-29T06:09:50.847" authorId="{913D3E67-25CC-919B-8776-5E9B4CC26F53}"/>
              </p223:rxn>
            </p223:reactions>
          </p:ext>
        </p188:extLst>
      </p188:reply>
      <p188:reply id="{8BB5DCE3-66FD-4CE9-B49E-49F72AE334E8}" authorId="{AB2AE8FA-E16B-C870-3BA0-6F7D3DEC5A3A}" created="2023-11-28T06:33:41.310">
        <p188:txBody>
          <a:bodyPr/>
          <a:lstStyle/>
          <a:p>
            <a:r>
              <a:rPr lang="fi-FI"/>
              <a:t>Oisko our knowledge</a:t>
            </a:r>
          </a:p>
        </p188:txBody>
        <p188:extLst>
          <p:ext xmlns:p="http://schemas.openxmlformats.org/presentationml/2006/main" uri="{57CB4572-C831-44C2-8A1C-0ADB6CCDFE69}">
            <p223:reactions xmlns:p223="http://schemas.microsoft.com/office/powerpoint/2022/03/main">
              <p223:rxn type="👍">
                <p223:instance time="2023-11-29T06:09:48.487" authorId="{913D3E67-25CC-919B-8776-5E9B4CC26F53}"/>
              </p223:rxn>
            </p223:reactions>
          </p:ext>
        </p188:extLst>
      </p188:reply>
    </p188:replyLst>
    <p188:txBody>
      <a:bodyPr/>
      <a:lstStyle/>
      <a:p>
        <a:r>
          <a:rPr lang="fi-FI"/>
          <a:t>We act and share our lessons learned/our knowledge</a:t>
        </a:r>
      </a:p>
    </p188:txBody>
    <p188:extLst>
      <p:ext xmlns:p="http://schemas.openxmlformats.org/presentationml/2006/main" uri="{57CB4572-C831-44C2-8A1C-0ADB6CCDFE69}">
        <p223:reactions xmlns:p223="http://schemas.microsoft.com/office/powerpoint/2022/03/main">
          <p223:rxn type="👍">
            <p223:instance time="2023-11-22T12:01:10.803" authorId="{913D3E67-25CC-919B-8776-5E9B4CC26F53}"/>
          </p223:rxn>
        </p223:reactions>
      </p:ext>
    </p188:extLst>
  </p188:cm>
</p188:cmLst>
</file>

<file path=ppt/comments/modernComment_116_0.xml><?xml version="1.0" encoding="utf-8"?>
<p188:cmLst xmlns:a="http://schemas.openxmlformats.org/drawingml/2006/main" xmlns:r="http://schemas.openxmlformats.org/officeDocument/2006/relationships" xmlns:p188="http://schemas.microsoft.com/office/powerpoint/2018/8/main">
  <p188:cm id="{AC26193E-C8E9-4697-92D1-B2FC98408102}" authorId="{F44925FF-B6D9-38E5-150C-4EDF01148D97}" created="2023-11-10T07:36:01.059">
    <ac:txMkLst xmlns:ac="http://schemas.microsoft.com/office/drawing/2013/main/command">
      <pc:docMk xmlns:pc="http://schemas.microsoft.com/office/powerpoint/2013/main/command"/>
      <pc:sldMk xmlns:pc="http://schemas.microsoft.com/office/powerpoint/2013/main/command" cId="0" sldId="278"/>
      <ac:spMk id="1286" creationId="{00000000-0000-0000-0000-000000000000}"/>
      <ac:txMk cp="68">
        <ac:context len="90" hash="2350688781"/>
      </ac:txMk>
    </ac:txMkLst>
    <p188:pos x="1307924" y="398014"/>
    <p188:replyLst>
      <p188:reply id="{78DFCFF6-B311-4EAC-8193-C98395DADEAE}" authorId="{04C85DE8-546E-9743-B878-C0A24DD76723}" created="2023-11-10T10:49:14.036">
        <p188:txBody>
          <a:bodyPr/>
          <a:lstStyle/>
          <a:p>
            <a:r>
              <a:rPr lang="fi-FI"/>
              <a:t>jep</a:t>
            </a:r>
          </a:p>
        </p188:txBody>
      </p188:reply>
      <p188:reply id="{4257E41F-E64D-42BC-B915-010FACBDAA0D}" authorId="{AB2AE8FA-E16B-C870-3BA0-6F7D3DEC5A3A}" created="2023-11-27T13:33:41.978">
        <p188:txBody>
          <a:bodyPr/>
          <a:lstStyle/>
          <a:p>
            <a:r>
              <a:rPr lang="fi-FI"/>
              <a:t>target</a:t>
            </a:r>
          </a:p>
        </p188:txBody>
        <p188:extLst>
          <p:ext xmlns:p="http://schemas.openxmlformats.org/presentationml/2006/main" uri="{57CB4572-C831-44C2-8A1C-0ADB6CCDFE69}">
            <p223:reactions xmlns:p223="http://schemas.microsoft.com/office/powerpoint/2022/03/main">
              <p223:rxn type="👍">
                <p223:instance time="2023-11-29T06:10:15.004" authorId="{913D3E67-25CC-919B-8776-5E9B4CC26F53}"/>
              </p223:rxn>
            </p223:reactions>
          </p:ext>
        </p188:extLst>
      </p188:reply>
    </p188:replyLst>
    <p188:txBody>
      <a:bodyPr/>
      <a:lstStyle/>
      <a:p>
        <a:r>
          <a:rPr lang="fi-FI"/>
          <a:t>Target of carbon neutrality?</a:t>
        </a:r>
      </a:p>
    </p188:txBody>
    <p188:extLst>
      <p:ext xmlns:p="http://schemas.openxmlformats.org/presentationml/2006/main" uri="{57CB4572-C831-44C2-8A1C-0ADB6CCDFE69}">
        <p223:reactions xmlns:p223="http://schemas.microsoft.com/office/powerpoint/2022/03/main">
          <p223:rxn type="👍">
            <p223:instance time="2023-11-22T12:03:13.151" authorId="{913D3E67-25CC-919B-8776-5E9B4CC26F53}"/>
          </p223:rxn>
        </p223:reactions>
      </p:ext>
    </p188:extLst>
  </p188:cm>
  <p188:cm id="{1A7A8DAC-06E7-48F4-A2BF-F6E8212A3433}" authorId="{04C85DE8-546E-9743-B878-C0A24DD76723}" created="2023-11-10T11:01:19.128">
    <ac:txMkLst xmlns:ac="http://schemas.microsoft.com/office/drawing/2013/main/command">
      <pc:docMk xmlns:pc="http://schemas.microsoft.com/office/powerpoint/2013/main/command"/>
      <pc:sldMk xmlns:pc="http://schemas.microsoft.com/office/powerpoint/2013/main/command" cId="0" sldId="278"/>
      <ac:spMk id="1290" creationId="{00000000-0000-0000-0000-000000000000}"/>
      <ac:txMk cp="0" len="97">
        <ac:context len="99" hash="1190633321"/>
      </ac:txMk>
    </ac:txMkLst>
    <p188:pos x="4082606" y="228228"/>
    <p188:replyLst>
      <p188:reply id="{9440B3EA-2138-451E-90BC-700123E89BAB}" authorId="{AB2AE8FA-E16B-C870-3BA0-6F7D3DEC5A3A}" created="2023-11-27T13:34:24.314">
        <p188:txBody>
          <a:bodyPr/>
          <a:lstStyle/>
          <a:p>
            <a:r>
              <a:rPr lang="fi-FI"/>
              <a:t>impacts</a:t>
            </a:r>
          </a:p>
        </p188:txBody>
        <p188:extLst>
          <p:ext xmlns:p="http://schemas.openxmlformats.org/presentationml/2006/main" uri="{57CB4572-C831-44C2-8A1C-0ADB6CCDFE69}">
            <p223:reactions xmlns:p223="http://schemas.microsoft.com/office/powerpoint/2022/03/main">
              <p223:rxn type="👍">
                <p223:instance time="2023-11-29T06:10:29.051" authorId="{913D3E67-25CC-919B-8776-5E9B4CC26F53}"/>
              </p223:rxn>
            </p223:reactions>
          </p:ext>
        </p188:extLst>
      </p188:reply>
    </p188:replyLst>
    <p188:txBody>
      <a:bodyPr/>
      <a:lstStyle/>
      <a:p>
        <a:r>
          <a:rPr lang="fi-FI"/>
          <a:t>Procurement processes include the assessment of need, environmental impacts and life cycle costs.</a:t>
        </a:r>
      </a:p>
    </p188:txBody>
    <p188:extLst>
      <p:ext xmlns:p="http://schemas.openxmlformats.org/presentationml/2006/main" uri="{57CB4572-C831-44C2-8A1C-0ADB6CCDFE69}">
        <p223:reactions xmlns:p223="http://schemas.microsoft.com/office/powerpoint/2022/03/main">
          <p223:rxn type="👍">
            <p223:instance time="2023-11-22T12:04:00.762" authorId="{913D3E67-25CC-919B-8776-5E9B4CC26F53}"/>
          </p223:rxn>
        </p223:reactions>
      </p:ext>
    </p188:extLst>
  </p188:cm>
  <p188:cm id="{02F98D0A-0F5B-41F5-A2AF-DA7F5A7C13F6}" authorId="{04C85DE8-546E-9743-B878-C0A24DD76723}" created="2023-11-10T11:07:47.155">
    <ac:txMkLst xmlns:ac="http://schemas.microsoft.com/office/drawing/2013/main/command">
      <pc:docMk xmlns:pc="http://schemas.microsoft.com/office/powerpoint/2013/main/command"/>
      <pc:sldMk xmlns:pc="http://schemas.microsoft.com/office/powerpoint/2013/main/command" cId="0" sldId="278"/>
      <ac:spMk id="1288" creationId="{00000000-0000-0000-0000-000000000000}"/>
      <ac:txMk cp="129" len="80">
        <ac:context len="224" hash="1579677950"/>
      </ac:txMk>
    </ac:txMkLst>
    <p188:pos x="4528208" y="391499"/>
    <p188:replyLst>
      <p188:reply id="{4AA62814-12F4-46BD-B1CA-C9C7BFE8B810}" authorId="{F44925FF-B6D9-38E5-150C-4EDF01148D97}" created="2023-11-10T12:43:42.516">
        <p188:txBody>
          <a:bodyPr/>
          <a:lstStyle/>
          <a:p>
            <a:r>
              <a:rPr lang="fi-FI"/>
              <a:t>The environmental criteria must either be set as a minimun requirement or given significant weight (joku tarkennus vielä?).</a:t>
            </a:r>
          </a:p>
        </p188:txBody>
      </p188:reply>
      <p188:reply id="{C25E132B-BD18-4E78-852C-6D2FDE2F72A6}" authorId="{AB2AE8FA-E16B-C870-3BA0-6F7D3DEC5A3A}" created="2023-11-27T13:37:10.482">
        <p188:txBody>
          <a:bodyPr/>
          <a:lstStyle/>
          <a:p>
            <a:r>
              <a:rPr lang="fi-FI"/>
              <a:t>Vertailuperusteen ajatus puuttuu? In comparison? In selection?</a:t>
            </a:r>
          </a:p>
        </p188:txBody>
        <p188:extLst>
          <p:ext xmlns:p="http://schemas.openxmlformats.org/presentationml/2006/main" uri="{57CB4572-C831-44C2-8A1C-0ADB6CCDFE69}">
            <p223:reactions xmlns:p223="http://schemas.microsoft.com/office/powerpoint/2022/03/main">
              <p223:rxn type="👍">
                <p223:instance time="2023-11-29T06:11:28.115" authorId="{913D3E67-25CC-919B-8776-5E9B4CC26F53}"/>
              </p223:rxn>
            </p223:reactions>
          </p:ext>
        </p188:extLst>
      </p188:reply>
    </p188:replyLst>
    <p188:txBody>
      <a:bodyPr/>
      <a:lstStyle/>
      <a:p>
        <a:r>
          <a:rPr lang="fi-FI"/>
          <a:t>Tämäkin vaatii vielä muotoilua ☺️</a:t>
        </a:r>
      </a:p>
    </p188:txBody>
    <p188:extLst>
      <p:ext xmlns:p="http://schemas.openxmlformats.org/presentationml/2006/main" uri="{57CB4572-C831-44C2-8A1C-0ADB6CCDFE69}">
        <p223:reactions xmlns:p223="http://schemas.microsoft.com/office/powerpoint/2022/03/main">
          <p223:rxn type="👍">
            <p223:instance time="2023-11-22T12:05:39.328" authorId="{913D3E67-25CC-919B-8776-5E9B4CC26F53}"/>
          </p223:rxn>
        </p223:reactions>
      </p:ext>
    </p188:extLst>
  </p188:cm>
</p188:cmLst>
</file>

<file path=ppt/comments/modernComment_118_0.xml><?xml version="1.0" encoding="utf-8"?>
<p188:cmLst xmlns:a="http://schemas.openxmlformats.org/drawingml/2006/main" xmlns:r="http://schemas.openxmlformats.org/officeDocument/2006/relationships" xmlns:p188="http://schemas.microsoft.com/office/powerpoint/2018/8/main">
  <p188:cm id="{3496D411-6E69-45AD-B8FA-7AEA9FAC0DCB}" authorId="{AB2AE8FA-E16B-C870-3BA0-6F7D3DEC5A3A}" created="2023-11-27T13:43:57.639">
    <ac:txMkLst xmlns:ac="http://schemas.microsoft.com/office/drawing/2013/main/command">
      <pc:docMk xmlns:pc="http://schemas.microsoft.com/office/powerpoint/2013/main/command"/>
      <pc:sldMk xmlns:pc="http://schemas.microsoft.com/office/powerpoint/2013/main/command" cId="0" sldId="280"/>
      <ac:spMk id="1328" creationId="{00000000-0000-0000-0000-000000000000}"/>
      <ac:txMk cp="13" len="18">
        <ac:context len="168" hash="3102348680"/>
      </ac:txMk>
    </ac:txMkLst>
    <p188:pos x="2837308" y="229902"/>
    <p188:txBody>
      <a:bodyPr/>
      <a:lstStyle/>
      <a:p>
        <a:r>
          <a:rPr lang="fi-FI"/>
          <a:t>Oulun seudun ympäristötoimi = Environment Office of the Oulu Region</a:t>
        </a:r>
      </a:p>
    </p188:txBody>
    <p188:extLst>
      <p:ext xmlns:p="http://schemas.openxmlformats.org/presentationml/2006/main" uri="{57CB4572-C831-44C2-8A1C-0ADB6CCDFE69}">
        <p223:reactions xmlns:p223="http://schemas.microsoft.com/office/powerpoint/2022/03/main">
          <p223:rxn type="👍">
            <p223:instance time="2023-11-29T06:13:21.321" authorId="{913D3E67-25CC-919B-8776-5E9B4CC26F53}"/>
          </p223:rxn>
        </p223:reactions>
      </p:ext>
    </p188:extLst>
  </p188:cm>
</p188:cmLst>
</file>

<file path=ppt/comments/modernComment_119_0.xml><?xml version="1.0" encoding="utf-8"?>
<p188:cmLst xmlns:a="http://schemas.openxmlformats.org/drawingml/2006/main" xmlns:r="http://schemas.openxmlformats.org/officeDocument/2006/relationships" xmlns:p188="http://schemas.microsoft.com/office/powerpoint/2018/8/main">
  <p188:cm id="{E6C1B99C-23CA-40D7-A727-F330FA9F5759}" authorId="{F44925FF-B6D9-38E5-150C-4EDF01148D97}" created="2023-11-15T11:40:21.775">
    <ac:txMkLst xmlns:ac="http://schemas.microsoft.com/office/drawing/2013/main/command">
      <pc:docMk xmlns:pc="http://schemas.microsoft.com/office/powerpoint/2013/main/command"/>
      <pc:sldMk xmlns:pc="http://schemas.microsoft.com/office/powerpoint/2013/main/command" cId="0" sldId="281"/>
      <ac:spMk id="1341" creationId="{00000000-0000-0000-0000-000000000000}"/>
      <ac:txMk cp="0" len="3">
        <ac:context len="52" hash="3193254475"/>
      </ac:txMk>
    </ac:txMkLst>
    <p188:pos x="899793" y="227450"/>
    <p188:replyLst>
      <p188:reply id="{B200F5C4-6D7C-44A8-BAFC-9A95E91A546A}" authorId="{AB2AE8FA-E16B-C870-3BA0-6F7D3DEC5A3A}" created="2023-11-28T06:36:43.145">
        <p188:txBody>
          <a:bodyPr/>
          <a:lstStyle/>
          <a:p>
            <a:r>
              <a:rPr lang="fi-FI"/>
              <a:t>Viivan kera myös selitetekstissä</a:t>
            </a:r>
          </a:p>
        </p188:txBody>
        <p188:extLst>
          <p:ext xmlns:p="http://schemas.openxmlformats.org/presentationml/2006/main" uri="{57CB4572-C831-44C2-8A1C-0ADB6CCDFE69}">
            <p223:reactions xmlns:p223="http://schemas.microsoft.com/office/powerpoint/2022/03/main">
              <p223:rxn type="👍">
                <p223:instance time="2023-11-29T06:14:02.650" authorId="{913D3E67-25CC-919B-8776-5E9B4CC26F53}"/>
              </p223:rxn>
            </p223:reactions>
          </p:ext>
        </p188:extLst>
      </p188:reply>
    </p188:replyLst>
    <p188:txBody>
      <a:bodyPr/>
      <a:lstStyle/>
      <a:p>
        <a:r>
          <a:rPr lang="fi-FI"/>
          <a:t>Eco-efficiency (joskus myös kokonaan yhteen, mutta tää on parempi)</a:t>
        </a:r>
      </a:p>
    </p188:txBody>
    <p188:extLst>
      <p:ext xmlns:p="http://schemas.openxmlformats.org/presentationml/2006/main" uri="{57CB4572-C831-44C2-8A1C-0ADB6CCDFE69}">
        <p223:reactions xmlns:p223="http://schemas.microsoft.com/office/powerpoint/2022/03/main">
          <p223:rxn type="👍">
            <p223:instance time="2023-11-22T12:15:11.285" authorId="{913D3E67-25CC-919B-8776-5E9B4CC26F53}"/>
          </p223:rxn>
        </p223:reactions>
      </p:ext>
    </p188:extLst>
  </p188:cm>
  <p188:cm id="{6DFA55BE-B79A-40BD-AB38-0802C8535286}" authorId="{F44925FF-B6D9-38E5-150C-4EDF01148D97}" created="2023-11-15T11:51:29.470">
    <ac:txMkLst xmlns:ac="http://schemas.microsoft.com/office/drawing/2013/main/command">
      <pc:docMk xmlns:pc="http://schemas.microsoft.com/office/powerpoint/2013/main/command"/>
      <pc:sldMk xmlns:pc="http://schemas.microsoft.com/office/powerpoint/2013/main/command" cId="0" sldId="281"/>
      <ac:spMk id="1339" creationId="{00000000-0000-0000-0000-000000000000}"/>
      <ac:txMk cp="89" len="88">
        <ac:context len="180" hash="2086614088"/>
      </ac:txMk>
    </ac:txMkLst>
    <p188:pos x="3452494" y="379729"/>
    <p188:replyLst>
      <p188:reply id="{03FE1E0B-FEC2-4BC6-93AB-BDFBED1211EF}" authorId="{AB2AE8FA-E16B-C870-3BA0-6F7D3DEC5A3A}" created="2023-11-27T13:46:27.450">
        <p188:txBody>
          <a:bodyPr/>
          <a:lstStyle/>
          <a:p>
            <a:r>
              <a:rPr lang="fi-FI"/>
              <a:t>E-factor, sulkuihin isolla kirjaimella</a:t>
            </a:r>
          </a:p>
        </p188:txBody>
        <p188:extLst>
          <p:ext xmlns:p="http://schemas.openxmlformats.org/presentationml/2006/main" uri="{57CB4572-C831-44C2-8A1C-0ADB6CCDFE69}">
            <p223:reactions xmlns:p223="http://schemas.microsoft.com/office/powerpoint/2022/03/main">
              <p223:rxn type="👍">
                <p223:instance time="2023-11-29T06:13:39.540" authorId="{913D3E67-25CC-919B-8776-5E9B4CC26F53}"/>
              </p223:rxn>
            </p223:reactions>
          </p:ext>
        </p188:extLst>
      </p188:reply>
    </p188:replyLst>
    <p188:txBody>
      <a:bodyPr/>
      <a:lstStyle/>
      <a:p>
        <a:r>
          <a:rPr lang="fi-FI"/>
          <a:t>E-factor. Weighted with a factor that varies depending on the form of energy used?</a:t>
        </a:r>
      </a:p>
    </p188:txBody>
    <p188:extLst>
      <p:ext xmlns:p="http://schemas.openxmlformats.org/presentationml/2006/main" uri="{57CB4572-C831-44C2-8A1C-0ADB6CCDFE69}">
        <p223:reactions xmlns:p223="http://schemas.microsoft.com/office/powerpoint/2022/03/main">
          <p223:rxn type="👍">
            <p223:instance time="2023-11-22T12:14:41.331" authorId="{913D3E67-25CC-919B-8776-5E9B4CC26F53}"/>
          </p223:rxn>
        </p223:reactions>
      </p:ext>
    </p188:extLst>
  </p188:cm>
</p188:cmLst>
</file>

<file path=ppt/comments/modernComment_11A_0.xml><?xml version="1.0" encoding="utf-8"?>
<p188:cmLst xmlns:a="http://schemas.openxmlformats.org/drawingml/2006/main" xmlns:r="http://schemas.openxmlformats.org/officeDocument/2006/relationships" xmlns:p188="http://schemas.microsoft.com/office/powerpoint/2018/8/main">
  <p188:cm id="{4C8A3CB9-874C-4B5D-8E60-6F78288B411F}" authorId="{AB2AE8FA-E16B-C870-3BA0-6F7D3DEC5A3A}" created="2023-11-06T13:50:52.484">
    <ac:deMkLst xmlns:ac="http://schemas.microsoft.com/office/drawing/2013/main/command">
      <pc:docMk xmlns:pc="http://schemas.microsoft.com/office/powerpoint/2013/main/command"/>
      <pc:sldMk xmlns:pc="http://schemas.microsoft.com/office/powerpoint/2013/main/command" cId="0" sldId="282"/>
      <ac:spMk id="1361" creationId="{00000000-0000-0000-0000-000000000000}"/>
    </ac:deMkLst>
    <p188:replyLst>
      <p188:reply id="{99CD3228-E3B6-497A-B4BE-75F3CD80923A}" authorId="{F44925FF-B6D9-38E5-150C-4EDF01148D97}" created="2023-11-10T13:19:46.648">
        <p188:txBody>
          <a:bodyPr/>
          <a:lstStyle/>
          <a:p>
            <a:r>
              <a:rPr lang="fi-FI"/>
              <a:t>Vai vaan public transport with high capacity and frequent (vai short?) intervals?</a:t>
            </a:r>
          </a:p>
        </p188:txBody>
      </p188:reply>
      <p188:reply id="{D34A4BB3-338D-406A-B86C-3C871CBC1F34}" authorId="{F44925FF-B6D9-38E5-150C-4EDF01148D97}" created="2023-11-15T11:14:05.601">
        <p188:txBody>
          <a:bodyPr/>
          <a:lstStyle/>
          <a:p>
            <a:r>
              <a:rPr lang="fi-FI"/>
              <a:t>Vai high capacity and frequency?</a:t>
            </a:r>
          </a:p>
        </p188:txBody>
      </p188:reply>
      <p188:reply id="{A6AF4D3D-BF90-4467-B743-B6DD5DB6FC4A}" authorId="{AB2AE8FA-E16B-C870-3BA0-6F7D3DEC5A3A}" created="2023-11-27T13:49:33.526">
        <p188:txBody>
          <a:bodyPr/>
          <a:lstStyle/>
          <a:p>
            <a:r>
              <a:rPr lang="fi-FI"/>
              <a:t>Korjataan vielä: Public transport with high capacity and frequent intervals….voisiko such as olla uusi lause For example...</a:t>
            </a:r>
          </a:p>
        </p188:txBody>
        <p188:extLst>
          <p:ext xmlns:p="http://schemas.openxmlformats.org/presentationml/2006/main" uri="{57CB4572-C831-44C2-8A1C-0ADB6CCDFE69}">
            <p223:reactions xmlns:p223="http://schemas.microsoft.com/office/powerpoint/2022/03/main">
              <p223:rxn type="👍">
                <p223:instance time="2023-11-29T06:15:12.808" authorId="{913D3E67-25CC-919B-8776-5E9B4CC26F53}"/>
              </p223:rxn>
            </p223:reactions>
          </p:ext>
        </p188:extLst>
      </p188:reply>
    </p188:replyLst>
    <p188:txBody>
      <a:bodyPr/>
      <a:lstStyle/>
      <a:p>
        <a:r>
          <a:rPr lang="fi-FI"/>
          <a:t>Pitäisikö olla form of public...</a:t>
        </a:r>
      </a:p>
    </p188:txBody>
    <p188:extLst>
      <p:ext xmlns:p="http://schemas.openxmlformats.org/presentationml/2006/main" uri="{57CB4572-C831-44C2-8A1C-0ADB6CCDFE69}">
        <p223:reactions xmlns:p223="http://schemas.microsoft.com/office/powerpoint/2022/03/main">
          <p223:rxn type="👍">
            <p223:instance time="2023-11-22T12:16:27.772" authorId="{913D3E67-25CC-919B-8776-5E9B4CC26F53}"/>
          </p223:rxn>
        </p223:reactions>
      </p:ext>
    </p188:extLst>
  </p188:cm>
  <p188:cm id="{6BA767C6-9D34-474B-A9FC-5223A17A2790}" authorId="{F44925FF-B6D9-38E5-150C-4EDF01148D97}" created="2023-11-10T13:17:58.883">
    <ac:txMkLst xmlns:ac="http://schemas.microsoft.com/office/drawing/2013/main/command">
      <pc:docMk xmlns:pc="http://schemas.microsoft.com/office/powerpoint/2013/main/command"/>
      <pc:sldMk xmlns:pc="http://schemas.microsoft.com/office/powerpoint/2013/main/command" cId="0" sldId="282"/>
      <ac:spMk id="1358" creationId="{00000000-0000-0000-0000-000000000000}"/>
      <ac:txMk cp="235" len="20">
        <ac:context len="285" hash="2015028188"/>
      </ac:txMk>
    </ac:txMkLst>
    <p188:pos x="3254733" y="722580"/>
    <p188:replyLst>
      <p188:reply id="{02BBB380-D6E5-4BF8-AF30-D235A069F371}" authorId="{AB2AE8FA-E16B-C870-3BA0-6F7D3DEC5A3A}" created="2023-11-27T13:51:02.500">
        <p188:txBody>
          <a:bodyPr/>
          <a:lstStyle/>
          <a:p>
            <a:r>
              <a:rPr lang="fi-FI"/>
              <a:t>Tämän voisi vielä korjata</a:t>
            </a:r>
          </a:p>
        </p188:txBody>
        <p188:extLst>
          <p:ext xmlns:p="http://schemas.openxmlformats.org/presentationml/2006/main" uri="{57CB4572-C831-44C2-8A1C-0ADB6CCDFE69}">
            <p223:reactions xmlns:p223="http://schemas.microsoft.com/office/powerpoint/2022/03/main">
              <p223:rxn type="👍">
                <p223:instance time="2023-11-29T06:16:58.842" authorId="{913D3E67-25CC-919B-8776-5E9B4CC26F53}"/>
              </p223:rxn>
            </p223:reactions>
          </p:ext>
        </p188:extLst>
      </p188:reply>
    </p188:replyLst>
    <p188:txBody>
      <a:bodyPr/>
      <a:lstStyle/>
      <a:p>
        <a:r>
          <a:rPr lang="fi-FI"/>
          <a:t>...the amount of harmful substances causes...</a:t>
        </a:r>
      </a:p>
    </p188:txBody>
    <p188:extLst>
      <p:ext xmlns:p="http://schemas.openxmlformats.org/presentationml/2006/main" uri="{57CB4572-C831-44C2-8A1C-0ADB6CCDFE69}">
        <p223:reactions xmlns:p223="http://schemas.microsoft.com/office/powerpoint/2022/03/main">
          <p223:rxn type="👍">
            <p223:instance time="2023-11-22T12:17:28.524" authorId="{913D3E67-25CC-919B-8776-5E9B4CC26F53}"/>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C83EDF43-34EF-4E81-9358-645C11BAD805}" type="datetimeFigureOut">
              <a:rPr lang="fi-FI" smtClean="0"/>
              <a:t>2.5.2024</a:t>
            </a:fld>
            <a:endParaRPr lang="fi-FI"/>
          </a:p>
        </p:txBody>
      </p:sp>
      <p:sp>
        <p:nvSpPr>
          <p:cNvPr id="4" name="Dian kuvan paikkamerkki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A471219-C58B-4405-A4D6-9468B66C99B3}" type="slidenum">
              <a:rPr lang="fi-FI" smtClean="0"/>
              <a:t>‹#›</a:t>
            </a:fld>
            <a:endParaRPr lang="fi-FI"/>
          </a:p>
        </p:txBody>
      </p:sp>
    </p:spTree>
    <p:extLst>
      <p:ext uri="{BB962C8B-B14F-4D97-AF65-F5344CB8AC3E}">
        <p14:creationId xmlns:p14="http://schemas.microsoft.com/office/powerpoint/2010/main" val="1085417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A471219-C58B-4405-A4D6-9468B66C99B3}" type="slidenum">
              <a:rPr lang="fi-FI" smtClean="0"/>
              <a:t>27</a:t>
            </a:fld>
            <a:endParaRPr lang="fi-FI"/>
          </a:p>
        </p:txBody>
      </p:sp>
    </p:spTree>
    <p:extLst>
      <p:ext uri="{BB962C8B-B14F-4D97-AF65-F5344CB8AC3E}">
        <p14:creationId xmlns:p14="http://schemas.microsoft.com/office/powerpoint/2010/main" val="759513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5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33.png"/><Relationship Id="rId4" Type="http://schemas.openxmlformats.org/officeDocument/2006/relationships/image" Target="../media/image51.png"/><Relationship Id="rId9" Type="http://schemas.openxmlformats.org/officeDocument/2006/relationships/image" Target="../media/image56.png"/></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2" Type="http://schemas.microsoft.com/office/2018/10/relationships/comments" Target="../comments/modernComment_10B_0.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59.png"/><Relationship Id="rId10" Type="http://schemas.openxmlformats.org/officeDocument/2006/relationships/image" Target="../media/image63.png"/><Relationship Id="rId4" Type="http://schemas.openxmlformats.org/officeDocument/2006/relationships/image" Target="../media/image58.png"/><Relationship Id="rId9" Type="http://schemas.openxmlformats.org/officeDocument/2006/relationships/image" Target="../media/image62.png"/></Relationships>
</file>

<file path=ppt/slides/_rels/slide1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png"/><Relationship Id="rId7" Type="http://schemas.openxmlformats.org/officeDocument/2006/relationships/image" Target="../media/image43.png"/><Relationship Id="rId2" Type="http://schemas.microsoft.com/office/2018/10/relationships/comments" Target="../comments/modernComment_10C_0.xml"/><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3.png"/><Relationship Id="rId5" Type="http://schemas.openxmlformats.org/officeDocument/2006/relationships/image" Target="../media/image58.png"/><Relationship Id="rId10" Type="http://schemas.openxmlformats.org/officeDocument/2006/relationships/image" Target="../media/image65.png"/><Relationship Id="rId4" Type="http://schemas.openxmlformats.org/officeDocument/2006/relationships/image" Target="../media/image57.png"/><Relationship Id="rId9" Type="http://schemas.openxmlformats.org/officeDocument/2006/relationships/image" Target="../media/image64.pn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png"/><Relationship Id="rId7" Type="http://schemas.openxmlformats.org/officeDocument/2006/relationships/image" Target="../media/image43.png"/><Relationship Id="rId2" Type="http://schemas.microsoft.com/office/2018/10/relationships/comments" Target="../comments/modernComment_10D_0.xml"/><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3.png"/><Relationship Id="rId5" Type="http://schemas.openxmlformats.org/officeDocument/2006/relationships/image" Target="../media/image58.png"/><Relationship Id="rId10" Type="http://schemas.openxmlformats.org/officeDocument/2006/relationships/image" Target="../media/image65.png"/><Relationship Id="rId4" Type="http://schemas.openxmlformats.org/officeDocument/2006/relationships/image" Target="../media/image57.png"/><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png"/><Relationship Id="rId7" Type="http://schemas.openxmlformats.org/officeDocument/2006/relationships/image" Target="../media/image72.png"/><Relationship Id="rId2" Type="http://schemas.openxmlformats.org/officeDocument/2006/relationships/hyperlink" Target="https://www.kielitoimistonsanakirja.fi/luonto" TargetMode="Externa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png"/><Relationship Id="rId7" Type="http://schemas.openxmlformats.org/officeDocument/2006/relationships/image" Target="../media/image72.png"/><Relationship Id="rId2" Type="http://schemas.microsoft.com/office/2018/10/relationships/comments" Target="../comments/modernComment_110_0.xml"/><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png"/><Relationship Id="rId7" Type="http://schemas.openxmlformats.org/officeDocument/2006/relationships/image" Target="../media/image72.png"/><Relationship Id="rId2" Type="http://schemas.microsoft.com/office/2018/10/relationships/comments" Target="../comments/modernComment_111_0.xml"/><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43.png"/><Relationship Id="rId2" Type="http://schemas.microsoft.com/office/2018/10/relationships/comments" Target="../comments/modernComment_112_0.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81.png"/><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2_0.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5.png"/><Relationship Id="rId7" Type="http://schemas.openxmlformats.org/officeDocument/2006/relationships/image" Target="../media/image8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53.png"/><Relationship Id="rId4" Type="http://schemas.openxmlformats.org/officeDocument/2006/relationships/image" Target="../media/image82.pn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png"/><Relationship Id="rId7" Type="http://schemas.openxmlformats.org/officeDocument/2006/relationships/image" Target="../media/image89.png"/><Relationship Id="rId12" Type="http://schemas.openxmlformats.org/officeDocument/2006/relationships/image" Target="../media/image93.png"/><Relationship Id="rId2" Type="http://schemas.microsoft.com/office/2018/10/relationships/comments" Target="../comments/modernComment_114_0.xml"/><Relationship Id="rId1" Type="http://schemas.openxmlformats.org/officeDocument/2006/relationships/slideLayout" Target="../slideLayouts/slideLayout1.xml"/><Relationship Id="rId6" Type="http://schemas.openxmlformats.org/officeDocument/2006/relationships/image" Target="../media/image88.png"/><Relationship Id="rId11" Type="http://schemas.openxmlformats.org/officeDocument/2006/relationships/image" Target="../media/image92.png"/><Relationship Id="rId5" Type="http://schemas.openxmlformats.org/officeDocument/2006/relationships/image" Target="../media/image87.png"/><Relationship Id="rId10" Type="http://schemas.openxmlformats.org/officeDocument/2006/relationships/image" Target="../media/image91.png"/><Relationship Id="rId4" Type="http://schemas.openxmlformats.org/officeDocument/2006/relationships/image" Target="../media/image86.png"/><Relationship Id="rId9" Type="http://schemas.openxmlformats.org/officeDocument/2006/relationships/image" Target="../media/image90.png"/></Relationships>
</file>

<file path=ppt/slides/_rels/slide2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6.png"/><Relationship Id="rId7" Type="http://schemas.openxmlformats.org/officeDocument/2006/relationships/image" Target="../media/image43.png"/><Relationship Id="rId2" Type="http://schemas.microsoft.com/office/2018/10/relationships/comments" Target="../comments/modernComment_115_0.xml"/><Relationship Id="rId1" Type="http://schemas.openxmlformats.org/officeDocument/2006/relationships/slideLayout" Target="../slideLayouts/slideLayout1.xml"/><Relationship Id="rId6" Type="http://schemas.openxmlformats.org/officeDocument/2006/relationships/image" Target="../media/image89.png"/><Relationship Id="rId11" Type="http://schemas.openxmlformats.org/officeDocument/2006/relationships/image" Target="../media/image93.png"/><Relationship Id="rId5" Type="http://schemas.openxmlformats.org/officeDocument/2006/relationships/image" Target="../media/image88.png"/><Relationship Id="rId10" Type="http://schemas.openxmlformats.org/officeDocument/2006/relationships/image" Target="../media/image92.png"/><Relationship Id="rId4" Type="http://schemas.openxmlformats.org/officeDocument/2006/relationships/image" Target="../media/image87.png"/><Relationship Id="rId9" Type="http://schemas.openxmlformats.org/officeDocument/2006/relationships/image" Target="../media/image91.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png"/><Relationship Id="rId7" Type="http://schemas.openxmlformats.org/officeDocument/2006/relationships/image" Target="../media/image89.png"/><Relationship Id="rId12" Type="http://schemas.openxmlformats.org/officeDocument/2006/relationships/image" Target="../media/image93.png"/><Relationship Id="rId2" Type="http://schemas.microsoft.com/office/2018/10/relationships/comments" Target="../comments/modernComment_116_0.xml"/><Relationship Id="rId1" Type="http://schemas.openxmlformats.org/officeDocument/2006/relationships/slideLayout" Target="../slideLayouts/slideLayout1.xml"/><Relationship Id="rId6" Type="http://schemas.openxmlformats.org/officeDocument/2006/relationships/image" Target="../media/image88.png"/><Relationship Id="rId11" Type="http://schemas.openxmlformats.org/officeDocument/2006/relationships/image" Target="../media/image92.png"/><Relationship Id="rId5" Type="http://schemas.openxmlformats.org/officeDocument/2006/relationships/image" Target="../media/image87.png"/><Relationship Id="rId10" Type="http://schemas.openxmlformats.org/officeDocument/2006/relationships/image" Target="../media/image91.png"/><Relationship Id="rId4" Type="http://schemas.openxmlformats.org/officeDocument/2006/relationships/image" Target="../media/image86.png"/><Relationship Id="rId9" Type="http://schemas.openxmlformats.org/officeDocument/2006/relationships/image" Target="../media/image90.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18_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19_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hyperlink" Target="https://www.eea.europa.eu/themes/biodiversity/intro" TargetMode="External"/><Relationship Id="rId3" Type="http://schemas.microsoft.com/office/2018/10/relationships/comments" Target="../comments/modernComment_11A_0.xml"/><Relationship Id="rId7" Type="http://schemas.openxmlformats.org/officeDocument/2006/relationships/hyperlink" Target="https://ym.fi/eu-n-biodiversiteettistrategia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hiilineutraalisuomi.fi/fi-FI/Canemure/Osahankkeet/Ilmatieteen_laitos/Ilmatieteen_laitos_Kohti" TargetMode="External"/><Relationship Id="rId5" Type="http://schemas.openxmlformats.org/officeDocument/2006/relationships/image" Target="../media/image4.png"/><Relationship Id="rId10" Type="http://schemas.openxmlformats.org/officeDocument/2006/relationships/hyperlink" Target="https://viherkerroin.aalto.fi/8" TargetMode="External"/><Relationship Id="rId4" Type="http://schemas.openxmlformats.org/officeDocument/2006/relationships/hyperlink" Target="https://helda.helsinki.fi/bitstream/handle/10138/42483/SYKEra_39_2013.pdf" TargetMode="External"/><Relationship Id="rId9" Type="http://schemas.openxmlformats.org/officeDocument/2006/relationships/hyperlink" Target="https://www.ymparisto.fi/fi-fi/kulutus_ja_tuotanto/pilaantuneet_maaalueet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3_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5.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png"/><Relationship Id="rId7"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microsoft.com/office/2018/10/relationships/comments" Target="../comments/modernComment_107_0.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6.png"/><Relationship Id="rId7" Type="http://schemas.openxmlformats.org/officeDocument/2006/relationships/image" Target="../media/image44.png"/><Relationship Id="rId2" Type="http://schemas.microsoft.com/office/2018/10/relationships/comments" Target="../comments/modernComment_108_0.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8.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10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noFill/>
        </p:spPr>
      </p:pic>
      <p:pic>
        <p:nvPicPr>
          <p:cNvPr id="101" name="Picture 10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03148" y="3677412"/>
            <a:ext cx="1621536" cy="2488692"/>
          </a:xfrm>
          <a:prstGeom prst="rect">
            <a:avLst/>
          </a:prstGeom>
          <a:noFill/>
        </p:spPr>
      </p:pic>
      <p:pic>
        <p:nvPicPr>
          <p:cNvPr id="102" name="Picture 10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0719816" y="669036"/>
            <a:ext cx="685800" cy="647700"/>
          </a:xfrm>
          <a:prstGeom prst="rect">
            <a:avLst/>
          </a:prstGeom>
          <a:noFill/>
        </p:spPr>
      </p:pic>
      <p:sp>
        <p:nvSpPr>
          <p:cNvPr id="103" name="Rectangle 103"/>
          <p:cNvSpPr/>
          <p:nvPr/>
        </p:nvSpPr>
        <p:spPr>
          <a:xfrm>
            <a:off x="3328305" y="3061884"/>
            <a:ext cx="6460102" cy="1179810"/>
          </a:xfrm>
          <a:prstGeom prst="rect">
            <a:avLst/>
          </a:prstGeom>
        </p:spPr>
        <p:txBody>
          <a:bodyPr wrap="none" lIns="0" tIns="0" rIns="0" bIns="0" anchor="t">
            <a:spAutoFit/>
          </a:bodyPr>
          <a:lstStyle/>
          <a:p>
            <a:r>
              <a:rPr lang="en-US" sz="4000" b="1" dirty="0">
                <a:solidFill>
                  <a:schemeClr val="bg1"/>
                </a:solidFill>
                <a:latin typeface="Barlow"/>
              </a:rPr>
              <a:t>City of Oulu's Environmental </a:t>
            </a:r>
            <a:endParaRPr lang="fi-FI" sz="4000" b="1">
              <a:solidFill>
                <a:schemeClr val="bg1"/>
              </a:solidFill>
              <a:latin typeface="Barlow"/>
            </a:endParaRPr>
          </a:p>
          <a:p>
            <a:pPr marL="0">
              <a:lnSpc>
                <a:spcPts val="4399"/>
              </a:lnSpc>
            </a:pPr>
            <a:r>
              <a:rPr lang="en-US" sz="4000" b="1" err="1">
                <a:solidFill>
                  <a:schemeClr val="bg1"/>
                </a:solidFill>
                <a:latin typeface="Barlow"/>
              </a:rPr>
              <a:t>Programme</a:t>
            </a:r>
            <a:r>
              <a:rPr lang="en-US" sz="4000" b="1" dirty="0">
                <a:solidFill>
                  <a:schemeClr val="bg1"/>
                </a:solidFill>
                <a:latin typeface="Barlow"/>
              </a:rPr>
              <a:t> 2026</a:t>
            </a:r>
          </a:p>
        </p:txBody>
      </p:sp>
      <p:sp>
        <p:nvSpPr>
          <p:cNvPr id="105" name="Rectangle 105"/>
          <p:cNvSpPr/>
          <p:nvPr/>
        </p:nvSpPr>
        <p:spPr>
          <a:xfrm>
            <a:off x="3328305" y="4629165"/>
            <a:ext cx="5745163" cy="699550"/>
          </a:xfrm>
          <a:prstGeom prst="rect">
            <a:avLst/>
          </a:prstGeom>
        </p:spPr>
        <p:txBody>
          <a:bodyPr wrap="none" lIns="0" tIns="0" rIns="0" bIns="0" anchor="t">
            <a:spAutoFit/>
          </a:bodyPr>
          <a:lstStyle/>
          <a:p>
            <a:r>
              <a:rPr lang="en-US" sz="2150" b="1" i="0" spc="0" baseline="0" dirty="0">
                <a:solidFill>
                  <a:srgbClr val="FFFFFF"/>
                </a:solidFill>
                <a:latin typeface="Barlow"/>
              </a:rPr>
              <a:t>A Higher Degree of </a:t>
            </a:r>
            <a:r>
              <a:rPr lang="en-US" sz="2150" b="1" dirty="0">
                <a:solidFill>
                  <a:srgbClr val="FFFFFF"/>
                </a:solidFill>
                <a:latin typeface="Barlow"/>
              </a:rPr>
              <a:t>Environmental</a:t>
            </a:r>
            <a:r>
              <a:rPr lang="en-US" sz="2150" b="1" i="0" spc="0" baseline="0" dirty="0">
                <a:solidFill>
                  <a:srgbClr val="FFFFFF"/>
                </a:solidFill>
                <a:latin typeface="Barlow"/>
              </a:rPr>
              <a:t> </a:t>
            </a:r>
            <a:r>
              <a:rPr lang="en-US" sz="2150" b="1" dirty="0">
                <a:solidFill>
                  <a:srgbClr val="FFFFFF"/>
                </a:solidFill>
                <a:latin typeface="Barlow"/>
              </a:rPr>
              <a:t>Friendliness </a:t>
            </a:r>
            <a:endParaRPr lang="en-US" sz="2150" b="1" i="0" spc="0" baseline="0" dirty="0">
              <a:solidFill>
                <a:srgbClr val="FFFFFF"/>
              </a:solidFill>
              <a:latin typeface="Barlow"/>
            </a:endParaRPr>
          </a:p>
          <a:p>
            <a:pPr marL="0">
              <a:lnSpc>
                <a:spcPts val="3287"/>
              </a:lnSpc>
            </a:pPr>
            <a:r>
              <a:rPr lang="en-US" sz="2000" b="1" i="0" spc="0" baseline="0" dirty="0">
                <a:solidFill>
                  <a:srgbClr val="FFFFFF"/>
                </a:solidFill>
                <a:latin typeface="Barlow"/>
              </a:rPr>
              <a:t>26.6.2023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Freeform 439"/>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440" name="Picture 10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23900" y="5751576"/>
            <a:ext cx="1249680" cy="623316"/>
          </a:xfrm>
          <a:prstGeom prst="rect">
            <a:avLst/>
          </a:prstGeom>
          <a:noFill/>
        </p:spPr>
      </p:pic>
      <p:pic>
        <p:nvPicPr>
          <p:cNvPr id="442" name="Picture 44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449904" y="3964967"/>
            <a:ext cx="2351462" cy="2351479"/>
          </a:xfrm>
          <a:prstGeom prst="rect">
            <a:avLst/>
          </a:prstGeom>
          <a:noFill/>
        </p:spPr>
      </p:pic>
      <p:pic>
        <p:nvPicPr>
          <p:cNvPr id="443" name="Picture 44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311147" y="2820988"/>
            <a:ext cx="1959265" cy="1959271"/>
          </a:xfrm>
          <a:prstGeom prst="rect">
            <a:avLst/>
          </a:prstGeom>
          <a:noFill/>
        </p:spPr>
      </p:pic>
      <p:sp>
        <p:nvSpPr>
          <p:cNvPr id="444" name="Freeform 444"/>
          <p:cNvSpPr/>
          <p:nvPr/>
        </p:nvSpPr>
        <p:spPr>
          <a:xfrm>
            <a:off x="0" y="669037"/>
            <a:ext cx="12192000" cy="1822704"/>
          </a:xfrm>
          <a:custGeom>
            <a:avLst/>
            <a:gdLst/>
            <a:ahLst/>
            <a:cxnLst/>
            <a:rect l="0" t="0" r="0" b="0"/>
            <a:pathLst>
              <a:path w="12192000" h="1822704">
                <a:moveTo>
                  <a:pt x="0" y="1822704"/>
                </a:moveTo>
                <a:lnTo>
                  <a:pt x="12192000" y="1822704"/>
                </a:lnTo>
                <a:lnTo>
                  <a:pt x="12192000" y="0"/>
                </a:lnTo>
                <a:lnTo>
                  <a:pt x="0" y="0"/>
                </a:lnTo>
                <a:lnTo>
                  <a:pt x="0" y="1822704"/>
                </a:lnTo>
                <a:close/>
              </a:path>
            </a:pathLst>
          </a:custGeom>
          <a:solidFill>
            <a:srgbClr val="FAAF3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45" name="Freeform 445"/>
          <p:cNvSpPr/>
          <p:nvPr/>
        </p:nvSpPr>
        <p:spPr>
          <a:xfrm>
            <a:off x="757427" y="2865120"/>
            <a:ext cx="4835653" cy="431292"/>
          </a:xfrm>
          <a:custGeom>
            <a:avLst/>
            <a:gdLst/>
            <a:ahLst/>
            <a:cxnLst/>
            <a:rect l="0" t="0" r="0" b="0"/>
            <a:pathLst>
              <a:path w="4835653" h="431292">
                <a:moveTo>
                  <a:pt x="0" y="431292"/>
                </a:moveTo>
                <a:lnTo>
                  <a:pt x="4835653" y="431292"/>
                </a:lnTo>
                <a:lnTo>
                  <a:pt x="4835653" y="0"/>
                </a:lnTo>
                <a:lnTo>
                  <a:pt x="0" y="0"/>
                </a:lnTo>
                <a:lnTo>
                  <a:pt x="0" y="431292"/>
                </a:lnTo>
                <a:close/>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pic>
        <p:nvPicPr>
          <p:cNvPr id="446" name="Picture 44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55838" y="1480169"/>
            <a:ext cx="1165478" cy="1044961"/>
          </a:xfrm>
          <a:prstGeom prst="rect">
            <a:avLst/>
          </a:prstGeom>
          <a:noFill/>
        </p:spPr>
      </p:pic>
      <p:sp>
        <p:nvSpPr>
          <p:cNvPr id="447" name="Freeform 447"/>
          <p:cNvSpPr/>
          <p:nvPr/>
        </p:nvSpPr>
        <p:spPr>
          <a:xfrm>
            <a:off x="294391" y="2270425"/>
            <a:ext cx="74426" cy="314328"/>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448" name="Freeform 448"/>
          <p:cNvSpPr/>
          <p:nvPr/>
        </p:nvSpPr>
        <p:spPr>
          <a:xfrm>
            <a:off x="215039" y="1958867"/>
            <a:ext cx="233130" cy="395981"/>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449" name="Freeform 449"/>
          <p:cNvSpPr/>
          <p:nvPr/>
        </p:nvSpPr>
        <p:spPr>
          <a:xfrm>
            <a:off x="88651" y="2179749"/>
            <a:ext cx="74426" cy="315077"/>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450" name="Freeform 450"/>
          <p:cNvSpPr/>
          <p:nvPr/>
        </p:nvSpPr>
        <p:spPr>
          <a:xfrm>
            <a:off x="9299" y="1867449"/>
            <a:ext cx="233130" cy="396925"/>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451" name="Freeform 451"/>
          <p:cNvSpPr/>
          <p:nvPr/>
        </p:nvSpPr>
        <p:spPr>
          <a:xfrm>
            <a:off x="2372867" y="1079373"/>
            <a:ext cx="580644" cy="1442848"/>
          </a:xfrm>
          <a:custGeom>
            <a:avLst/>
            <a:gdLst/>
            <a:ahLst/>
            <a:cxnLst/>
            <a:rect l="0" t="0" r="0" b="0"/>
            <a:pathLst>
              <a:path w="580644" h="1442848">
                <a:moveTo>
                  <a:pt x="0" y="156845"/>
                </a:moveTo>
                <a:lnTo>
                  <a:pt x="0" y="1442848"/>
                </a:lnTo>
                <a:lnTo>
                  <a:pt x="580644" y="1442848"/>
                </a:lnTo>
                <a:lnTo>
                  <a:pt x="580644" y="156845"/>
                </a:lnTo>
                <a:cubicBezTo>
                  <a:pt x="580644" y="0"/>
                  <a:pt x="0" y="0"/>
                  <a:pt x="0" y="156845"/>
                </a:cubicBezTo>
                <a:close/>
                <a:moveTo>
                  <a:pt x="3248915" y="5778627"/>
                </a:moveTo>
                <a:moveTo>
                  <a:pt x="94108" y="1380110"/>
                </a:moveTo>
                <a:lnTo>
                  <a:pt x="47118" y="1380110"/>
                </a:lnTo>
                <a:lnTo>
                  <a:pt x="47118" y="1286002"/>
                </a:lnTo>
                <a:lnTo>
                  <a:pt x="94108" y="1286002"/>
                </a:lnTo>
                <a:close/>
                <a:moveTo>
                  <a:pt x="2025650" y="5778627"/>
                </a:moveTo>
                <a:moveTo>
                  <a:pt x="94108" y="1207643"/>
                </a:moveTo>
                <a:lnTo>
                  <a:pt x="47118" y="1207643"/>
                </a:lnTo>
                <a:lnTo>
                  <a:pt x="47118" y="1129157"/>
                </a:lnTo>
                <a:lnTo>
                  <a:pt x="94108" y="1129157"/>
                </a:lnTo>
                <a:close/>
                <a:moveTo>
                  <a:pt x="2198117" y="5778627"/>
                </a:moveTo>
                <a:moveTo>
                  <a:pt x="94108" y="1050799"/>
                </a:moveTo>
                <a:lnTo>
                  <a:pt x="47118" y="1050799"/>
                </a:lnTo>
                <a:lnTo>
                  <a:pt x="47118" y="972312"/>
                </a:lnTo>
                <a:lnTo>
                  <a:pt x="94108" y="972312"/>
                </a:lnTo>
                <a:close/>
                <a:moveTo>
                  <a:pt x="2354961" y="5778627"/>
                </a:moveTo>
                <a:moveTo>
                  <a:pt x="94108" y="893954"/>
                </a:moveTo>
                <a:lnTo>
                  <a:pt x="47118" y="893954"/>
                </a:lnTo>
                <a:lnTo>
                  <a:pt x="47118" y="815594"/>
                </a:lnTo>
                <a:lnTo>
                  <a:pt x="94108" y="815594"/>
                </a:lnTo>
                <a:close/>
                <a:moveTo>
                  <a:pt x="2511806" y="5778627"/>
                </a:moveTo>
                <a:moveTo>
                  <a:pt x="94108" y="737108"/>
                </a:moveTo>
                <a:lnTo>
                  <a:pt x="47118" y="737108"/>
                </a:lnTo>
                <a:lnTo>
                  <a:pt x="47118" y="643001"/>
                </a:lnTo>
                <a:lnTo>
                  <a:pt x="94108" y="643001"/>
                </a:lnTo>
                <a:close/>
                <a:moveTo>
                  <a:pt x="2668652" y="5778627"/>
                </a:moveTo>
                <a:moveTo>
                  <a:pt x="94108" y="564643"/>
                </a:moveTo>
                <a:lnTo>
                  <a:pt x="47118" y="564643"/>
                </a:lnTo>
                <a:lnTo>
                  <a:pt x="47118" y="486156"/>
                </a:lnTo>
                <a:lnTo>
                  <a:pt x="94108" y="486156"/>
                </a:lnTo>
                <a:close/>
                <a:moveTo>
                  <a:pt x="2841117" y="5778627"/>
                </a:moveTo>
                <a:moveTo>
                  <a:pt x="94108" y="407798"/>
                </a:moveTo>
                <a:lnTo>
                  <a:pt x="47118" y="407798"/>
                </a:lnTo>
                <a:lnTo>
                  <a:pt x="47118" y="329312"/>
                </a:lnTo>
                <a:lnTo>
                  <a:pt x="94108" y="329312"/>
                </a:lnTo>
                <a:close/>
                <a:moveTo>
                  <a:pt x="2997962" y="5778627"/>
                </a:moveTo>
                <a:moveTo>
                  <a:pt x="94108" y="250952"/>
                </a:moveTo>
                <a:lnTo>
                  <a:pt x="47118" y="250952"/>
                </a:lnTo>
                <a:lnTo>
                  <a:pt x="47118" y="172593"/>
                </a:lnTo>
                <a:lnTo>
                  <a:pt x="94108" y="172593"/>
                </a:lnTo>
                <a:close/>
                <a:moveTo>
                  <a:pt x="3154808" y="5778627"/>
                </a:moveTo>
                <a:moveTo>
                  <a:pt x="188341" y="1380110"/>
                </a:moveTo>
                <a:lnTo>
                  <a:pt x="125603" y="1380110"/>
                </a:lnTo>
                <a:lnTo>
                  <a:pt x="125603" y="1286002"/>
                </a:lnTo>
                <a:lnTo>
                  <a:pt x="188341" y="1286002"/>
                </a:lnTo>
                <a:close/>
                <a:moveTo>
                  <a:pt x="2025650" y="5778627"/>
                </a:moveTo>
                <a:moveTo>
                  <a:pt x="188341" y="1207643"/>
                </a:moveTo>
                <a:lnTo>
                  <a:pt x="125603" y="1207643"/>
                </a:lnTo>
                <a:lnTo>
                  <a:pt x="125603" y="1129157"/>
                </a:lnTo>
                <a:lnTo>
                  <a:pt x="188341" y="1129157"/>
                </a:lnTo>
                <a:close/>
                <a:moveTo>
                  <a:pt x="2198117" y="5778627"/>
                </a:moveTo>
                <a:moveTo>
                  <a:pt x="188341" y="1050799"/>
                </a:moveTo>
                <a:lnTo>
                  <a:pt x="125603" y="1050799"/>
                </a:lnTo>
                <a:lnTo>
                  <a:pt x="125603" y="972312"/>
                </a:lnTo>
                <a:lnTo>
                  <a:pt x="188341" y="972312"/>
                </a:lnTo>
                <a:close/>
                <a:moveTo>
                  <a:pt x="2354961" y="5778627"/>
                </a:moveTo>
                <a:moveTo>
                  <a:pt x="188341" y="893954"/>
                </a:moveTo>
                <a:lnTo>
                  <a:pt x="125603" y="893954"/>
                </a:lnTo>
                <a:lnTo>
                  <a:pt x="125603" y="815594"/>
                </a:lnTo>
                <a:lnTo>
                  <a:pt x="188341" y="815594"/>
                </a:lnTo>
                <a:close/>
                <a:moveTo>
                  <a:pt x="2511806" y="5778627"/>
                </a:moveTo>
                <a:moveTo>
                  <a:pt x="188341" y="737108"/>
                </a:moveTo>
                <a:lnTo>
                  <a:pt x="125603" y="737108"/>
                </a:lnTo>
                <a:lnTo>
                  <a:pt x="125603" y="643001"/>
                </a:lnTo>
                <a:lnTo>
                  <a:pt x="188341" y="643001"/>
                </a:lnTo>
                <a:close/>
                <a:moveTo>
                  <a:pt x="2668652" y="5778627"/>
                </a:moveTo>
                <a:moveTo>
                  <a:pt x="188341" y="564643"/>
                </a:moveTo>
                <a:lnTo>
                  <a:pt x="125603" y="564643"/>
                </a:lnTo>
                <a:lnTo>
                  <a:pt x="125603" y="486156"/>
                </a:lnTo>
                <a:lnTo>
                  <a:pt x="188341" y="486156"/>
                </a:lnTo>
                <a:close/>
                <a:moveTo>
                  <a:pt x="2841117" y="5778627"/>
                </a:moveTo>
                <a:moveTo>
                  <a:pt x="188341" y="407798"/>
                </a:moveTo>
                <a:lnTo>
                  <a:pt x="125603" y="407798"/>
                </a:lnTo>
                <a:lnTo>
                  <a:pt x="125603" y="329312"/>
                </a:lnTo>
                <a:lnTo>
                  <a:pt x="188341" y="329312"/>
                </a:lnTo>
                <a:close/>
                <a:moveTo>
                  <a:pt x="2997962" y="5778627"/>
                </a:moveTo>
                <a:moveTo>
                  <a:pt x="188341" y="250952"/>
                </a:moveTo>
                <a:lnTo>
                  <a:pt x="125603" y="250952"/>
                </a:lnTo>
                <a:lnTo>
                  <a:pt x="125603" y="172593"/>
                </a:lnTo>
                <a:lnTo>
                  <a:pt x="188341" y="172593"/>
                </a:lnTo>
                <a:close/>
                <a:moveTo>
                  <a:pt x="3154808" y="5778627"/>
                </a:moveTo>
                <a:moveTo>
                  <a:pt x="266828" y="1380110"/>
                </a:moveTo>
                <a:lnTo>
                  <a:pt x="219710" y="1380110"/>
                </a:lnTo>
                <a:lnTo>
                  <a:pt x="219710" y="1286002"/>
                </a:lnTo>
                <a:lnTo>
                  <a:pt x="266828" y="1286002"/>
                </a:lnTo>
                <a:close/>
                <a:moveTo>
                  <a:pt x="2025650" y="5778627"/>
                </a:moveTo>
                <a:moveTo>
                  <a:pt x="266828" y="1207643"/>
                </a:moveTo>
                <a:lnTo>
                  <a:pt x="219710" y="1207643"/>
                </a:lnTo>
                <a:lnTo>
                  <a:pt x="219710" y="1129157"/>
                </a:lnTo>
                <a:lnTo>
                  <a:pt x="266828" y="1129157"/>
                </a:lnTo>
                <a:close/>
                <a:moveTo>
                  <a:pt x="2198117" y="5778627"/>
                </a:moveTo>
                <a:moveTo>
                  <a:pt x="266828" y="1050799"/>
                </a:moveTo>
                <a:lnTo>
                  <a:pt x="219710" y="1050799"/>
                </a:lnTo>
                <a:lnTo>
                  <a:pt x="219710" y="972312"/>
                </a:lnTo>
                <a:lnTo>
                  <a:pt x="266828" y="972312"/>
                </a:lnTo>
                <a:close/>
                <a:moveTo>
                  <a:pt x="2354961" y="5778627"/>
                </a:moveTo>
                <a:moveTo>
                  <a:pt x="266828" y="893954"/>
                </a:moveTo>
                <a:lnTo>
                  <a:pt x="219710" y="893954"/>
                </a:lnTo>
                <a:lnTo>
                  <a:pt x="219710" y="815594"/>
                </a:lnTo>
                <a:lnTo>
                  <a:pt x="266828" y="815594"/>
                </a:lnTo>
                <a:close/>
                <a:moveTo>
                  <a:pt x="2511806" y="5778627"/>
                </a:moveTo>
                <a:moveTo>
                  <a:pt x="266828" y="737108"/>
                </a:moveTo>
                <a:lnTo>
                  <a:pt x="219710" y="737108"/>
                </a:lnTo>
                <a:lnTo>
                  <a:pt x="219710" y="643001"/>
                </a:lnTo>
                <a:lnTo>
                  <a:pt x="266828" y="643001"/>
                </a:lnTo>
                <a:close/>
                <a:moveTo>
                  <a:pt x="2668652" y="5778627"/>
                </a:moveTo>
                <a:moveTo>
                  <a:pt x="266828" y="564643"/>
                </a:moveTo>
                <a:lnTo>
                  <a:pt x="219710" y="564643"/>
                </a:lnTo>
                <a:lnTo>
                  <a:pt x="219710" y="486156"/>
                </a:lnTo>
                <a:lnTo>
                  <a:pt x="266828" y="486156"/>
                </a:lnTo>
                <a:close/>
                <a:moveTo>
                  <a:pt x="2841117" y="5778627"/>
                </a:moveTo>
                <a:moveTo>
                  <a:pt x="266828" y="407798"/>
                </a:moveTo>
                <a:lnTo>
                  <a:pt x="219710" y="407798"/>
                </a:lnTo>
                <a:lnTo>
                  <a:pt x="219710" y="329312"/>
                </a:lnTo>
                <a:lnTo>
                  <a:pt x="266828" y="329312"/>
                </a:lnTo>
                <a:close/>
                <a:moveTo>
                  <a:pt x="2997962" y="5778627"/>
                </a:moveTo>
                <a:moveTo>
                  <a:pt x="266828" y="250952"/>
                </a:moveTo>
                <a:lnTo>
                  <a:pt x="219710" y="250952"/>
                </a:lnTo>
                <a:lnTo>
                  <a:pt x="219710" y="172593"/>
                </a:lnTo>
                <a:lnTo>
                  <a:pt x="266828" y="172593"/>
                </a:lnTo>
                <a:close/>
                <a:moveTo>
                  <a:pt x="3154808" y="5778627"/>
                </a:moveTo>
                <a:moveTo>
                  <a:pt x="360934" y="1380110"/>
                </a:moveTo>
                <a:lnTo>
                  <a:pt x="313818" y="1380110"/>
                </a:lnTo>
                <a:lnTo>
                  <a:pt x="313818" y="1286002"/>
                </a:lnTo>
                <a:lnTo>
                  <a:pt x="360934" y="1286002"/>
                </a:lnTo>
                <a:close/>
                <a:moveTo>
                  <a:pt x="2025650" y="5778627"/>
                </a:moveTo>
                <a:moveTo>
                  <a:pt x="360934" y="1207643"/>
                </a:moveTo>
                <a:lnTo>
                  <a:pt x="313818" y="1207643"/>
                </a:lnTo>
                <a:lnTo>
                  <a:pt x="313818" y="1129157"/>
                </a:lnTo>
                <a:lnTo>
                  <a:pt x="360934" y="1129157"/>
                </a:lnTo>
                <a:close/>
                <a:moveTo>
                  <a:pt x="2198117" y="5778627"/>
                </a:moveTo>
                <a:moveTo>
                  <a:pt x="360934" y="1050799"/>
                </a:moveTo>
                <a:lnTo>
                  <a:pt x="313818" y="1050799"/>
                </a:lnTo>
                <a:lnTo>
                  <a:pt x="313818" y="972312"/>
                </a:lnTo>
                <a:lnTo>
                  <a:pt x="360934" y="972312"/>
                </a:lnTo>
                <a:close/>
                <a:moveTo>
                  <a:pt x="2354961" y="5778627"/>
                </a:moveTo>
                <a:moveTo>
                  <a:pt x="360934" y="893954"/>
                </a:moveTo>
                <a:lnTo>
                  <a:pt x="313818" y="893954"/>
                </a:lnTo>
                <a:lnTo>
                  <a:pt x="313818" y="815594"/>
                </a:lnTo>
                <a:lnTo>
                  <a:pt x="360934" y="815594"/>
                </a:lnTo>
                <a:close/>
                <a:moveTo>
                  <a:pt x="2511806" y="5778627"/>
                </a:moveTo>
                <a:moveTo>
                  <a:pt x="360934" y="737108"/>
                </a:moveTo>
                <a:lnTo>
                  <a:pt x="313818" y="737108"/>
                </a:lnTo>
                <a:lnTo>
                  <a:pt x="313818" y="643001"/>
                </a:lnTo>
                <a:lnTo>
                  <a:pt x="360934" y="643001"/>
                </a:lnTo>
                <a:close/>
                <a:moveTo>
                  <a:pt x="2668652" y="5778627"/>
                </a:moveTo>
                <a:moveTo>
                  <a:pt x="360934" y="564643"/>
                </a:moveTo>
                <a:lnTo>
                  <a:pt x="313818" y="564643"/>
                </a:lnTo>
                <a:lnTo>
                  <a:pt x="313818" y="486156"/>
                </a:lnTo>
                <a:lnTo>
                  <a:pt x="360934" y="486156"/>
                </a:lnTo>
                <a:close/>
                <a:moveTo>
                  <a:pt x="2841117" y="5778627"/>
                </a:moveTo>
                <a:moveTo>
                  <a:pt x="360934" y="407798"/>
                </a:moveTo>
                <a:lnTo>
                  <a:pt x="313818" y="407798"/>
                </a:lnTo>
                <a:lnTo>
                  <a:pt x="313818" y="329312"/>
                </a:lnTo>
                <a:lnTo>
                  <a:pt x="360934" y="329312"/>
                </a:lnTo>
                <a:close/>
                <a:moveTo>
                  <a:pt x="2997962" y="5778627"/>
                </a:moveTo>
                <a:moveTo>
                  <a:pt x="360934" y="250952"/>
                </a:moveTo>
                <a:lnTo>
                  <a:pt x="313818" y="250952"/>
                </a:lnTo>
                <a:lnTo>
                  <a:pt x="313818" y="172593"/>
                </a:lnTo>
                <a:lnTo>
                  <a:pt x="360934" y="172593"/>
                </a:lnTo>
                <a:close/>
                <a:moveTo>
                  <a:pt x="3154808" y="5778627"/>
                </a:moveTo>
                <a:moveTo>
                  <a:pt x="455041" y="1380110"/>
                </a:moveTo>
                <a:lnTo>
                  <a:pt x="392303" y="1380110"/>
                </a:lnTo>
                <a:lnTo>
                  <a:pt x="392303" y="1286002"/>
                </a:lnTo>
                <a:lnTo>
                  <a:pt x="455041" y="1286002"/>
                </a:lnTo>
                <a:close/>
                <a:moveTo>
                  <a:pt x="2025650" y="5778627"/>
                </a:moveTo>
                <a:moveTo>
                  <a:pt x="455041" y="1207643"/>
                </a:moveTo>
                <a:lnTo>
                  <a:pt x="392303" y="1207643"/>
                </a:lnTo>
                <a:lnTo>
                  <a:pt x="392303" y="1129157"/>
                </a:lnTo>
                <a:lnTo>
                  <a:pt x="455041" y="1129157"/>
                </a:lnTo>
                <a:close/>
                <a:moveTo>
                  <a:pt x="2198117" y="5778627"/>
                </a:moveTo>
                <a:moveTo>
                  <a:pt x="455041" y="1050799"/>
                </a:moveTo>
                <a:lnTo>
                  <a:pt x="392303" y="1050799"/>
                </a:lnTo>
                <a:lnTo>
                  <a:pt x="392303" y="972312"/>
                </a:lnTo>
                <a:lnTo>
                  <a:pt x="455041" y="972312"/>
                </a:lnTo>
                <a:close/>
                <a:moveTo>
                  <a:pt x="2354961" y="5778627"/>
                </a:moveTo>
                <a:moveTo>
                  <a:pt x="455041" y="893954"/>
                </a:moveTo>
                <a:lnTo>
                  <a:pt x="392303" y="893954"/>
                </a:lnTo>
                <a:lnTo>
                  <a:pt x="392303" y="815594"/>
                </a:lnTo>
                <a:lnTo>
                  <a:pt x="455041" y="815594"/>
                </a:lnTo>
                <a:close/>
                <a:moveTo>
                  <a:pt x="2511806" y="5778627"/>
                </a:moveTo>
                <a:moveTo>
                  <a:pt x="455041" y="737108"/>
                </a:moveTo>
                <a:lnTo>
                  <a:pt x="392303" y="737108"/>
                </a:lnTo>
                <a:lnTo>
                  <a:pt x="392303" y="643001"/>
                </a:lnTo>
                <a:lnTo>
                  <a:pt x="455041" y="643001"/>
                </a:lnTo>
                <a:close/>
                <a:moveTo>
                  <a:pt x="2668652" y="5778627"/>
                </a:moveTo>
                <a:moveTo>
                  <a:pt x="455041" y="564643"/>
                </a:moveTo>
                <a:lnTo>
                  <a:pt x="392303" y="564643"/>
                </a:lnTo>
                <a:lnTo>
                  <a:pt x="392303" y="486156"/>
                </a:lnTo>
                <a:lnTo>
                  <a:pt x="455041" y="486156"/>
                </a:lnTo>
                <a:close/>
                <a:moveTo>
                  <a:pt x="2841117" y="5778627"/>
                </a:moveTo>
                <a:moveTo>
                  <a:pt x="455041" y="407798"/>
                </a:moveTo>
                <a:lnTo>
                  <a:pt x="392303" y="407798"/>
                </a:lnTo>
                <a:lnTo>
                  <a:pt x="392303" y="329312"/>
                </a:lnTo>
                <a:lnTo>
                  <a:pt x="455041" y="329312"/>
                </a:lnTo>
                <a:close/>
                <a:moveTo>
                  <a:pt x="2997962" y="5778627"/>
                </a:moveTo>
                <a:moveTo>
                  <a:pt x="455041" y="250952"/>
                </a:moveTo>
                <a:lnTo>
                  <a:pt x="392303" y="250952"/>
                </a:lnTo>
                <a:lnTo>
                  <a:pt x="392303" y="172593"/>
                </a:lnTo>
                <a:lnTo>
                  <a:pt x="455041" y="172593"/>
                </a:lnTo>
                <a:close/>
                <a:moveTo>
                  <a:pt x="3154808" y="5778627"/>
                </a:moveTo>
                <a:moveTo>
                  <a:pt x="533528" y="1380110"/>
                </a:moveTo>
                <a:lnTo>
                  <a:pt x="486537" y="1380110"/>
                </a:lnTo>
                <a:lnTo>
                  <a:pt x="486537" y="1286002"/>
                </a:lnTo>
                <a:lnTo>
                  <a:pt x="533528" y="1286002"/>
                </a:lnTo>
                <a:close/>
                <a:moveTo>
                  <a:pt x="2025650" y="5778627"/>
                </a:moveTo>
                <a:moveTo>
                  <a:pt x="533528" y="1207643"/>
                </a:moveTo>
                <a:lnTo>
                  <a:pt x="486537" y="1207643"/>
                </a:lnTo>
                <a:lnTo>
                  <a:pt x="486537" y="1129157"/>
                </a:lnTo>
                <a:lnTo>
                  <a:pt x="533528" y="1129157"/>
                </a:lnTo>
                <a:close/>
                <a:moveTo>
                  <a:pt x="2198117" y="5778627"/>
                </a:moveTo>
                <a:moveTo>
                  <a:pt x="533528" y="1050799"/>
                </a:moveTo>
                <a:lnTo>
                  <a:pt x="486537" y="1050799"/>
                </a:lnTo>
                <a:lnTo>
                  <a:pt x="486537" y="972312"/>
                </a:lnTo>
                <a:lnTo>
                  <a:pt x="533528" y="972312"/>
                </a:lnTo>
                <a:close/>
                <a:moveTo>
                  <a:pt x="2354961" y="5778627"/>
                </a:moveTo>
                <a:moveTo>
                  <a:pt x="533528" y="893954"/>
                </a:moveTo>
                <a:lnTo>
                  <a:pt x="486537" y="893954"/>
                </a:lnTo>
                <a:lnTo>
                  <a:pt x="486537" y="815594"/>
                </a:lnTo>
                <a:lnTo>
                  <a:pt x="533528" y="815594"/>
                </a:lnTo>
                <a:close/>
                <a:moveTo>
                  <a:pt x="2511806" y="5778627"/>
                </a:moveTo>
                <a:moveTo>
                  <a:pt x="533528" y="737108"/>
                </a:moveTo>
                <a:lnTo>
                  <a:pt x="486537" y="737108"/>
                </a:lnTo>
                <a:lnTo>
                  <a:pt x="486537" y="643001"/>
                </a:lnTo>
                <a:lnTo>
                  <a:pt x="533528" y="643001"/>
                </a:lnTo>
                <a:close/>
                <a:moveTo>
                  <a:pt x="2668652" y="5778627"/>
                </a:moveTo>
                <a:moveTo>
                  <a:pt x="533528" y="564643"/>
                </a:moveTo>
                <a:lnTo>
                  <a:pt x="486537" y="564643"/>
                </a:lnTo>
                <a:lnTo>
                  <a:pt x="486537" y="486156"/>
                </a:lnTo>
                <a:lnTo>
                  <a:pt x="533528" y="486156"/>
                </a:lnTo>
                <a:close/>
                <a:moveTo>
                  <a:pt x="2841117" y="5778627"/>
                </a:moveTo>
                <a:moveTo>
                  <a:pt x="533528" y="407798"/>
                </a:moveTo>
                <a:lnTo>
                  <a:pt x="486537" y="407798"/>
                </a:lnTo>
                <a:lnTo>
                  <a:pt x="486537" y="329312"/>
                </a:lnTo>
                <a:lnTo>
                  <a:pt x="533528" y="329312"/>
                </a:lnTo>
                <a:close/>
                <a:moveTo>
                  <a:pt x="2997962" y="5778627"/>
                </a:moveTo>
                <a:moveTo>
                  <a:pt x="533528" y="250952"/>
                </a:moveTo>
                <a:lnTo>
                  <a:pt x="486537" y="250952"/>
                </a:lnTo>
                <a:lnTo>
                  <a:pt x="486537" y="172593"/>
                </a:lnTo>
                <a:lnTo>
                  <a:pt x="533528" y="172593"/>
                </a:lnTo>
                <a:close/>
                <a:moveTo>
                  <a:pt x="3154808" y="5778627"/>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52" name="Freeform 452"/>
          <p:cNvSpPr/>
          <p:nvPr/>
        </p:nvSpPr>
        <p:spPr>
          <a:xfrm>
            <a:off x="3013089" y="2004920"/>
            <a:ext cx="270809" cy="362818"/>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76425">
            <a:noFill/>
          </a:ln>
        </p:spPr>
        <p:style>
          <a:lnRef idx="2">
            <a:schemeClr val="accent1">
              <a:shade val="50000"/>
            </a:schemeClr>
          </a:lnRef>
          <a:fillRef idx="1">
            <a:schemeClr val="accent1"/>
          </a:fillRef>
          <a:effectRef idx="0">
            <a:schemeClr val="accent1"/>
          </a:effectRef>
          <a:fontRef idx="minor">
            <a:schemeClr val="lt1"/>
          </a:fontRef>
        </p:style>
      </p:sp>
      <p:sp>
        <p:nvSpPr>
          <p:cNvPr id="453" name="Freeform 453"/>
          <p:cNvSpPr/>
          <p:nvPr/>
        </p:nvSpPr>
        <p:spPr>
          <a:xfrm>
            <a:off x="3117252" y="2318293"/>
            <a:ext cx="39036" cy="203074"/>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76425">
            <a:noFill/>
          </a:ln>
        </p:spPr>
        <p:style>
          <a:lnRef idx="2">
            <a:schemeClr val="accent1">
              <a:shade val="50000"/>
            </a:schemeClr>
          </a:lnRef>
          <a:fillRef idx="1">
            <a:schemeClr val="accent1"/>
          </a:fillRef>
          <a:effectRef idx="0">
            <a:schemeClr val="accent1"/>
          </a:effectRef>
          <a:fontRef idx="minor">
            <a:schemeClr val="lt1"/>
          </a:fontRef>
        </p:style>
      </p:sp>
      <p:sp>
        <p:nvSpPr>
          <p:cNvPr id="454" name="Freeform 454"/>
          <p:cNvSpPr/>
          <p:nvPr/>
        </p:nvSpPr>
        <p:spPr>
          <a:xfrm>
            <a:off x="3239589" y="1795843"/>
            <a:ext cx="463409" cy="619113"/>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130778">
            <a:noFill/>
          </a:ln>
        </p:spPr>
        <p:style>
          <a:lnRef idx="2">
            <a:schemeClr val="accent1">
              <a:shade val="50000"/>
            </a:schemeClr>
          </a:lnRef>
          <a:fillRef idx="1">
            <a:schemeClr val="accent1"/>
          </a:fillRef>
          <a:effectRef idx="0">
            <a:schemeClr val="accent1"/>
          </a:effectRef>
          <a:fontRef idx="minor">
            <a:schemeClr val="lt1"/>
          </a:fontRef>
        </p:style>
      </p:sp>
      <p:sp>
        <p:nvSpPr>
          <p:cNvPr id="455" name="Freeform 455"/>
          <p:cNvSpPr/>
          <p:nvPr/>
        </p:nvSpPr>
        <p:spPr>
          <a:xfrm>
            <a:off x="3417833" y="2330583"/>
            <a:ext cx="66800" cy="346526"/>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130778">
            <a:noFill/>
          </a:ln>
        </p:spPr>
        <p:style>
          <a:lnRef idx="2">
            <a:schemeClr val="accent1">
              <a:shade val="50000"/>
            </a:schemeClr>
          </a:lnRef>
          <a:fillRef idx="1">
            <a:schemeClr val="accent1"/>
          </a:fillRef>
          <a:effectRef idx="0">
            <a:schemeClr val="accent1"/>
          </a:effectRef>
          <a:fontRef idx="minor">
            <a:schemeClr val="lt1"/>
          </a:fontRef>
        </p:style>
      </p:sp>
      <p:pic>
        <p:nvPicPr>
          <p:cNvPr id="456" name="Picture 45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1829380" y="2071680"/>
            <a:ext cx="420900" cy="433761"/>
          </a:xfrm>
          <a:prstGeom prst="rect">
            <a:avLst/>
          </a:prstGeom>
          <a:noFill/>
        </p:spPr>
      </p:pic>
      <p:sp>
        <p:nvSpPr>
          <p:cNvPr id="457" name="Freeform 457"/>
          <p:cNvSpPr/>
          <p:nvPr/>
        </p:nvSpPr>
        <p:spPr>
          <a:xfrm>
            <a:off x="3773423" y="1714373"/>
            <a:ext cx="787019" cy="786512"/>
          </a:xfrm>
          <a:custGeom>
            <a:avLst/>
            <a:gdLst/>
            <a:ahLst/>
            <a:cxnLst/>
            <a:rect l="0" t="0" r="0" b="0"/>
            <a:pathLst>
              <a:path w="787019" h="786512">
                <a:moveTo>
                  <a:pt x="621792" y="127"/>
                </a:moveTo>
                <a:cubicBezTo>
                  <a:pt x="619506" y="508"/>
                  <a:pt x="617348" y="1270"/>
                  <a:pt x="615316" y="2413"/>
                </a:cubicBezTo>
                <a:lnTo>
                  <a:pt x="204090" y="240031"/>
                </a:lnTo>
                <a:lnTo>
                  <a:pt x="204090" y="180213"/>
                </a:lnTo>
                <a:cubicBezTo>
                  <a:pt x="204090" y="175514"/>
                  <a:pt x="202185" y="170943"/>
                  <a:pt x="198882" y="167641"/>
                </a:cubicBezTo>
                <a:cubicBezTo>
                  <a:pt x="195580" y="164338"/>
                  <a:pt x="191009" y="162433"/>
                  <a:pt x="186182" y="162433"/>
                </a:cubicBezTo>
                <a:lnTo>
                  <a:pt x="64009" y="162433"/>
                </a:lnTo>
                <a:cubicBezTo>
                  <a:pt x="59182" y="162433"/>
                  <a:pt x="54611" y="164338"/>
                  <a:pt x="51309" y="167641"/>
                </a:cubicBezTo>
                <a:cubicBezTo>
                  <a:pt x="48006" y="170943"/>
                  <a:pt x="46102" y="175514"/>
                  <a:pt x="46102" y="180213"/>
                </a:cubicBezTo>
                <a:lnTo>
                  <a:pt x="46102" y="331343"/>
                </a:lnTo>
                <a:lnTo>
                  <a:pt x="8891" y="352552"/>
                </a:lnTo>
                <a:cubicBezTo>
                  <a:pt x="3430" y="355727"/>
                  <a:pt x="0" y="361697"/>
                  <a:pt x="0" y="368047"/>
                </a:cubicBezTo>
                <a:cubicBezTo>
                  <a:pt x="0" y="374397"/>
                  <a:pt x="3430" y="380366"/>
                  <a:pt x="8891" y="383541"/>
                </a:cubicBezTo>
                <a:cubicBezTo>
                  <a:pt x="14479" y="386716"/>
                  <a:pt x="21336" y="386716"/>
                  <a:pt x="26798" y="383541"/>
                </a:cubicBezTo>
                <a:lnTo>
                  <a:pt x="46102" y="372364"/>
                </a:lnTo>
                <a:lnTo>
                  <a:pt x="46102" y="768605"/>
                </a:lnTo>
                <a:cubicBezTo>
                  <a:pt x="46102" y="773431"/>
                  <a:pt x="48006" y="777875"/>
                  <a:pt x="51309" y="781305"/>
                </a:cubicBezTo>
                <a:cubicBezTo>
                  <a:pt x="54611" y="784606"/>
                  <a:pt x="59182" y="786512"/>
                  <a:pt x="64009" y="786512"/>
                </a:cubicBezTo>
                <a:lnTo>
                  <a:pt x="721234" y="786512"/>
                </a:lnTo>
                <a:cubicBezTo>
                  <a:pt x="725932" y="786512"/>
                  <a:pt x="730505" y="784606"/>
                  <a:pt x="733806" y="781305"/>
                </a:cubicBezTo>
                <a:cubicBezTo>
                  <a:pt x="737109" y="777875"/>
                  <a:pt x="739013" y="773431"/>
                  <a:pt x="739013" y="768605"/>
                </a:cubicBezTo>
                <a:lnTo>
                  <a:pt x="739013" y="251714"/>
                </a:lnTo>
                <a:lnTo>
                  <a:pt x="752984" y="276352"/>
                </a:lnTo>
                <a:cubicBezTo>
                  <a:pt x="755397" y="280417"/>
                  <a:pt x="759334" y="283464"/>
                  <a:pt x="763905" y="284607"/>
                </a:cubicBezTo>
                <a:cubicBezTo>
                  <a:pt x="768478" y="285877"/>
                  <a:pt x="773304" y="285243"/>
                  <a:pt x="777494" y="282830"/>
                </a:cubicBezTo>
                <a:cubicBezTo>
                  <a:pt x="781559" y="280543"/>
                  <a:pt x="784480" y="276606"/>
                  <a:pt x="785749" y="272035"/>
                </a:cubicBezTo>
                <a:cubicBezTo>
                  <a:pt x="787019" y="267462"/>
                  <a:pt x="786385" y="262510"/>
                  <a:pt x="783972" y="258445"/>
                </a:cubicBezTo>
                <a:lnTo>
                  <a:pt x="639954" y="9144"/>
                </a:lnTo>
                <a:cubicBezTo>
                  <a:pt x="638303" y="6224"/>
                  <a:pt x="635890" y="3811"/>
                  <a:pt x="632968" y="2287"/>
                </a:cubicBezTo>
                <a:cubicBezTo>
                  <a:pt x="630048" y="762"/>
                  <a:pt x="626746" y="0"/>
                  <a:pt x="623443" y="127"/>
                </a:cubicBezTo>
                <a:cubicBezTo>
                  <a:pt x="622936" y="127"/>
                  <a:pt x="622300" y="127"/>
                  <a:pt x="621792" y="127"/>
                </a:cubicBezTo>
                <a:close/>
                <a:moveTo>
                  <a:pt x="1370077" y="5143627"/>
                </a:moveTo>
                <a:moveTo>
                  <a:pt x="81788" y="198120"/>
                </a:moveTo>
                <a:lnTo>
                  <a:pt x="168403" y="198120"/>
                </a:lnTo>
                <a:lnTo>
                  <a:pt x="168403" y="260731"/>
                </a:lnTo>
                <a:lnTo>
                  <a:pt x="81788" y="310643"/>
                </a:lnTo>
                <a:close/>
                <a:moveTo>
                  <a:pt x="1172084" y="5143627"/>
                </a:moveTo>
                <a:moveTo>
                  <a:pt x="547498" y="270256"/>
                </a:moveTo>
                <a:lnTo>
                  <a:pt x="547498" y="270256"/>
                </a:lnTo>
                <a:cubicBezTo>
                  <a:pt x="548132" y="270130"/>
                  <a:pt x="548641" y="270130"/>
                  <a:pt x="549148" y="270256"/>
                </a:cubicBezTo>
                <a:lnTo>
                  <a:pt x="623698" y="270256"/>
                </a:lnTo>
                <a:cubicBezTo>
                  <a:pt x="628523" y="270256"/>
                  <a:pt x="632968" y="272035"/>
                  <a:pt x="636398" y="275463"/>
                </a:cubicBezTo>
                <a:cubicBezTo>
                  <a:pt x="639699" y="278766"/>
                  <a:pt x="641605" y="283337"/>
                  <a:pt x="641605" y="288037"/>
                </a:cubicBezTo>
                <a:lnTo>
                  <a:pt x="641605" y="362586"/>
                </a:lnTo>
                <a:cubicBezTo>
                  <a:pt x="641605" y="367412"/>
                  <a:pt x="639699" y="371856"/>
                  <a:pt x="636398" y="375286"/>
                </a:cubicBezTo>
                <a:cubicBezTo>
                  <a:pt x="632968" y="378587"/>
                  <a:pt x="628523" y="380493"/>
                  <a:pt x="623698" y="380493"/>
                </a:cubicBezTo>
                <a:lnTo>
                  <a:pt x="549148" y="380493"/>
                </a:lnTo>
                <a:cubicBezTo>
                  <a:pt x="544449" y="380493"/>
                  <a:pt x="539878" y="378587"/>
                  <a:pt x="536575" y="375286"/>
                </a:cubicBezTo>
                <a:cubicBezTo>
                  <a:pt x="533147" y="371856"/>
                  <a:pt x="531368" y="367412"/>
                  <a:pt x="531368" y="362586"/>
                </a:cubicBezTo>
                <a:lnTo>
                  <a:pt x="531368" y="288037"/>
                </a:lnTo>
                <a:cubicBezTo>
                  <a:pt x="531242" y="283592"/>
                  <a:pt x="533019" y="279274"/>
                  <a:pt x="535941" y="275972"/>
                </a:cubicBezTo>
                <a:cubicBezTo>
                  <a:pt x="538988" y="272669"/>
                  <a:pt x="543053" y="270637"/>
                  <a:pt x="547498" y="270256"/>
                </a:cubicBezTo>
                <a:close/>
                <a:moveTo>
                  <a:pt x="1099948" y="5143627"/>
                </a:moveTo>
                <a:moveTo>
                  <a:pt x="541148" y="571500"/>
                </a:moveTo>
                <a:lnTo>
                  <a:pt x="615950" y="571500"/>
                </a:lnTo>
                <a:lnTo>
                  <a:pt x="615950" y="750824"/>
                </a:lnTo>
                <a:lnTo>
                  <a:pt x="540767" y="750824"/>
                </a:lnTo>
                <a:close/>
                <a:moveTo>
                  <a:pt x="798704" y="5143627"/>
                </a:moveTo>
                <a:moveTo>
                  <a:pt x="148591" y="585217"/>
                </a:moveTo>
                <a:lnTo>
                  <a:pt x="328042" y="585217"/>
                </a:lnTo>
                <a:lnTo>
                  <a:pt x="328042" y="616458"/>
                </a:lnTo>
                <a:lnTo>
                  <a:pt x="148591" y="616712"/>
                </a:lnTo>
                <a:lnTo>
                  <a:pt x="148591" y="585217"/>
                </a:lnTo>
                <a:close/>
                <a:moveTo>
                  <a:pt x="784987" y="5143627"/>
                </a:moveTo>
                <a:moveTo>
                  <a:pt x="328042" y="652145"/>
                </a:moveTo>
                <a:lnTo>
                  <a:pt x="328042" y="683768"/>
                </a:lnTo>
                <a:lnTo>
                  <a:pt x="148591" y="683768"/>
                </a:lnTo>
                <a:lnTo>
                  <a:pt x="148591" y="652526"/>
                </a:lnTo>
                <a:lnTo>
                  <a:pt x="328042" y="652273"/>
                </a:lnTo>
                <a:close/>
                <a:moveTo>
                  <a:pt x="718059" y="5143627"/>
                </a:moveTo>
                <a:moveTo>
                  <a:pt x="148591" y="719456"/>
                </a:moveTo>
                <a:lnTo>
                  <a:pt x="328042" y="719456"/>
                </a:lnTo>
                <a:lnTo>
                  <a:pt x="328042" y="750824"/>
                </a:lnTo>
                <a:lnTo>
                  <a:pt x="148591" y="750824"/>
                </a:lnTo>
                <a:close/>
                <a:moveTo>
                  <a:pt x="650748" y="5143627"/>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58" name="Freeform 458"/>
          <p:cNvSpPr/>
          <p:nvPr/>
        </p:nvSpPr>
        <p:spPr>
          <a:xfrm>
            <a:off x="4340352" y="2019300"/>
            <a:ext cx="39624" cy="39624"/>
          </a:xfrm>
          <a:custGeom>
            <a:avLst/>
            <a:gdLst/>
            <a:ahLst/>
            <a:cxnLst/>
            <a:rect l="0" t="0" r="0" b="0"/>
            <a:pathLst>
              <a:path w="39624" h="39624">
                <a:moveTo>
                  <a:pt x="0" y="39624"/>
                </a:moveTo>
                <a:lnTo>
                  <a:pt x="39624" y="39624"/>
                </a:lnTo>
                <a:lnTo>
                  <a:pt x="39624" y="0"/>
                </a:lnTo>
                <a:lnTo>
                  <a:pt x="0" y="0"/>
                </a:lnTo>
                <a:lnTo>
                  <a:pt x="0" y="39624"/>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59" name="Freeform 459"/>
          <p:cNvSpPr/>
          <p:nvPr/>
        </p:nvSpPr>
        <p:spPr>
          <a:xfrm>
            <a:off x="11330940" y="1720597"/>
            <a:ext cx="286512" cy="550163"/>
          </a:xfrm>
          <a:custGeom>
            <a:avLst/>
            <a:gdLst/>
            <a:ahLst/>
            <a:cxnLst/>
            <a:rect l="0" t="0" r="0" b="0"/>
            <a:pathLst>
              <a:path w="286512" h="550163">
                <a:moveTo>
                  <a:pt x="286130" y="192150"/>
                </a:moveTo>
                <a:lnTo>
                  <a:pt x="266573" y="222631"/>
                </a:lnTo>
                <a:lnTo>
                  <a:pt x="249046" y="249936"/>
                </a:lnTo>
                <a:lnTo>
                  <a:pt x="272541" y="272288"/>
                </a:lnTo>
                <a:lnTo>
                  <a:pt x="286512" y="285623"/>
                </a:lnTo>
                <a:lnTo>
                  <a:pt x="221488" y="387603"/>
                </a:lnTo>
                <a:lnTo>
                  <a:pt x="188214" y="439927"/>
                </a:lnTo>
                <a:lnTo>
                  <a:pt x="172592" y="464312"/>
                </a:lnTo>
                <a:lnTo>
                  <a:pt x="172212" y="464946"/>
                </a:lnTo>
                <a:lnTo>
                  <a:pt x="185801" y="480187"/>
                </a:lnTo>
                <a:lnTo>
                  <a:pt x="192024" y="487044"/>
                </a:lnTo>
                <a:lnTo>
                  <a:pt x="200025" y="496062"/>
                </a:lnTo>
                <a:lnTo>
                  <a:pt x="211201" y="508634"/>
                </a:lnTo>
                <a:lnTo>
                  <a:pt x="191389" y="550163"/>
                </a:lnTo>
                <a:lnTo>
                  <a:pt x="146557" y="550163"/>
                </a:lnTo>
                <a:lnTo>
                  <a:pt x="146557" y="496062"/>
                </a:lnTo>
                <a:lnTo>
                  <a:pt x="146557" y="480187"/>
                </a:lnTo>
                <a:lnTo>
                  <a:pt x="146557" y="464312"/>
                </a:lnTo>
                <a:lnTo>
                  <a:pt x="0" y="464312"/>
                </a:lnTo>
                <a:lnTo>
                  <a:pt x="205740" y="0"/>
                </a:lnTo>
                <a:close/>
                <a:moveTo>
                  <a:pt x="-6385687" y="513740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60" name="Freeform 460"/>
          <p:cNvSpPr/>
          <p:nvPr/>
        </p:nvSpPr>
        <p:spPr>
          <a:xfrm>
            <a:off x="11518392" y="1766316"/>
            <a:ext cx="467867" cy="740664"/>
          </a:xfrm>
          <a:custGeom>
            <a:avLst/>
            <a:gdLst/>
            <a:ahLst/>
            <a:cxnLst/>
            <a:rect l="0" t="0" r="0" b="0"/>
            <a:pathLst>
              <a:path w="467867" h="740664">
                <a:moveTo>
                  <a:pt x="278638" y="623570"/>
                </a:moveTo>
                <a:lnTo>
                  <a:pt x="278638" y="643129"/>
                </a:lnTo>
                <a:lnTo>
                  <a:pt x="278638" y="690119"/>
                </a:lnTo>
                <a:lnTo>
                  <a:pt x="336803" y="690119"/>
                </a:lnTo>
                <a:cubicBezTo>
                  <a:pt x="346075" y="690119"/>
                  <a:pt x="354838" y="693929"/>
                  <a:pt x="361441" y="700532"/>
                </a:cubicBezTo>
                <a:lnTo>
                  <a:pt x="387350" y="726949"/>
                </a:lnTo>
                <a:cubicBezTo>
                  <a:pt x="389636" y="729234"/>
                  <a:pt x="390271" y="732663"/>
                  <a:pt x="389001" y="735712"/>
                </a:cubicBezTo>
                <a:cubicBezTo>
                  <a:pt x="387730" y="738759"/>
                  <a:pt x="384810" y="740664"/>
                  <a:pt x="381635" y="740664"/>
                </a:cubicBezTo>
                <a:lnTo>
                  <a:pt x="82296" y="740664"/>
                </a:lnTo>
                <a:cubicBezTo>
                  <a:pt x="78993" y="740664"/>
                  <a:pt x="76073" y="738759"/>
                  <a:pt x="74802" y="735712"/>
                </a:cubicBezTo>
                <a:cubicBezTo>
                  <a:pt x="73533" y="732663"/>
                  <a:pt x="74294" y="729234"/>
                  <a:pt x="76453" y="726949"/>
                </a:cubicBezTo>
                <a:lnTo>
                  <a:pt x="102489" y="700532"/>
                </a:lnTo>
                <a:cubicBezTo>
                  <a:pt x="108965" y="693929"/>
                  <a:pt x="117855" y="690119"/>
                  <a:pt x="127126" y="690119"/>
                </a:cubicBezTo>
                <a:lnTo>
                  <a:pt x="175767" y="690119"/>
                </a:lnTo>
                <a:lnTo>
                  <a:pt x="175767" y="643129"/>
                </a:lnTo>
                <a:lnTo>
                  <a:pt x="175767" y="623570"/>
                </a:lnTo>
                <a:lnTo>
                  <a:pt x="175767" y="604013"/>
                </a:lnTo>
                <a:lnTo>
                  <a:pt x="0" y="604013"/>
                </a:lnTo>
                <a:lnTo>
                  <a:pt x="70992" y="456184"/>
                </a:lnTo>
                <a:lnTo>
                  <a:pt x="65659" y="450215"/>
                </a:lnTo>
                <a:lnTo>
                  <a:pt x="51435" y="434340"/>
                </a:lnTo>
                <a:lnTo>
                  <a:pt x="45974" y="428244"/>
                </a:lnTo>
                <a:lnTo>
                  <a:pt x="37211" y="418465"/>
                </a:lnTo>
                <a:lnTo>
                  <a:pt x="34289" y="415163"/>
                </a:lnTo>
                <a:lnTo>
                  <a:pt x="45974" y="396749"/>
                </a:lnTo>
                <a:lnTo>
                  <a:pt x="141604" y="247143"/>
                </a:lnTo>
                <a:lnTo>
                  <a:pt x="150114" y="233807"/>
                </a:lnTo>
                <a:lnTo>
                  <a:pt x="126618" y="211582"/>
                </a:lnTo>
                <a:lnTo>
                  <a:pt x="112649" y="198248"/>
                </a:lnTo>
                <a:lnTo>
                  <a:pt x="117728" y="190374"/>
                </a:lnTo>
                <a:lnTo>
                  <a:pt x="128142" y="174244"/>
                </a:lnTo>
                <a:lnTo>
                  <a:pt x="138556" y="158115"/>
                </a:lnTo>
                <a:lnTo>
                  <a:pt x="240538" y="0"/>
                </a:lnTo>
                <a:lnTo>
                  <a:pt x="355218" y="198248"/>
                </a:lnTo>
                <a:lnTo>
                  <a:pt x="317753" y="233807"/>
                </a:lnTo>
                <a:lnTo>
                  <a:pt x="433577" y="415163"/>
                </a:lnTo>
                <a:lnTo>
                  <a:pt x="396875" y="456184"/>
                </a:lnTo>
                <a:lnTo>
                  <a:pt x="467867" y="604013"/>
                </a:lnTo>
                <a:lnTo>
                  <a:pt x="278638" y="604013"/>
                </a:lnTo>
                <a:close/>
                <a:moveTo>
                  <a:pt x="-7050278" y="5091684"/>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61" name="Freeform 461"/>
          <p:cNvSpPr/>
          <p:nvPr/>
        </p:nvSpPr>
        <p:spPr>
          <a:xfrm>
            <a:off x="757427" y="3332988"/>
            <a:ext cx="4835653" cy="431292"/>
          </a:xfrm>
          <a:custGeom>
            <a:avLst/>
            <a:gdLst/>
            <a:ahLst/>
            <a:cxnLst/>
            <a:rect l="0" t="0" r="0" b="0"/>
            <a:pathLst>
              <a:path w="4835653" h="431292">
                <a:moveTo>
                  <a:pt x="0" y="431292"/>
                </a:moveTo>
                <a:lnTo>
                  <a:pt x="4835653" y="431292"/>
                </a:lnTo>
                <a:lnTo>
                  <a:pt x="4835653" y="0"/>
                </a:lnTo>
                <a:lnTo>
                  <a:pt x="0" y="0"/>
                </a:lnTo>
                <a:lnTo>
                  <a:pt x="0" y="431292"/>
                </a:lnTo>
                <a:close/>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462" name="Freeform 462"/>
          <p:cNvSpPr/>
          <p:nvPr/>
        </p:nvSpPr>
        <p:spPr>
          <a:xfrm>
            <a:off x="757427" y="3800857"/>
            <a:ext cx="4835653" cy="431292"/>
          </a:xfrm>
          <a:custGeom>
            <a:avLst/>
            <a:gdLst/>
            <a:ahLst/>
            <a:cxnLst/>
            <a:rect l="0" t="0" r="0" b="0"/>
            <a:pathLst>
              <a:path w="4835653" h="431292">
                <a:moveTo>
                  <a:pt x="0" y="431292"/>
                </a:moveTo>
                <a:lnTo>
                  <a:pt x="4835653" y="431292"/>
                </a:lnTo>
                <a:lnTo>
                  <a:pt x="4835653" y="0"/>
                </a:lnTo>
                <a:lnTo>
                  <a:pt x="0" y="0"/>
                </a:lnTo>
                <a:lnTo>
                  <a:pt x="0" y="431292"/>
                </a:lnTo>
                <a:close/>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463" name="Freeform 463"/>
          <p:cNvSpPr/>
          <p:nvPr/>
        </p:nvSpPr>
        <p:spPr>
          <a:xfrm>
            <a:off x="5593079" y="3080004"/>
            <a:ext cx="1006602" cy="0"/>
          </a:xfrm>
          <a:custGeom>
            <a:avLst/>
            <a:gdLst/>
            <a:ahLst/>
            <a:cxnLst/>
            <a:rect l="0" t="0" r="0" b="0"/>
            <a:pathLst>
              <a:path w="1006602">
                <a:moveTo>
                  <a:pt x="0" y="0"/>
                </a:moveTo>
                <a:lnTo>
                  <a:pt x="1006602" y="0"/>
                </a:lnTo>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464" name="Freeform 464"/>
          <p:cNvSpPr/>
          <p:nvPr/>
        </p:nvSpPr>
        <p:spPr>
          <a:xfrm>
            <a:off x="6361176" y="2955036"/>
            <a:ext cx="266700" cy="251461"/>
          </a:xfrm>
          <a:custGeom>
            <a:avLst/>
            <a:gdLst/>
            <a:ahLst/>
            <a:cxnLst/>
            <a:rect l="0" t="0" r="0" b="0"/>
            <a:pathLst>
              <a:path w="266700" h="251461">
                <a:moveTo>
                  <a:pt x="0" y="125730"/>
                </a:moveTo>
                <a:cubicBezTo>
                  <a:pt x="0" y="56261"/>
                  <a:pt x="59689" y="0"/>
                  <a:pt x="133350" y="0"/>
                </a:cubicBezTo>
                <a:cubicBezTo>
                  <a:pt x="207009" y="0"/>
                  <a:pt x="266700" y="56261"/>
                  <a:pt x="266700" y="125730"/>
                </a:cubicBezTo>
                <a:cubicBezTo>
                  <a:pt x="266700" y="195199"/>
                  <a:pt x="207009" y="251461"/>
                  <a:pt x="133350" y="251461"/>
                </a:cubicBezTo>
                <a:cubicBezTo>
                  <a:pt x="59689" y="251461"/>
                  <a:pt x="0" y="195199"/>
                  <a:pt x="0" y="125730"/>
                </a:cubicBezTo>
                <a:close/>
                <a:moveTo>
                  <a:pt x="-2583942" y="3902964"/>
                </a:moveTo>
              </a:path>
            </a:pathLst>
          </a:custGeom>
          <a:solidFill>
            <a:srgbClr val="FAAF3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65" name="Freeform 465"/>
          <p:cNvSpPr/>
          <p:nvPr/>
        </p:nvSpPr>
        <p:spPr>
          <a:xfrm>
            <a:off x="166115" y="105157"/>
            <a:ext cx="574548" cy="566928"/>
          </a:xfrm>
          <a:custGeom>
            <a:avLst/>
            <a:gdLst/>
            <a:ahLst/>
            <a:cxnLst/>
            <a:rect l="0" t="0" r="0" b="0"/>
            <a:pathLst>
              <a:path w="574548" h="566928">
                <a:moveTo>
                  <a:pt x="243599" y="109982"/>
                </a:moveTo>
                <a:lnTo>
                  <a:pt x="567170" y="109982"/>
                </a:lnTo>
                <a:cubicBezTo>
                  <a:pt x="571450" y="109982"/>
                  <a:pt x="574548" y="105537"/>
                  <a:pt x="572948" y="101473"/>
                </a:cubicBezTo>
                <a:cubicBezTo>
                  <a:pt x="570611" y="95503"/>
                  <a:pt x="566586" y="87884"/>
                  <a:pt x="559651" y="80772"/>
                </a:cubicBezTo>
                <a:cubicBezTo>
                  <a:pt x="551257" y="72262"/>
                  <a:pt x="542240" y="68199"/>
                  <a:pt x="536512" y="66293"/>
                </a:cubicBezTo>
                <a:cubicBezTo>
                  <a:pt x="534836" y="65786"/>
                  <a:pt x="533121" y="65404"/>
                  <a:pt x="531356" y="65404"/>
                </a:cubicBezTo>
                <a:lnTo>
                  <a:pt x="243599" y="65404"/>
                </a:lnTo>
                <a:lnTo>
                  <a:pt x="243599" y="24891"/>
                </a:lnTo>
                <a:cubicBezTo>
                  <a:pt x="240551" y="11049"/>
                  <a:pt x="228956" y="1142"/>
                  <a:pt x="215608" y="635"/>
                </a:cubicBezTo>
                <a:cubicBezTo>
                  <a:pt x="201423" y="0"/>
                  <a:pt x="188507" y="10160"/>
                  <a:pt x="185243" y="24891"/>
                </a:cubicBezTo>
                <a:lnTo>
                  <a:pt x="185243" y="65404"/>
                </a:lnTo>
                <a:lnTo>
                  <a:pt x="122035" y="65404"/>
                </a:lnTo>
                <a:lnTo>
                  <a:pt x="122035" y="24891"/>
                </a:lnTo>
                <a:lnTo>
                  <a:pt x="0" y="24891"/>
                </a:lnTo>
                <a:lnTo>
                  <a:pt x="0" y="150622"/>
                </a:lnTo>
                <a:lnTo>
                  <a:pt x="122035" y="150622"/>
                </a:lnTo>
                <a:lnTo>
                  <a:pt x="122035" y="109982"/>
                </a:lnTo>
                <a:lnTo>
                  <a:pt x="185243" y="109982"/>
                </a:lnTo>
                <a:lnTo>
                  <a:pt x="185243" y="482218"/>
                </a:lnTo>
                <a:lnTo>
                  <a:pt x="97651" y="518414"/>
                </a:lnTo>
                <a:lnTo>
                  <a:pt x="97651" y="566928"/>
                </a:lnTo>
                <a:lnTo>
                  <a:pt x="327902" y="566928"/>
                </a:lnTo>
                <a:lnTo>
                  <a:pt x="327902" y="518414"/>
                </a:lnTo>
                <a:lnTo>
                  <a:pt x="243599" y="482472"/>
                </a:lnTo>
              </a:path>
            </a:pathLst>
          </a:custGeom>
          <a:solidFill>
            <a:srgbClr val="FAAF3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466" name="Picture 46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4668579" y="1917299"/>
            <a:ext cx="460415" cy="527300"/>
          </a:xfrm>
          <a:prstGeom prst="rect">
            <a:avLst/>
          </a:prstGeom>
          <a:noFill/>
        </p:spPr>
      </p:pic>
      <p:sp>
        <p:nvSpPr>
          <p:cNvPr id="467" name="Freeform 467"/>
          <p:cNvSpPr/>
          <p:nvPr/>
        </p:nvSpPr>
        <p:spPr>
          <a:xfrm>
            <a:off x="4705387" y="2461327"/>
            <a:ext cx="76436" cy="38133"/>
          </a:xfrm>
          <a:custGeom>
            <a:avLst/>
            <a:gdLst/>
            <a:ahLst/>
            <a:cxnLst/>
            <a:rect l="0" t="0" r="0" b="0"/>
            <a:pathLst>
              <a:path w="225806" h="112649">
                <a:moveTo>
                  <a:pt x="19749" y="112649"/>
                </a:moveTo>
                <a:lnTo>
                  <a:pt x="206540" y="112649"/>
                </a:lnTo>
                <a:cubicBezTo>
                  <a:pt x="217501" y="112649"/>
                  <a:pt x="225806" y="104369"/>
                  <a:pt x="225806" y="93396"/>
                </a:cubicBezTo>
                <a:lnTo>
                  <a:pt x="225806" y="0"/>
                </a:lnTo>
                <a:lnTo>
                  <a:pt x="0" y="0"/>
                </a:lnTo>
                <a:lnTo>
                  <a:pt x="0" y="93396"/>
                </a:lnTo>
                <a:cubicBezTo>
                  <a:pt x="0" y="104115"/>
                  <a:pt x="9030" y="112649"/>
                  <a:pt x="19749" y="112649"/>
                </a:cubicBezTo>
                <a:close/>
                <a:moveTo>
                  <a:pt x="-290804" y="472516"/>
                </a:moveTo>
              </a:path>
            </a:pathLst>
          </a:custGeom>
          <a:solidFill>
            <a:srgbClr val="FFFFFF">
              <a:alpha val="100000"/>
            </a:srgbClr>
          </a:solidFill>
          <a:ln w="4299">
            <a:noFill/>
          </a:ln>
        </p:spPr>
        <p:style>
          <a:lnRef idx="2">
            <a:schemeClr val="accent1">
              <a:shade val="50000"/>
            </a:schemeClr>
          </a:lnRef>
          <a:fillRef idx="1">
            <a:schemeClr val="accent1"/>
          </a:fillRef>
          <a:effectRef idx="0">
            <a:schemeClr val="accent1"/>
          </a:effectRef>
          <a:fontRef idx="minor">
            <a:schemeClr val="lt1"/>
          </a:fontRef>
        </p:style>
      </p:sp>
      <p:sp>
        <p:nvSpPr>
          <p:cNvPr id="468" name="Freeform 468"/>
          <p:cNvSpPr/>
          <p:nvPr/>
        </p:nvSpPr>
        <p:spPr>
          <a:xfrm>
            <a:off x="5015759" y="2461327"/>
            <a:ext cx="76436" cy="38133"/>
          </a:xfrm>
          <a:custGeom>
            <a:avLst/>
            <a:gdLst/>
            <a:ahLst/>
            <a:cxnLst/>
            <a:rect l="0" t="0" r="0" b="0"/>
            <a:pathLst>
              <a:path w="225806" h="112649">
                <a:moveTo>
                  <a:pt x="19177" y="112649"/>
                </a:moveTo>
                <a:lnTo>
                  <a:pt x="205993" y="112649"/>
                </a:lnTo>
                <a:cubicBezTo>
                  <a:pt x="216915" y="112649"/>
                  <a:pt x="225806" y="104369"/>
                  <a:pt x="225806" y="93396"/>
                </a:cubicBezTo>
                <a:lnTo>
                  <a:pt x="225806" y="0"/>
                </a:lnTo>
                <a:lnTo>
                  <a:pt x="0" y="0"/>
                </a:lnTo>
                <a:lnTo>
                  <a:pt x="0" y="93396"/>
                </a:lnTo>
                <a:cubicBezTo>
                  <a:pt x="0" y="104115"/>
                  <a:pt x="8255" y="112649"/>
                  <a:pt x="19177" y="112649"/>
                </a:cubicBezTo>
                <a:close/>
                <a:moveTo>
                  <a:pt x="-1207694" y="472516"/>
                </a:moveTo>
              </a:path>
            </a:pathLst>
          </a:custGeom>
          <a:solidFill>
            <a:srgbClr val="FFFFFF">
              <a:alpha val="100000"/>
            </a:srgbClr>
          </a:solidFill>
          <a:ln w="4299">
            <a:noFill/>
          </a:ln>
        </p:spPr>
        <p:style>
          <a:lnRef idx="2">
            <a:schemeClr val="accent1">
              <a:shade val="50000"/>
            </a:schemeClr>
          </a:lnRef>
          <a:fillRef idx="1">
            <a:schemeClr val="accent1"/>
          </a:fillRef>
          <a:effectRef idx="0">
            <a:schemeClr val="accent1"/>
          </a:effectRef>
          <a:fontRef idx="minor">
            <a:schemeClr val="lt1"/>
          </a:fontRef>
        </p:style>
      </p:sp>
      <p:sp>
        <p:nvSpPr>
          <p:cNvPr id="469" name="Freeform 469"/>
          <p:cNvSpPr/>
          <p:nvPr/>
        </p:nvSpPr>
        <p:spPr>
          <a:xfrm>
            <a:off x="4568038" y="1976240"/>
            <a:ext cx="83779" cy="180262"/>
          </a:xfrm>
          <a:custGeom>
            <a:avLst/>
            <a:gdLst/>
            <a:ahLst/>
            <a:cxnLst/>
            <a:rect l="0" t="0" r="0" b="0"/>
            <a:pathLst>
              <a:path w="247498" h="532510">
                <a:moveTo>
                  <a:pt x="44387" y="532510"/>
                </a:moveTo>
                <a:lnTo>
                  <a:pt x="127775" y="532510"/>
                </a:lnTo>
                <a:cubicBezTo>
                  <a:pt x="152400" y="532510"/>
                  <a:pt x="172149" y="512571"/>
                  <a:pt x="172149" y="488188"/>
                </a:cubicBezTo>
                <a:lnTo>
                  <a:pt x="172149" y="250952"/>
                </a:lnTo>
                <a:cubicBezTo>
                  <a:pt x="172149" y="226313"/>
                  <a:pt x="152159" y="206502"/>
                  <a:pt x="127775" y="206502"/>
                </a:cubicBezTo>
                <a:lnTo>
                  <a:pt x="110706" y="206502"/>
                </a:lnTo>
                <a:cubicBezTo>
                  <a:pt x="110706" y="127000"/>
                  <a:pt x="170447" y="60197"/>
                  <a:pt x="247498" y="50546"/>
                </a:cubicBezTo>
                <a:lnTo>
                  <a:pt x="247498" y="0"/>
                </a:lnTo>
                <a:cubicBezTo>
                  <a:pt x="143142" y="11049"/>
                  <a:pt x="61214" y="99313"/>
                  <a:pt x="61214" y="206502"/>
                </a:cubicBezTo>
                <a:lnTo>
                  <a:pt x="44374" y="206502"/>
                </a:lnTo>
                <a:cubicBezTo>
                  <a:pt x="19749" y="206502"/>
                  <a:pt x="0" y="226568"/>
                  <a:pt x="0" y="250952"/>
                </a:cubicBezTo>
                <a:lnTo>
                  <a:pt x="0" y="488188"/>
                </a:lnTo>
                <a:cubicBezTo>
                  <a:pt x="0" y="512571"/>
                  <a:pt x="19990" y="532510"/>
                  <a:pt x="44374" y="532510"/>
                </a:cubicBezTo>
                <a:close/>
                <a:moveTo>
                  <a:pt x="1128078" y="1905507"/>
                </a:moveTo>
              </a:path>
            </a:pathLst>
          </a:custGeom>
          <a:solidFill>
            <a:srgbClr val="FFFFFF">
              <a:alpha val="100000"/>
            </a:srgbClr>
          </a:solidFill>
          <a:ln w="4299">
            <a:noFill/>
          </a:ln>
        </p:spPr>
        <p:style>
          <a:lnRef idx="2">
            <a:schemeClr val="accent1">
              <a:shade val="50000"/>
            </a:schemeClr>
          </a:lnRef>
          <a:fillRef idx="1">
            <a:schemeClr val="accent1"/>
          </a:fillRef>
          <a:effectRef idx="0">
            <a:schemeClr val="accent1"/>
          </a:effectRef>
          <a:fontRef idx="minor">
            <a:schemeClr val="lt1"/>
          </a:fontRef>
        </p:style>
      </p:sp>
      <p:sp>
        <p:nvSpPr>
          <p:cNvPr id="470" name="Freeform 470"/>
          <p:cNvSpPr/>
          <p:nvPr/>
        </p:nvSpPr>
        <p:spPr>
          <a:xfrm>
            <a:off x="5145761" y="1976325"/>
            <a:ext cx="82627" cy="180133"/>
          </a:xfrm>
          <a:custGeom>
            <a:avLst/>
            <a:gdLst/>
            <a:ahLst/>
            <a:cxnLst/>
            <a:rect l="0" t="0" r="0" b="0"/>
            <a:pathLst>
              <a:path w="244094" h="532130">
                <a:moveTo>
                  <a:pt x="199771" y="206122"/>
                </a:moveTo>
                <a:lnTo>
                  <a:pt x="182881" y="206122"/>
                </a:lnTo>
                <a:cubicBezTo>
                  <a:pt x="182881" y="100203"/>
                  <a:pt x="102871" y="12193"/>
                  <a:pt x="0" y="0"/>
                </a:cubicBezTo>
                <a:lnTo>
                  <a:pt x="0" y="50547"/>
                </a:lnTo>
                <a:cubicBezTo>
                  <a:pt x="75565" y="61977"/>
                  <a:pt x="133350" y="127509"/>
                  <a:pt x="133350" y="205994"/>
                </a:cubicBezTo>
                <a:lnTo>
                  <a:pt x="116333" y="205994"/>
                </a:lnTo>
                <a:cubicBezTo>
                  <a:pt x="91694" y="205994"/>
                  <a:pt x="72009" y="226060"/>
                  <a:pt x="72009" y="250444"/>
                </a:cubicBezTo>
                <a:lnTo>
                  <a:pt x="72009" y="487680"/>
                </a:lnTo>
                <a:cubicBezTo>
                  <a:pt x="72009" y="512318"/>
                  <a:pt x="91949" y="532130"/>
                  <a:pt x="116333" y="532130"/>
                </a:cubicBezTo>
                <a:lnTo>
                  <a:pt x="199771" y="532130"/>
                </a:lnTo>
                <a:cubicBezTo>
                  <a:pt x="224409" y="532130"/>
                  <a:pt x="244094" y="512065"/>
                  <a:pt x="244094" y="487680"/>
                </a:cubicBezTo>
                <a:lnTo>
                  <a:pt x="244094" y="250444"/>
                </a:lnTo>
                <a:cubicBezTo>
                  <a:pt x="244094" y="226060"/>
                  <a:pt x="224156" y="205994"/>
                  <a:pt x="199771" y="205994"/>
                </a:cubicBezTo>
                <a:close/>
                <a:moveTo>
                  <a:pt x="-252476" y="1905254"/>
                </a:moveTo>
              </a:path>
            </a:pathLst>
          </a:custGeom>
          <a:solidFill>
            <a:srgbClr val="FFFFFF">
              <a:alpha val="100000"/>
            </a:srgbClr>
          </a:solidFill>
          <a:ln w="4299">
            <a:noFill/>
          </a:ln>
        </p:spPr>
        <p:style>
          <a:lnRef idx="2">
            <a:schemeClr val="accent1">
              <a:shade val="50000"/>
            </a:schemeClr>
          </a:lnRef>
          <a:fillRef idx="1">
            <a:schemeClr val="accent1"/>
          </a:fillRef>
          <a:effectRef idx="0">
            <a:schemeClr val="accent1"/>
          </a:effectRef>
          <a:fontRef idx="minor">
            <a:schemeClr val="lt1"/>
          </a:fontRef>
        </p:style>
      </p:sp>
      <p:sp>
        <p:nvSpPr>
          <p:cNvPr id="471" name="Rectangle 471"/>
          <p:cNvSpPr/>
          <p:nvPr/>
        </p:nvSpPr>
        <p:spPr>
          <a:xfrm>
            <a:off x="839575" y="266124"/>
            <a:ext cx="4020764" cy="369332"/>
          </a:xfrm>
          <a:prstGeom prst="rect">
            <a:avLst/>
          </a:prstGeom>
        </p:spPr>
        <p:txBody>
          <a:bodyPr wrap="square" lIns="0" tIns="0" rIns="0" bIns="0">
            <a:spAutoFit/>
          </a:bodyPr>
          <a:lstStyle/>
          <a:p>
            <a:pPr marL="0"/>
            <a:r>
              <a:rPr lang="en-US" sz="2400" b="1" i="0" spc="0" baseline="0">
                <a:solidFill>
                  <a:srgbClr val="000000"/>
                </a:solidFill>
                <a:latin typeface="Calibri"/>
              </a:rPr>
              <a:t>Carbon Neutral Construction</a:t>
            </a:r>
          </a:p>
        </p:txBody>
      </p:sp>
      <p:sp>
        <p:nvSpPr>
          <p:cNvPr id="472" name="Rectangle 472"/>
          <p:cNvSpPr/>
          <p:nvPr/>
        </p:nvSpPr>
        <p:spPr>
          <a:xfrm>
            <a:off x="11186794" y="6215360"/>
            <a:ext cx="164439" cy="235731"/>
          </a:xfrm>
          <a:prstGeom prst="rect">
            <a:avLst/>
          </a:prstGeom>
        </p:spPr>
        <p:txBody>
          <a:bodyPr wrap="none" lIns="0" tIns="0" rIns="0" bIns="0">
            <a:spAutoFit/>
          </a:bodyPr>
          <a:lstStyle/>
          <a:p>
            <a:pPr marL="0"/>
            <a:r>
              <a:rPr lang="en-US" sz="1200" b="0" i="0" spc="0" baseline="0">
                <a:solidFill>
                  <a:srgbClr val="000000"/>
                </a:solidFill>
                <a:latin typeface="SegoeUI"/>
              </a:rPr>
              <a:t>10</a:t>
            </a:r>
          </a:p>
        </p:txBody>
      </p:sp>
      <p:sp>
        <p:nvSpPr>
          <p:cNvPr id="473" name="Rectangle 473"/>
          <p:cNvSpPr/>
          <p:nvPr/>
        </p:nvSpPr>
        <p:spPr>
          <a:xfrm>
            <a:off x="5792089" y="894324"/>
            <a:ext cx="5285101" cy="555601"/>
          </a:xfrm>
          <a:prstGeom prst="rect">
            <a:avLst/>
          </a:prstGeom>
        </p:spPr>
        <p:txBody>
          <a:bodyPr wrap="none" lIns="0" tIns="0" rIns="0" bIns="0" anchor="t">
            <a:spAutoFit/>
          </a:bodyPr>
          <a:lstStyle/>
          <a:p>
            <a:r>
              <a:rPr lang="en-US" sz="1200" b="1" i="0" spc="0" baseline="0">
                <a:solidFill>
                  <a:srgbClr val="FFFFFF"/>
                </a:solidFill>
                <a:latin typeface="Barlow,Bold"/>
              </a:rPr>
              <a:t>In Oulu, all maintenan</a:t>
            </a:r>
            <a:r>
              <a:rPr lang="en-US" sz="1200" b="1" i="0" spc="0" baseline="0">
                <a:solidFill>
                  <a:srgbClr val="FFFFFF"/>
                </a:solidFill>
                <a:latin typeface="Arial"/>
              </a:rPr>
              <a:t>c</a:t>
            </a:r>
            <a:r>
              <a:rPr lang="en-US" sz="1200" b="1" i="0" spc="0" baseline="0">
                <a:solidFill>
                  <a:srgbClr val="FFFFFF"/>
                </a:solidFill>
                <a:latin typeface="Barlow,Bold"/>
              </a:rPr>
              <a:t>e, </a:t>
            </a:r>
            <a:r>
              <a:rPr lang="en-US" sz="1200" b="1" i="0" spc="0" baseline="0">
                <a:solidFill>
                  <a:srgbClr val="FFFFFF"/>
                </a:solidFill>
                <a:latin typeface="Arial"/>
              </a:rPr>
              <a:t>c</a:t>
            </a:r>
            <a:r>
              <a:rPr lang="en-US" sz="1200" b="1" i="0" spc="0" baseline="0">
                <a:solidFill>
                  <a:srgbClr val="FFFFFF"/>
                </a:solidFill>
                <a:latin typeface="Barlow,Bold"/>
              </a:rPr>
              <a:t>onstru</a:t>
            </a:r>
            <a:r>
              <a:rPr lang="en-US" sz="1200" b="1" i="0" spc="0" baseline="0">
                <a:solidFill>
                  <a:srgbClr val="FFFFFF"/>
                </a:solidFill>
                <a:latin typeface="Arial"/>
              </a:rPr>
              <a:t>c</a:t>
            </a:r>
            <a:r>
              <a:rPr lang="en-US" sz="1200" b="1" i="0" spc="0" baseline="0">
                <a:solidFill>
                  <a:srgbClr val="FFFFFF"/>
                </a:solidFill>
                <a:latin typeface="Barlow,Bold"/>
              </a:rPr>
              <a:t>tion, and demolition </a:t>
            </a:r>
            <a:r>
              <a:rPr lang="en-US" sz="1200" b="1" i="0" spc="0" baseline="0">
                <a:solidFill>
                  <a:srgbClr val="FFFFFF"/>
                </a:solidFill>
                <a:latin typeface="Arial"/>
              </a:rPr>
              <a:t>w</a:t>
            </a:r>
            <a:r>
              <a:rPr lang="en-US" sz="1200" b="1" i="0" spc="0" baseline="0">
                <a:solidFill>
                  <a:srgbClr val="FFFFFF"/>
                </a:solidFill>
                <a:latin typeface="Barlow,Bold"/>
              </a:rPr>
              <a:t>ill strive for </a:t>
            </a:r>
            <a:r>
              <a:rPr lang="en-US" sz="1200" b="1" i="0" spc="0" baseline="0">
                <a:solidFill>
                  <a:srgbClr val="FFFFFF"/>
                </a:solidFill>
                <a:latin typeface="Arial"/>
              </a:rPr>
              <a:t>c</a:t>
            </a:r>
            <a:r>
              <a:rPr lang="en-US" sz="1200" b="1" i="0" spc="0" baseline="0">
                <a:solidFill>
                  <a:srgbClr val="FFFFFF"/>
                </a:solidFill>
                <a:latin typeface="Barlow,Bold"/>
              </a:rPr>
              <a:t>arbon</a:t>
            </a:r>
            <a:r>
              <a:rPr lang="en-US" sz="1200" b="1">
                <a:solidFill>
                  <a:srgbClr val="FFFFFF"/>
                </a:solidFill>
                <a:latin typeface="Barlow,Bold"/>
              </a:rPr>
              <a:t> </a:t>
            </a:r>
            <a:endParaRPr lang="en-US" sz="1200" b="1" i="0" spc="0" baseline="0">
              <a:solidFill>
                <a:srgbClr val="FFFFFF"/>
              </a:solidFill>
              <a:latin typeface="Barlow,Bold"/>
            </a:endParaRPr>
          </a:p>
          <a:p>
            <a:pPr>
              <a:lnSpc>
                <a:spcPts val="1502"/>
              </a:lnSpc>
            </a:pPr>
            <a:r>
              <a:rPr lang="en-US" sz="1200" b="1" i="0" spc="0" baseline="0">
                <a:solidFill>
                  <a:srgbClr val="FFFFFF"/>
                </a:solidFill>
                <a:latin typeface="Barlow,Bold"/>
              </a:rPr>
              <a:t>neutrality and material </a:t>
            </a:r>
            <a:r>
              <a:rPr lang="en-US" sz="1200" b="1">
                <a:solidFill>
                  <a:srgbClr val="FFFFFF"/>
                </a:solidFill>
                <a:latin typeface="Barlow,Bold"/>
              </a:rPr>
              <a:t>saving </a:t>
            </a:r>
            <a:r>
              <a:rPr lang="en-US" sz="1200" b="1" i="0" spc="0" baseline="0">
                <a:solidFill>
                  <a:srgbClr val="FFFFFF"/>
                </a:solidFill>
                <a:latin typeface="Arial"/>
              </a:rPr>
              <a:t>w</a:t>
            </a:r>
            <a:r>
              <a:rPr lang="en-US" sz="1200" b="1" i="0" spc="0" baseline="0">
                <a:solidFill>
                  <a:srgbClr val="FFFFFF"/>
                </a:solidFill>
                <a:latin typeface="Barlow,Bold"/>
              </a:rPr>
              <a:t>ithout </a:t>
            </a:r>
            <a:r>
              <a:rPr lang="en-US" sz="1200" b="1" i="0" spc="0" baseline="0">
                <a:solidFill>
                  <a:srgbClr val="FFFFFF"/>
                </a:solidFill>
                <a:latin typeface="Arial"/>
              </a:rPr>
              <a:t>c</a:t>
            </a:r>
            <a:r>
              <a:rPr lang="en-US" sz="1200" b="1" i="0" spc="0" baseline="0">
                <a:solidFill>
                  <a:srgbClr val="FFFFFF"/>
                </a:solidFill>
                <a:latin typeface="Barlow,Bold"/>
              </a:rPr>
              <a:t>ompromising on </a:t>
            </a:r>
            <a:r>
              <a:rPr lang="en-US" sz="1200" b="1" i="0" spc="0" baseline="0">
                <a:solidFill>
                  <a:srgbClr val="FFFFFF"/>
                </a:solidFill>
                <a:latin typeface="Arial"/>
              </a:rPr>
              <a:t>q</a:t>
            </a:r>
            <a:r>
              <a:rPr lang="en-US" sz="1200" b="1" i="0" spc="0" baseline="0">
                <a:solidFill>
                  <a:srgbClr val="FFFFFF"/>
                </a:solidFill>
                <a:latin typeface="Barlow,Bold"/>
              </a:rPr>
              <a:t>uality.</a:t>
            </a:r>
            <a:r>
              <a:rPr lang="en-US" sz="1200" b="1">
                <a:solidFill>
                  <a:srgbClr val="FFFFFF"/>
                </a:solidFill>
                <a:latin typeface="Barlow,Bold"/>
              </a:rPr>
              <a:t>  </a:t>
            </a:r>
            <a:endParaRPr lang="en-US" sz="1200" b="1" i="0" spc="0" baseline="0">
              <a:solidFill>
                <a:srgbClr val="FFFFFF"/>
              </a:solidFill>
              <a:latin typeface="Barlow,Bold"/>
            </a:endParaRPr>
          </a:p>
          <a:p>
            <a:pPr marL="0">
              <a:lnSpc>
                <a:spcPts val="1502"/>
              </a:lnSpc>
            </a:pPr>
            <a:r>
              <a:rPr lang="en-US" sz="1200" b="1" i="0" spc="0" baseline="0">
                <a:solidFill>
                  <a:srgbClr val="FFFFFF"/>
                </a:solidFill>
                <a:latin typeface="Arial"/>
              </a:rPr>
              <a:t>A</a:t>
            </a:r>
            <a:r>
              <a:rPr lang="en-US" sz="1200" b="1" i="0" spc="0" baseline="0">
                <a:solidFill>
                  <a:srgbClr val="FFFFFF"/>
                </a:solidFill>
                <a:latin typeface="Barlow,Bold"/>
              </a:rPr>
              <a:t>dditionally, repairs are primarily re</a:t>
            </a:r>
            <a:r>
              <a:rPr lang="en-US" sz="1200" b="1" i="0" spc="0" baseline="0">
                <a:solidFill>
                  <a:srgbClr val="FFFFFF"/>
                </a:solidFill>
                <a:latin typeface="Arial"/>
              </a:rPr>
              <a:t>c</a:t>
            </a:r>
            <a:r>
              <a:rPr lang="en-US" sz="1200" b="1" i="0" spc="0" baseline="0">
                <a:solidFill>
                  <a:srgbClr val="FFFFFF"/>
                </a:solidFill>
                <a:latin typeface="Barlow,Bold"/>
              </a:rPr>
              <a:t>ommended instead of ne</a:t>
            </a:r>
            <a:r>
              <a:rPr lang="en-US" sz="1200" b="1" i="0" spc="0" baseline="0">
                <a:solidFill>
                  <a:srgbClr val="FFFFFF"/>
                </a:solidFill>
                <a:latin typeface="Arial"/>
              </a:rPr>
              <a:t>w</a:t>
            </a:r>
            <a:r>
              <a:rPr lang="en-US" sz="1200" b="1" i="0" spc="0" baseline="0">
                <a:solidFill>
                  <a:srgbClr val="FFFFFF"/>
                </a:solidFill>
                <a:latin typeface="Barlow,Bold"/>
              </a:rPr>
              <a:t> </a:t>
            </a:r>
            <a:r>
              <a:rPr lang="en-US" sz="1200" b="1" i="0" spc="0" baseline="0">
                <a:solidFill>
                  <a:srgbClr val="FFFFFF"/>
                </a:solidFill>
                <a:latin typeface="Arial"/>
              </a:rPr>
              <a:t>c</a:t>
            </a:r>
            <a:r>
              <a:rPr lang="en-US" sz="1200" b="1" i="0" spc="0" baseline="0">
                <a:solidFill>
                  <a:srgbClr val="FFFFFF"/>
                </a:solidFill>
                <a:latin typeface="Barlow,Bold"/>
              </a:rPr>
              <a:t>onstru</a:t>
            </a:r>
            <a:r>
              <a:rPr lang="en-US" sz="1200" b="1" i="0" spc="0" baseline="0">
                <a:solidFill>
                  <a:srgbClr val="FFFFFF"/>
                </a:solidFill>
                <a:latin typeface="Arial"/>
              </a:rPr>
              <a:t>c</a:t>
            </a:r>
            <a:r>
              <a:rPr lang="en-US" sz="1200" b="1" i="0" spc="0" baseline="0">
                <a:solidFill>
                  <a:srgbClr val="FFFFFF"/>
                </a:solidFill>
                <a:latin typeface="Barlow,Bold"/>
              </a:rPr>
              <a:t>tion.</a:t>
            </a:r>
          </a:p>
        </p:txBody>
      </p:sp>
      <p:sp>
        <p:nvSpPr>
          <p:cNvPr id="474" name="Rectangle 474"/>
          <p:cNvSpPr/>
          <p:nvPr/>
        </p:nvSpPr>
        <p:spPr>
          <a:xfrm>
            <a:off x="5792086" y="1645118"/>
            <a:ext cx="4528459" cy="416395"/>
          </a:xfrm>
          <a:prstGeom prst="rect">
            <a:avLst/>
          </a:prstGeom>
        </p:spPr>
        <p:txBody>
          <a:bodyPr wrap="none" lIns="0" tIns="0" rIns="0" bIns="0">
            <a:spAutoFit/>
          </a:bodyPr>
          <a:lstStyle/>
          <a:p>
            <a:pPr marL="2"/>
            <a:r>
              <a:rPr lang="en-US" sz="1202" b="1" i="0" spc="0" baseline="0">
                <a:solidFill>
                  <a:srgbClr val="FFFFFF"/>
                </a:solidFill>
                <a:latin typeface="Barlow,Bold"/>
              </a:rPr>
              <a:t>Publi</a:t>
            </a:r>
            <a:r>
              <a:rPr lang="en-US" sz="1202" b="1" i="0" spc="0" baseline="0">
                <a:solidFill>
                  <a:srgbClr val="FFFFFF"/>
                </a:solidFill>
                <a:latin typeface="Arial"/>
              </a:rPr>
              <a:t>c</a:t>
            </a:r>
            <a:r>
              <a:rPr lang="en-US" sz="1202" b="1" i="0" spc="0" baseline="0">
                <a:solidFill>
                  <a:srgbClr val="FFFFFF"/>
                </a:solidFill>
                <a:latin typeface="Barlow,Bold"/>
              </a:rPr>
              <a:t> buildings a</a:t>
            </a:r>
            <a:r>
              <a:rPr lang="en-US" sz="1202" b="1" i="0" spc="0" baseline="0">
                <a:solidFill>
                  <a:srgbClr val="FFFFFF"/>
                </a:solidFill>
                <a:latin typeface="Arial"/>
              </a:rPr>
              <a:t>c</a:t>
            </a:r>
            <a:r>
              <a:rPr lang="en-US" sz="1202" b="1" i="0" spc="0" baseline="0">
                <a:solidFill>
                  <a:srgbClr val="FFFFFF"/>
                </a:solidFill>
                <a:latin typeface="Barlow,Bold"/>
              </a:rPr>
              <a:t>t as e</a:t>
            </a:r>
            <a:r>
              <a:rPr lang="en-US" sz="1202" b="1" i="0" spc="0" baseline="0">
                <a:solidFill>
                  <a:srgbClr val="FFFFFF"/>
                </a:solidFill>
                <a:latin typeface="Arial"/>
              </a:rPr>
              <a:t>x</a:t>
            </a:r>
            <a:r>
              <a:rPr lang="en-US" sz="1202" b="1" i="0" spc="0" baseline="0">
                <a:solidFill>
                  <a:srgbClr val="FFFFFF"/>
                </a:solidFill>
                <a:latin typeface="Barlow,Bold"/>
              </a:rPr>
              <a:t>amples of </a:t>
            </a:r>
            <a:r>
              <a:rPr lang="en-US" sz="1202" b="1" i="0" spc="0" baseline="0">
                <a:solidFill>
                  <a:srgbClr val="FFFFFF"/>
                </a:solidFill>
                <a:latin typeface="Arial"/>
              </a:rPr>
              <a:t>c</a:t>
            </a:r>
            <a:r>
              <a:rPr lang="en-US" sz="1202" b="1" i="0" spc="0" baseline="0">
                <a:solidFill>
                  <a:srgbClr val="FFFFFF"/>
                </a:solidFill>
                <a:latin typeface="Barlow,Bold"/>
              </a:rPr>
              <a:t>arbon neutral and sustainable </a:t>
            </a:r>
          </a:p>
          <a:p>
            <a:pPr marL="0">
              <a:lnSpc>
                <a:spcPts val="1667"/>
              </a:lnSpc>
            </a:pPr>
            <a:r>
              <a:rPr lang="en-US" sz="1202" b="1" i="0" spc="0" baseline="0">
                <a:solidFill>
                  <a:srgbClr val="FFFFFF"/>
                </a:solidFill>
                <a:latin typeface="Arial"/>
              </a:rPr>
              <a:t>c</a:t>
            </a:r>
            <a:r>
              <a:rPr lang="en-US" sz="1202" b="1" i="0" spc="0" baseline="0">
                <a:solidFill>
                  <a:srgbClr val="FFFFFF"/>
                </a:solidFill>
                <a:latin typeface="Barlow,Bold"/>
              </a:rPr>
              <a:t>onstru</a:t>
            </a:r>
            <a:r>
              <a:rPr lang="en-US" sz="1202" b="1" i="0" spc="0" baseline="0">
                <a:solidFill>
                  <a:srgbClr val="FFFFFF"/>
                </a:solidFill>
                <a:latin typeface="Arial"/>
              </a:rPr>
              <a:t>c</a:t>
            </a:r>
            <a:r>
              <a:rPr lang="en-US" sz="1202" b="1" i="0" spc="0" baseline="0">
                <a:solidFill>
                  <a:srgbClr val="FFFFFF"/>
                </a:solidFill>
                <a:latin typeface="Barlow,Bold"/>
              </a:rPr>
              <a:t>tion solutions.</a:t>
            </a:r>
          </a:p>
        </p:txBody>
      </p:sp>
      <p:sp>
        <p:nvSpPr>
          <p:cNvPr id="475" name="Rectangle 475"/>
          <p:cNvSpPr/>
          <p:nvPr/>
        </p:nvSpPr>
        <p:spPr>
          <a:xfrm>
            <a:off x="4730750" y="862442"/>
            <a:ext cx="528751" cy="306415"/>
          </a:xfrm>
          <a:prstGeom prst="rect">
            <a:avLst/>
          </a:prstGeom>
        </p:spPr>
        <p:txBody>
          <a:bodyPr wrap="none" lIns="0" tIns="0" rIns="0" bIns="0">
            <a:spAutoFit/>
          </a:bodyPr>
          <a:lstStyle/>
          <a:p>
            <a:pPr marL="0"/>
            <a:r>
              <a:rPr lang="en-US" sz="1800" b="1" i="0" spc="0" baseline="0">
                <a:solidFill>
                  <a:srgbClr val="FFFFFF"/>
                </a:solidFill>
                <a:latin typeface="Arial"/>
              </a:rPr>
              <a:t>A</a:t>
            </a:r>
            <a:r>
              <a:rPr lang="en-US" sz="1800" b="1" i="0" spc="0" baseline="0">
                <a:solidFill>
                  <a:srgbClr val="FFFFFF"/>
                </a:solidFill>
                <a:latin typeface="Barlow,Bold"/>
              </a:rPr>
              <a:t>ims</a:t>
            </a:r>
          </a:p>
        </p:txBody>
      </p:sp>
      <p:sp>
        <p:nvSpPr>
          <p:cNvPr id="476" name="Rectangle 476"/>
          <p:cNvSpPr/>
          <p:nvPr/>
        </p:nvSpPr>
        <p:spPr>
          <a:xfrm>
            <a:off x="838135" y="2646223"/>
            <a:ext cx="8361521" cy="184666"/>
          </a:xfrm>
          <a:prstGeom prst="rect">
            <a:avLst/>
          </a:prstGeom>
        </p:spPr>
        <p:txBody>
          <a:bodyPr wrap="square" lIns="0" tIns="0" rIns="0" bIns="0" anchor="t">
            <a:spAutoFit/>
          </a:bodyPr>
          <a:lstStyle/>
          <a:p>
            <a:pPr>
              <a:tabLst>
                <a:tab pos="5842762" algn="l"/>
              </a:tabLst>
            </a:pPr>
            <a:r>
              <a:rPr lang="en-US" sz="1200" b="1" dirty="0">
                <a:solidFill>
                  <a:srgbClr val="000000"/>
                </a:solidFill>
                <a:latin typeface="Calibri"/>
              </a:rPr>
              <a:t>Ac</a:t>
            </a:r>
            <a:r>
              <a:rPr lang="en-US" sz="1200" b="1" dirty="0">
                <a:solidFill>
                  <a:srgbClr val="000000"/>
                </a:solidFill>
                <a:latin typeface="Calibri-Bold"/>
              </a:rPr>
              <a:t>tions                                                                                                                                                     </a:t>
            </a:r>
            <a:r>
              <a:rPr lang="en-US" sz="1200" b="1" i="0" spc="0" baseline="0" dirty="0">
                <a:solidFill>
                  <a:srgbClr val="000000"/>
                </a:solidFill>
                <a:latin typeface="Calibri-Bold"/>
              </a:rPr>
              <a:t>Indi</a:t>
            </a:r>
            <a:r>
              <a:rPr lang="en-US" sz="1200" b="1" i="0" spc="0" baseline="0" dirty="0">
                <a:solidFill>
                  <a:srgbClr val="000000"/>
                </a:solidFill>
                <a:latin typeface="Calibri"/>
              </a:rPr>
              <a:t>c</a:t>
            </a:r>
            <a:r>
              <a:rPr lang="en-US" sz="1200" b="1" i="0" spc="0" baseline="0" dirty="0">
                <a:solidFill>
                  <a:srgbClr val="000000"/>
                </a:solidFill>
                <a:latin typeface="Calibri-Bold"/>
              </a:rPr>
              <a:t>ators</a:t>
            </a:r>
          </a:p>
        </p:txBody>
      </p:sp>
      <p:sp>
        <p:nvSpPr>
          <p:cNvPr id="477" name="Rectangle 477"/>
          <p:cNvSpPr/>
          <p:nvPr/>
        </p:nvSpPr>
        <p:spPr>
          <a:xfrm>
            <a:off x="848867" y="2866167"/>
            <a:ext cx="4297651" cy="342273"/>
          </a:xfrm>
          <a:prstGeom prst="rect">
            <a:avLst/>
          </a:prstGeom>
        </p:spPr>
        <p:txBody>
          <a:bodyPr wrap="none" lIns="0" tIns="0" rIns="0" bIns="0" anchor="t">
            <a:spAutoFit/>
          </a:bodyPr>
          <a:lstStyle/>
          <a:p>
            <a:r>
              <a:rPr lang="en-US" sz="1100" b="0" i="0" spc="0" baseline="0" dirty="0">
                <a:solidFill>
                  <a:srgbClr val="000000"/>
                </a:solidFill>
                <a:latin typeface="Barlow"/>
              </a:rPr>
              <a:t>E</a:t>
            </a:r>
            <a:r>
              <a:rPr lang="en-US" sz="1100" b="0" i="0" spc="0" baseline="0" dirty="0">
                <a:solidFill>
                  <a:srgbClr val="000000"/>
                </a:solidFill>
                <a:latin typeface="Arial"/>
              </a:rPr>
              <a:t>x</a:t>
            </a:r>
            <a:r>
              <a:rPr lang="en-US" sz="1100" b="0" i="0" spc="0" baseline="0" dirty="0">
                <a:solidFill>
                  <a:srgbClr val="000000"/>
                </a:solidFill>
                <a:latin typeface="Barlow"/>
              </a:rPr>
              <a:t>isting buildings are primarily repaired, enhanced, and maintained to</a:t>
            </a:r>
            <a:r>
              <a:rPr lang="en-US" sz="1100" dirty="0">
                <a:solidFill>
                  <a:srgbClr val="000000"/>
                </a:solidFill>
                <a:latin typeface="Barlow"/>
              </a:rPr>
              <a:t> </a:t>
            </a:r>
            <a:endParaRPr lang="en-US" sz="1103" b="0" i="0" spc="0" baseline="0" dirty="0">
              <a:solidFill>
                <a:srgbClr val="000000"/>
              </a:solidFill>
              <a:latin typeface="Barlow"/>
            </a:endParaRPr>
          </a:p>
          <a:p>
            <a:pPr>
              <a:lnSpc>
                <a:spcPts val="1545"/>
              </a:lnSpc>
            </a:pPr>
            <a:r>
              <a:rPr lang="en-US" sz="1100" b="0" i="0" spc="0" baseline="0" dirty="0">
                <a:solidFill>
                  <a:srgbClr val="000000"/>
                </a:solidFill>
                <a:latin typeface="Barlow"/>
              </a:rPr>
              <a:t>prolong </a:t>
            </a:r>
            <a:r>
              <a:rPr lang="en-US" sz="1100" dirty="0">
                <a:solidFill>
                  <a:srgbClr val="000000"/>
                </a:solidFill>
                <a:latin typeface="Barlow"/>
              </a:rPr>
              <a:t>life spans</a:t>
            </a:r>
            <a:endParaRPr lang="en-US" sz="1100" b="0" i="0" spc="0" baseline="0" dirty="0">
              <a:solidFill>
                <a:srgbClr val="000000"/>
              </a:solidFill>
              <a:latin typeface="Barlow"/>
            </a:endParaRPr>
          </a:p>
        </p:txBody>
      </p:sp>
      <p:sp>
        <p:nvSpPr>
          <p:cNvPr id="478" name="Rectangle 478"/>
          <p:cNvSpPr/>
          <p:nvPr/>
        </p:nvSpPr>
        <p:spPr>
          <a:xfrm>
            <a:off x="848867" y="122046"/>
            <a:ext cx="2162451" cy="146194"/>
          </a:xfrm>
          <a:prstGeom prst="rect">
            <a:avLst/>
          </a:prstGeom>
        </p:spPr>
        <p:txBody>
          <a:bodyPr wrap="none" lIns="0" tIns="0" rIns="0" bIns="0" anchor="t">
            <a:spAutoFit/>
          </a:bodyPr>
          <a:lstStyle/>
          <a:p>
            <a:r>
              <a:rPr lang="en-US" sz="950" dirty="0">
                <a:solidFill>
                  <a:srgbClr val="FAAF3C"/>
                </a:solidFill>
                <a:latin typeface="Calibri"/>
              </a:rPr>
              <a:t>Focus Area </a:t>
            </a:r>
            <a:r>
              <a:rPr lang="en-US" sz="950" b="0" i="0" spc="0" baseline="0" dirty="0">
                <a:solidFill>
                  <a:srgbClr val="FAAF3C"/>
                </a:solidFill>
                <a:latin typeface="Calibri"/>
              </a:rPr>
              <a:t>1: Our City Develops Sustainably</a:t>
            </a:r>
          </a:p>
        </p:txBody>
      </p:sp>
      <p:sp>
        <p:nvSpPr>
          <p:cNvPr id="479" name="Rectangle 479"/>
          <p:cNvSpPr/>
          <p:nvPr/>
        </p:nvSpPr>
        <p:spPr>
          <a:xfrm>
            <a:off x="6710254" y="2982622"/>
            <a:ext cx="3366306" cy="169277"/>
          </a:xfrm>
          <a:prstGeom prst="rect">
            <a:avLst/>
          </a:prstGeom>
        </p:spPr>
        <p:txBody>
          <a:bodyPr wrap="none" lIns="0" tIns="0" rIns="0" bIns="0" anchor="t">
            <a:spAutoFit/>
          </a:bodyPr>
          <a:lstStyle/>
          <a:p>
            <a:r>
              <a:rPr lang="en-US" sz="1100">
                <a:solidFill>
                  <a:srgbClr val="000000"/>
                </a:solidFill>
                <a:latin typeface="Barlow"/>
              </a:rPr>
              <a:t>Renovation </a:t>
            </a:r>
            <a:r>
              <a:rPr lang="en-US" sz="1100" b="0" i="0" spc="0" baseline="0">
                <a:solidFill>
                  <a:srgbClr val="000000"/>
                </a:solidFill>
                <a:latin typeface="Barlow"/>
              </a:rPr>
              <a:t>permits per year / permitted s</a:t>
            </a:r>
            <a:r>
              <a:rPr lang="en-US" sz="1100" b="0" i="0" spc="0" baseline="0">
                <a:solidFill>
                  <a:srgbClr val="000000"/>
                </a:solidFill>
                <a:latin typeface="Arial"/>
              </a:rPr>
              <a:t>q</a:t>
            </a:r>
            <a:r>
              <a:rPr lang="en-US" sz="1100" b="0" i="0" spc="0" baseline="0">
                <a:solidFill>
                  <a:srgbClr val="000000"/>
                </a:solidFill>
                <a:latin typeface="Barlow"/>
              </a:rPr>
              <a:t>uare meters</a:t>
            </a:r>
          </a:p>
        </p:txBody>
      </p:sp>
      <p:sp>
        <p:nvSpPr>
          <p:cNvPr id="480" name="Rectangle 480"/>
          <p:cNvSpPr/>
          <p:nvPr/>
        </p:nvSpPr>
        <p:spPr>
          <a:xfrm>
            <a:off x="835748" y="3379012"/>
            <a:ext cx="3972241" cy="335989"/>
          </a:xfrm>
          <a:prstGeom prst="rect">
            <a:avLst/>
          </a:prstGeom>
        </p:spPr>
        <p:txBody>
          <a:bodyPr wrap="none" lIns="0" tIns="0" rIns="0" bIns="0" anchor="t">
            <a:spAutoFit/>
          </a:bodyPr>
          <a:lstStyle/>
          <a:p>
            <a:r>
              <a:rPr lang="en-US" sz="1100" b="0" i="0" spc="0" baseline="0">
                <a:solidFill>
                  <a:srgbClr val="000000"/>
                </a:solidFill>
                <a:latin typeface="Barlow"/>
              </a:rPr>
              <a:t>Carbon </a:t>
            </a:r>
            <a:r>
              <a:rPr lang="en-US" sz="1100">
                <a:solidFill>
                  <a:srgbClr val="000000"/>
                </a:solidFill>
                <a:latin typeface="Barlow"/>
              </a:rPr>
              <a:t>neutral </a:t>
            </a:r>
            <a:r>
              <a:rPr lang="en-US" sz="1100" b="0" i="0" spc="0" baseline="0">
                <a:solidFill>
                  <a:srgbClr val="000000"/>
                </a:solidFill>
                <a:latin typeface="Barlow"/>
              </a:rPr>
              <a:t>construction is promoted in all city planning and</a:t>
            </a:r>
            <a:r>
              <a:rPr lang="en-US" sz="1100">
                <a:solidFill>
                  <a:srgbClr val="000000"/>
                </a:solidFill>
                <a:latin typeface="Barlow"/>
              </a:rPr>
              <a:t> </a:t>
            </a:r>
            <a:endParaRPr lang="en-US" sz="1100" b="0" i="0" spc="0" baseline="0">
              <a:solidFill>
                <a:srgbClr val="000000"/>
              </a:solidFill>
              <a:latin typeface="Barlow"/>
            </a:endParaRPr>
          </a:p>
          <a:p>
            <a:pPr marL="0">
              <a:lnSpc>
                <a:spcPts val="1324"/>
              </a:lnSpc>
            </a:pPr>
            <a:r>
              <a:rPr lang="en-US" sz="1100" b="0" i="0" spc="0" baseline="0">
                <a:solidFill>
                  <a:srgbClr val="000000"/>
                </a:solidFill>
                <a:latin typeface="Barlow"/>
              </a:rPr>
              <a:t>plot </a:t>
            </a:r>
            <a:r>
              <a:rPr lang="en-US" sz="1100">
                <a:solidFill>
                  <a:srgbClr val="000000"/>
                </a:solidFill>
                <a:latin typeface="Barlow"/>
              </a:rPr>
              <a:t>allocation</a:t>
            </a:r>
            <a:r>
              <a:rPr lang="en-US" sz="1100" b="0" i="0" spc="0" baseline="0">
                <a:solidFill>
                  <a:srgbClr val="000000"/>
                </a:solidFill>
                <a:latin typeface="Barlow"/>
              </a:rPr>
              <a:t>.</a:t>
            </a:r>
          </a:p>
        </p:txBody>
      </p:sp>
      <p:sp>
        <p:nvSpPr>
          <p:cNvPr id="481" name="Rectangle 481"/>
          <p:cNvSpPr/>
          <p:nvPr/>
        </p:nvSpPr>
        <p:spPr>
          <a:xfrm>
            <a:off x="847501" y="3820285"/>
            <a:ext cx="4618252" cy="354584"/>
          </a:xfrm>
          <a:prstGeom prst="rect">
            <a:avLst/>
          </a:prstGeom>
        </p:spPr>
        <p:txBody>
          <a:bodyPr wrap="none" lIns="0" tIns="0" rIns="0" bIns="0" anchor="t">
            <a:spAutoFit/>
          </a:bodyPr>
          <a:lstStyle/>
          <a:p>
            <a:r>
              <a:rPr lang="en-US" sz="1100" b="0" i="0" spc="0" baseline="0" dirty="0">
                <a:solidFill>
                  <a:srgbClr val="000000"/>
                </a:solidFill>
                <a:latin typeface="Arial"/>
              </a:rPr>
              <a:t>N</a:t>
            </a:r>
            <a:r>
              <a:rPr lang="en-US" sz="1100" b="0" i="0" spc="0" baseline="0" dirty="0">
                <a:solidFill>
                  <a:srgbClr val="000000"/>
                </a:solidFill>
                <a:latin typeface="Barlow"/>
              </a:rPr>
              <a:t>ew guidelines are developed for </a:t>
            </a:r>
            <a:r>
              <a:rPr lang="en-US" sz="1100" dirty="0">
                <a:solidFill>
                  <a:srgbClr val="000000"/>
                </a:solidFill>
                <a:latin typeface="Barlow"/>
              </a:rPr>
              <a:t>building renovation </a:t>
            </a:r>
            <a:r>
              <a:rPr lang="en-US" sz="1100" b="0" i="0" spc="0" baseline="0" dirty="0">
                <a:solidFill>
                  <a:srgbClr val="000000"/>
                </a:solidFill>
                <a:latin typeface="Barlow"/>
              </a:rPr>
              <a:t>and housing that aims</a:t>
            </a:r>
            <a:r>
              <a:rPr lang="en-US" sz="1100" dirty="0">
                <a:solidFill>
                  <a:srgbClr val="000000"/>
                </a:solidFill>
                <a:latin typeface="Barlow"/>
              </a:rPr>
              <a:t> </a:t>
            </a:r>
            <a:endParaRPr lang="en-US" sz="1100" b="0" i="0" spc="0" baseline="0" dirty="0">
              <a:solidFill>
                <a:srgbClr val="000000"/>
              </a:solidFill>
              <a:latin typeface="Barlow"/>
            </a:endParaRPr>
          </a:p>
          <a:p>
            <a:pPr marL="0">
              <a:lnSpc>
                <a:spcPts val="1553"/>
              </a:lnSpc>
            </a:pPr>
            <a:r>
              <a:rPr lang="en-US" sz="1100" b="0" i="0" spc="0" baseline="0" dirty="0">
                <a:solidFill>
                  <a:srgbClr val="000000"/>
                </a:solidFill>
                <a:latin typeface="Barlow"/>
              </a:rPr>
              <a:t>for a higher </a:t>
            </a:r>
            <a:r>
              <a:rPr lang="en-US" sz="1100" b="0" i="0" spc="0" baseline="0" dirty="0">
                <a:solidFill>
                  <a:srgbClr val="000000"/>
                </a:solidFill>
                <a:latin typeface="Arial"/>
              </a:rPr>
              <a:t>q</a:t>
            </a:r>
            <a:r>
              <a:rPr lang="en-US" sz="1100" b="0" i="0" spc="0" baseline="0" dirty="0">
                <a:solidFill>
                  <a:srgbClr val="000000"/>
                </a:solidFill>
                <a:latin typeface="Barlow"/>
              </a:rPr>
              <a:t>uality than current </a:t>
            </a:r>
            <a:r>
              <a:rPr lang="en-US" sz="1100" dirty="0">
                <a:solidFill>
                  <a:srgbClr val="000000"/>
                </a:solidFill>
                <a:latin typeface="Barlow"/>
              </a:rPr>
              <a:t>regulations</a:t>
            </a:r>
            <a:r>
              <a:rPr lang="en-US" sz="1100" b="0" i="0" spc="0" baseline="0" dirty="0">
                <a:solidFill>
                  <a:srgbClr val="000000"/>
                </a:solidFill>
                <a:latin typeface="Barlow"/>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Freeform 482"/>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483" name="Picture 10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741152" y="669036"/>
            <a:ext cx="643127" cy="647700"/>
          </a:xfrm>
          <a:prstGeom prst="rect">
            <a:avLst/>
          </a:prstGeom>
          <a:noFill/>
        </p:spPr>
      </p:pic>
      <p:pic>
        <p:nvPicPr>
          <p:cNvPr id="484" name="Picture 10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23900" y="5751576"/>
            <a:ext cx="1249680" cy="623316"/>
          </a:xfrm>
          <a:prstGeom prst="rect">
            <a:avLst/>
          </a:prstGeom>
          <a:noFill/>
        </p:spPr>
      </p:pic>
      <p:sp>
        <p:nvSpPr>
          <p:cNvPr id="485" name="Freeform 485"/>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05A5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486" name="Picture 10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741152" y="669036"/>
            <a:ext cx="643127" cy="647700"/>
          </a:xfrm>
          <a:prstGeom prst="rect">
            <a:avLst/>
          </a:prstGeom>
          <a:noFill/>
        </p:spPr>
      </p:pic>
      <p:pic>
        <p:nvPicPr>
          <p:cNvPr id="487" name="Picture 48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126840" y="1936634"/>
            <a:ext cx="374781" cy="373655"/>
          </a:xfrm>
          <a:prstGeom prst="rect">
            <a:avLst/>
          </a:prstGeom>
          <a:noFill/>
        </p:spPr>
      </p:pic>
      <p:sp>
        <p:nvSpPr>
          <p:cNvPr id="488" name="Freeform 488"/>
          <p:cNvSpPr/>
          <p:nvPr/>
        </p:nvSpPr>
        <p:spPr>
          <a:xfrm>
            <a:off x="1127828" y="2633384"/>
            <a:ext cx="373193" cy="94791"/>
          </a:xfrm>
          <a:custGeom>
            <a:avLst/>
            <a:gdLst/>
            <a:ahLst/>
            <a:cxnLst/>
            <a:rect l="0" t="0" r="0" b="0"/>
            <a:pathLst>
              <a:path w="72952" h="18469">
                <a:moveTo>
                  <a:pt x="64010" y="0"/>
                </a:moveTo>
                <a:lnTo>
                  <a:pt x="8942" y="0"/>
                </a:lnTo>
                <a:cubicBezTo>
                  <a:pt x="3841" y="360"/>
                  <a:pt x="0" y="4787"/>
                  <a:pt x="358" y="9885"/>
                </a:cubicBezTo>
                <a:cubicBezTo>
                  <a:pt x="682" y="14485"/>
                  <a:pt x="4342" y="18145"/>
                  <a:pt x="8942" y="18469"/>
                </a:cubicBezTo>
                <a:lnTo>
                  <a:pt x="64010" y="18469"/>
                </a:lnTo>
                <a:cubicBezTo>
                  <a:pt x="69111" y="18109"/>
                  <a:pt x="72952" y="13683"/>
                  <a:pt x="72594" y="8584"/>
                </a:cubicBezTo>
                <a:cubicBezTo>
                  <a:pt x="72270" y="3984"/>
                  <a:pt x="68610" y="324"/>
                  <a:pt x="64010" y="0"/>
                </a:cubicBezTo>
                <a:close/>
                <a:moveTo>
                  <a:pt x="5499" y="50199"/>
                </a:moveTo>
              </a:path>
            </a:pathLst>
          </a:custGeom>
          <a:solidFill>
            <a:srgbClr val="FFFFFF">
              <a:alpha val="100000"/>
            </a:srgbClr>
          </a:solidFill>
          <a:ln w="64968">
            <a:noFill/>
          </a:ln>
        </p:spPr>
        <p:style>
          <a:lnRef idx="2">
            <a:schemeClr val="accent1">
              <a:shade val="50000"/>
            </a:schemeClr>
          </a:lnRef>
          <a:fillRef idx="1">
            <a:schemeClr val="accent1"/>
          </a:fillRef>
          <a:effectRef idx="0">
            <a:schemeClr val="accent1"/>
          </a:effectRef>
          <a:fontRef idx="minor">
            <a:schemeClr val="lt1"/>
          </a:fontRef>
        </p:style>
      </p:sp>
      <p:sp>
        <p:nvSpPr>
          <p:cNvPr id="489" name="Freeform 489"/>
          <p:cNvSpPr/>
          <p:nvPr/>
        </p:nvSpPr>
        <p:spPr>
          <a:xfrm>
            <a:off x="1212176" y="2793953"/>
            <a:ext cx="204424" cy="94785"/>
          </a:xfrm>
          <a:custGeom>
            <a:avLst/>
            <a:gdLst/>
            <a:ahLst/>
            <a:cxnLst/>
            <a:rect l="0" t="0" r="0" b="0"/>
            <a:pathLst>
              <a:path w="39961" h="18468">
                <a:moveTo>
                  <a:pt x="19996" y="18468"/>
                </a:moveTo>
                <a:cubicBezTo>
                  <a:pt x="30446" y="18453"/>
                  <a:pt x="39133" y="10416"/>
                  <a:pt x="39961" y="0"/>
                </a:cubicBezTo>
                <a:lnTo>
                  <a:pt x="0" y="0"/>
                </a:lnTo>
                <a:cubicBezTo>
                  <a:pt x="850" y="10418"/>
                  <a:pt x="9543" y="18447"/>
                  <a:pt x="19996" y="18468"/>
                </a:cubicBezTo>
                <a:close/>
                <a:moveTo>
                  <a:pt x="-60742" y="18914"/>
                </a:moveTo>
              </a:path>
            </a:pathLst>
          </a:custGeom>
          <a:solidFill>
            <a:srgbClr val="FFFFFF">
              <a:alpha val="100000"/>
            </a:srgbClr>
          </a:solidFill>
          <a:ln w="64968">
            <a:noFill/>
          </a:ln>
        </p:spPr>
        <p:style>
          <a:lnRef idx="2">
            <a:schemeClr val="accent1">
              <a:shade val="50000"/>
            </a:schemeClr>
          </a:lnRef>
          <a:fillRef idx="1">
            <a:schemeClr val="accent1"/>
          </a:fillRef>
          <a:effectRef idx="0">
            <a:schemeClr val="accent1"/>
          </a:effectRef>
          <a:fontRef idx="minor">
            <a:schemeClr val="lt1"/>
          </a:fontRef>
        </p:style>
      </p:sp>
      <p:pic>
        <p:nvPicPr>
          <p:cNvPr id="490" name="Picture 49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04834" y="1715667"/>
            <a:ext cx="818316" cy="852255"/>
          </a:xfrm>
          <a:prstGeom prst="rect">
            <a:avLst/>
          </a:prstGeom>
          <a:noFill/>
        </p:spPr>
      </p:pic>
      <p:pic>
        <p:nvPicPr>
          <p:cNvPr id="491" name="Picture 49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950437" y="5195158"/>
            <a:ext cx="1889778" cy="1675542"/>
          </a:xfrm>
          <a:prstGeom prst="rect">
            <a:avLst/>
          </a:prstGeom>
          <a:noFill/>
        </p:spPr>
      </p:pic>
      <p:pic>
        <p:nvPicPr>
          <p:cNvPr id="492" name="Picture 49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398687" y="6486348"/>
            <a:ext cx="373826" cy="384352"/>
          </a:xfrm>
          <a:prstGeom prst="rect">
            <a:avLst/>
          </a:prstGeom>
          <a:noFill/>
        </p:spPr>
      </p:pic>
      <p:sp>
        <p:nvSpPr>
          <p:cNvPr id="493" name="Freeform 493"/>
          <p:cNvSpPr/>
          <p:nvPr/>
        </p:nvSpPr>
        <p:spPr>
          <a:xfrm>
            <a:off x="397528" y="5980241"/>
            <a:ext cx="376147" cy="643249"/>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123476">
            <a:noFill/>
          </a:ln>
        </p:spPr>
        <p:style>
          <a:lnRef idx="2">
            <a:schemeClr val="accent1">
              <a:shade val="50000"/>
            </a:schemeClr>
          </a:lnRef>
          <a:fillRef idx="1">
            <a:schemeClr val="accent1"/>
          </a:fillRef>
          <a:effectRef idx="0">
            <a:schemeClr val="accent1"/>
          </a:effectRef>
          <a:fontRef idx="minor">
            <a:schemeClr val="lt1"/>
          </a:fontRef>
        </p:style>
      </p:sp>
      <p:sp>
        <p:nvSpPr>
          <p:cNvPr id="494" name="Freeform 494"/>
          <p:cNvSpPr/>
          <p:nvPr/>
        </p:nvSpPr>
        <p:spPr>
          <a:xfrm>
            <a:off x="190824" y="6340044"/>
            <a:ext cx="120541" cy="510608"/>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123947">
            <a:noFill/>
          </a:ln>
        </p:spPr>
        <p:style>
          <a:lnRef idx="2">
            <a:schemeClr val="accent1">
              <a:shade val="50000"/>
            </a:schemeClr>
          </a:lnRef>
          <a:fillRef idx="1">
            <a:schemeClr val="accent1"/>
          </a:fillRef>
          <a:effectRef idx="0">
            <a:schemeClr val="accent1"/>
          </a:effectRef>
          <a:fontRef idx="minor">
            <a:schemeClr val="lt1"/>
          </a:fontRef>
        </p:style>
      </p:sp>
      <p:sp>
        <p:nvSpPr>
          <p:cNvPr id="495" name="Freeform 495"/>
          <p:cNvSpPr/>
          <p:nvPr/>
        </p:nvSpPr>
        <p:spPr>
          <a:xfrm>
            <a:off x="62306" y="5833936"/>
            <a:ext cx="377580" cy="643249"/>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123947">
            <a:noFill/>
          </a:ln>
        </p:spPr>
        <p:style>
          <a:lnRef idx="2">
            <a:schemeClr val="accent1">
              <a:shade val="50000"/>
            </a:schemeClr>
          </a:lnRef>
          <a:fillRef idx="1">
            <a:schemeClr val="accent1"/>
          </a:fillRef>
          <a:effectRef idx="0">
            <a:schemeClr val="accent1"/>
          </a:effectRef>
          <a:fontRef idx="minor">
            <a:schemeClr val="lt1"/>
          </a:fontRef>
        </p:style>
      </p:sp>
      <p:sp>
        <p:nvSpPr>
          <p:cNvPr id="496" name="Freeform 496"/>
          <p:cNvSpPr/>
          <p:nvPr/>
        </p:nvSpPr>
        <p:spPr>
          <a:xfrm>
            <a:off x="4613147" y="4525137"/>
            <a:ext cx="941832" cy="2342007"/>
          </a:xfrm>
          <a:custGeom>
            <a:avLst/>
            <a:gdLst/>
            <a:ahLst/>
            <a:cxnLst/>
            <a:rect l="0" t="0" r="0" b="0"/>
            <a:pathLst>
              <a:path w="941832" h="2342007">
                <a:moveTo>
                  <a:pt x="0" y="254509"/>
                </a:moveTo>
                <a:lnTo>
                  <a:pt x="0" y="2342007"/>
                </a:lnTo>
                <a:lnTo>
                  <a:pt x="941832" y="2342007"/>
                </a:lnTo>
                <a:lnTo>
                  <a:pt x="941832" y="254509"/>
                </a:lnTo>
                <a:cubicBezTo>
                  <a:pt x="941832" y="0"/>
                  <a:pt x="0" y="0"/>
                  <a:pt x="0" y="254509"/>
                </a:cubicBezTo>
                <a:close/>
                <a:moveTo>
                  <a:pt x="-2534793" y="2332863"/>
                </a:moveTo>
                <a:moveTo>
                  <a:pt x="152781" y="2240179"/>
                </a:moveTo>
                <a:lnTo>
                  <a:pt x="76328" y="2240179"/>
                </a:lnTo>
                <a:lnTo>
                  <a:pt x="76328" y="2087436"/>
                </a:lnTo>
                <a:lnTo>
                  <a:pt x="152781" y="2087436"/>
                </a:lnTo>
                <a:close/>
                <a:moveTo>
                  <a:pt x="-4520463" y="2332863"/>
                </a:moveTo>
                <a:moveTo>
                  <a:pt x="152781" y="1960157"/>
                </a:moveTo>
                <a:lnTo>
                  <a:pt x="76328" y="1960157"/>
                </a:lnTo>
                <a:lnTo>
                  <a:pt x="76328" y="1832877"/>
                </a:lnTo>
                <a:lnTo>
                  <a:pt x="152781" y="1832877"/>
                </a:lnTo>
                <a:close/>
                <a:moveTo>
                  <a:pt x="-4240441" y="2332863"/>
                </a:moveTo>
                <a:moveTo>
                  <a:pt x="152781" y="1705585"/>
                </a:moveTo>
                <a:lnTo>
                  <a:pt x="76328" y="1705585"/>
                </a:lnTo>
                <a:lnTo>
                  <a:pt x="76328" y="1578306"/>
                </a:lnTo>
                <a:lnTo>
                  <a:pt x="152781" y="1578306"/>
                </a:lnTo>
                <a:close/>
                <a:moveTo>
                  <a:pt x="-3985869" y="2332863"/>
                </a:moveTo>
                <a:moveTo>
                  <a:pt x="152781" y="1451026"/>
                </a:moveTo>
                <a:lnTo>
                  <a:pt x="76328" y="1451026"/>
                </a:lnTo>
                <a:lnTo>
                  <a:pt x="76328" y="1323734"/>
                </a:lnTo>
                <a:lnTo>
                  <a:pt x="152781" y="1323734"/>
                </a:lnTo>
                <a:close/>
                <a:moveTo>
                  <a:pt x="-3731310" y="2332863"/>
                </a:moveTo>
                <a:moveTo>
                  <a:pt x="152781" y="1196455"/>
                </a:moveTo>
                <a:lnTo>
                  <a:pt x="76328" y="1196455"/>
                </a:lnTo>
                <a:lnTo>
                  <a:pt x="76328" y="1043686"/>
                </a:lnTo>
                <a:lnTo>
                  <a:pt x="152781" y="1043686"/>
                </a:lnTo>
                <a:close/>
                <a:moveTo>
                  <a:pt x="-3476739" y="2332863"/>
                </a:moveTo>
                <a:moveTo>
                  <a:pt x="152781" y="916433"/>
                </a:moveTo>
                <a:lnTo>
                  <a:pt x="76328" y="916433"/>
                </a:lnTo>
                <a:lnTo>
                  <a:pt x="76328" y="789178"/>
                </a:lnTo>
                <a:lnTo>
                  <a:pt x="152781" y="789178"/>
                </a:lnTo>
                <a:close/>
                <a:moveTo>
                  <a:pt x="-3196717" y="2332863"/>
                </a:moveTo>
                <a:moveTo>
                  <a:pt x="152781" y="661924"/>
                </a:moveTo>
                <a:lnTo>
                  <a:pt x="76328" y="661924"/>
                </a:lnTo>
                <a:lnTo>
                  <a:pt x="76328" y="534543"/>
                </a:lnTo>
                <a:lnTo>
                  <a:pt x="152781" y="534543"/>
                </a:lnTo>
                <a:close/>
                <a:moveTo>
                  <a:pt x="-2942208" y="2332863"/>
                </a:moveTo>
                <a:moveTo>
                  <a:pt x="152781" y="407290"/>
                </a:moveTo>
                <a:lnTo>
                  <a:pt x="76328" y="407290"/>
                </a:lnTo>
                <a:lnTo>
                  <a:pt x="76328" y="280036"/>
                </a:lnTo>
                <a:lnTo>
                  <a:pt x="152781" y="280036"/>
                </a:lnTo>
                <a:close/>
                <a:moveTo>
                  <a:pt x="-2687574" y="2332863"/>
                </a:moveTo>
                <a:moveTo>
                  <a:pt x="305436" y="2240179"/>
                </a:moveTo>
                <a:lnTo>
                  <a:pt x="203581" y="2240179"/>
                </a:lnTo>
                <a:lnTo>
                  <a:pt x="203581" y="2087436"/>
                </a:lnTo>
                <a:lnTo>
                  <a:pt x="305436" y="2087436"/>
                </a:lnTo>
                <a:close/>
                <a:moveTo>
                  <a:pt x="-4520463" y="2332863"/>
                </a:moveTo>
                <a:moveTo>
                  <a:pt x="305436" y="1960157"/>
                </a:moveTo>
                <a:lnTo>
                  <a:pt x="203581" y="1960157"/>
                </a:lnTo>
                <a:lnTo>
                  <a:pt x="203581" y="1832877"/>
                </a:lnTo>
                <a:lnTo>
                  <a:pt x="305436" y="1832877"/>
                </a:lnTo>
                <a:close/>
                <a:moveTo>
                  <a:pt x="-4240441" y="2332863"/>
                </a:moveTo>
                <a:moveTo>
                  <a:pt x="305436" y="1705585"/>
                </a:moveTo>
                <a:lnTo>
                  <a:pt x="203581" y="1705585"/>
                </a:lnTo>
                <a:lnTo>
                  <a:pt x="203581" y="1578306"/>
                </a:lnTo>
                <a:lnTo>
                  <a:pt x="305436" y="1578306"/>
                </a:lnTo>
                <a:close/>
                <a:moveTo>
                  <a:pt x="-3985869" y="2332863"/>
                </a:moveTo>
                <a:moveTo>
                  <a:pt x="305436" y="1451026"/>
                </a:moveTo>
                <a:lnTo>
                  <a:pt x="203581" y="1451026"/>
                </a:lnTo>
                <a:lnTo>
                  <a:pt x="203581" y="1323734"/>
                </a:lnTo>
                <a:lnTo>
                  <a:pt x="305436" y="1323734"/>
                </a:lnTo>
                <a:close/>
                <a:moveTo>
                  <a:pt x="-3731310" y="2332863"/>
                </a:moveTo>
                <a:moveTo>
                  <a:pt x="305436" y="1196455"/>
                </a:moveTo>
                <a:lnTo>
                  <a:pt x="203581" y="1196455"/>
                </a:lnTo>
                <a:lnTo>
                  <a:pt x="203581" y="1043686"/>
                </a:lnTo>
                <a:lnTo>
                  <a:pt x="305436" y="1043686"/>
                </a:lnTo>
                <a:close/>
                <a:moveTo>
                  <a:pt x="-3476739" y="2332863"/>
                </a:moveTo>
                <a:moveTo>
                  <a:pt x="305436" y="916433"/>
                </a:moveTo>
                <a:lnTo>
                  <a:pt x="203581" y="916433"/>
                </a:lnTo>
                <a:lnTo>
                  <a:pt x="203581" y="789178"/>
                </a:lnTo>
                <a:lnTo>
                  <a:pt x="305436" y="789178"/>
                </a:lnTo>
                <a:close/>
                <a:moveTo>
                  <a:pt x="-3196717" y="2332863"/>
                </a:moveTo>
                <a:moveTo>
                  <a:pt x="305436" y="661924"/>
                </a:moveTo>
                <a:lnTo>
                  <a:pt x="203581" y="661924"/>
                </a:lnTo>
                <a:lnTo>
                  <a:pt x="203581" y="534543"/>
                </a:lnTo>
                <a:lnTo>
                  <a:pt x="305436" y="534543"/>
                </a:lnTo>
                <a:close/>
                <a:moveTo>
                  <a:pt x="-2942208" y="2332863"/>
                </a:moveTo>
                <a:moveTo>
                  <a:pt x="305436" y="407290"/>
                </a:moveTo>
                <a:lnTo>
                  <a:pt x="203581" y="407290"/>
                </a:lnTo>
                <a:lnTo>
                  <a:pt x="203581" y="280036"/>
                </a:lnTo>
                <a:lnTo>
                  <a:pt x="305436" y="280036"/>
                </a:lnTo>
                <a:close/>
                <a:moveTo>
                  <a:pt x="-2687574" y="2332863"/>
                </a:moveTo>
                <a:moveTo>
                  <a:pt x="432689" y="2240179"/>
                </a:moveTo>
                <a:lnTo>
                  <a:pt x="356362" y="2240179"/>
                </a:lnTo>
                <a:lnTo>
                  <a:pt x="356362" y="2087436"/>
                </a:lnTo>
                <a:lnTo>
                  <a:pt x="432689" y="2087436"/>
                </a:lnTo>
                <a:close/>
                <a:moveTo>
                  <a:pt x="-4520463" y="2332863"/>
                </a:moveTo>
                <a:moveTo>
                  <a:pt x="432689" y="1960157"/>
                </a:moveTo>
                <a:lnTo>
                  <a:pt x="356362" y="1960157"/>
                </a:lnTo>
                <a:lnTo>
                  <a:pt x="356362" y="1832877"/>
                </a:lnTo>
                <a:lnTo>
                  <a:pt x="432689" y="1832877"/>
                </a:lnTo>
                <a:close/>
                <a:moveTo>
                  <a:pt x="-4240441" y="2332863"/>
                </a:moveTo>
                <a:moveTo>
                  <a:pt x="432689" y="1705585"/>
                </a:moveTo>
                <a:lnTo>
                  <a:pt x="356362" y="1705585"/>
                </a:lnTo>
                <a:lnTo>
                  <a:pt x="356362" y="1578306"/>
                </a:lnTo>
                <a:lnTo>
                  <a:pt x="432689" y="1578306"/>
                </a:lnTo>
                <a:close/>
                <a:moveTo>
                  <a:pt x="-3985869" y="2332863"/>
                </a:moveTo>
                <a:moveTo>
                  <a:pt x="432689" y="1451026"/>
                </a:moveTo>
                <a:lnTo>
                  <a:pt x="356362" y="1451026"/>
                </a:lnTo>
                <a:lnTo>
                  <a:pt x="356362" y="1323734"/>
                </a:lnTo>
                <a:lnTo>
                  <a:pt x="432689" y="1323734"/>
                </a:lnTo>
                <a:close/>
                <a:moveTo>
                  <a:pt x="-3731310" y="2332863"/>
                </a:moveTo>
                <a:moveTo>
                  <a:pt x="432689" y="1196455"/>
                </a:moveTo>
                <a:lnTo>
                  <a:pt x="356362" y="1196455"/>
                </a:lnTo>
                <a:lnTo>
                  <a:pt x="356362" y="1043686"/>
                </a:lnTo>
                <a:lnTo>
                  <a:pt x="432689" y="1043686"/>
                </a:lnTo>
                <a:close/>
                <a:moveTo>
                  <a:pt x="-3476739" y="2332863"/>
                </a:moveTo>
                <a:moveTo>
                  <a:pt x="432689" y="916433"/>
                </a:moveTo>
                <a:lnTo>
                  <a:pt x="356362" y="916433"/>
                </a:lnTo>
                <a:lnTo>
                  <a:pt x="356362" y="789178"/>
                </a:lnTo>
                <a:lnTo>
                  <a:pt x="432689" y="789178"/>
                </a:lnTo>
                <a:close/>
                <a:moveTo>
                  <a:pt x="-3196717" y="2332863"/>
                </a:moveTo>
                <a:moveTo>
                  <a:pt x="432689" y="661924"/>
                </a:moveTo>
                <a:lnTo>
                  <a:pt x="356362" y="661924"/>
                </a:lnTo>
                <a:lnTo>
                  <a:pt x="356362" y="534543"/>
                </a:lnTo>
                <a:lnTo>
                  <a:pt x="432689" y="534543"/>
                </a:lnTo>
                <a:close/>
                <a:moveTo>
                  <a:pt x="-2942208" y="2332863"/>
                </a:moveTo>
                <a:moveTo>
                  <a:pt x="432689" y="407290"/>
                </a:moveTo>
                <a:lnTo>
                  <a:pt x="356362" y="407290"/>
                </a:lnTo>
                <a:lnTo>
                  <a:pt x="356362" y="280036"/>
                </a:lnTo>
                <a:lnTo>
                  <a:pt x="432689" y="280036"/>
                </a:lnTo>
                <a:close/>
                <a:moveTo>
                  <a:pt x="-2687574" y="2332863"/>
                </a:moveTo>
                <a:moveTo>
                  <a:pt x="585470" y="2240179"/>
                </a:moveTo>
                <a:lnTo>
                  <a:pt x="509143" y="2240179"/>
                </a:lnTo>
                <a:lnTo>
                  <a:pt x="509143" y="2087436"/>
                </a:lnTo>
                <a:lnTo>
                  <a:pt x="585470" y="2087436"/>
                </a:lnTo>
                <a:close/>
                <a:moveTo>
                  <a:pt x="-4520463" y="2332863"/>
                </a:moveTo>
                <a:moveTo>
                  <a:pt x="585470" y="1960157"/>
                </a:moveTo>
                <a:lnTo>
                  <a:pt x="509143" y="1960157"/>
                </a:lnTo>
                <a:lnTo>
                  <a:pt x="509143" y="1832877"/>
                </a:lnTo>
                <a:lnTo>
                  <a:pt x="585470" y="1832877"/>
                </a:lnTo>
                <a:close/>
                <a:moveTo>
                  <a:pt x="-4240441" y="2332863"/>
                </a:moveTo>
                <a:moveTo>
                  <a:pt x="585470" y="1705585"/>
                </a:moveTo>
                <a:lnTo>
                  <a:pt x="509143" y="1705585"/>
                </a:lnTo>
                <a:lnTo>
                  <a:pt x="509143" y="1578306"/>
                </a:lnTo>
                <a:lnTo>
                  <a:pt x="585470" y="1578306"/>
                </a:lnTo>
                <a:close/>
                <a:moveTo>
                  <a:pt x="-3985869" y="2332863"/>
                </a:moveTo>
                <a:moveTo>
                  <a:pt x="585470" y="1451026"/>
                </a:moveTo>
                <a:lnTo>
                  <a:pt x="509143" y="1451026"/>
                </a:lnTo>
                <a:lnTo>
                  <a:pt x="509143" y="1323734"/>
                </a:lnTo>
                <a:lnTo>
                  <a:pt x="585470" y="1323734"/>
                </a:lnTo>
                <a:close/>
                <a:moveTo>
                  <a:pt x="-3731310" y="2332863"/>
                </a:moveTo>
                <a:moveTo>
                  <a:pt x="585470" y="1196455"/>
                </a:moveTo>
                <a:lnTo>
                  <a:pt x="509143" y="1196455"/>
                </a:lnTo>
                <a:lnTo>
                  <a:pt x="509143" y="1043686"/>
                </a:lnTo>
                <a:lnTo>
                  <a:pt x="585470" y="1043686"/>
                </a:lnTo>
                <a:close/>
                <a:moveTo>
                  <a:pt x="-3476739" y="2332863"/>
                </a:moveTo>
                <a:moveTo>
                  <a:pt x="585470" y="916433"/>
                </a:moveTo>
                <a:lnTo>
                  <a:pt x="509143" y="916433"/>
                </a:lnTo>
                <a:lnTo>
                  <a:pt x="509143" y="789178"/>
                </a:lnTo>
                <a:lnTo>
                  <a:pt x="585470" y="789178"/>
                </a:lnTo>
                <a:close/>
                <a:moveTo>
                  <a:pt x="-3196717" y="2332863"/>
                </a:moveTo>
                <a:moveTo>
                  <a:pt x="585470" y="661924"/>
                </a:moveTo>
                <a:lnTo>
                  <a:pt x="509143" y="661924"/>
                </a:lnTo>
                <a:lnTo>
                  <a:pt x="509143" y="534543"/>
                </a:lnTo>
                <a:lnTo>
                  <a:pt x="585470" y="534543"/>
                </a:lnTo>
                <a:close/>
                <a:moveTo>
                  <a:pt x="-2942208" y="2332863"/>
                </a:moveTo>
                <a:moveTo>
                  <a:pt x="585470" y="407290"/>
                </a:moveTo>
                <a:lnTo>
                  <a:pt x="509143" y="407290"/>
                </a:lnTo>
                <a:lnTo>
                  <a:pt x="509143" y="280036"/>
                </a:lnTo>
                <a:lnTo>
                  <a:pt x="585470" y="280036"/>
                </a:lnTo>
                <a:close/>
                <a:moveTo>
                  <a:pt x="-2687574" y="2332863"/>
                </a:moveTo>
                <a:moveTo>
                  <a:pt x="738251" y="2240179"/>
                </a:moveTo>
                <a:lnTo>
                  <a:pt x="636398" y="2240179"/>
                </a:lnTo>
                <a:lnTo>
                  <a:pt x="636398" y="2087436"/>
                </a:lnTo>
                <a:lnTo>
                  <a:pt x="738251" y="2087436"/>
                </a:lnTo>
                <a:close/>
                <a:moveTo>
                  <a:pt x="-4520463" y="2332863"/>
                </a:moveTo>
                <a:moveTo>
                  <a:pt x="738251" y="1960157"/>
                </a:moveTo>
                <a:lnTo>
                  <a:pt x="636398" y="1960157"/>
                </a:lnTo>
                <a:lnTo>
                  <a:pt x="636398" y="1832877"/>
                </a:lnTo>
                <a:lnTo>
                  <a:pt x="738251" y="1832877"/>
                </a:lnTo>
                <a:close/>
                <a:moveTo>
                  <a:pt x="-4240441" y="2332863"/>
                </a:moveTo>
                <a:moveTo>
                  <a:pt x="738251" y="1705585"/>
                </a:moveTo>
                <a:lnTo>
                  <a:pt x="636398" y="1705585"/>
                </a:lnTo>
                <a:lnTo>
                  <a:pt x="636398" y="1578306"/>
                </a:lnTo>
                <a:lnTo>
                  <a:pt x="738251" y="1578306"/>
                </a:lnTo>
                <a:close/>
                <a:moveTo>
                  <a:pt x="-3985869" y="2332863"/>
                </a:moveTo>
                <a:moveTo>
                  <a:pt x="738251" y="1451026"/>
                </a:moveTo>
                <a:lnTo>
                  <a:pt x="636398" y="1451026"/>
                </a:lnTo>
                <a:lnTo>
                  <a:pt x="636398" y="1323734"/>
                </a:lnTo>
                <a:lnTo>
                  <a:pt x="738251" y="1323734"/>
                </a:lnTo>
                <a:close/>
                <a:moveTo>
                  <a:pt x="-3731310" y="2332863"/>
                </a:moveTo>
                <a:moveTo>
                  <a:pt x="738251" y="1196455"/>
                </a:moveTo>
                <a:lnTo>
                  <a:pt x="636398" y="1196455"/>
                </a:lnTo>
                <a:lnTo>
                  <a:pt x="636398" y="1043686"/>
                </a:lnTo>
                <a:lnTo>
                  <a:pt x="738251" y="1043686"/>
                </a:lnTo>
                <a:close/>
                <a:moveTo>
                  <a:pt x="-3476739" y="2332863"/>
                </a:moveTo>
                <a:moveTo>
                  <a:pt x="738251" y="916433"/>
                </a:moveTo>
                <a:lnTo>
                  <a:pt x="636398" y="916433"/>
                </a:lnTo>
                <a:lnTo>
                  <a:pt x="636398" y="789178"/>
                </a:lnTo>
                <a:lnTo>
                  <a:pt x="738251" y="789178"/>
                </a:lnTo>
                <a:close/>
                <a:moveTo>
                  <a:pt x="-3196717" y="2332863"/>
                </a:moveTo>
                <a:moveTo>
                  <a:pt x="738251" y="661924"/>
                </a:moveTo>
                <a:lnTo>
                  <a:pt x="636398" y="661924"/>
                </a:lnTo>
                <a:lnTo>
                  <a:pt x="636398" y="534543"/>
                </a:lnTo>
                <a:lnTo>
                  <a:pt x="738251" y="534543"/>
                </a:lnTo>
                <a:close/>
                <a:moveTo>
                  <a:pt x="-2942208" y="2332863"/>
                </a:moveTo>
                <a:moveTo>
                  <a:pt x="738251" y="407290"/>
                </a:moveTo>
                <a:lnTo>
                  <a:pt x="636398" y="407290"/>
                </a:lnTo>
                <a:lnTo>
                  <a:pt x="636398" y="280036"/>
                </a:lnTo>
                <a:lnTo>
                  <a:pt x="738251" y="280036"/>
                </a:lnTo>
                <a:close/>
                <a:moveTo>
                  <a:pt x="-2687574" y="2332863"/>
                </a:moveTo>
                <a:moveTo>
                  <a:pt x="865506" y="2240179"/>
                </a:moveTo>
                <a:lnTo>
                  <a:pt x="789051" y="2240179"/>
                </a:lnTo>
                <a:lnTo>
                  <a:pt x="789051" y="2087436"/>
                </a:lnTo>
                <a:lnTo>
                  <a:pt x="865506" y="2087436"/>
                </a:lnTo>
                <a:close/>
                <a:moveTo>
                  <a:pt x="-4520463" y="2332863"/>
                </a:moveTo>
                <a:moveTo>
                  <a:pt x="865506" y="1960157"/>
                </a:moveTo>
                <a:lnTo>
                  <a:pt x="789051" y="1960157"/>
                </a:lnTo>
                <a:lnTo>
                  <a:pt x="789051" y="1832877"/>
                </a:lnTo>
                <a:lnTo>
                  <a:pt x="865506" y="1832877"/>
                </a:lnTo>
                <a:close/>
                <a:moveTo>
                  <a:pt x="-4240441" y="2332863"/>
                </a:moveTo>
                <a:moveTo>
                  <a:pt x="865506" y="1705585"/>
                </a:moveTo>
                <a:lnTo>
                  <a:pt x="789051" y="1705585"/>
                </a:lnTo>
                <a:lnTo>
                  <a:pt x="789051" y="1578306"/>
                </a:lnTo>
                <a:lnTo>
                  <a:pt x="865506" y="1578306"/>
                </a:lnTo>
                <a:close/>
                <a:moveTo>
                  <a:pt x="-3985869" y="2332863"/>
                </a:moveTo>
                <a:moveTo>
                  <a:pt x="865506" y="1451026"/>
                </a:moveTo>
                <a:lnTo>
                  <a:pt x="789051" y="1451026"/>
                </a:lnTo>
                <a:lnTo>
                  <a:pt x="789051" y="1323734"/>
                </a:lnTo>
                <a:lnTo>
                  <a:pt x="865506" y="1323734"/>
                </a:lnTo>
                <a:close/>
                <a:moveTo>
                  <a:pt x="-3731310" y="2332863"/>
                </a:moveTo>
                <a:moveTo>
                  <a:pt x="865506" y="1196455"/>
                </a:moveTo>
                <a:lnTo>
                  <a:pt x="789051" y="1196455"/>
                </a:lnTo>
                <a:lnTo>
                  <a:pt x="789051" y="1043686"/>
                </a:lnTo>
                <a:lnTo>
                  <a:pt x="865506" y="1043686"/>
                </a:lnTo>
                <a:close/>
                <a:moveTo>
                  <a:pt x="-3476739" y="2332863"/>
                </a:moveTo>
                <a:moveTo>
                  <a:pt x="865506" y="916433"/>
                </a:moveTo>
                <a:lnTo>
                  <a:pt x="789051" y="916433"/>
                </a:lnTo>
                <a:lnTo>
                  <a:pt x="789051" y="789178"/>
                </a:lnTo>
                <a:lnTo>
                  <a:pt x="865506" y="789178"/>
                </a:lnTo>
                <a:close/>
                <a:moveTo>
                  <a:pt x="-3196717" y="2332863"/>
                </a:moveTo>
                <a:moveTo>
                  <a:pt x="865506" y="661924"/>
                </a:moveTo>
                <a:lnTo>
                  <a:pt x="789051" y="661924"/>
                </a:lnTo>
                <a:lnTo>
                  <a:pt x="789051" y="534543"/>
                </a:lnTo>
                <a:lnTo>
                  <a:pt x="865506" y="534543"/>
                </a:lnTo>
                <a:close/>
                <a:moveTo>
                  <a:pt x="-2942208" y="2332863"/>
                </a:moveTo>
                <a:moveTo>
                  <a:pt x="865506" y="407290"/>
                </a:moveTo>
                <a:lnTo>
                  <a:pt x="789051" y="407290"/>
                </a:lnTo>
                <a:lnTo>
                  <a:pt x="789051" y="280036"/>
                </a:lnTo>
                <a:lnTo>
                  <a:pt x="865506" y="280036"/>
                </a:lnTo>
                <a:close/>
                <a:moveTo>
                  <a:pt x="-2687574" y="233286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97" name="Freeform 497"/>
          <p:cNvSpPr/>
          <p:nvPr/>
        </p:nvSpPr>
        <p:spPr>
          <a:xfrm>
            <a:off x="7722107" y="5410200"/>
            <a:ext cx="1602868" cy="1449323"/>
          </a:xfrm>
          <a:custGeom>
            <a:avLst/>
            <a:gdLst/>
            <a:ahLst/>
            <a:cxnLst/>
            <a:rect l="0" t="0" r="0" b="0"/>
            <a:pathLst>
              <a:path w="1602868" h="1449323">
                <a:moveTo>
                  <a:pt x="830581" y="364033"/>
                </a:moveTo>
                <a:cubicBezTo>
                  <a:pt x="794766" y="369456"/>
                  <a:pt x="763271" y="387795"/>
                  <a:pt x="741046" y="414414"/>
                </a:cubicBezTo>
                <a:cubicBezTo>
                  <a:pt x="634111" y="209652"/>
                  <a:pt x="550546" y="7620"/>
                  <a:pt x="563626" y="0"/>
                </a:cubicBezTo>
                <a:cubicBezTo>
                  <a:pt x="585216" y="1906"/>
                  <a:pt x="757428" y="247206"/>
                  <a:pt x="830581" y="364033"/>
                </a:cubicBezTo>
                <a:close/>
                <a:moveTo>
                  <a:pt x="-6638340" y="1447800"/>
                </a:moveTo>
                <a:moveTo>
                  <a:pt x="852044" y="398565"/>
                </a:moveTo>
                <a:cubicBezTo>
                  <a:pt x="912114" y="398565"/>
                  <a:pt x="960883" y="447231"/>
                  <a:pt x="960883" y="507264"/>
                </a:cubicBezTo>
                <a:cubicBezTo>
                  <a:pt x="960883" y="567297"/>
                  <a:pt x="912114" y="615963"/>
                  <a:pt x="852044" y="615963"/>
                </a:cubicBezTo>
                <a:cubicBezTo>
                  <a:pt x="791973" y="615963"/>
                  <a:pt x="743332" y="567297"/>
                  <a:pt x="743332" y="507264"/>
                </a:cubicBezTo>
                <a:cubicBezTo>
                  <a:pt x="743332" y="447231"/>
                  <a:pt x="791973" y="398565"/>
                  <a:pt x="852044" y="398565"/>
                </a:cubicBezTo>
                <a:close/>
                <a:moveTo>
                  <a:pt x="-6672872" y="1447800"/>
                </a:moveTo>
                <a:moveTo>
                  <a:pt x="986918" y="454622"/>
                </a:moveTo>
                <a:cubicBezTo>
                  <a:pt x="1216407" y="463284"/>
                  <a:pt x="1432179" y="491376"/>
                  <a:pt x="1432179" y="506705"/>
                </a:cubicBezTo>
                <a:cubicBezTo>
                  <a:pt x="1432179" y="521945"/>
                  <a:pt x="1216787" y="547599"/>
                  <a:pt x="988061" y="555956"/>
                </a:cubicBezTo>
                <a:cubicBezTo>
                  <a:pt x="993649" y="540589"/>
                  <a:pt x="997077" y="524511"/>
                  <a:pt x="997077" y="507277"/>
                </a:cubicBezTo>
                <a:cubicBezTo>
                  <a:pt x="997077" y="488798"/>
                  <a:pt x="993268" y="470917"/>
                  <a:pt x="986918" y="454622"/>
                </a:cubicBezTo>
                <a:close/>
                <a:moveTo>
                  <a:pt x="-6728929" y="1447800"/>
                </a:moveTo>
                <a:moveTo>
                  <a:pt x="741046" y="599555"/>
                </a:moveTo>
                <a:cubicBezTo>
                  <a:pt x="762509" y="625298"/>
                  <a:pt x="792861" y="643306"/>
                  <a:pt x="827151" y="649364"/>
                </a:cubicBezTo>
                <a:cubicBezTo>
                  <a:pt x="705612" y="845643"/>
                  <a:pt x="576199" y="1021588"/>
                  <a:pt x="563119" y="1013969"/>
                </a:cubicBezTo>
                <a:cubicBezTo>
                  <a:pt x="550037" y="1006336"/>
                  <a:pt x="633985" y="804355"/>
                  <a:pt x="741046" y="599555"/>
                </a:cubicBezTo>
                <a:close/>
                <a:moveTo>
                  <a:pt x="-6873862" y="1447800"/>
                </a:moveTo>
                <a:moveTo>
                  <a:pt x="1594232" y="615963"/>
                </a:moveTo>
                <a:cubicBezTo>
                  <a:pt x="1602360" y="620307"/>
                  <a:pt x="1550924" y="733705"/>
                  <a:pt x="1484885" y="849783"/>
                </a:cubicBezTo>
                <a:cubicBezTo>
                  <a:pt x="1471803" y="833260"/>
                  <a:pt x="1453388" y="821360"/>
                  <a:pt x="1432179" y="816953"/>
                </a:cubicBezTo>
                <a:cubicBezTo>
                  <a:pt x="1507110" y="707505"/>
                  <a:pt x="1586231" y="611683"/>
                  <a:pt x="1594232" y="615976"/>
                </a:cubicBezTo>
                <a:close/>
                <a:moveTo>
                  <a:pt x="-6890270" y="1447800"/>
                </a:moveTo>
                <a:moveTo>
                  <a:pt x="542672" y="615963"/>
                </a:moveTo>
                <a:cubicBezTo>
                  <a:pt x="550799" y="620307"/>
                  <a:pt x="499491" y="733705"/>
                  <a:pt x="433324" y="849783"/>
                </a:cubicBezTo>
                <a:cubicBezTo>
                  <a:pt x="420371" y="833260"/>
                  <a:pt x="401956" y="821360"/>
                  <a:pt x="380747" y="816953"/>
                </a:cubicBezTo>
                <a:cubicBezTo>
                  <a:pt x="455676" y="707505"/>
                  <a:pt x="534671" y="611683"/>
                  <a:pt x="542672" y="615976"/>
                </a:cubicBezTo>
                <a:close/>
                <a:moveTo>
                  <a:pt x="-6890270" y="1447800"/>
                </a:moveTo>
                <a:moveTo>
                  <a:pt x="908177" y="640309"/>
                </a:moveTo>
                <a:lnTo>
                  <a:pt x="924561" y="1449323"/>
                </a:lnTo>
                <a:lnTo>
                  <a:pt x="779526" y="1449323"/>
                </a:lnTo>
                <a:lnTo>
                  <a:pt x="793750" y="768833"/>
                </a:lnTo>
                <a:cubicBezTo>
                  <a:pt x="818261" y="731038"/>
                  <a:pt x="843281" y="691262"/>
                  <a:pt x="867919" y="651079"/>
                </a:cubicBezTo>
                <a:cubicBezTo>
                  <a:pt x="882143" y="649517"/>
                  <a:pt x="895477" y="645707"/>
                  <a:pt x="908177" y="640309"/>
                </a:cubicBezTo>
                <a:close/>
                <a:moveTo>
                  <a:pt x="-6914616" y="1447800"/>
                </a:moveTo>
                <a:moveTo>
                  <a:pt x="1414019" y="851485"/>
                </a:moveTo>
                <a:cubicBezTo>
                  <a:pt x="1444118" y="851485"/>
                  <a:pt x="1468501" y="875805"/>
                  <a:pt x="1468501" y="905828"/>
                </a:cubicBezTo>
                <a:cubicBezTo>
                  <a:pt x="1468501" y="935851"/>
                  <a:pt x="1444118" y="960184"/>
                  <a:pt x="1414019" y="960184"/>
                </a:cubicBezTo>
                <a:cubicBezTo>
                  <a:pt x="1384047" y="960184"/>
                  <a:pt x="1359662" y="935851"/>
                  <a:pt x="1359662" y="905828"/>
                </a:cubicBezTo>
                <a:cubicBezTo>
                  <a:pt x="1359662" y="875818"/>
                  <a:pt x="1384047" y="851485"/>
                  <a:pt x="1414019" y="851485"/>
                </a:cubicBezTo>
                <a:close/>
                <a:moveTo>
                  <a:pt x="-7125792" y="1447800"/>
                </a:moveTo>
                <a:moveTo>
                  <a:pt x="362586" y="851485"/>
                </a:moveTo>
                <a:cubicBezTo>
                  <a:pt x="392558" y="851485"/>
                  <a:pt x="416941" y="875805"/>
                  <a:pt x="416941" y="905828"/>
                </a:cubicBezTo>
                <a:cubicBezTo>
                  <a:pt x="416941" y="935851"/>
                  <a:pt x="392558" y="960184"/>
                  <a:pt x="362586" y="960184"/>
                </a:cubicBezTo>
                <a:cubicBezTo>
                  <a:pt x="332486" y="960184"/>
                  <a:pt x="308229" y="935851"/>
                  <a:pt x="308229" y="905828"/>
                </a:cubicBezTo>
                <a:cubicBezTo>
                  <a:pt x="308229" y="875818"/>
                  <a:pt x="332486" y="851485"/>
                  <a:pt x="362586" y="851485"/>
                </a:cubicBezTo>
                <a:close/>
                <a:moveTo>
                  <a:pt x="-7125792" y="1447800"/>
                </a:moveTo>
                <a:moveTo>
                  <a:pt x="1329056" y="875259"/>
                </a:moveTo>
                <a:cubicBezTo>
                  <a:pt x="1325626" y="884860"/>
                  <a:pt x="1323468" y="895109"/>
                  <a:pt x="1323468" y="905828"/>
                </a:cubicBezTo>
                <a:cubicBezTo>
                  <a:pt x="1323468" y="915759"/>
                  <a:pt x="1325499" y="925170"/>
                  <a:pt x="1328548" y="934136"/>
                </a:cubicBezTo>
                <a:cubicBezTo>
                  <a:pt x="1185799" y="929399"/>
                  <a:pt x="1051434" y="914527"/>
                  <a:pt x="1051434" y="905828"/>
                </a:cubicBezTo>
                <a:cubicBezTo>
                  <a:pt x="1051434" y="897103"/>
                  <a:pt x="1185926" y="880390"/>
                  <a:pt x="1329056" y="875259"/>
                </a:cubicBezTo>
                <a:close/>
                <a:moveTo>
                  <a:pt x="-7149566" y="1447800"/>
                </a:moveTo>
                <a:moveTo>
                  <a:pt x="277623" y="875259"/>
                </a:moveTo>
                <a:cubicBezTo>
                  <a:pt x="274066" y="884860"/>
                  <a:pt x="271908" y="895109"/>
                  <a:pt x="271908" y="905828"/>
                </a:cubicBezTo>
                <a:cubicBezTo>
                  <a:pt x="271908" y="915759"/>
                  <a:pt x="274066" y="925170"/>
                  <a:pt x="276987" y="934136"/>
                </a:cubicBezTo>
                <a:cubicBezTo>
                  <a:pt x="134366" y="929399"/>
                  <a:pt x="0" y="914527"/>
                  <a:pt x="0" y="905828"/>
                </a:cubicBezTo>
                <a:cubicBezTo>
                  <a:pt x="0" y="897103"/>
                  <a:pt x="134494" y="880390"/>
                  <a:pt x="277623" y="875259"/>
                </a:cubicBezTo>
                <a:close/>
                <a:moveTo>
                  <a:pt x="-7149566" y="1447800"/>
                </a:moveTo>
                <a:moveTo>
                  <a:pt x="1484885" y="960743"/>
                </a:moveTo>
                <a:cubicBezTo>
                  <a:pt x="1551051" y="1076986"/>
                  <a:pt x="1602868" y="1190791"/>
                  <a:pt x="1594739" y="1195121"/>
                </a:cubicBezTo>
                <a:cubicBezTo>
                  <a:pt x="1587120" y="1199249"/>
                  <a:pt x="1514349" y="1109892"/>
                  <a:pt x="1442339" y="1005472"/>
                </a:cubicBezTo>
                <a:lnTo>
                  <a:pt x="1450340" y="1447051"/>
                </a:lnTo>
                <a:lnTo>
                  <a:pt x="1377824" y="1447051"/>
                </a:lnTo>
                <a:lnTo>
                  <a:pt x="1385698" y="991299"/>
                </a:lnTo>
                <a:cubicBezTo>
                  <a:pt x="1394714" y="994296"/>
                  <a:pt x="1404112" y="996392"/>
                  <a:pt x="1414019" y="996392"/>
                </a:cubicBezTo>
                <a:cubicBezTo>
                  <a:pt x="1442848" y="996392"/>
                  <a:pt x="1468248" y="982015"/>
                  <a:pt x="1484885" y="960730"/>
                </a:cubicBezTo>
                <a:close/>
                <a:moveTo>
                  <a:pt x="-7235050" y="1447800"/>
                </a:moveTo>
                <a:moveTo>
                  <a:pt x="433324" y="960743"/>
                </a:moveTo>
                <a:cubicBezTo>
                  <a:pt x="499619" y="1076986"/>
                  <a:pt x="551435" y="1190791"/>
                  <a:pt x="543307" y="1195121"/>
                </a:cubicBezTo>
                <a:cubicBezTo>
                  <a:pt x="535560" y="1199249"/>
                  <a:pt x="462915" y="1109892"/>
                  <a:pt x="390907" y="1005472"/>
                </a:cubicBezTo>
                <a:lnTo>
                  <a:pt x="398781" y="1447051"/>
                </a:lnTo>
                <a:lnTo>
                  <a:pt x="326263" y="1447051"/>
                </a:lnTo>
                <a:lnTo>
                  <a:pt x="334264" y="991299"/>
                </a:lnTo>
                <a:cubicBezTo>
                  <a:pt x="343154" y="994296"/>
                  <a:pt x="352679" y="996392"/>
                  <a:pt x="362586" y="996392"/>
                </a:cubicBezTo>
                <a:cubicBezTo>
                  <a:pt x="391414" y="996392"/>
                  <a:pt x="416687" y="982015"/>
                  <a:pt x="433324" y="960730"/>
                </a:cubicBezTo>
                <a:close/>
                <a:moveTo>
                  <a:pt x="-7235050" y="1447800"/>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98" name="Freeform 498"/>
          <p:cNvSpPr/>
          <p:nvPr/>
        </p:nvSpPr>
        <p:spPr>
          <a:xfrm>
            <a:off x="6752759" y="5967369"/>
            <a:ext cx="130068" cy="99789"/>
          </a:xfrm>
          <a:custGeom>
            <a:avLst/>
            <a:gdLst/>
            <a:ahLst/>
            <a:cxnLst/>
            <a:rect l="0" t="0" r="0" b="0"/>
            <a:pathLst>
              <a:path w="186398" h="142913">
                <a:moveTo>
                  <a:pt x="0" y="0"/>
                </a:moveTo>
                <a:lnTo>
                  <a:pt x="20409" y="142913"/>
                </a:lnTo>
                <a:lnTo>
                  <a:pt x="186398" y="142913"/>
                </a:lnTo>
                <a:lnTo>
                  <a:pt x="145580" y="0"/>
                </a:lnTo>
                <a:close/>
                <a:moveTo>
                  <a:pt x="319087" y="1201305"/>
                </a:moveTo>
              </a:path>
            </a:pathLst>
          </a:custGeom>
          <a:solidFill>
            <a:srgbClr val="FFFFFF">
              <a:alpha val="100000"/>
            </a:srgbClr>
          </a:solidFill>
          <a:ln w="8862">
            <a:noFill/>
          </a:ln>
        </p:spPr>
        <p:style>
          <a:lnRef idx="2">
            <a:schemeClr val="accent1">
              <a:shade val="50000"/>
            </a:schemeClr>
          </a:lnRef>
          <a:fillRef idx="1">
            <a:schemeClr val="accent1"/>
          </a:fillRef>
          <a:effectRef idx="0">
            <a:schemeClr val="accent1"/>
          </a:effectRef>
          <a:fontRef idx="minor">
            <a:schemeClr val="lt1"/>
          </a:fontRef>
        </p:style>
      </p:sp>
      <p:sp>
        <p:nvSpPr>
          <p:cNvPr id="499" name="Freeform 499"/>
          <p:cNvSpPr/>
          <p:nvPr/>
        </p:nvSpPr>
        <p:spPr>
          <a:xfrm>
            <a:off x="6590140" y="6246784"/>
            <a:ext cx="176461" cy="99789"/>
          </a:xfrm>
          <a:custGeom>
            <a:avLst/>
            <a:gdLst/>
            <a:ahLst/>
            <a:cxnLst/>
            <a:rect l="0" t="0" r="0" b="0"/>
            <a:pathLst>
              <a:path w="252882" h="142913">
                <a:moveTo>
                  <a:pt x="0" y="0"/>
                </a:moveTo>
                <a:lnTo>
                  <a:pt x="0" y="142913"/>
                </a:lnTo>
                <a:lnTo>
                  <a:pt x="252882" y="142913"/>
                </a:lnTo>
                <a:lnTo>
                  <a:pt x="232460" y="0"/>
                </a:lnTo>
                <a:close/>
                <a:moveTo>
                  <a:pt x="151968" y="801141"/>
                </a:moveTo>
              </a:path>
            </a:pathLst>
          </a:custGeom>
          <a:solidFill>
            <a:srgbClr val="FFFFFF">
              <a:alpha val="100000"/>
            </a:srgbClr>
          </a:solidFill>
          <a:ln w="8862">
            <a:noFill/>
          </a:ln>
        </p:spPr>
        <p:style>
          <a:lnRef idx="2">
            <a:schemeClr val="accent1">
              <a:shade val="50000"/>
            </a:schemeClr>
          </a:lnRef>
          <a:fillRef idx="1">
            <a:schemeClr val="accent1"/>
          </a:fillRef>
          <a:effectRef idx="0">
            <a:schemeClr val="accent1"/>
          </a:effectRef>
          <a:fontRef idx="minor">
            <a:schemeClr val="lt1"/>
          </a:fontRef>
        </p:style>
      </p:sp>
      <p:sp>
        <p:nvSpPr>
          <p:cNvPr id="500" name="Freeform 500"/>
          <p:cNvSpPr/>
          <p:nvPr/>
        </p:nvSpPr>
        <p:spPr>
          <a:xfrm>
            <a:off x="6353851" y="6386497"/>
            <a:ext cx="196400" cy="99789"/>
          </a:xfrm>
          <a:custGeom>
            <a:avLst/>
            <a:gdLst/>
            <a:ahLst/>
            <a:cxnLst/>
            <a:rect l="0" t="0" r="0" b="0"/>
            <a:pathLst>
              <a:path w="281457" h="142913">
                <a:moveTo>
                  <a:pt x="281457" y="0"/>
                </a:moveTo>
                <a:lnTo>
                  <a:pt x="20421" y="0"/>
                </a:lnTo>
                <a:lnTo>
                  <a:pt x="0" y="142913"/>
                </a:lnTo>
                <a:lnTo>
                  <a:pt x="281457" y="142913"/>
                </a:lnTo>
                <a:close/>
                <a:moveTo>
                  <a:pt x="290499" y="601052"/>
                </a:moveTo>
              </a:path>
            </a:pathLst>
          </a:custGeom>
          <a:solidFill>
            <a:srgbClr val="FFFFFF">
              <a:alpha val="100000"/>
            </a:srgbClr>
          </a:solidFill>
          <a:ln w="8862">
            <a:noFill/>
          </a:ln>
        </p:spPr>
        <p:style>
          <a:lnRef idx="2">
            <a:schemeClr val="accent1">
              <a:shade val="50000"/>
            </a:schemeClr>
          </a:lnRef>
          <a:fillRef idx="1">
            <a:schemeClr val="accent1"/>
          </a:fillRef>
          <a:effectRef idx="0">
            <a:schemeClr val="accent1"/>
          </a:effectRef>
          <a:fontRef idx="minor">
            <a:schemeClr val="lt1"/>
          </a:fontRef>
        </p:style>
      </p:sp>
      <p:sp>
        <p:nvSpPr>
          <p:cNvPr id="501" name="Freeform 501"/>
          <p:cNvSpPr/>
          <p:nvPr/>
        </p:nvSpPr>
        <p:spPr>
          <a:xfrm>
            <a:off x="6590140" y="5967369"/>
            <a:ext cx="136564" cy="99789"/>
          </a:xfrm>
          <a:custGeom>
            <a:avLst/>
            <a:gdLst/>
            <a:ahLst/>
            <a:cxnLst/>
            <a:rect l="0" t="0" r="0" b="0"/>
            <a:pathLst>
              <a:path w="195707" h="142913">
                <a:moveTo>
                  <a:pt x="0" y="0"/>
                </a:moveTo>
                <a:lnTo>
                  <a:pt x="0" y="142913"/>
                </a:lnTo>
                <a:lnTo>
                  <a:pt x="195707" y="142913"/>
                </a:lnTo>
                <a:lnTo>
                  <a:pt x="175298" y="0"/>
                </a:lnTo>
                <a:close/>
                <a:moveTo>
                  <a:pt x="552132" y="1201305"/>
                </a:moveTo>
              </a:path>
            </a:pathLst>
          </a:custGeom>
          <a:solidFill>
            <a:srgbClr val="FFFFFF">
              <a:alpha val="100000"/>
            </a:srgbClr>
          </a:solidFill>
          <a:ln w="8862">
            <a:noFill/>
          </a:ln>
        </p:spPr>
        <p:style>
          <a:lnRef idx="2">
            <a:schemeClr val="accent1">
              <a:shade val="50000"/>
            </a:schemeClr>
          </a:lnRef>
          <a:fillRef idx="1">
            <a:schemeClr val="accent1"/>
          </a:fillRef>
          <a:effectRef idx="0">
            <a:schemeClr val="accent1"/>
          </a:effectRef>
          <a:fontRef idx="minor">
            <a:schemeClr val="lt1"/>
          </a:fontRef>
        </p:style>
      </p:sp>
      <p:sp>
        <p:nvSpPr>
          <p:cNvPr id="502" name="Freeform 502"/>
          <p:cNvSpPr/>
          <p:nvPr/>
        </p:nvSpPr>
        <p:spPr>
          <a:xfrm>
            <a:off x="6590140" y="6107081"/>
            <a:ext cx="156512" cy="99789"/>
          </a:xfrm>
          <a:custGeom>
            <a:avLst/>
            <a:gdLst/>
            <a:ahLst/>
            <a:cxnLst/>
            <a:rect l="0" t="0" r="0" b="0"/>
            <a:pathLst>
              <a:path w="224294" h="142913">
                <a:moveTo>
                  <a:pt x="0" y="0"/>
                </a:moveTo>
                <a:lnTo>
                  <a:pt x="0" y="142913"/>
                </a:lnTo>
                <a:lnTo>
                  <a:pt x="224294" y="142913"/>
                </a:lnTo>
                <a:lnTo>
                  <a:pt x="203898" y="0"/>
                </a:lnTo>
                <a:close/>
                <a:moveTo>
                  <a:pt x="352044" y="1001217"/>
                </a:moveTo>
              </a:path>
            </a:pathLst>
          </a:custGeom>
          <a:solidFill>
            <a:srgbClr val="FFFFFF">
              <a:alpha val="100000"/>
            </a:srgbClr>
          </a:solidFill>
          <a:ln w="8862">
            <a:noFill/>
          </a:ln>
        </p:spPr>
        <p:style>
          <a:lnRef idx="2">
            <a:schemeClr val="accent1">
              <a:shade val="50000"/>
            </a:schemeClr>
          </a:lnRef>
          <a:fillRef idx="1">
            <a:schemeClr val="accent1"/>
          </a:fillRef>
          <a:effectRef idx="0">
            <a:schemeClr val="accent1"/>
          </a:effectRef>
          <a:fontRef idx="minor">
            <a:schemeClr val="lt1"/>
          </a:fontRef>
        </p:style>
      </p:sp>
      <p:sp>
        <p:nvSpPr>
          <p:cNvPr id="503" name="Freeform 503"/>
          <p:cNvSpPr/>
          <p:nvPr/>
        </p:nvSpPr>
        <p:spPr>
          <a:xfrm>
            <a:off x="6772708" y="6107081"/>
            <a:ext cx="150008" cy="99789"/>
          </a:xfrm>
          <a:custGeom>
            <a:avLst/>
            <a:gdLst/>
            <a:ahLst/>
            <a:cxnLst/>
            <a:rect l="0" t="0" r="0" b="0"/>
            <a:pathLst>
              <a:path w="214973" h="142913">
                <a:moveTo>
                  <a:pt x="0" y="0"/>
                </a:moveTo>
                <a:lnTo>
                  <a:pt x="20409" y="142913"/>
                </a:lnTo>
                <a:lnTo>
                  <a:pt x="214973" y="142913"/>
                </a:lnTo>
                <a:lnTo>
                  <a:pt x="174168" y="0"/>
                </a:lnTo>
                <a:close/>
                <a:moveTo>
                  <a:pt x="90412" y="1001217"/>
                </a:moveTo>
              </a:path>
            </a:pathLst>
          </a:custGeom>
          <a:solidFill>
            <a:srgbClr val="FFFFFF">
              <a:alpha val="100000"/>
            </a:srgbClr>
          </a:solidFill>
          <a:ln w="8862">
            <a:noFill/>
          </a:ln>
        </p:spPr>
        <p:style>
          <a:lnRef idx="2">
            <a:schemeClr val="accent1">
              <a:shade val="50000"/>
            </a:schemeClr>
          </a:lnRef>
          <a:fillRef idx="1">
            <a:schemeClr val="accent1"/>
          </a:fillRef>
          <a:effectRef idx="0">
            <a:schemeClr val="accent1"/>
          </a:effectRef>
          <a:fontRef idx="minor">
            <a:schemeClr val="lt1"/>
          </a:fontRef>
        </p:style>
      </p:sp>
      <p:sp>
        <p:nvSpPr>
          <p:cNvPr id="504" name="Freeform 504"/>
          <p:cNvSpPr/>
          <p:nvPr/>
        </p:nvSpPr>
        <p:spPr>
          <a:xfrm>
            <a:off x="6590140" y="6386497"/>
            <a:ext cx="196400" cy="99789"/>
          </a:xfrm>
          <a:custGeom>
            <a:avLst/>
            <a:gdLst/>
            <a:ahLst/>
            <a:cxnLst/>
            <a:rect l="0" t="0" r="0" b="0"/>
            <a:pathLst>
              <a:path w="281457" h="142913">
                <a:moveTo>
                  <a:pt x="261048" y="0"/>
                </a:moveTo>
                <a:lnTo>
                  <a:pt x="0" y="0"/>
                </a:lnTo>
                <a:lnTo>
                  <a:pt x="0" y="142913"/>
                </a:lnTo>
                <a:lnTo>
                  <a:pt x="281457" y="142913"/>
                </a:lnTo>
                <a:close/>
                <a:moveTo>
                  <a:pt x="-48121" y="601052"/>
                </a:moveTo>
              </a:path>
            </a:pathLst>
          </a:custGeom>
          <a:solidFill>
            <a:srgbClr val="FFFFFF">
              <a:alpha val="100000"/>
            </a:srgbClr>
          </a:solidFill>
          <a:ln w="8862">
            <a:noFill/>
          </a:ln>
        </p:spPr>
        <p:style>
          <a:lnRef idx="2">
            <a:schemeClr val="accent1">
              <a:shade val="50000"/>
            </a:schemeClr>
          </a:lnRef>
          <a:fillRef idx="1">
            <a:schemeClr val="accent1"/>
          </a:fillRef>
          <a:effectRef idx="0">
            <a:schemeClr val="accent1"/>
          </a:effectRef>
          <a:fontRef idx="minor">
            <a:schemeClr val="lt1"/>
          </a:fontRef>
        </p:style>
      </p:sp>
      <p:sp>
        <p:nvSpPr>
          <p:cNvPr id="505" name="Freeform 505"/>
          <p:cNvSpPr/>
          <p:nvPr/>
        </p:nvSpPr>
        <p:spPr>
          <a:xfrm>
            <a:off x="6510364" y="6526204"/>
            <a:ext cx="119673" cy="199579"/>
          </a:xfrm>
          <a:custGeom>
            <a:avLst/>
            <a:gdLst/>
            <a:ahLst/>
            <a:cxnLst/>
            <a:rect l="0" t="0" r="0" b="0"/>
            <a:pathLst>
              <a:path w="171501" h="285827">
                <a:moveTo>
                  <a:pt x="0" y="285827"/>
                </a:moveTo>
                <a:lnTo>
                  <a:pt x="171501" y="285827"/>
                </a:lnTo>
                <a:lnTo>
                  <a:pt x="171501" y="0"/>
                </a:lnTo>
                <a:lnTo>
                  <a:pt x="0" y="0"/>
                </a:lnTo>
                <a:lnTo>
                  <a:pt x="0" y="285827"/>
                </a:lnTo>
                <a:close/>
              </a:path>
            </a:pathLst>
          </a:custGeom>
          <a:solidFill>
            <a:srgbClr val="FFFFFF">
              <a:alpha val="100000"/>
            </a:srgbClr>
          </a:solidFill>
          <a:ln w="8862">
            <a:noFill/>
          </a:ln>
        </p:spPr>
        <p:style>
          <a:lnRef idx="2">
            <a:schemeClr val="accent1">
              <a:shade val="50000"/>
            </a:schemeClr>
          </a:lnRef>
          <a:fillRef idx="1">
            <a:schemeClr val="accent1"/>
          </a:fillRef>
          <a:effectRef idx="0">
            <a:schemeClr val="accent1"/>
          </a:effectRef>
          <a:fontRef idx="minor">
            <a:schemeClr val="lt1"/>
          </a:fontRef>
        </p:style>
      </p:sp>
      <p:sp>
        <p:nvSpPr>
          <p:cNvPr id="506" name="Freeform 506"/>
          <p:cNvSpPr/>
          <p:nvPr/>
        </p:nvSpPr>
        <p:spPr>
          <a:xfrm>
            <a:off x="6792647" y="6246784"/>
            <a:ext cx="169956" cy="99789"/>
          </a:xfrm>
          <a:custGeom>
            <a:avLst/>
            <a:gdLst/>
            <a:ahLst/>
            <a:cxnLst/>
            <a:rect l="0" t="0" r="0" b="0"/>
            <a:pathLst>
              <a:path w="243561" h="142913">
                <a:moveTo>
                  <a:pt x="243561" y="142913"/>
                </a:moveTo>
                <a:lnTo>
                  <a:pt x="202756" y="0"/>
                </a:lnTo>
                <a:lnTo>
                  <a:pt x="0" y="0"/>
                </a:lnTo>
                <a:lnTo>
                  <a:pt x="20397" y="142913"/>
                </a:lnTo>
                <a:close/>
                <a:moveTo>
                  <a:pt x="-281152" y="801141"/>
                </a:moveTo>
              </a:path>
            </a:pathLst>
          </a:custGeom>
          <a:solidFill>
            <a:srgbClr val="FFFFFF">
              <a:alpha val="100000"/>
            </a:srgbClr>
          </a:solidFill>
          <a:ln w="8862">
            <a:noFill/>
          </a:ln>
        </p:spPr>
        <p:style>
          <a:lnRef idx="2">
            <a:schemeClr val="accent1">
              <a:shade val="50000"/>
            </a:schemeClr>
          </a:lnRef>
          <a:fillRef idx="1">
            <a:schemeClr val="accent1"/>
          </a:fillRef>
          <a:effectRef idx="0">
            <a:schemeClr val="accent1"/>
          </a:effectRef>
          <a:fontRef idx="minor">
            <a:schemeClr val="lt1"/>
          </a:fontRef>
        </p:style>
      </p:sp>
      <p:sp>
        <p:nvSpPr>
          <p:cNvPr id="507" name="Freeform 507"/>
          <p:cNvSpPr/>
          <p:nvPr/>
        </p:nvSpPr>
        <p:spPr>
          <a:xfrm>
            <a:off x="6177793" y="6246784"/>
            <a:ext cx="169951" cy="99789"/>
          </a:xfrm>
          <a:custGeom>
            <a:avLst/>
            <a:gdLst/>
            <a:ahLst/>
            <a:cxnLst/>
            <a:rect l="0" t="0" r="0" b="0"/>
            <a:pathLst>
              <a:path w="243554" h="142913">
                <a:moveTo>
                  <a:pt x="0" y="142913"/>
                </a:moveTo>
                <a:lnTo>
                  <a:pt x="223158" y="142913"/>
                </a:lnTo>
                <a:lnTo>
                  <a:pt x="243554" y="0"/>
                </a:lnTo>
                <a:lnTo>
                  <a:pt x="40809" y="0"/>
                </a:lnTo>
                <a:close/>
                <a:moveTo>
                  <a:pt x="599980" y="801141"/>
                </a:moveTo>
              </a:path>
            </a:pathLst>
          </a:custGeom>
          <a:solidFill>
            <a:srgbClr val="FFFFFF">
              <a:alpha val="100000"/>
            </a:srgbClr>
          </a:solidFill>
          <a:ln w="8862">
            <a:noFill/>
          </a:ln>
        </p:spPr>
        <p:style>
          <a:lnRef idx="2">
            <a:schemeClr val="accent1">
              <a:shade val="50000"/>
            </a:schemeClr>
          </a:lnRef>
          <a:fillRef idx="1">
            <a:schemeClr val="accent1"/>
          </a:fillRef>
          <a:effectRef idx="0">
            <a:schemeClr val="accent1"/>
          </a:effectRef>
          <a:fontRef idx="minor">
            <a:schemeClr val="lt1"/>
          </a:fontRef>
        </p:style>
      </p:sp>
      <p:sp>
        <p:nvSpPr>
          <p:cNvPr id="508" name="Freeform 508"/>
          <p:cNvSpPr/>
          <p:nvPr/>
        </p:nvSpPr>
        <p:spPr>
          <a:xfrm>
            <a:off x="6137903" y="6386497"/>
            <a:ext cx="189902" cy="99789"/>
          </a:xfrm>
          <a:custGeom>
            <a:avLst/>
            <a:gdLst/>
            <a:ahLst/>
            <a:cxnLst/>
            <a:rect l="0" t="0" r="0" b="0"/>
            <a:pathLst>
              <a:path w="272145" h="142913">
                <a:moveTo>
                  <a:pt x="272145" y="0"/>
                </a:moveTo>
                <a:lnTo>
                  <a:pt x="40810" y="0"/>
                </a:lnTo>
                <a:lnTo>
                  <a:pt x="0" y="142913"/>
                </a:lnTo>
                <a:lnTo>
                  <a:pt x="251724" y="142913"/>
                </a:lnTo>
                <a:close/>
                <a:moveTo>
                  <a:pt x="599970" y="601052"/>
                </a:moveTo>
              </a:path>
            </a:pathLst>
          </a:custGeom>
          <a:solidFill>
            <a:srgbClr val="FFFFFF">
              <a:alpha val="100000"/>
            </a:srgbClr>
          </a:solidFill>
          <a:ln w="8862">
            <a:noFill/>
          </a:ln>
        </p:spPr>
        <p:style>
          <a:lnRef idx="2">
            <a:schemeClr val="accent1">
              <a:shade val="50000"/>
            </a:schemeClr>
          </a:lnRef>
          <a:fillRef idx="1">
            <a:schemeClr val="accent1"/>
          </a:fillRef>
          <a:effectRef idx="0">
            <a:schemeClr val="accent1"/>
          </a:effectRef>
          <a:fontRef idx="minor">
            <a:schemeClr val="lt1"/>
          </a:fontRef>
        </p:style>
      </p:sp>
      <p:sp>
        <p:nvSpPr>
          <p:cNvPr id="509" name="Freeform 509"/>
          <p:cNvSpPr/>
          <p:nvPr/>
        </p:nvSpPr>
        <p:spPr>
          <a:xfrm>
            <a:off x="6450528" y="6765698"/>
            <a:ext cx="239346" cy="39916"/>
          </a:xfrm>
          <a:custGeom>
            <a:avLst/>
            <a:gdLst/>
            <a:ahLst/>
            <a:cxnLst/>
            <a:rect l="0" t="0" r="0" b="0"/>
            <a:pathLst>
              <a:path w="343001" h="57166">
                <a:moveTo>
                  <a:pt x="0" y="57166"/>
                </a:moveTo>
                <a:lnTo>
                  <a:pt x="343001" y="57166"/>
                </a:lnTo>
                <a:lnTo>
                  <a:pt x="343001" y="0"/>
                </a:lnTo>
                <a:lnTo>
                  <a:pt x="0" y="0"/>
                </a:lnTo>
                <a:lnTo>
                  <a:pt x="0" y="57166"/>
                </a:lnTo>
                <a:close/>
              </a:path>
            </a:pathLst>
          </a:custGeom>
          <a:solidFill>
            <a:srgbClr val="FFFFFF">
              <a:alpha val="100000"/>
            </a:srgbClr>
          </a:solidFill>
          <a:ln w="8862">
            <a:noFill/>
          </a:ln>
        </p:spPr>
        <p:style>
          <a:lnRef idx="2">
            <a:schemeClr val="accent1">
              <a:shade val="50000"/>
            </a:schemeClr>
          </a:lnRef>
          <a:fillRef idx="1">
            <a:schemeClr val="accent1"/>
          </a:fillRef>
          <a:effectRef idx="0">
            <a:schemeClr val="accent1"/>
          </a:effectRef>
          <a:fontRef idx="minor">
            <a:schemeClr val="lt1"/>
          </a:fontRef>
        </p:style>
      </p:sp>
      <p:sp>
        <p:nvSpPr>
          <p:cNvPr id="510" name="Freeform 510"/>
          <p:cNvSpPr/>
          <p:nvPr/>
        </p:nvSpPr>
        <p:spPr>
          <a:xfrm>
            <a:off x="6812587" y="6386497"/>
            <a:ext cx="189896" cy="99789"/>
          </a:xfrm>
          <a:custGeom>
            <a:avLst/>
            <a:gdLst/>
            <a:ahLst/>
            <a:cxnLst/>
            <a:rect l="0" t="0" r="0" b="0"/>
            <a:pathLst>
              <a:path w="272136" h="142913">
                <a:moveTo>
                  <a:pt x="231331" y="0"/>
                </a:moveTo>
                <a:lnTo>
                  <a:pt x="0" y="0"/>
                </a:lnTo>
                <a:lnTo>
                  <a:pt x="20409" y="142913"/>
                </a:lnTo>
                <a:lnTo>
                  <a:pt x="272136" y="142913"/>
                </a:lnTo>
                <a:close/>
                <a:moveTo>
                  <a:pt x="-366903" y="601052"/>
                </a:moveTo>
              </a:path>
            </a:pathLst>
          </a:custGeom>
          <a:solidFill>
            <a:srgbClr val="FFFFFF">
              <a:alpha val="100000"/>
            </a:srgbClr>
          </a:solidFill>
          <a:ln w="8862">
            <a:noFill/>
          </a:ln>
        </p:spPr>
        <p:style>
          <a:lnRef idx="2">
            <a:schemeClr val="accent1">
              <a:shade val="50000"/>
            </a:schemeClr>
          </a:lnRef>
          <a:fillRef idx="1">
            <a:schemeClr val="accent1"/>
          </a:fillRef>
          <a:effectRef idx="0">
            <a:schemeClr val="accent1"/>
          </a:effectRef>
          <a:fontRef idx="minor">
            <a:schemeClr val="lt1"/>
          </a:fontRef>
        </p:style>
      </p:sp>
      <p:sp>
        <p:nvSpPr>
          <p:cNvPr id="511" name="Freeform 511"/>
          <p:cNvSpPr/>
          <p:nvPr/>
        </p:nvSpPr>
        <p:spPr>
          <a:xfrm>
            <a:off x="6413679" y="5967369"/>
            <a:ext cx="136573" cy="99789"/>
          </a:xfrm>
          <a:custGeom>
            <a:avLst/>
            <a:gdLst/>
            <a:ahLst/>
            <a:cxnLst/>
            <a:rect l="0" t="0" r="0" b="0"/>
            <a:pathLst>
              <a:path w="195720" h="142913">
                <a:moveTo>
                  <a:pt x="195720" y="0"/>
                </a:moveTo>
                <a:lnTo>
                  <a:pt x="20409" y="0"/>
                </a:lnTo>
                <a:lnTo>
                  <a:pt x="0" y="142913"/>
                </a:lnTo>
                <a:lnTo>
                  <a:pt x="195720" y="142913"/>
                </a:lnTo>
                <a:close/>
                <a:moveTo>
                  <a:pt x="805015" y="1201305"/>
                </a:moveTo>
              </a:path>
            </a:pathLst>
          </a:custGeom>
          <a:solidFill>
            <a:srgbClr val="FFFFFF">
              <a:alpha val="100000"/>
            </a:srgbClr>
          </a:solidFill>
          <a:ln w="8862">
            <a:noFill/>
          </a:ln>
        </p:spPr>
        <p:style>
          <a:lnRef idx="2">
            <a:schemeClr val="accent1">
              <a:shade val="50000"/>
            </a:schemeClr>
          </a:lnRef>
          <a:fillRef idx="1">
            <a:schemeClr val="accent1"/>
          </a:fillRef>
          <a:effectRef idx="0">
            <a:schemeClr val="accent1"/>
          </a:effectRef>
          <a:fontRef idx="minor">
            <a:schemeClr val="lt1"/>
          </a:fontRef>
        </p:style>
      </p:sp>
      <p:sp>
        <p:nvSpPr>
          <p:cNvPr id="512" name="Freeform 512"/>
          <p:cNvSpPr/>
          <p:nvPr/>
        </p:nvSpPr>
        <p:spPr>
          <a:xfrm>
            <a:off x="6373800" y="6246784"/>
            <a:ext cx="176452" cy="99789"/>
          </a:xfrm>
          <a:custGeom>
            <a:avLst/>
            <a:gdLst/>
            <a:ahLst/>
            <a:cxnLst/>
            <a:rect l="0" t="0" r="0" b="0"/>
            <a:pathLst>
              <a:path w="252870" h="142913">
                <a:moveTo>
                  <a:pt x="0" y="142913"/>
                </a:moveTo>
                <a:lnTo>
                  <a:pt x="252870" y="142913"/>
                </a:lnTo>
                <a:lnTo>
                  <a:pt x="252870" y="0"/>
                </a:lnTo>
                <a:lnTo>
                  <a:pt x="20409" y="0"/>
                </a:lnTo>
                <a:close/>
                <a:moveTo>
                  <a:pt x="319088" y="801141"/>
                </a:moveTo>
              </a:path>
            </a:pathLst>
          </a:custGeom>
          <a:solidFill>
            <a:srgbClr val="FFFFFF">
              <a:alpha val="100000"/>
            </a:srgbClr>
          </a:solidFill>
          <a:ln w="8862">
            <a:noFill/>
          </a:ln>
        </p:spPr>
        <p:style>
          <a:lnRef idx="2">
            <a:schemeClr val="accent1">
              <a:shade val="50000"/>
            </a:schemeClr>
          </a:lnRef>
          <a:fillRef idx="1">
            <a:schemeClr val="accent1"/>
          </a:fillRef>
          <a:effectRef idx="0">
            <a:schemeClr val="accent1"/>
          </a:effectRef>
          <a:fontRef idx="minor">
            <a:schemeClr val="lt1"/>
          </a:fontRef>
        </p:style>
      </p:sp>
      <p:sp>
        <p:nvSpPr>
          <p:cNvPr id="513" name="Freeform 513"/>
          <p:cNvSpPr/>
          <p:nvPr/>
        </p:nvSpPr>
        <p:spPr>
          <a:xfrm>
            <a:off x="6217684" y="6107081"/>
            <a:ext cx="150009" cy="99789"/>
          </a:xfrm>
          <a:custGeom>
            <a:avLst/>
            <a:gdLst/>
            <a:ahLst/>
            <a:cxnLst/>
            <a:rect l="0" t="0" r="0" b="0"/>
            <a:pathLst>
              <a:path w="214975" h="142913">
                <a:moveTo>
                  <a:pt x="0" y="142913"/>
                </a:moveTo>
                <a:lnTo>
                  <a:pt x="194566" y="142913"/>
                </a:lnTo>
                <a:lnTo>
                  <a:pt x="214975" y="0"/>
                </a:lnTo>
                <a:lnTo>
                  <a:pt x="40807" y="0"/>
                </a:lnTo>
                <a:close/>
                <a:moveTo>
                  <a:pt x="742889" y="1001217"/>
                </a:moveTo>
              </a:path>
            </a:pathLst>
          </a:custGeom>
          <a:solidFill>
            <a:srgbClr val="FFFFFF">
              <a:alpha val="100000"/>
            </a:srgbClr>
          </a:solidFill>
          <a:ln w="8862">
            <a:noFill/>
          </a:ln>
        </p:spPr>
        <p:style>
          <a:lnRef idx="2">
            <a:schemeClr val="accent1">
              <a:shade val="50000"/>
            </a:schemeClr>
          </a:lnRef>
          <a:fillRef idx="1">
            <a:schemeClr val="accent1"/>
          </a:fillRef>
          <a:effectRef idx="0">
            <a:schemeClr val="accent1"/>
          </a:effectRef>
          <a:fontRef idx="minor">
            <a:schemeClr val="lt1"/>
          </a:fontRef>
        </p:style>
      </p:sp>
      <p:sp>
        <p:nvSpPr>
          <p:cNvPr id="514" name="Freeform 514"/>
          <p:cNvSpPr/>
          <p:nvPr/>
        </p:nvSpPr>
        <p:spPr>
          <a:xfrm>
            <a:off x="6393748" y="6107081"/>
            <a:ext cx="156503" cy="99789"/>
          </a:xfrm>
          <a:custGeom>
            <a:avLst/>
            <a:gdLst/>
            <a:ahLst/>
            <a:cxnLst/>
            <a:rect l="0" t="0" r="0" b="0"/>
            <a:pathLst>
              <a:path w="224282" h="142913">
                <a:moveTo>
                  <a:pt x="0" y="142913"/>
                </a:moveTo>
                <a:lnTo>
                  <a:pt x="224282" y="142913"/>
                </a:lnTo>
                <a:lnTo>
                  <a:pt x="224282" y="0"/>
                </a:lnTo>
                <a:lnTo>
                  <a:pt x="20396" y="0"/>
                </a:lnTo>
                <a:close/>
                <a:moveTo>
                  <a:pt x="490576" y="1001217"/>
                </a:moveTo>
              </a:path>
            </a:pathLst>
          </a:custGeom>
          <a:solidFill>
            <a:srgbClr val="FFFFFF">
              <a:alpha val="100000"/>
            </a:srgbClr>
          </a:solidFill>
          <a:ln w="8862">
            <a:noFill/>
          </a:ln>
        </p:spPr>
        <p:style>
          <a:lnRef idx="2">
            <a:schemeClr val="accent1">
              <a:shade val="50000"/>
            </a:schemeClr>
          </a:lnRef>
          <a:fillRef idx="1">
            <a:schemeClr val="accent1"/>
          </a:fillRef>
          <a:effectRef idx="0">
            <a:schemeClr val="accent1"/>
          </a:effectRef>
          <a:fontRef idx="minor">
            <a:schemeClr val="lt1"/>
          </a:fontRef>
        </p:style>
      </p:sp>
      <p:sp>
        <p:nvSpPr>
          <p:cNvPr id="515" name="Freeform 515"/>
          <p:cNvSpPr/>
          <p:nvPr/>
        </p:nvSpPr>
        <p:spPr>
          <a:xfrm>
            <a:off x="6257574" y="5967369"/>
            <a:ext cx="130068" cy="99789"/>
          </a:xfrm>
          <a:custGeom>
            <a:avLst/>
            <a:gdLst/>
            <a:ahLst/>
            <a:cxnLst/>
            <a:rect l="0" t="0" r="0" b="0"/>
            <a:pathLst>
              <a:path w="186398" h="142913">
                <a:moveTo>
                  <a:pt x="0" y="142913"/>
                </a:moveTo>
                <a:lnTo>
                  <a:pt x="165976" y="142913"/>
                </a:lnTo>
                <a:lnTo>
                  <a:pt x="186398" y="0"/>
                </a:lnTo>
                <a:lnTo>
                  <a:pt x="40805" y="0"/>
                </a:lnTo>
                <a:close/>
                <a:moveTo>
                  <a:pt x="885812" y="1201305"/>
                </a:moveTo>
              </a:path>
            </a:pathLst>
          </a:custGeom>
          <a:solidFill>
            <a:srgbClr val="FFFFFF">
              <a:alpha val="100000"/>
            </a:srgbClr>
          </a:solidFill>
          <a:ln w="8862">
            <a:noFill/>
          </a:ln>
        </p:spPr>
        <p:style>
          <a:lnRef idx="2">
            <a:schemeClr val="accent1">
              <a:shade val="50000"/>
            </a:schemeClr>
          </a:lnRef>
          <a:fillRef idx="1">
            <a:schemeClr val="accent1"/>
          </a:fillRef>
          <a:effectRef idx="0">
            <a:schemeClr val="accent1"/>
          </a:effectRef>
          <a:fontRef idx="minor">
            <a:schemeClr val="lt1"/>
          </a:fontRef>
        </p:style>
      </p:sp>
      <p:pic>
        <p:nvPicPr>
          <p:cNvPr id="516" name="Picture 51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6670916" y="4369679"/>
            <a:ext cx="1079998" cy="1080023"/>
          </a:xfrm>
          <a:prstGeom prst="rect">
            <a:avLst/>
          </a:prstGeom>
          <a:noFill/>
        </p:spPr>
      </p:pic>
      <p:sp>
        <p:nvSpPr>
          <p:cNvPr id="517" name="Freeform 517"/>
          <p:cNvSpPr/>
          <p:nvPr/>
        </p:nvSpPr>
        <p:spPr>
          <a:xfrm>
            <a:off x="3301594" y="6313551"/>
            <a:ext cx="288667" cy="502586"/>
          </a:xfrm>
          <a:custGeom>
            <a:avLst/>
            <a:gdLst/>
            <a:ahLst/>
            <a:cxnLst/>
            <a:rect l="0" t="0" r="0" b="0"/>
            <a:pathLst>
              <a:path w="512061" h="889845">
                <a:moveTo>
                  <a:pt x="458950" y="242570"/>
                </a:moveTo>
                <a:cubicBezTo>
                  <a:pt x="428901" y="138176"/>
                  <a:pt x="382838" y="0"/>
                  <a:pt x="256105" y="0"/>
                </a:cubicBezTo>
                <a:cubicBezTo>
                  <a:pt x="129385" y="0"/>
                  <a:pt x="79828" y="136894"/>
                  <a:pt x="53204" y="242570"/>
                </a:cubicBezTo>
                <a:lnTo>
                  <a:pt x="0" y="439522"/>
                </a:lnTo>
                <a:cubicBezTo>
                  <a:pt x="0" y="506591"/>
                  <a:pt x="69552" y="564261"/>
                  <a:pt x="156575" y="590334"/>
                </a:cubicBezTo>
                <a:lnTo>
                  <a:pt x="156575" y="804978"/>
                </a:lnTo>
                <a:cubicBezTo>
                  <a:pt x="156575" y="851849"/>
                  <a:pt x="201127" y="889845"/>
                  <a:pt x="256042" y="889845"/>
                </a:cubicBezTo>
                <a:cubicBezTo>
                  <a:pt x="310969" y="889845"/>
                  <a:pt x="355483" y="851788"/>
                  <a:pt x="355483" y="804978"/>
                </a:cubicBezTo>
                <a:lnTo>
                  <a:pt x="355483" y="590334"/>
                </a:lnTo>
                <a:cubicBezTo>
                  <a:pt x="442516" y="564287"/>
                  <a:pt x="512061" y="506616"/>
                  <a:pt x="512061" y="439522"/>
                </a:cubicBezTo>
                <a:close/>
                <a:moveTo>
                  <a:pt x="647456" y="891108"/>
                </a:moveTo>
              </a:path>
            </a:pathLst>
          </a:custGeom>
          <a:solidFill>
            <a:srgbClr val="FFFFFF">
              <a:alpha val="100000"/>
            </a:srgbClr>
          </a:solidFill>
          <a:ln w="7159">
            <a:noFill/>
          </a:ln>
        </p:spPr>
        <p:style>
          <a:lnRef idx="2">
            <a:schemeClr val="accent1">
              <a:shade val="50000"/>
            </a:schemeClr>
          </a:lnRef>
          <a:fillRef idx="1">
            <a:schemeClr val="accent1"/>
          </a:fillRef>
          <a:effectRef idx="0">
            <a:schemeClr val="accent1"/>
          </a:effectRef>
          <a:fontRef idx="minor">
            <a:schemeClr val="lt1"/>
          </a:fontRef>
        </p:style>
      </p:sp>
      <p:sp>
        <p:nvSpPr>
          <p:cNvPr id="518" name="Freeform 518"/>
          <p:cNvSpPr/>
          <p:nvPr/>
        </p:nvSpPr>
        <p:spPr>
          <a:xfrm>
            <a:off x="3347857" y="6107658"/>
            <a:ext cx="196233" cy="196597"/>
          </a:xfrm>
          <a:custGeom>
            <a:avLst/>
            <a:gdLst/>
            <a:ahLst/>
            <a:cxnLst/>
            <a:rect l="0" t="0" r="0" b="0"/>
            <a:pathLst>
              <a:path w="348095" h="348082">
                <a:moveTo>
                  <a:pt x="174092" y="348082"/>
                </a:moveTo>
                <a:cubicBezTo>
                  <a:pt x="270206" y="348057"/>
                  <a:pt x="348095" y="270117"/>
                  <a:pt x="348069" y="174016"/>
                </a:cubicBezTo>
                <a:cubicBezTo>
                  <a:pt x="348044" y="77902"/>
                  <a:pt x="270117" y="0"/>
                  <a:pt x="174003" y="26"/>
                </a:cubicBezTo>
                <a:cubicBezTo>
                  <a:pt x="77902" y="51"/>
                  <a:pt x="17" y="77966"/>
                  <a:pt x="17" y="174054"/>
                </a:cubicBezTo>
                <a:cubicBezTo>
                  <a:pt x="0" y="270155"/>
                  <a:pt x="77890" y="348069"/>
                  <a:pt x="173978" y="348082"/>
                </a:cubicBezTo>
                <a:cubicBezTo>
                  <a:pt x="174016" y="348082"/>
                  <a:pt x="174054" y="348082"/>
                  <a:pt x="174092" y="348082"/>
                </a:cubicBezTo>
                <a:close/>
                <a:moveTo>
                  <a:pt x="824421" y="1255649"/>
                </a:moveTo>
              </a:path>
            </a:pathLst>
          </a:custGeom>
          <a:solidFill>
            <a:srgbClr val="FFFFFF">
              <a:alpha val="100000"/>
            </a:srgbClr>
          </a:solidFill>
          <a:ln w="7159">
            <a:noFill/>
          </a:ln>
        </p:spPr>
        <p:style>
          <a:lnRef idx="2">
            <a:schemeClr val="accent1">
              <a:shade val="50000"/>
            </a:schemeClr>
          </a:lnRef>
          <a:fillRef idx="1">
            <a:schemeClr val="accent1"/>
          </a:fillRef>
          <a:effectRef idx="0">
            <a:schemeClr val="accent1"/>
          </a:effectRef>
          <a:fontRef idx="minor">
            <a:schemeClr val="lt1"/>
          </a:fontRef>
        </p:style>
      </p:sp>
      <p:sp>
        <p:nvSpPr>
          <p:cNvPr id="519" name="Freeform 519"/>
          <p:cNvSpPr/>
          <p:nvPr/>
        </p:nvSpPr>
        <p:spPr>
          <a:xfrm>
            <a:off x="3631917" y="6146864"/>
            <a:ext cx="197880" cy="190061"/>
          </a:xfrm>
          <a:custGeom>
            <a:avLst/>
            <a:gdLst/>
            <a:ahLst/>
            <a:cxnLst/>
            <a:rect l="0" t="0" r="0" b="0"/>
            <a:pathLst>
              <a:path w="348484" h="348476">
                <a:moveTo>
                  <a:pt x="174279" y="348476"/>
                </a:moveTo>
                <a:cubicBezTo>
                  <a:pt x="270494" y="348450"/>
                  <a:pt x="348484" y="270421"/>
                  <a:pt x="348459" y="174206"/>
                </a:cubicBezTo>
                <a:cubicBezTo>
                  <a:pt x="348434" y="77978"/>
                  <a:pt x="270405" y="0"/>
                  <a:pt x="174190" y="26"/>
                </a:cubicBezTo>
                <a:cubicBezTo>
                  <a:pt x="77986" y="51"/>
                  <a:pt x="10" y="78042"/>
                  <a:pt x="10" y="174244"/>
                </a:cubicBezTo>
                <a:cubicBezTo>
                  <a:pt x="0" y="270460"/>
                  <a:pt x="77990" y="348463"/>
                  <a:pt x="174202" y="348476"/>
                </a:cubicBezTo>
                <a:cubicBezTo>
                  <a:pt x="174228" y="348476"/>
                  <a:pt x="174253" y="348476"/>
                  <a:pt x="174279" y="348476"/>
                </a:cubicBezTo>
                <a:close/>
                <a:moveTo>
                  <a:pt x="875280" y="1256360"/>
                </a:moveTo>
              </a:path>
            </a:pathLst>
          </a:custGeom>
          <a:solidFill>
            <a:srgbClr val="FFFFFF">
              <a:alpha val="100000"/>
            </a:srgbClr>
          </a:solidFill>
          <a:ln w="6926">
            <a:noFill/>
          </a:ln>
        </p:spPr>
        <p:style>
          <a:lnRef idx="2">
            <a:schemeClr val="accent1">
              <a:shade val="50000"/>
            </a:schemeClr>
          </a:lnRef>
          <a:fillRef idx="1">
            <a:schemeClr val="accent1"/>
          </a:fillRef>
          <a:effectRef idx="0">
            <a:schemeClr val="accent1"/>
          </a:effectRef>
          <a:fontRef idx="minor">
            <a:schemeClr val="lt1"/>
          </a:fontRef>
        </p:style>
      </p:sp>
      <p:sp>
        <p:nvSpPr>
          <p:cNvPr id="520" name="Freeform 520"/>
          <p:cNvSpPr/>
          <p:nvPr/>
        </p:nvSpPr>
        <p:spPr>
          <a:xfrm>
            <a:off x="3614217" y="6345909"/>
            <a:ext cx="233356" cy="485886"/>
          </a:xfrm>
          <a:custGeom>
            <a:avLst/>
            <a:gdLst/>
            <a:ahLst/>
            <a:cxnLst/>
            <a:rect l="0" t="0" r="0" b="0"/>
            <a:pathLst>
              <a:path w="410961" h="890868">
                <a:moveTo>
                  <a:pt x="328690" y="0"/>
                </a:moveTo>
                <a:lnTo>
                  <a:pt x="82113" y="0"/>
                </a:lnTo>
                <a:cubicBezTo>
                  <a:pt x="36752" y="39"/>
                  <a:pt x="0" y="36830"/>
                  <a:pt x="0" y="82182"/>
                </a:cubicBezTo>
                <a:lnTo>
                  <a:pt x="0" y="447079"/>
                </a:lnTo>
                <a:cubicBezTo>
                  <a:pt x="9" y="492468"/>
                  <a:pt x="36801" y="529260"/>
                  <a:pt x="82190" y="529273"/>
                </a:cubicBezTo>
                <a:lnTo>
                  <a:pt x="105903" y="529273"/>
                </a:lnTo>
                <a:lnTo>
                  <a:pt x="105903" y="805904"/>
                </a:lnTo>
                <a:cubicBezTo>
                  <a:pt x="105903" y="852828"/>
                  <a:pt x="150509" y="890868"/>
                  <a:pt x="205513" y="890868"/>
                </a:cubicBezTo>
                <a:cubicBezTo>
                  <a:pt x="260517" y="890868"/>
                  <a:pt x="305056" y="852767"/>
                  <a:pt x="305056" y="805904"/>
                </a:cubicBezTo>
                <a:lnTo>
                  <a:pt x="305056" y="529248"/>
                </a:lnTo>
                <a:lnTo>
                  <a:pt x="328741" y="529248"/>
                </a:lnTo>
                <a:cubicBezTo>
                  <a:pt x="374131" y="529248"/>
                  <a:pt x="410923" y="492456"/>
                  <a:pt x="410936" y="447066"/>
                </a:cubicBezTo>
                <a:lnTo>
                  <a:pt x="410936" y="82182"/>
                </a:lnTo>
                <a:cubicBezTo>
                  <a:pt x="410961" y="36818"/>
                  <a:pt x="374194" y="26"/>
                  <a:pt x="328830" y="0"/>
                </a:cubicBezTo>
                <a:cubicBezTo>
                  <a:pt x="328817" y="0"/>
                  <a:pt x="328792" y="0"/>
                  <a:pt x="328767" y="0"/>
                </a:cubicBezTo>
                <a:close/>
                <a:moveTo>
                  <a:pt x="889980" y="891413"/>
                </a:moveTo>
              </a:path>
            </a:pathLst>
          </a:custGeom>
          <a:solidFill>
            <a:srgbClr val="FFFFFF">
              <a:alpha val="100000"/>
            </a:srgbClr>
          </a:solidFill>
          <a:ln w="6926">
            <a:noFill/>
          </a:ln>
        </p:spPr>
        <p:style>
          <a:lnRef idx="2">
            <a:schemeClr val="accent1">
              <a:shade val="50000"/>
            </a:schemeClr>
          </a:lnRef>
          <a:fillRef idx="1">
            <a:schemeClr val="accent1"/>
          </a:fillRef>
          <a:effectRef idx="0">
            <a:schemeClr val="accent1"/>
          </a:effectRef>
          <a:fontRef idx="minor">
            <a:schemeClr val="lt1"/>
          </a:fontRef>
        </p:style>
      </p:sp>
      <p:sp>
        <p:nvSpPr>
          <p:cNvPr id="521" name="Freeform 521"/>
          <p:cNvSpPr/>
          <p:nvPr/>
        </p:nvSpPr>
        <p:spPr>
          <a:xfrm>
            <a:off x="3273933" y="5288789"/>
            <a:ext cx="856233" cy="633666"/>
          </a:xfrm>
          <a:custGeom>
            <a:avLst/>
            <a:gdLst/>
            <a:ahLst/>
            <a:cxnLst/>
            <a:rect l="0" t="0" r="0" b="0"/>
            <a:pathLst>
              <a:path w="856233" h="633666">
                <a:moveTo>
                  <a:pt x="527938" y="465962"/>
                </a:moveTo>
                <a:cubicBezTo>
                  <a:pt x="666750" y="633666"/>
                  <a:pt x="856233" y="390702"/>
                  <a:pt x="778637" y="204850"/>
                </a:cubicBezTo>
                <a:cubicBezTo>
                  <a:pt x="733170" y="94742"/>
                  <a:pt x="648588" y="60451"/>
                  <a:pt x="541782" y="94361"/>
                </a:cubicBezTo>
                <a:cubicBezTo>
                  <a:pt x="404368" y="143128"/>
                  <a:pt x="364870" y="279653"/>
                  <a:pt x="266445" y="364680"/>
                </a:cubicBezTo>
                <a:cubicBezTo>
                  <a:pt x="74676" y="514273"/>
                  <a:pt x="82169" y="65531"/>
                  <a:pt x="329692" y="256920"/>
                </a:cubicBezTo>
                <a:cubicBezTo>
                  <a:pt x="355219" y="219328"/>
                  <a:pt x="368681" y="198881"/>
                  <a:pt x="393192" y="166370"/>
                </a:cubicBezTo>
                <a:cubicBezTo>
                  <a:pt x="236727" y="0"/>
                  <a:pt x="0" y="96139"/>
                  <a:pt x="10668" y="327520"/>
                </a:cubicBezTo>
                <a:cubicBezTo>
                  <a:pt x="19431" y="463169"/>
                  <a:pt x="147193" y="549109"/>
                  <a:pt x="251206" y="501726"/>
                </a:cubicBezTo>
                <a:cubicBezTo>
                  <a:pt x="383032" y="447370"/>
                  <a:pt x="446151" y="234187"/>
                  <a:pt x="592963" y="218312"/>
                </a:cubicBezTo>
                <a:cubicBezTo>
                  <a:pt x="732282" y="205359"/>
                  <a:pt x="708532" y="446912"/>
                  <a:pt x="578993" y="372109"/>
                </a:cubicBezTo>
                <a:cubicBezTo>
                  <a:pt x="592455" y="366064"/>
                  <a:pt x="605917" y="360032"/>
                  <a:pt x="618870" y="353987"/>
                </a:cubicBezTo>
                <a:cubicBezTo>
                  <a:pt x="563245" y="343776"/>
                  <a:pt x="507492" y="333082"/>
                  <a:pt x="451357" y="322859"/>
                </a:cubicBezTo>
                <a:cubicBezTo>
                  <a:pt x="483870" y="401840"/>
                  <a:pt x="495426" y="430644"/>
                  <a:pt x="525652" y="517525"/>
                </a:cubicBezTo>
                <a:cubicBezTo>
                  <a:pt x="524637" y="503123"/>
                  <a:pt x="528827" y="480352"/>
                  <a:pt x="527938" y="465950"/>
                </a:cubicBezTo>
                <a:close/>
                <a:moveTo>
                  <a:pt x="-2170684" y="1569211"/>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22" name="Freeform 522"/>
          <p:cNvSpPr/>
          <p:nvPr/>
        </p:nvSpPr>
        <p:spPr>
          <a:xfrm>
            <a:off x="2632213" y="4312032"/>
            <a:ext cx="691259" cy="559857"/>
          </a:xfrm>
          <a:custGeom>
            <a:avLst/>
            <a:gdLst/>
            <a:ahLst/>
            <a:cxnLst/>
            <a:rect l="0" t="0" r="0" b="0"/>
            <a:pathLst>
              <a:path w="1173900" h="950570">
                <a:moveTo>
                  <a:pt x="987083" y="402171"/>
                </a:moveTo>
                <a:cubicBezTo>
                  <a:pt x="968794" y="248616"/>
                  <a:pt x="840905" y="131572"/>
                  <a:pt x="683680" y="131572"/>
                </a:cubicBezTo>
                <a:cubicBezTo>
                  <a:pt x="636156" y="131572"/>
                  <a:pt x="592278" y="142583"/>
                  <a:pt x="555714" y="160871"/>
                </a:cubicBezTo>
                <a:cubicBezTo>
                  <a:pt x="497218" y="62104"/>
                  <a:pt x="394856" y="0"/>
                  <a:pt x="270549" y="0"/>
                </a:cubicBezTo>
                <a:cubicBezTo>
                  <a:pt x="157214" y="0"/>
                  <a:pt x="58497" y="58547"/>
                  <a:pt x="0" y="142583"/>
                </a:cubicBezTo>
                <a:cubicBezTo>
                  <a:pt x="120650" y="149899"/>
                  <a:pt x="233985" y="215710"/>
                  <a:pt x="303454" y="314427"/>
                </a:cubicBezTo>
                <a:cubicBezTo>
                  <a:pt x="345847" y="300038"/>
                  <a:pt x="390297" y="292634"/>
                  <a:pt x="435077" y="292482"/>
                </a:cubicBezTo>
                <a:cubicBezTo>
                  <a:pt x="621526" y="292482"/>
                  <a:pt x="778675" y="427762"/>
                  <a:pt x="811696" y="610553"/>
                </a:cubicBezTo>
                <a:cubicBezTo>
                  <a:pt x="939585" y="672707"/>
                  <a:pt x="1023658" y="804330"/>
                  <a:pt x="1023658" y="950570"/>
                </a:cubicBezTo>
                <a:cubicBezTo>
                  <a:pt x="1115099" y="899389"/>
                  <a:pt x="1173646" y="800672"/>
                  <a:pt x="1173646" y="687337"/>
                </a:cubicBezTo>
                <a:cubicBezTo>
                  <a:pt x="1173900" y="563614"/>
                  <a:pt x="1100621" y="451562"/>
                  <a:pt x="987083" y="402171"/>
                </a:cubicBezTo>
                <a:close/>
                <a:moveTo>
                  <a:pt x="426797" y="1411732"/>
                </a:moveTo>
              </a:path>
            </a:pathLst>
          </a:custGeom>
          <a:solidFill>
            <a:srgbClr val="FFFFFF">
              <a:alpha val="100000"/>
            </a:srgbClr>
          </a:solidFill>
          <a:ln w="7478">
            <a:noFill/>
          </a:ln>
        </p:spPr>
        <p:style>
          <a:lnRef idx="2">
            <a:schemeClr val="accent1">
              <a:shade val="50000"/>
            </a:schemeClr>
          </a:lnRef>
          <a:fillRef idx="1">
            <a:schemeClr val="accent1"/>
          </a:fillRef>
          <a:effectRef idx="0">
            <a:schemeClr val="accent1"/>
          </a:effectRef>
          <a:fontRef idx="minor">
            <a:schemeClr val="lt1"/>
          </a:fontRef>
        </p:style>
      </p:sp>
      <p:sp>
        <p:nvSpPr>
          <p:cNvPr id="523" name="Freeform 523"/>
          <p:cNvSpPr/>
          <p:nvPr/>
        </p:nvSpPr>
        <p:spPr>
          <a:xfrm>
            <a:off x="2748474" y="4699627"/>
            <a:ext cx="159306" cy="163645"/>
          </a:xfrm>
          <a:custGeom>
            <a:avLst/>
            <a:gdLst/>
            <a:ahLst/>
            <a:cxnLst/>
            <a:rect l="0" t="0" r="0" b="0"/>
            <a:pathLst>
              <a:path w="270535" h="277851">
                <a:moveTo>
                  <a:pt x="135267" y="0"/>
                </a:moveTo>
                <a:cubicBezTo>
                  <a:pt x="98704" y="0"/>
                  <a:pt x="65798" y="14618"/>
                  <a:pt x="40208" y="40208"/>
                </a:cubicBezTo>
                <a:cubicBezTo>
                  <a:pt x="14617" y="65812"/>
                  <a:pt x="0" y="98705"/>
                  <a:pt x="0" y="138925"/>
                </a:cubicBezTo>
                <a:cubicBezTo>
                  <a:pt x="0" y="175489"/>
                  <a:pt x="14630" y="208394"/>
                  <a:pt x="40208" y="237642"/>
                </a:cubicBezTo>
                <a:cubicBezTo>
                  <a:pt x="65798" y="263233"/>
                  <a:pt x="98704" y="277851"/>
                  <a:pt x="135267" y="277851"/>
                </a:cubicBezTo>
                <a:cubicBezTo>
                  <a:pt x="171831" y="277851"/>
                  <a:pt x="204736" y="263233"/>
                  <a:pt x="230327" y="237642"/>
                </a:cubicBezTo>
                <a:cubicBezTo>
                  <a:pt x="255917" y="212052"/>
                  <a:pt x="270535" y="179146"/>
                  <a:pt x="270535" y="138925"/>
                </a:cubicBezTo>
                <a:cubicBezTo>
                  <a:pt x="270535" y="102362"/>
                  <a:pt x="255905" y="69456"/>
                  <a:pt x="230327" y="40208"/>
                </a:cubicBezTo>
                <a:cubicBezTo>
                  <a:pt x="204749" y="10960"/>
                  <a:pt x="175488" y="0"/>
                  <a:pt x="135267" y="0"/>
                </a:cubicBezTo>
                <a:close/>
                <a:moveTo>
                  <a:pt x="-26556" y="753643"/>
                </a:moveTo>
              </a:path>
            </a:pathLst>
          </a:custGeom>
          <a:solidFill>
            <a:srgbClr val="FFFFFF">
              <a:alpha val="100000"/>
            </a:srgbClr>
          </a:solidFill>
          <a:ln w="7478">
            <a:noFill/>
          </a:ln>
        </p:spPr>
        <p:style>
          <a:lnRef idx="2">
            <a:schemeClr val="accent1">
              <a:shade val="50000"/>
            </a:schemeClr>
          </a:lnRef>
          <a:fillRef idx="1">
            <a:schemeClr val="accent1"/>
          </a:fillRef>
          <a:effectRef idx="0">
            <a:schemeClr val="accent1"/>
          </a:effectRef>
          <a:fontRef idx="minor">
            <a:schemeClr val="lt1"/>
          </a:fontRef>
        </p:style>
      </p:sp>
      <p:pic>
        <p:nvPicPr>
          <p:cNvPr id="524" name="Picture 52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2289908" y="4415390"/>
            <a:ext cx="923555" cy="727812"/>
          </a:xfrm>
          <a:prstGeom prst="rect">
            <a:avLst/>
          </a:prstGeom>
          <a:noFill/>
        </p:spPr>
      </p:pic>
      <p:sp>
        <p:nvSpPr>
          <p:cNvPr id="525" name="Freeform 525"/>
          <p:cNvSpPr/>
          <p:nvPr/>
        </p:nvSpPr>
        <p:spPr>
          <a:xfrm>
            <a:off x="11026140" y="5558028"/>
            <a:ext cx="489203" cy="940309"/>
          </a:xfrm>
          <a:custGeom>
            <a:avLst/>
            <a:gdLst/>
            <a:ahLst/>
            <a:cxnLst/>
            <a:rect l="0" t="0" r="0" b="0"/>
            <a:pathLst>
              <a:path w="489203" h="940309">
                <a:moveTo>
                  <a:pt x="488695" y="328359"/>
                </a:moveTo>
                <a:lnTo>
                  <a:pt x="455167" y="380492"/>
                </a:lnTo>
                <a:lnTo>
                  <a:pt x="425195" y="427114"/>
                </a:lnTo>
                <a:lnTo>
                  <a:pt x="465328" y="465341"/>
                </a:lnTo>
                <a:lnTo>
                  <a:pt x="489203" y="488074"/>
                </a:lnTo>
                <a:lnTo>
                  <a:pt x="378205" y="662458"/>
                </a:lnTo>
                <a:lnTo>
                  <a:pt x="321310" y="751790"/>
                </a:lnTo>
                <a:lnTo>
                  <a:pt x="294766" y="793535"/>
                </a:lnTo>
                <a:lnTo>
                  <a:pt x="294131" y="794576"/>
                </a:lnTo>
                <a:lnTo>
                  <a:pt x="317245" y="820662"/>
                </a:lnTo>
                <a:lnTo>
                  <a:pt x="327787" y="832409"/>
                </a:lnTo>
                <a:lnTo>
                  <a:pt x="341503" y="847802"/>
                </a:lnTo>
                <a:lnTo>
                  <a:pt x="360679" y="869354"/>
                </a:lnTo>
                <a:lnTo>
                  <a:pt x="326770" y="940309"/>
                </a:lnTo>
                <a:lnTo>
                  <a:pt x="250190" y="940309"/>
                </a:lnTo>
                <a:lnTo>
                  <a:pt x="250190" y="847802"/>
                </a:lnTo>
                <a:lnTo>
                  <a:pt x="250190" y="820662"/>
                </a:lnTo>
                <a:lnTo>
                  <a:pt x="250190" y="793535"/>
                </a:lnTo>
                <a:lnTo>
                  <a:pt x="0" y="793535"/>
                </a:lnTo>
                <a:lnTo>
                  <a:pt x="351281" y="0"/>
                </a:lnTo>
                <a:close/>
                <a:moveTo>
                  <a:pt x="-10054527" y="1299972"/>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526" name="Picture 52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11331956" y="5623053"/>
            <a:ext cx="825500" cy="1234947"/>
          </a:xfrm>
          <a:prstGeom prst="rect">
            <a:avLst/>
          </a:prstGeom>
          <a:noFill/>
        </p:spPr>
      </p:pic>
      <p:sp>
        <p:nvSpPr>
          <p:cNvPr id="527" name="Rectangle 527"/>
          <p:cNvSpPr/>
          <p:nvPr/>
        </p:nvSpPr>
        <p:spPr>
          <a:xfrm>
            <a:off x="1939417" y="2458568"/>
            <a:ext cx="5315558" cy="654025"/>
          </a:xfrm>
          <a:prstGeom prst="rect">
            <a:avLst/>
          </a:prstGeom>
        </p:spPr>
        <p:txBody>
          <a:bodyPr wrap="none" lIns="0" tIns="0" rIns="0" bIns="0" anchor="t">
            <a:spAutoFit/>
          </a:bodyPr>
          <a:lstStyle/>
          <a:p>
            <a:r>
              <a:rPr lang="en-US" sz="4250" dirty="0">
                <a:solidFill>
                  <a:srgbClr val="000000"/>
                </a:solidFill>
                <a:latin typeface="Calibri"/>
              </a:rPr>
              <a:t>We Act Resource-wisely</a:t>
            </a:r>
            <a:endParaRPr lang="en-US" sz="4298" b="0" i="0" spc="0" baseline="0" dirty="0">
              <a:solidFill>
                <a:srgbClr val="000000"/>
              </a:solidFill>
              <a:latin typeface="Calibri"/>
            </a:endParaRPr>
          </a:p>
        </p:txBody>
      </p:sp>
      <p:sp>
        <p:nvSpPr>
          <p:cNvPr id="528" name="Rectangle 528"/>
          <p:cNvSpPr/>
          <p:nvPr/>
        </p:nvSpPr>
        <p:spPr>
          <a:xfrm>
            <a:off x="1939417" y="1738326"/>
            <a:ext cx="1199046" cy="276999"/>
          </a:xfrm>
          <a:prstGeom prst="rect">
            <a:avLst/>
          </a:prstGeom>
        </p:spPr>
        <p:txBody>
          <a:bodyPr wrap="none" lIns="0" tIns="0" rIns="0" bIns="0" anchor="t">
            <a:spAutoFit/>
          </a:bodyPr>
          <a:lstStyle/>
          <a:p>
            <a:r>
              <a:rPr lang="en-US">
                <a:solidFill>
                  <a:srgbClr val="000000"/>
                </a:solidFill>
                <a:latin typeface="Calibri"/>
              </a:rPr>
              <a:t>Focus Area </a:t>
            </a:r>
            <a:r>
              <a:rPr lang="en-US" sz="1800" b="0" i="0" spc="0" baseline="0">
                <a:solidFill>
                  <a:srgbClr val="000000"/>
                </a:solidFill>
                <a:latin typeface="Calibri"/>
              </a:rPr>
              <a:t>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Freeform 529"/>
          <p:cNvSpPr/>
          <p:nvPr/>
        </p:nvSpPr>
        <p:spPr>
          <a:xfrm>
            <a:off x="9182" y="-278"/>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530" name="Picture 53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202025" y="3245802"/>
            <a:ext cx="2179521" cy="2179510"/>
          </a:xfrm>
          <a:prstGeom prst="rect">
            <a:avLst/>
          </a:prstGeom>
          <a:noFill/>
        </p:spPr>
      </p:pic>
      <p:pic>
        <p:nvPicPr>
          <p:cNvPr id="531" name="Picture 53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449904" y="3964967"/>
            <a:ext cx="2351462" cy="2351479"/>
          </a:xfrm>
          <a:prstGeom prst="rect">
            <a:avLst/>
          </a:prstGeom>
          <a:noFill/>
        </p:spPr>
      </p:pic>
      <p:pic>
        <p:nvPicPr>
          <p:cNvPr id="532" name="Picture 53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311147" y="2820988"/>
            <a:ext cx="1959265" cy="1959271"/>
          </a:xfrm>
          <a:prstGeom prst="rect">
            <a:avLst/>
          </a:prstGeom>
          <a:noFill/>
        </p:spPr>
      </p:pic>
      <p:sp>
        <p:nvSpPr>
          <p:cNvPr id="533" name="Freeform 533"/>
          <p:cNvSpPr/>
          <p:nvPr/>
        </p:nvSpPr>
        <p:spPr>
          <a:xfrm>
            <a:off x="0" y="669037"/>
            <a:ext cx="12192000" cy="1822704"/>
          </a:xfrm>
          <a:custGeom>
            <a:avLst/>
            <a:gdLst/>
            <a:ahLst/>
            <a:cxnLst/>
            <a:rect l="0" t="0" r="0" b="0"/>
            <a:pathLst>
              <a:path w="12192000" h="1822704">
                <a:moveTo>
                  <a:pt x="0" y="1822704"/>
                </a:moveTo>
                <a:lnTo>
                  <a:pt x="12192000" y="1822704"/>
                </a:lnTo>
                <a:lnTo>
                  <a:pt x="12192000" y="0"/>
                </a:lnTo>
                <a:lnTo>
                  <a:pt x="0" y="0"/>
                </a:lnTo>
                <a:lnTo>
                  <a:pt x="0" y="1822704"/>
                </a:lnTo>
                <a:close/>
              </a:path>
            </a:pathLst>
          </a:custGeom>
          <a:solidFill>
            <a:srgbClr val="F05A5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534" name="Picture 53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555838" y="1480169"/>
            <a:ext cx="1165478" cy="1044961"/>
          </a:xfrm>
          <a:prstGeom prst="rect">
            <a:avLst/>
          </a:prstGeom>
          <a:noFill/>
        </p:spPr>
      </p:pic>
      <p:sp>
        <p:nvSpPr>
          <p:cNvPr id="535" name="Freeform 535"/>
          <p:cNvSpPr/>
          <p:nvPr/>
        </p:nvSpPr>
        <p:spPr>
          <a:xfrm>
            <a:off x="294391" y="2270425"/>
            <a:ext cx="74426" cy="314328"/>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536" name="Freeform 536"/>
          <p:cNvSpPr/>
          <p:nvPr/>
        </p:nvSpPr>
        <p:spPr>
          <a:xfrm>
            <a:off x="215039" y="1958867"/>
            <a:ext cx="233130" cy="395981"/>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537" name="Freeform 537"/>
          <p:cNvSpPr/>
          <p:nvPr/>
        </p:nvSpPr>
        <p:spPr>
          <a:xfrm>
            <a:off x="88651" y="2179749"/>
            <a:ext cx="74426" cy="315077"/>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538" name="Freeform 538"/>
          <p:cNvSpPr/>
          <p:nvPr/>
        </p:nvSpPr>
        <p:spPr>
          <a:xfrm>
            <a:off x="9299" y="1867449"/>
            <a:ext cx="233130" cy="396925"/>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539" name="Freeform 539"/>
          <p:cNvSpPr/>
          <p:nvPr/>
        </p:nvSpPr>
        <p:spPr>
          <a:xfrm>
            <a:off x="2372867" y="1079373"/>
            <a:ext cx="580644" cy="1442848"/>
          </a:xfrm>
          <a:custGeom>
            <a:avLst/>
            <a:gdLst/>
            <a:ahLst/>
            <a:cxnLst/>
            <a:rect l="0" t="0" r="0" b="0"/>
            <a:pathLst>
              <a:path w="580644" h="1442848">
                <a:moveTo>
                  <a:pt x="0" y="156845"/>
                </a:moveTo>
                <a:lnTo>
                  <a:pt x="0" y="1442848"/>
                </a:lnTo>
                <a:lnTo>
                  <a:pt x="580644" y="1442848"/>
                </a:lnTo>
                <a:lnTo>
                  <a:pt x="580644" y="156845"/>
                </a:lnTo>
                <a:cubicBezTo>
                  <a:pt x="580644" y="0"/>
                  <a:pt x="0" y="0"/>
                  <a:pt x="0" y="156845"/>
                </a:cubicBezTo>
                <a:close/>
                <a:moveTo>
                  <a:pt x="3248915" y="5778627"/>
                </a:moveTo>
                <a:moveTo>
                  <a:pt x="94108" y="1380110"/>
                </a:moveTo>
                <a:lnTo>
                  <a:pt x="47118" y="1380110"/>
                </a:lnTo>
                <a:lnTo>
                  <a:pt x="47118" y="1286002"/>
                </a:lnTo>
                <a:lnTo>
                  <a:pt x="94108" y="1286002"/>
                </a:lnTo>
                <a:close/>
                <a:moveTo>
                  <a:pt x="2025650" y="5778627"/>
                </a:moveTo>
                <a:moveTo>
                  <a:pt x="94108" y="1207643"/>
                </a:moveTo>
                <a:lnTo>
                  <a:pt x="47118" y="1207643"/>
                </a:lnTo>
                <a:lnTo>
                  <a:pt x="47118" y="1129157"/>
                </a:lnTo>
                <a:lnTo>
                  <a:pt x="94108" y="1129157"/>
                </a:lnTo>
                <a:close/>
                <a:moveTo>
                  <a:pt x="2198117" y="5778627"/>
                </a:moveTo>
                <a:moveTo>
                  <a:pt x="94108" y="1050799"/>
                </a:moveTo>
                <a:lnTo>
                  <a:pt x="47118" y="1050799"/>
                </a:lnTo>
                <a:lnTo>
                  <a:pt x="47118" y="972312"/>
                </a:lnTo>
                <a:lnTo>
                  <a:pt x="94108" y="972312"/>
                </a:lnTo>
                <a:close/>
                <a:moveTo>
                  <a:pt x="2354961" y="5778627"/>
                </a:moveTo>
                <a:moveTo>
                  <a:pt x="94108" y="893954"/>
                </a:moveTo>
                <a:lnTo>
                  <a:pt x="47118" y="893954"/>
                </a:lnTo>
                <a:lnTo>
                  <a:pt x="47118" y="815594"/>
                </a:lnTo>
                <a:lnTo>
                  <a:pt x="94108" y="815594"/>
                </a:lnTo>
                <a:close/>
                <a:moveTo>
                  <a:pt x="2511806" y="5778627"/>
                </a:moveTo>
                <a:moveTo>
                  <a:pt x="94108" y="737108"/>
                </a:moveTo>
                <a:lnTo>
                  <a:pt x="47118" y="737108"/>
                </a:lnTo>
                <a:lnTo>
                  <a:pt x="47118" y="643001"/>
                </a:lnTo>
                <a:lnTo>
                  <a:pt x="94108" y="643001"/>
                </a:lnTo>
                <a:close/>
                <a:moveTo>
                  <a:pt x="2668652" y="5778627"/>
                </a:moveTo>
                <a:moveTo>
                  <a:pt x="94108" y="564643"/>
                </a:moveTo>
                <a:lnTo>
                  <a:pt x="47118" y="564643"/>
                </a:lnTo>
                <a:lnTo>
                  <a:pt x="47118" y="486156"/>
                </a:lnTo>
                <a:lnTo>
                  <a:pt x="94108" y="486156"/>
                </a:lnTo>
                <a:close/>
                <a:moveTo>
                  <a:pt x="2841117" y="5778627"/>
                </a:moveTo>
                <a:moveTo>
                  <a:pt x="94108" y="407798"/>
                </a:moveTo>
                <a:lnTo>
                  <a:pt x="47118" y="407798"/>
                </a:lnTo>
                <a:lnTo>
                  <a:pt x="47118" y="329312"/>
                </a:lnTo>
                <a:lnTo>
                  <a:pt x="94108" y="329312"/>
                </a:lnTo>
                <a:close/>
                <a:moveTo>
                  <a:pt x="2997962" y="5778627"/>
                </a:moveTo>
                <a:moveTo>
                  <a:pt x="94108" y="250952"/>
                </a:moveTo>
                <a:lnTo>
                  <a:pt x="47118" y="250952"/>
                </a:lnTo>
                <a:lnTo>
                  <a:pt x="47118" y="172593"/>
                </a:lnTo>
                <a:lnTo>
                  <a:pt x="94108" y="172593"/>
                </a:lnTo>
                <a:close/>
                <a:moveTo>
                  <a:pt x="3154808" y="5778627"/>
                </a:moveTo>
                <a:moveTo>
                  <a:pt x="188341" y="1380110"/>
                </a:moveTo>
                <a:lnTo>
                  <a:pt x="125603" y="1380110"/>
                </a:lnTo>
                <a:lnTo>
                  <a:pt x="125603" y="1286002"/>
                </a:lnTo>
                <a:lnTo>
                  <a:pt x="188341" y="1286002"/>
                </a:lnTo>
                <a:close/>
                <a:moveTo>
                  <a:pt x="2025650" y="5778627"/>
                </a:moveTo>
                <a:moveTo>
                  <a:pt x="188341" y="1207643"/>
                </a:moveTo>
                <a:lnTo>
                  <a:pt x="125603" y="1207643"/>
                </a:lnTo>
                <a:lnTo>
                  <a:pt x="125603" y="1129157"/>
                </a:lnTo>
                <a:lnTo>
                  <a:pt x="188341" y="1129157"/>
                </a:lnTo>
                <a:close/>
                <a:moveTo>
                  <a:pt x="2198117" y="5778627"/>
                </a:moveTo>
                <a:moveTo>
                  <a:pt x="188341" y="1050799"/>
                </a:moveTo>
                <a:lnTo>
                  <a:pt x="125603" y="1050799"/>
                </a:lnTo>
                <a:lnTo>
                  <a:pt x="125603" y="972312"/>
                </a:lnTo>
                <a:lnTo>
                  <a:pt x="188341" y="972312"/>
                </a:lnTo>
                <a:close/>
                <a:moveTo>
                  <a:pt x="2354961" y="5778627"/>
                </a:moveTo>
                <a:moveTo>
                  <a:pt x="188341" y="893954"/>
                </a:moveTo>
                <a:lnTo>
                  <a:pt x="125603" y="893954"/>
                </a:lnTo>
                <a:lnTo>
                  <a:pt x="125603" y="815594"/>
                </a:lnTo>
                <a:lnTo>
                  <a:pt x="188341" y="815594"/>
                </a:lnTo>
                <a:close/>
                <a:moveTo>
                  <a:pt x="2511806" y="5778627"/>
                </a:moveTo>
                <a:moveTo>
                  <a:pt x="188341" y="737108"/>
                </a:moveTo>
                <a:lnTo>
                  <a:pt x="125603" y="737108"/>
                </a:lnTo>
                <a:lnTo>
                  <a:pt x="125603" y="643001"/>
                </a:lnTo>
                <a:lnTo>
                  <a:pt x="188341" y="643001"/>
                </a:lnTo>
                <a:close/>
                <a:moveTo>
                  <a:pt x="2668652" y="5778627"/>
                </a:moveTo>
                <a:moveTo>
                  <a:pt x="188341" y="564643"/>
                </a:moveTo>
                <a:lnTo>
                  <a:pt x="125603" y="564643"/>
                </a:lnTo>
                <a:lnTo>
                  <a:pt x="125603" y="486156"/>
                </a:lnTo>
                <a:lnTo>
                  <a:pt x="188341" y="486156"/>
                </a:lnTo>
                <a:close/>
                <a:moveTo>
                  <a:pt x="2841117" y="5778627"/>
                </a:moveTo>
                <a:moveTo>
                  <a:pt x="188341" y="407798"/>
                </a:moveTo>
                <a:lnTo>
                  <a:pt x="125603" y="407798"/>
                </a:lnTo>
                <a:lnTo>
                  <a:pt x="125603" y="329312"/>
                </a:lnTo>
                <a:lnTo>
                  <a:pt x="188341" y="329312"/>
                </a:lnTo>
                <a:close/>
                <a:moveTo>
                  <a:pt x="2997962" y="5778627"/>
                </a:moveTo>
                <a:moveTo>
                  <a:pt x="188341" y="250952"/>
                </a:moveTo>
                <a:lnTo>
                  <a:pt x="125603" y="250952"/>
                </a:lnTo>
                <a:lnTo>
                  <a:pt x="125603" y="172593"/>
                </a:lnTo>
                <a:lnTo>
                  <a:pt x="188341" y="172593"/>
                </a:lnTo>
                <a:close/>
                <a:moveTo>
                  <a:pt x="3154808" y="5778627"/>
                </a:moveTo>
                <a:moveTo>
                  <a:pt x="266828" y="1380110"/>
                </a:moveTo>
                <a:lnTo>
                  <a:pt x="219710" y="1380110"/>
                </a:lnTo>
                <a:lnTo>
                  <a:pt x="219710" y="1286002"/>
                </a:lnTo>
                <a:lnTo>
                  <a:pt x="266828" y="1286002"/>
                </a:lnTo>
                <a:close/>
                <a:moveTo>
                  <a:pt x="2025650" y="5778627"/>
                </a:moveTo>
                <a:moveTo>
                  <a:pt x="266828" y="1207643"/>
                </a:moveTo>
                <a:lnTo>
                  <a:pt x="219710" y="1207643"/>
                </a:lnTo>
                <a:lnTo>
                  <a:pt x="219710" y="1129157"/>
                </a:lnTo>
                <a:lnTo>
                  <a:pt x="266828" y="1129157"/>
                </a:lnTo>
                <a:close/>
                <a:moveTo>
                  <a:pt x="2198117" y="5778627"/>
                </a:moveTo>
                <a:moveTo>
                  <a:pt x="266828" y="1050799"/>
                </a:moveTo>
                <a:lnTo>
                  <a:pt x="219710" y="1050799"/>
                </a:lnTo>
                <a:lnTo>
                  <a:pt x="219710" y="972312"/>
                </a:lnTo>
                <a:lnTo>
                  <a:pt x="266828" y="972312"/>
                </a:lnTo>
                <a:close/>
                <a:moveTo>
                  <a:pt x="2354961" y="5778627"/>
                </a:moveTo>
                <a:moveTo>
                  <a:pt x="266828" y="893954"/>
                </a:moveTo>
                <a:lnTo>
                  <a:pt x="219710" y="893954"/>
                </a:lnTo>
                <a:lnTo>
                  <a:pt x="219710" y="815594"/>
                </a:lnTo>
                <a:lnTo>
                  <a:pt x="266828" y="815594"/>
                </a:lnTo>
                <a:close/>
                <a:moveTo>
                  <a:pt x="2511806" y="5778627"/>
                </a:moveTo>
                <a:moveTo>
                  <a:pt x="266828" y="737108"/>
                </a:moveTo>
                <a:lnTo>
                  <a:pt x="219710" y="737108"/>
                </a:lnTo>
                <a:lnTo>
                  <a:pt x="219710" y="643001"/>
                </a:lnTo>
                <a:lnTo>
                  <a:pt x="266828" y="643001"/>
                </a:lnTo>
                <a:close/>
                <a:moveTo>
                  <a:pt x="2668652" y="5778627"/>
                </a:moveTo>
                <a:moveTo>
                  <a:pt x="266828" y="564643"/>
                </a:moveTo>
                <a:lnTo>
                  <a:pt x="219710" y="564643"/>
                </a:lnTo>
                <a:lnTo>
                  <a:pt x="219710" y="486156"/>
                </a:lnTo>
                <a:lnTo>
                  <a:pt x="266828" y="486156"/>
                </a:lnTo>
                <a:close/>
                <a:moveTo>
                  <a:pt x="2841117" y="5778627"/>
                </a:moveTo>
                <a:moveTo>
                  <a:pt x="266828" y="407798"/>
                </a:moveTo>
                <a:lnTo>
                  <a:pt x="219710" y="407798"/>
                </a:lnTo>
                <a:lnTo>
                  <a:pt x="219710" y="329312"/>
                </a:lnTo>
                <a:lnTo>
                  <a:pt x="266828" y="329312"/>
                </a:lnTo>
                <a:close/>
                <a:moveTo>
                  <a:pt x="2997962" y="5778627"/>
                </a:moveTo>
                <a:moveTo>
                  <a:pt x="266828" y="250952"/>
                </a:moveTo>
                <a:lnTo>
                  <a:pt x="219710" y="250952"/>
                </a:lnTo>
                <a:lnTo>
                  <a:pt x="219710" y="172593"/>
                </a:lnTo>
                <a:lnTo>
                  <a:pt x="266828" y="172593"/>
                </a:lnTo>
                <a:close/>
                <a:moveTo>
                  <a:pt x="3154808" y="5778627"/>
                </a:moveTo>
                <a:moveTo>
                  <a:pt x="360934" y="1380110"/>
                </a:moveTo>
                <a:lnTo>
                  <a:pt x="313818" y="1380110"/>
                </a:lnTo>
                <a:lnTo>
                  <a:pt x="313818" y="1286002"/>
                </a:lnTo>
                <a:lnTo>
                  <a:pt x="360934" y="1286002"/>
                </a:lnTo>
                <a:close/>
                <a:moveTo>
                  <a:pt x="2025650" y="5778627"/>
                </a:moveTo>
                <a:moveTo>
                  <a:pt x="360934" y="1207643"/>
                </a:moveTo>
                <a:lnTo>
                  <a:pt x="313818" y="1207643"/>
                </a:lnTo>
                <a:lnTo>
                  <a:pt x="313818" y="1129157"/>
                </a:lnTo>
                <a:lnTo>
                  <a:pt x="360934" y="1129157"/>
                </a:lnTo>
                <a:close/>
                <a:moveTo>
                  <a:pt x="2198117" y="5778627"/>
                </a:moveTo>
                <a:moveTo>
                  <a:pt x="360934" y="1050799"/>
                </a:moveTo>
                <a:lnTo>
                  <a:pt x="313818" y="1050799"/>
                </a:lnTo>
                <a:lnTo>
                  <a:pt x="313818" y="972312"/>
                </a:lnTo>
                <a:lnTo>
                  <a:pt x="360934" y="972312"/>
                </a:lnTo>
                <a:close/>
                <a:moveTo>
                  <a:pt x="2354961" y="5778627"/>
                </a:moveTo>
                <a:moveTo>
                  <a:pt x="360934" y="893954"/>
                </a:moveTo>
                <a:lnTo>
                  <a:pt x="313818" y="893954"/>
                </a:lnTo>
                <a:lnTo>
                  <a:pt x="313818" y="815594"/>
                </a:lnTo>
                <a:lnTo>
                  <a:pt x="360934" y="815594"/>
                </a:lnTo>
                <a:close/>
                <a:moveTo>
                  <a:pt x="2511806" y="5778627"/>
                </a:moveTo>
                <a:moveTo>
                  <a:pt x="360934" y="737108"/>
                </a:moveTo>
                <a:lnTo>
                  <a:pt x="313818" y="737108"/>
                </a:lnTo>
                <a:lnTo>
                  <a:pt x="313818" y="643001"/>
                </a:lnTo>
                <a:lnTo>
                  <a:pt x="360934" y="643001"/>
                </a:lnTo>
                <a:close/>
                <a:moveTo>
                  <a:pt x="2668652" y="5778627"/>
                </a:moveTo>
                <a:moveTo>
                  <a:pt x="360934" y="564643"/>
                </a:moveTo>
                <a:lnTo>
                  <a:pt x="313818" y="564643"/>
                </a:lnTo>
                <a:lnTo>
                  <a:pt x="313818" y="486156"/>
                </a:lnTo>
                <a:lnTo>
                  <a:pt x="360934" y="486156"/>
                </a:lnTo>
                <a:close/>
                <a:moveTo>
                  <a:pt x="2841117" y="5778627"/>
                </a:moveTo>
                <a:moveTo>
                  <a:pt x="360934" y="407798"/>
                </a:moveTo>
                <a:lnTo>
                  <a:pt x="313818" y="407798"/>
                </a:lnTo>
                <a:lnTo>
                  <a:pt x="313818" y="329312"/>
                </a:lnTo>
                <a:lnTo>
                  <a:pt x="360934" y="329312"/>
                </a:lnTo>
                <a:close/>
                <a:moveTo>
                  <a:pt x="2997962" y="5778627"/>
                </a:moveTo>
                <a:moveTo>
                  <a:pt x="360934" y="250952"/>
                </a:moveTo>
                <a:lnTo>
                  <a:pt x="313818" y="250952"/>
                </a:lnTo>
                <a:lnTo>
                  <a:pt x="313818" y="172593"/>
                </a:lnTo>
                <a:lnTo>
                  <a:pt x="360934" y="172593"/>
                </a:lnTo>
                <a:close/>
                <a:moveTo>
                  <a:pt x="3154808" y="5778627"/>
                </a:moveTo>
                <a:moveTo>
                  <a:pt x="455041" y="1380110"/>
                </a:moveTo>
                <a:lnTo>
                  <a:pt x="392303" y="1380110"/>
                </a:lnTo>
                <a:lnTo>
                  <a:pt x="392303" y="1286002"/>
                </a:lnTo>
                <a:lnTo>
                  <a:pt x="455041" y="1286002"/>
                </a:lnTo>
                <a:close/>
                <a:moveTo>
                  <a:pt x="2025650" y="5778627"/>
                </a:moveTo>
                <a:moveTo>
                  <a:pt x="455041" y="1207643"/>
                </a:moveTo>
                <a:lnTo>
                  <a:pt x="392303" y="1207643"/>
                </a:lnTo>
                <a:lnTo>
                  <a:pt x="392303" y="1129157"/>
                </a:lnTo>
                <a:lnTo>
                  <a:pt x="455041" y="1129157"/>
                </a:lnTo>
                <a:close/>
                <a:moveTo>
                  <a:pt x="2198117" y="5778627"/>
                </a:moveTo>
                <a:moveTo>
                  <a:pt x="455041" y="1050799"/>
                </a:moveTo>
                <a:lnTo>
                  <a:pt x="392303" y="1050799"/>
                </a:lnTo>
                <a:lnTo>
                  <a:pt x="392303" y="972312"/>
                </a:lnTo>
                <a:lnTo>
                  <a:pt x="455041" y="972312"/>
                </a:lnTo>
                <a:close/>
                <a:moveTo>
                  <a:pt x="2354961" y="5778627"/>
                </a:moveTo>
                <a:moveTo>
                  <a:pt x="455041" y="893954"/>
                </a:moveTo>
                <a:lnTo>
                  <a:pt x="392303" y="893954"/>
                </a:lnTo>
                <a:lnTo>
                  <a:pt x="392303" y="815594"/>
                </a:lnTo>
                <a:lnTo>
                  <a:pt x="455041" y="815594"/>
                </a:lnTo>
                <a:close/>
                <a:moveTo>
                  <a:pt x="2511806" y="5778627"/>
                </a:moveTo>
                <a:moveTo>
                  <a:pt x="455041" y="737108"/>
                </a:moveTo>
                <a:lnTo>
                  <a:pt x="392303" y="737108"/>
                </a:lnTo>
                <a:lnTo>
                  <a:pt x="392303" y="643001"/>
                </a:lnTo>
                <a:lnTo>
                  <a:pt x="455041" y="643001"/>
                </a:lnTo>
                <a:close/>
                <a:moveTo>
                  <a:pt x="2668652" y="5778627"/>
                </a:moveTo>
                <a:moveTo>
                  <a:pt x="455041" y="564643"/>
                </a:moveTo>
                <a:lnTo>
                  <a:pt x="392303" y="564643"/>
                </a:lnTo>
                <a:lnTo>
                  <a:pt x="392303" y="486156"/>
                </a:lnTo>
                <a:lnTo>
                  <a:pt x="455041" y="486156"/>
                </a:lnTo>
                <a:close/>
                <a:moveTo>
                  <a:pt x="2841117" y="5778627"/>
                </a:moveTo>
                <a:moveTo>
                  <a:pt x="455041" y="407798"/>
                </a:moveTo>
                <a:lnTo>
                  <a:pt x="392303" y="407798"/>
                </a:lnTo>
                <a:lnTo>
                  <a:pt x="392303" y="329312"/>
                </a:lnTo>
                <a:lnTo>
                  <a:pt x="455041" y="329312"/>
                </a:lnTo>
                <a:close/>
                <a:moveTo>
                  <a:pt x="2997962" y="5778627"/>
                </a:moveTo>
                <a:moveTo>
                  <a:pt x="455041" y="250952"/>
                </a:moveTo>
                <a:lnTo>
                  <a:pt x="392303" y="250952"/>
                </a:lnTo>
                <a:lnTo>
                  <a:pt x="392303" y="172593"/>
                </a:lnTo>
                <a:lnTo>
                  <a:pt x="455041" y="172593"/>
                </a:lnTo>
                <a:close/>
                <a:moveTo>
                  <a:pt x="3154808" y="5778627"/>
                </a:moveTo>
                <a:moveTo>
                  <a:pt x="533528" y="1380110"/>
                </a:moveTo>
                <a:lnTo>
                  <a:pt x="486537" y="1380110"/>
                </a:lnTo>
                <a:lnTo>
                  <a:pt x="486537" y="1286002"/>
                </a:lnTo>
                <a:lnTo>
                  <a:pt x="533528" y="1286002"/>
                </a:lnTo>
                <a:close/>
                <a:moveTo>
                  <a:pt x="2025650" y="5778627"/>
                </a:moveTo>
                <a:moveTo>
                  <a:pt x="533528" y="1207643"/>
                </a:moveTo>
                <a:lnTo>
                  <a:pt x="486537" y="1207643"/>
                </a:lnTo>
                <a:lnTo>
                  <a:pt x="486537" y="1129157"/>
                </a:lnTo>
                <a:lnTo>
                  <a:pt x="533528" y="1129157"/>
                </a:lnTo>
                <a:close/>
                <a:moveTo>
                  <a:pt x="2198117" y="5778627"/>
                </a:moveTo>
                <a:moveTo>
                  <a:pt x="533528" y="1050799"/>
                </a:moveTo>
                <a:lnTo>
                  <a:pt x="486537" y="1050799"/>
                </a:lnTo>
                <a:lnTo>
                  <a:pt x="486537" y="972312"/>
                </a:lnTo>
                <a:lnTo>
                  <a:pt x="533528" y="972312"/>
                </a:lnTo>
                <a:close/>
                <a:moveTo>
                  <a:pt x="2354961" y="5778627"/>
                </a:moveTo>
                <a:moveTo>
                  <a:pt x="533528" y="893954"/>
                </a:moveTo>
                <a:lnTo>
                  <a:pt x="486537" y="893954"/>
                </a:lnTo>
                <a:lnTo>
                  <a:pt x="486537" y="815594"/>
                </a:lnTo>
                <a:lnTo>
                  <a:pt x="533528" y="815594"/>
                </a:lnTo>
                <a:close/>
                <a:moveTo>
                  <a:pt x="2511806" y="5778627"/>
                </a:moveTo>
                <a:moveTo>
                  <a:pt x="533528" y="737108"/>
                </a:moveTo>
                <a:lnTo>
                  <a:pt x="486537" y="737108"/>
                </a:lnTo>
                <a:lnTo>
                  <a:pt x="486537" y="643001"/>
                </a:lnTo>
                <a:lnTo>
                  <a:pt x="533528" y="643001"/>
                </a:lnTo>
                <a:close/>
                <a:moveTo>
                  <a:pt x="2668652" y="5778627"/>
                </a:moveTo>
                <a:moveTo>
                  <a:pt x="533528" y="564643"/>
                </a:moveTo>
                <a:lnTo>
                  <a:pt x="486537" y="564643"/>
                </a:lnTo>
                <a:lnTo>
                  <a:pt x="486537" y="486156"/>
                </a:lnTo>
                <a:lnTo>
                  <a:pt x="533528" y="486156"/>
                </a:lnTo>
                <a:close/>
                <a:moveTo>
                  <a:pt x="2841117" y="5778627"/>
                </a:moveTo>
                <a:moveTo>
                  <a:pt x="533528" y="407798"/>
                </a:moveTo>
                <a:lnTo>
                  <a:pt x="486537" y="407798"/>
                </a:lnTo>
                <a:lnTo>
                  <a:pt x="486537" y="329312"/>
                </a:lnTo>
                <a:lnTo>
                  <a:pt x="533528" y="329312"/>
                </a:lnTo>
                <a:close/>
                <a:moveTo>
                  <a:pt x="2997962" y="5778627"/>
                </a:moveTo>
                <a:moveTo>
                  <a:pt x="533528" y="250952"/>
                </a:moveTo>
                <a:lnTo>
                  <a:pt x="486537" y="250952"/>
                </a:lnTo>
                <a:lnTo>
                  <a:pt x="486537" y="172593"/>
                </a:lnTo>
                <a:lnTo>
                  <a:pt x="533528" y="172593"/>
                </a:lnTo>
                <a:close/>
                <a:moveTo>
                  <a:pt x="3154808" y="5778627"/>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40" name="Freeform 540"/>
          <p:cNvSpPr/>
          <p:nvPr/>
        </p:nvSpPr>
        <p:spPr>
          <a:xfrm>
            <a:off x="11330940" y="1720597"/>
            <a:ext cx="286512" cy="550163"/>
          </a:xfrm>
          <a:custGeom>
            <a:avLst/>
            <a:gdLst/>
            <a:ahLst/>
            <a:cxnLst/>
            <a:rect l="0" t="0" r="0" b="0"/>
            <a:pathLst>
              <a:path w="286512" h="550163">
                <a:moveTo>
                  <a:pt x="286130" y="192150"/>
                </a:moveTo>
                <a:lnTo>
                  <a:pt x="266573" y="222631"/>
                </a:lnTo>
                <a:lnTo>
                  <a:pt x="249046" y="249936"/>
                </a:lnTo>
                <a:lnTo>
                  <a:pt x="272541" y="272288"/>
                </a:lnTo>
                <a:lnTo>
                  <a:pt x="286512" y="285623"/>
                </a:lnTo>
                <a:lnTo>
                  <a:pt x="221488" y="387603"/>
                </a:lnTo>
                <a:lnTo>
                  <a:pt x="188214" y="439927"/>
                </a:lnTo>
                <a:lnTo>
                  <a:pt x="172592" y="464312"/>
                </a:lnTo>
                <a:lnTo>
                  <a:pt x="172212" y="464946"/>
                </a:lnTo>
                <a:lnTo>
                  <a:pt x="185801" y="480187"/>
                </a:lnTo>
                <a:lnTo>
                  <a:pt x="192024" y="487044"/>
                </a:lnTo>
                <a:lnTo>
                  <a:pt x="200025" y="496062"/>
                </a:lnTo>
                <a:lnTo>
                  <a:pt x="211201" y="508634"/>
                </a:lnTo>
                <a:lnTo>
                  <a:pt x="191389" y="550163"/>
                </a:lnTo>
                <a:lnTo>
                  <a:pt x="146557" y="550163"/>
                </a:lnTo>
                <a:lnTo>
                  <a:pt x="146557" y="496062"/>
                </a:lnTo>
                <a:lnTo>
                  <a:pt x="146557" y="480187"/>
                </a:lnTo>
                <a:lnTo>
                  <a:pt x="146557" y="464312"/>
                </a:lnTo>
                <a:lnTo>
                  <a:pt x="0" y="464312"/>
                </a:lnTo>
                <a:lnTo>
                  <a:pt x="205740" y="0"/>
                </a:lnTo>
                <a:close/>
                <a:moveTo>
                  <a:pt x="-6385687" y="513740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41" name="Freeform 541"/>
          <p:cNvSpPr/>
          <p:nvPr/>
        </p:nvSpPr>
        <p:spPr>
          <a:xfrm>
            <a:off x="11518392" y="1766316"/>
            <a:ext cx="467867" cy="740664"/>
          </a:xfrm>
          <a:custGeom>
            <a:avLst/>
            <a:gdLst/>
            <a:ahLst/>
            <a:cxnLst/>
            <a:rect l="0" t="0" r="0" b="0"/>
            <a:pathLst>
              <a:path w="467867" h="740664">
                <a:moveTo>
                  <a:pt x="278638" y="623570"/>
                </a:moveTo>
                <a:lnTo>
                  <a:pt x="278638" y="643129"/>
                </a:lnTo>
                <a:lnTo>
                  <a:pt x="278638" y="690119"/>
                </a:lnTo>
                <a:lnTo>
                  <a:pt x="336803" y="690119"/>
                </a:lnTo>
                <a:cubicBezTo>
                  <a:pt x="346075" y="690119"/>
                  <a:pt x="354838" y="693929"/>
                  <a:pt x="361441" y="700532"/>
                </a:cubicBezTo>
                <a:lnTo>
                  <a:pt x="387350" y="726949"/>
                </a:lnTo>
                <a:cubicBezTo>
                  <a:pt x="389636" y="729234"/>
                  <a:pt x="390271" y="732663"/>
                  <a:pt x="389001" y="735712"/>
                </a:cubicBezTo>
                <a:cubicBezTo>
                  <a:pt x="387730" y="738759"/>
                  <a:pt x="384810" y="740664"/>
                  <a:pt x="381635" y="740664"/>
                </a:cubicBezTo>
                <a:lnTo>
                  <a:pt x="82296" y="740664"/>
                </a:lnTo>
                <a:cubicBezTo>
                  <a:pt x="78993" y="740664"/>
                  <a:pt x="76073" y="738759"/>
                  <a:pt x="74802" y="735712"/>
                </a:cubicBezTo>
                <a:cubicBezTo>
                  <a:pt x="73533" y="732663"/>
                  <a:pt x="74294" y="729234"/>
                  <a:pt x="76453" y="726949"/>
                </a:cubicBezTo>
                <a:lnTo>
                  <a:pt x="102489" y="700532"/>
                </a:lnTo>
                <a:cubicBezTo>
                  <a:pt x="108965" y="693929"/>
                  <a:pt x="117855" y="690119"/>
                  <a:pt x="127126" y="690119"/>
                </a:cubicBezTo>
                <a:lnTo>
                  <a:pt x="175767" y="690119"/>
                </a:lnTo>
                <a:lnTo>
                  <a:pt x="175767" y="643129"/>
                </a:lnTo>
                <a:lnTo>
                  <a:pt x="175767" y="623570"/>
                </a:lnTo>
                <a:lnTo>
                  <a:pt x="175767" y="604013"/>
                </a:lnTo>
                <a:lnTo>
                  <a:pt x="0" y="604013"/>
                </a:lnTo>
                <a:lnTo>
                  <a:pt x="70992" y="456184"/>
                </a:lnTo>
                <a:lnTo>
                  <a:pt x="65659" y="450215"/>
                </a:lnTo>
                <a:lnTo>
                  <a:pt x="51435" y="434340"/>
                </a:lnTo>
                <a:lnTo>
                  <a:pt x="45974" y="428244"/>
                </a:lnTo>
                <a:lnTo>
                  <a:pt x="37211" y="418465"/>
                </a:lnTo>
                <a:lnTo>
                  <a:pt x="34289" y="415163"/>
                </a:lnTo>
                <a:lnTo>
                  <a:pt x="45974" y="396749"/>
                </a:lnTo>
                <a:lnTo>
                  <a:pt x="141604" y="247143"/>
                </a:lnTo>
                <a:lnTo>
                  <a:pt x="150114" y="233807"/>
                </a:lnTo>
                <a:lnTo>
                  <a:pt x="126618" y="211582"/>
                </a:lnTo>
                <a:lnTo>
                  <a:pt x="112649" y="198248"/>
                </a:lnTo>
                <a:lnTo>
                  <a:pt x="117728" y="190374"/>
                </a:lnTo>
                <a:lnTo>
                  <a:pt x="128142" y="174244"/>
                </a:lnTo>
                <a:lnTo>
                  <a:pt x="138556" y="158115"/>
                </a:lnTo>
                <a:lnTo>
                  <a:pt x="240538" y="0"/>
                </a:lnTo>
                <a:lnTo>
                  <a:pt x="355218" y="198248"/>
                </a:lnTo>
                <a:lnTo>
                  <a:pt x="317753" y="233807"/>
                </a:lnTo>
                <a:lnTo>
                  <a:pt x="433577" y="415163"/>
                </a:lnTo>
                <a:lnTo>
                  <a:pt x="396875" y="456184"/>
                </a:lnTo>
                <a:lnTo>
                  <a:pt x="467867" y="604013"/>
                </a:lnTo>
                <a:lnTo>
                  <a:pt x="278638" y="604013"/>
                </a:lnTo>
                <a:close/>
                <a:moveTo>
                  <a:pt x="-7050278" y="5091684"/>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42" name="Freeform 542"/>
          <p:cNvSpPr/>
          <p:nvPr/>
        </p:nvSpPr>
        <p:spPr>
          <a:xfrm>
            <a:off x="757427" y="5074920"/>
            <a:ext cx="4835653" cy="422148"/>
          </a:xfrm>
          <a:custGeom>
            <a:avLst/>
            <a:gdLst/>
            <a:ahLst/>
            <a:cxnLst/>
            <a:rect l="0" t="0" r="0" b="0"/>
            <a:pathLst>
              <a:path w="4835653" h="422148">
                <a:moveTo>
                  <a:pt x="0" y="422148"/>
                </a:moveTo>
                <a:lnTo>
                  <a:pt x="4835653" y="422148"/>
                </a:lnTo>
                <a:lnTo>
                  <a:pt x="4835653" y="0"/>
                </a:lnTo>
                <a:lnTo>
                  <a:pt x="0" y="0"/>
                </a:lnTo>
                <a:lnTo>
                  <a:pt x="0" y="422148"/>
                </a:lnTo>
                <a:close/>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543" name="Freeform 543"/>
          <p:cNvSpPr/>
          <p:nvPr/>
        </p:nvSpPr>
        <p:spPr>
          <a:xfrm>
            <a:off x="757427" y="3549397"/>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544" name="Freeform 544"/>
          <p:cNvSpPr/>
          <p:nvPr/>
        </p:nvSpPr>
        <p:spPr>
          <a:xfrm>
            <a:off x="757427" y="4006596"/>
            <a:ext cx="4835653" cy="576072"/>
          </a:xfrm>
          <a:custGeom>
            <a:avLst/>
            <a:gdLst/>
            <a:ahLst/>
            <a:cxnLst/>
            <a:rect l="0" t="0" r="0" b="0"/>
            <a:pathLst>
              <a:path w="4835653" h="576072">
                <a:moveTo>
                  <a:pt x="0" y="576072"/>
                </a:moveTo>
                <a:lnTo>
                  <a:pt x="4835653" y="576072"/>
                </a:lnTo>
                <a:lnTo>
                  <a:pt x="4835653" y="0"/>
                </a:lnTo>
                <a:lnTo>
                  <a:pt x="0" y="0"/>
                </a:lnTo>
                <a:lnTo>
                  <a:pt x="0" y="576072"/>
                </a:lnTo>
                <a:close/>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545" name="Freeform 545"/>
          <p:cNvSpPr/>
          <p:nvPr/>
        </p:nvSpPr>
        <p:spPr>
          <a:xfrm>
            <a:off x="757427" y="2865121"/>
            <a:ext cx="4835653" cy="647700"/>
          </a:xfrm>
          <a:custGeom>
            <a:avLst/>
            <a:gdLst/>
            <a:ahLst/>
            <a:cxnLst/>
            <a:rect l="0" t="0" r="0" b="0"/>
            <a:pathLst>
              <a:path w="4835653" h="647700">
                <a:moveTo>
                  <a:pt x="0" y="647700"/>
                </a:moveTo>
                <a:lnTo>
                  <a:pt x="4835653" y="647700"/>
                </a:lnTo>
                <a:lnTo>
                  <a:pt x="4835653" y="0"/>
                </a:lnTo>
                <a:lnTo>
                  <a:pt x="0" y="0"/>
                </a:lnTo>
                <a:lnTo>
                  <a:pt x="0" y="647700"/>
                </a:lnTo>
                <a:close/>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546" name="Freeform 546"/>
          <p:cNvSpPr/>
          <p:nvPr/>
        </p:nvSpPr>
        <p:spPr>
          <a:xfrm>
            <a:off x="757427" y="4617720"/>
            <a:ext cx="4835653" cy="422148"/>
          </a:xfrm>
          <a:custGeom>
            <a:avLst/>
            <a:gdLst/>
            <a:ahLst/>
            <a:cxnLst/>
            <a:rect l="0" t="0" r="0" b="0"/>
            <a:pathLst>
              <a:path w="4835653" h="422148">
                <a:moveTo>
                  <a:pt x="0" y="422148"/>
                </a:moveTo>
                <a:lnTo>
                  <a:pt x="4835653" y="422148"/>
                </a:lnTo>
                <a:lnTo>
                  <a:pt x="4835653" y="0"/>
                </a:lnTo>
                <a:lnTo>
                  <a:pt x="0" y="0"/>
                </a:lnTo>
                <a:lnTo>
                  <a:pt x="0" y="422148"/>
                </a:lnTo>
                <a:close/>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547" name="Freeform 547"/>
          <p:cNvSpPr/>
          <p:nvPr/>
        </p:nvSpPr>
        <p:spPr>
          <a:xfrm>
            <a:off x="757427" y="5532120"/>
            <a:ext cx="4835653" cy="422148"/>
          </a:xfrm>
          <a:custGeom>
            <a:avLst/>
            <a:gdLst/>
            <a:ahLst/>
            <a:cxnLst/>
            <a:rect l="0" t="0" r="0" b="0"/>
            <a:pathLst>
              <a:path w="4835653" h="422148">
                <a:moveTo>
                  <a:pt x="0" y="422148"/>
                </a:moveTo>
                <a:lnTo>
                  <a:pt x="4835653" y="422148"/>
                </a:lnTo>
                <a:lnTo>
                  <a:pt x="4835653" y="0"/>
                </a:lnTo>
                <a:lnTo>
                  <a:pt x="0" y="0"/>
                </a:lnTo>
                <a:lnTo>
                  <a:pt x="0" y="422148"/>
                </a:lnTo>
                <a:close/>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548" name="Freeform 548"/>
          <p:cNvSpPr/>
          <p:nvPr/>
        </p:nvSpPr>
        <p:spPr>
          <a:xfrm>
            <a:off x="5593079" y="3759708"/>
            <a:ext cx="1006602" cy="0"/>
          </a:xfrm>
          <a:custGeom>
            <a:avLst/>
            <a:gdLst/>
            <a:ahLst/>
            <a:cxnLst/>
            <a:rect l="0" t="0" r="0" b="0"/>
            <a:pathLst>
              <a:path w="1006602">
                <a:moveTo>
                  <a:pt x="0" y="0"/>
                </a:moveTo>
                <a:lnTo>
                  <a:pt x="1006602" y="0"/>
                </a:lnTo>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549" name="Freeform 549"/>
          <p:cNvSpPr/>
          <p:nvPr/>
        </p:nvSpPr>
        <p:spPr>
          <a:xfrm>
            <a:off x="5593079" y="4294633"/>
            <a:ext cx="1006602" cy="0"/>
          </a:xfrm>
          <a:custGeom>
            <a:avLst/>
            <a:gdLst/>
            <a:ahLst/>
            <a:cxnLst/>
            <a:rect l="0" t="0" r="0" b="0"/>
            <a:pathLst>
              <a:path w="1006602">
                <a:moveTo>
                  <a:pt x="0" y="0"/>
                </a:moveTo>
                <a:lnTo>
                  <a:pt x="1006602" y="0"/>
                </a:lnTo>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550" name="Freeform 550"/>
          <p:cNvSpPr/>
          <p:nvPr/>
        </p:nvSpPr>
        <p:spPr>
          <a:xfrm>
            <a:off x="5593079" y="3188209"/>
            <a:ext cx="1006602" cy="0"/>
          </a:xfrm>
          <a:custGeom>
            <a:avLst/>
            <a:gdLst/>
            <a:ahLst/>
            <a:cxnLst/>
            <a:rect l="0" t="0" r="0" b="0"/>
            <a:pathLst>
              <a:path w="1006602">
                <a:moveTo>
                  <a:pt x="0" y="0"/>
                </a:moveTo>
                <a:lnTo>
                  <a:pt x="1006602" y="0"/>
                </a:lnTo>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551" name="Freeform 551"/>
          <p:cNvSpPr/>
          <p:nvPr/>
        </p:nvSpPr>
        <p:spPr>
          <a:xfrm>
            <a:off x="6361176" y="3633217"/>
            <a:ext cx="266700" cy="251460"/>
          </a:xfrm>
          <a:custGeom>
            <a:avLst/>
            <a:gdLst/>
            <a:ahLst/>
            <a:cxnLst/>
            <a:rect l="0" t="0" r="0" b="0"/>
            <a:pathLst>
              <a:path w="266700" h="251460">
                <a:moveTo>
                  <a:pt x="0" y="125729"/>
                </a:moveTo>
                <a:cubicBezTo>
                  <a:pt x="0" y="56260"/>
                  <a:pt x="59689" y="0"/>
                  <a:pt x="133350" y="0"/>
                </a:cubicBezTo>
                <a:cubicBezTo>
                  <a:pt x="207009" y="0"/>
                  <a:pt x="266700" y="56260"/>
                  <a:pt x="266700" y="125729"/>
                </a:cubicBezTo>
                <a:cubicBezTo>
                  <a:pt x="266700" y="195198"/>
                  <a:pt x="207009" y="251460"/>
                  <a:pt x="133350" y="251460"/>
                </a:cubicBezTo>
                <a:cubicBezTo>
                  <a:pt x="59689" y="251460"/>
                  <a:pt x="0" y="195198"/>
                  <a:pt x="0" y="125729"/>
                </a:cubicBezTo>
                <a:close/>
                <a:moveTo>
                  <a:pt x="-3262122" y="3224783"/>
                </a:moveTo>
              </a:path>
            </a:pathLst>
          </a:custGeom>
          <a:solidFill>
            <a:srgbClr val="F05A5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52" name="Freeform 552"/>
          <p:cNvSpPr/>
          <p:nvPr/>
        </p:nvSpPr>
        <p:spPr>
          <a:xfrm>
            <a:off x="6361176" y="4168140"/>
            <a:ext cx="266700" cy="251460"/>
          </a:xfrm>
          <a:custGeom>
            <a:avLst/>
            <a:gdLst/>
            <a:ahLst/>
            <a:cxnLst/>
            <a:rect l="0" t="0" r="0" b="0"/>
            <a:pathLst>
              <a:path w="266700" h="251460">
                <a:moveTo>
                  <a:pt x="0" y="125731"/>
                </a:moveTo>
                <a:cubicBezTo>
                  <a:pt x="0" y="56262"/>
                  <a:pt x="59689" y="0"/>
                  <a:pt x="133350" y="0"/>
                </a:cubicBezTo>
                <a:cubicBezTo>
                  <a:pt x="207009" y="0"/>
                  <a:pt x="266700" y="56262"/>
                  <a:pt x="266700" y="125731"/>
                </a:cubicBezTo>
                <a:cubicBezTo>
                  <a:pt x="266700" y="195200"/>
                  <a:pt x="207009" y="251460"/>
                  <a:pt x="133350" y="251460"/>
                </a:cubicBezTo>
                <a:cubicBezTo>
                  <a:pt x="59689" y="251460"/>
                  <a:pt x="0" y="195200"/>
                  <a:pt x="0" y="125731"/>
                </a:cubicBezTo>
                <a:close/>
                <a:moveTo>
                  <a:pt x="-3797047" y="2689860"/>
                </a:moveTo>
              </a:path>
            </a:pathLst>
          </a:custGeom>
          <a:solidFill>
            <a:srgbClr val="F05A5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53" name="Freeform 553"/>
          <p:cNvSpPr/>
          <p:nvPr/>
        </p:nvSpPr>
        <p:spPr>
          <a:xfrm>
            <a:off x="6361176" y="3063241"/>
            <a:ext cx="266700" cy="251459"/>
          </a:xfrm>
          <a:custGeom>
            <a:avLst/>
            <a:gdLst/>
            <a:ahLst/>
            <a:cxnLst/>
            <a:rect l="0" t="0" r="0" b="0"/>
            <a:pathLst>
              <a:path w="266700" h="251459">
                <a:moveTo>
                  <a:pt x="0" y="125730"/>
                </a:moveTo>
                <a:cubicBezTo>
                  <a:pt x="0" y="56261"/>
                  <a:pt x="59689" y="0"/>
                  <a:pt x="133350" y="0"/>
                </a:cubicBezTo>
                <a:cubicBezTo>
                  <a:pt x="207009" y="0"/>
                  <a:pt x="266700" y="56261"/>
                  <a:pt x="266700" y="125730"/>
                </a:cubicBezTo>
                <a:cubicBezTo>
                  <a:pt x="266700" y="195199"/>
                  <a:pt x="207009" y="251459"/>
                  <a:pt x="133350" y="251459"/>
                </a:cubicBezTo>
                <a:cubicBezTo>
                  <a:pt x="59689" y="251459"/>
                  <a:pt x="0" y="195199"/>
                  <a:pt x="0" y="125730"/>
                </a:cubicBezTo>
                <a:close/>
                <a:moveTo>
                  <a:pt x="-2692147" y="3794759"/>
                </a:moveTo>
              </a:path>
            </a:pathLst>
          </a:custGeom>
          <a:solidFill>
            <a:srgbClr val="F05A5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54" name="Freeform 554"/>
          <p:cNvSpPr/>
          <p:nvPr/>
        </p:nvSpPr>
        <p:spPr>
          <a:xfrm>
            <a:off x="3773423" y="1606297"/>
            <a:ext cx="987425" cy="894588"/>
          </a:xfrm>
          <a:custGeom>
            <a:avLst/>
            <a:gdLst/>
            <a:ahLst/>
            <a:cxnLst/>
            <a:rect l="0" t="0" r="0" b="0"/>
            <a:pathLst>
              <a:path w="987425" h="894588">
                <a:moveTo>
                  <a:pt x="511684" y="224663"/>
                </a:moveTo>
                <a:cubicBezTo>
                  <a:pt x="489586" y="228092"/>
                  <a:pt x="470155" y="239394"/>
                  <a:pt x="456438" y="255777"/>
                </a:cubicBezTo>
                <a:cubicBezTo>
                  <a:pt x="390653" y="129413"/>
                  <a:pt x="339217" y="4699"/>
                  <a:pt x="347218" y="0"/>
                </a:cubicBezTo>
                <a:cubicBezTo>
                  <a:pt x="360554" y="1143"/>
                  <a:pt x="466598" y="152526"/>
                  <a:pt x="511684" y="224663"/>
                </a:cubicBezTo>
                <a:close/>
                <a:moveTo>
                  <a:pt x="1253617" y="5251703"/>
                </a:moveTo>
                <a:moveTo>
                  <a:pt x="524892" y="245999"/>
                </a:moveTo>
                <a:cubicBezTo>
                  <a:pt x="561975" y="245999"/>
                  <a:pt x="591948" y="276098"/>
                  <a:pt x="591948" y="313055"/>
                </a:cubicBezTo>
                <a:cubicBezTo>
                  <a:pt x="591948" y="350138"/>
                  <a:pt x="561975" y="380238"/>
                  <a:pt x="524892" y="380238"/>
                </a:cubicBezTo>
                <a:cubicBezTo>
                  <a:pt x="487935" y="380238"/>
                  <a:pt x="457836" y="350138"/>
                  <a:pt x="457836" y="313055"/>
                </a:cubicBezTo>
                <a:cubicBezTo>
                  <a:pt x="457836" y="276098"/>
                  <a:pt x="487935" y="245999"/>
                  <a:pt x="524892" y="245999"/>
                </a:cubicBezTo>
                <a:close/>
                <a:moveTo>
                  <a:pt x="1232281" y="5251703"/>
                </a:moveTo>
                <a:moveTo>
                  <a:pt x="607949" y="280669"/>
                </a:moveTo>
                <a:cubicBezTo>
                  <a:pt x="749428" y="286003"/>
                  <a:pt x="882269" y="303275"/>
                  <a:pt x="882269" y="312800"/>
                </a:cubicBezTo>
                <a:cubicBezTo>
                  <a:pt x="882269" y="322199"/>
                  <a:pt x="749555" y="337946"/>
                  <a:pt x="608711" y="343153"/>
                </a:cubicBezTo>
                <a:cubicBezTo>
                  <a:pt x="612141" y="333628"/>
                  <a:pt x="614299" y="323723"/>
                  <a:pt x="614299" y="313055"/>
                </a:cubicBezTo>
                <a:cubicBezTo>
                  <a:pt x="614299" y="301751"/>
                  <a:pt x="611886" y="290702"/>
                  <a:pt x="607949" y="280669"/>
                </a:cubicBezTo>
                <a:close/>
                <a:moveTo>
                  <a:pt x="1197611" y="5251703"/>
                </a:moveTo>
                <a:moveTo>
                  <a:pt x="456438" y="370077"/>
                </a:moveTo>
                <a:cubicBezTo>
                  <a:pt x="469773" y="385952"/>
                  <a:pt x="488442" y="397128"/>
                  <a:pt x="509524" y="400812"/>
                </a:cubicBezTo>
                <a:cubicBezTo>
                  <a:pt x="434722" y="521969"/>
                  <a:pt x="354966" y="630555"/>
                  <a:pt x="346965" y="625856"/>
                </a:cubicBezTo>
                <a:cubicBezTo>
                  <a:pt x="338836" y="621157"/>
                  <a:pt x="390525" y="496443"/>
                  <a:pt x="456438" y="370077"/>
                </a:cubicBezTo>
                <a:close/>
                <a:moveTo>
                  <a:pt x="1108203" y="5251703"/>
                </a:moveTo>
                <a:moveTo>
                  <a:pt x="982092" y="380238"/>
                </a:moveTo>
                <a:cubicBezTo>
                  <a:pt x="987172" y="382905"/>
                  <a:pt x="955422" y="452882"/>
                  <a:pt x="914781" y="524509"/>
                </a:cubicBezTo>
                <a:cubicBezTo>
                  <a:pt x="906654" y="514350"/>
                  <a:pt x="895350" y="506983"/>
                  <a:pt x="882269" y="504317"/>
                </a:cubicBezTo>
                <a:cubicBezTo>
                  <a:pt x="928498" y="436752"/>
                  <a:pt x="977138" y="377570"/>
                  <a:pt x="982092" y="380238"/>
                </a:cubicBezTo>
                <a:close/>
                <a:moveTo>
                  <a:pt x="1098042" y="5251703"/>
                </a:moveTo>
                <a:moveTo>
                  <a:pt x="334392" y="380238"/>
                </a:moveTo>
                <a:cubicBezTo>
                  <a:pt x="339344" y="382905"/>
                  <a:pt x="307722" y="452882"/>
                  <a:pt x="266955" y="524509"/>
                </a:cubicBezTo>
                <a:cubicBezTo>
                  <a:pt x="258954" y="514350"/>
                  <a:pt x="247650" y="506983"/>
                  <a:pt x="234569" y="504317"/>
                </a:cubicBezTo>
                <a:cubicBezTo>
                  <a:pt x="280671" y="436752"/>
                  <a:pt x="329438" y="377570"/>
                  <a:pt x="334392" y="380238"/>
                </a:cubicBezTo>
                <a:close/>
                <a:moveTo>
                  <a:pt x="1098042" y="5251703"/>
                </a:moveTo>
                <a:moveTo>
                  <a:pt x="559436" y="395224"/>
                </a:moveTo>
                <a:lnTo>
                  <a:pt x="569596" y="894588"/>
                </a:lnTo>
                <a:lnTo>
                  <a:pt x="480187" y="894588"/>
                </a:lnTo>
                <a:lnTo>
                  <a:pt x="488950" y="474599"/>
                </a:lnTo>
                <a:cubicBezTo>
                  <a:pt x="504063" y="451231"/>
                  <a:pt x="519557" y="426719"/>
                  <a:pt x="534671" y="401827"/>
                </a:cubicBezTo>
                <a:cubicBezTo>
                  <a:pt x="543434" y="400938"/>
                  <a:pt x="551688" y="398525"/>
                  <a:pt x="559436" y="395224"/>
                </a:cubicBezTo>
                <a:close/>
                <a:moveTo>
                  <a:pt x="1083056" y="5251703"/>
                </a:moveTo>
                <a:moveTo>
                  <a:pt x="871093" y="525525"/>
                </a:moveTo>
                <a:cubicBezTo>
                  <a:pt x="889636" y="525525"/>
                  <a:pt x="904622" y="540638"/>
                  <a:pt x="904622" y="559181"/>
                </a:cubicBezTo>
                <a:cubicBezTo>
                  <a:pt x="904622" y="577595"/>
                  <a:pt x="889636" y="592708"/>
                  <a:pt x="871093" y="592708"/>
                </a:cubicBezTo>
                <a:cubicBezTo>
                  <a:pt x="852679" y="592708"/>
                  <a:pt x="837566" y="577595"/>
                  <a:pt x="837566" y="559181"/>
                </a:cubicBezTo>
                <a:cubicBezTo>
                  <a:pt x="837566" y="540638"/>
                  <a:pt x="852679" y="525525"/>
                  <a:pt x="871093" y="525525"/>
                </a:cubicBezTo>
                <a:close/>
                <a:moveTo>
                  <a:pt x="952755" y="5251703"/>
                </a:moveTo>
                <a:moveTo>
                  <a:pt x="223393" y="525525"/>
                </a:moveTo>
                <a:cubicBezTo>
                  <a:pt x="241809" y="525525"/>
                  <a:pt x="256922" y="540638"/>
                  <a:pt x="256922" y="559181"/>
                </a:cubicBezTo>
                <a:cubicBezTo>
                  <a:pt x="256922" y="577595"/>
                  <a:pt x="241809" y="592708"/>
                  <a:pt x="223393" y="592708"/>
                </a:cubicBezTo>
                <a:cubicBezTo>
                  <a:pt x="204852" y="592708"/>
                  <a:pt x="189866" y="577595"/>
                  <a:pt x="189866" y="559181"/>
                </a:cubicBezTo>
                <a:cubicBezTo>
                  <a:pt x="189866" y="540638"/>
                  <a:pt x="204852" y="525525"/>
                  <a:pt x="223393" y="525525"/>
                </a:cubicBezTo>
                <a:close/>
                <a:moveTo>
                  <a:pt x="952755" y="5251703"/>
                </a:moveTo>
                <a:moveTo>
                  <a:pt x="818769" y="540257"/>
                </a:moveTo>
                <a:cubicBezTo>
                  <a:pt x="816611" y="546226"/>
                  <a:pt x="815341" y="552450"/>
                  <a:pt x="815341" y="559181"/>
                </a:cubicBezTo>
                <a:cubicBezTo>
                  <a:pt x="815341" y="565276"/>
                  <a:pt x="816611" y="571119"/>
                  <a:pt x="818388" y="576580"/>
                </a:cubicBezTo>
                <a:cubicBezTo>
                  <a:pt x="730505" y="573658"/>
                  <a:pt x="647828" y="564514"/>
                  <a:pt x="647828" y="559181"/>
                </a:cubicBezTo>
                <a:cubicBezTo>
                  <a:pt x="647828" y="553719"/>
                  <a:pt x="730631" y="543432"/>
                  <a:pt x="818769" y="540257"/>
                </a:cubicBezTo>
                <a:close/>
                <a:moveTo>
                  <a:pt x="938023" y="5251703"/>
                </a:moveTo>
                <a:moveTo>
                  <a:pt x="171069" y="540257"/>
                </a:moveTo>
                <a:cubicBezTo>
                  <a:pt x="168911" y="546226"/>
                  <a:pt x="167513" y="552450"/>
                  <a:pt x="167513" y="559181"/>
                </a:cubicBezTo>
                <a:cubicBezTo>
                  <a:pt x="167513" y="565276"/>
                  <a:pt x="168784" y="571119"/>
                  <a:pt x="170688" y="576580"/>
                </a:cubicBezTo>
                <a:cubicBezTo>
                  <a:pt x="82805" y="573658"/>
                  <a:pt x="0" y="564514"/>
                  <a:pt x="0" y="559181"/>
                </a:cubicBezTo>
                <a:cubicBezTo>
                  <a:pt x="0" y="553719"/>
                  <a:pt x="82805" y="543432"/>
                  <a:pt x="171069" y="540257"/>
                </a:cubicBezTo>
                <a:close/>
                <a:moveTo>
                  <a:pt x="938023" y="5251703"/>
                </a:moveTo>
                <a:moveTo>
                  <a:pt x="914781" y="592963"/>
                </a:moveTo>
                <a:cubicBezTo>
                  <a:pt x="955548" y="664718"/>
                  <a:pt x="987425" y="734949"/>
                  <a:pt x="982473" y="737743"/>
                </a:cubicBezTo>
                <a:cubicBezTo>
                  <a:pt x="977647" y="740282"/>
                  <a:pt x="932942" y="685038"/>
                  <a:pt x="888619" y="620649"/>
                </a:cubicBezTo>
                <a:lnTo>
                  <a:pt x="893446" y="893190"/>
                </a:lnTo>
                <a:lnTo>
                  <a:pt x="848742" y="893190"/>
                </a:lnTo>
                <a:lnTo>
                  <a:pt x="853694" y="611886"/>
                </a:lnTo>
                <a:cubicBezTo>
                  <a:pt x="859155" y="613663"/>
                  <a:pt x="864998" y="615061"/>
                  <a:pt x="871093" y="615061"/>
                </a:cubicBezTo>
                <a:cubicBezTo>
                  <a:pt x="888873" y="615061"/>
                  <a:pt x="904494" y="606170"/>
                  <a:pt x="914781" y="592963"/>
                </a:cubicBezTo>
                <a:close/>
                <a:moveTo>
                  <a:pt x="885317" y="5251703"/>
                </a:moveTo>
                <a:moveTo>
                  <a:pt x="266955" y="592963"/>
                </a:moveTo>
                <a:cubicBezTo>
                  <a:pt x="307722" y="664718"/>
                  <a:pt x="339725" y="734949"/>
                  <a:pt x="334646" y="737743"/>
                </a:cubicBezTo>
                <a:cubicBezTo>
                  <a:pt x="329947" y="740282"/>
                  <a:pt x="285116" y="685038"/>
                  <a:pt x="240792" y="620649"/>
                </a:cubicBezTo>
                <a:lnTo>
                  <a:pt x="245746" y="893190"/>
                </a:lnTo>
                <a:lnTo>
                  <a:pt x="201042" y="893190"/>
                </a:lnTo>
                <a:lnTo>
                  <a:pt x="205867" y="611886"/>
                </a:lnTo>
                <a:cubicBezTo>
                  <a:pt x="211455" y="613663"/>
                  <a:pt x="217298" y="615061"/>
                  <a:pt x="223393" y="615061"/>
                </a:cubicBezTo>
                <a:cubicBezTo>
                  <a:pt x="241047" y="615061"/>
                  <a:pt x="256667" y="606170"/>
                  <a:pt x="266955" y="592963"/>
                </a:cubicBezTo>
                <a:close/>
                <a:moveTo>
                  <a:pt x="885317" y="525170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55" name="Freeform 555"/>
          <p:cNvSpPr/>
          <p:nvPr/>
        </p:nvSpPr>
        <p:spPr>
          <a:xfrm>
            <a:off x="3497438" y="1974138"/>
            <a:ext cx="80147" cy="61395"/>
          </a:xfrm>
          <a:custGeom>
            <a:avLst/>
            <a:gdLst/>
            <a:ahLst/>
            <a:cxnLst/>
            <a:rect l="0" t="0" r="0" b="0"/>
            <a:pathLst>
              <a:path w="186398" h="142913">
                <a:moveTo>
                  <a:pt x="0" y="0"/>
                </a:moveTo>
                <a:lnTo>
                  <a:pt x="20409" y="142913"/>
                </a:lnTo>
                <a:lnTo>
                  <a:pt x="186398" y="142913"/>
                </a:lnTo>
                <a:lnTo>
                  <a:pt x="145580" y="0"/>
                </a:lnTo>
                <a:close/>
                <a:moveTo>
                  <a:pt x="319087" y="1201305"/>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556" name="Freeform 556"/>
          <p:cNvSpPr/>
          <p:nvPr/>
        </p:nvSpPr>
        <p:spPr>
          <a:xfrm>
            <a:off x="3397234" y="2146048"/>
            <a:ext cx="108733" cy="61395"/>
          </a:xfrm>
          <a:custGeom>
            <a:avLst/>
            <a:gdLst/>
            <a:ahLst/>
            <a:cxnLst/>
            <a:rect l="0" t="0" r="0" b="0"/>
            <a:pathLst>
              <a:path w="252882" h="142913">
                <a:moveTo>
                  <a:pt x="0" y="0"/>
                </a:moveTo>
                <a:lnTo>
                  <a:pt x="0" y="142913"/>
                </a:lnTo>
                <a:lnTo>
                  <a:pt x="252882" y="142913"/>
                </a:lnTo>
                <a:lnTo>
                  <a:pt x="232460" y="0"/>
                </a:lnTo>
                <a:close/>
                <a:moveTo>
                  <a:pt x="151968" y="801141"/>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557" name="Freeform 557"/>
          <p:cNvSpPr/>
          <p:nvPr/>
        </p:nvSpPr>
        <p:spPr>
          <a:xfrm>
            <a:off x="3251635" y="2232005"/>
            <a:ext cx="121020" cy="61395"/>
          </a:xfrm>
          <a:custGeom>
            <a:avLst/>
            <a:gdLst/>
            <a:ahLst/>
            <a:cxnLst/>
            <a:rect l="0" t="0" r="0" b="0"/>
            <a:pathLst>
              <a:path w="281457" h="142913">
                <a:moveTo>
                  <a:pt x="281457" y="0"/>
                </a:moveTo>
                <a:lnTo>
                  <a:pt x="20421" y="0"/>
                </a:lnTo>
                <a:lnTo>
                  <a:pt x="0" y="142913"/>
                </a:lnTo>
                <a:lnTo>
                  <a:pt x="281457" y="142913"/>
                </a:lnTo>
                <a:close/>
                <a:moveTo>
                  <a:pt x="290499" y="601052"/>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558" name="Freeform 558"/>
          <p:cNvSpPr/>
          <p:nvPr/>
        </p:nvSpPr>
        <p:spPr>
          <a:xfrm>
            <a:off x="3397234" y="1974138"/>
            <a:ext cx="84149" cy="61395"/>
          </a:xfrm>
          <a:custGeom>
            <a:avLst/>
            <a:gdLst/>
            <a:ahLst/>
            <a:cxnLst/>
            <a:rect l="0" t="0" r="0" b="0"/>
            <a:pathLst>
              <a:path w="195707" h="142913">
                <a:moveTo>
                  <a:pt x="0" y="0"/>
                </a:moveTo>
                <a:lnTo>
                  <a:pt x="0" y="142913"/>
                </a:lnTo>
                <a:lnTo>
                  <a:pt x="195707" y="142913"/>
                </a:lnTo>
                <a:lnTo>
                  <a:pt x="175298" y="0"/>
                </a:lnTo>
                <a:close/>
                <a:moveTo>
                  <a:pt x="552132" y="1201305"/>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559" name="Freeform 559"/>
          <p:cNvSpPr/>
          <p:nvPr/>
        </p:nvSpPr>
        <p:spPr>
          <a:xfrm>
            <a:off x="3397234" y="2060096"/>
            <a:ext cx="96441" cy="61395"/>
          </a:xfrm>
          <a:custGeom>
            <a:avLst/>
            <a:gdLst/>
            <a:ahLst/>
            <a:cxnLst/>
            <a:rect l="0" t="0" r="0" b="0"/>
            <a:pathLst>
              <a:path w="224294" h="142913">
                <a:moveTo>
                  <a:pt x="0" y="0"/>
                </a:moveTo>
                <a:lnTo>
                  <a:pt x="0" y="142913"/>
                </a:lnTo>
                <a:lnTo>
                  <a:pt x="224294" y="142913"/>
                </a:lnTo>
                <a:lnTo>
                  <a:pt x="203898" y="0"/>
                </a:lnTo>
                <a:close/>
                <a:moveTo>
                  <a:pt x="352044" y="1001217"/>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560" name="Freeform 560"/>
          <p:cNvSpPr/>
          <p:nvPr/>
        </p:nvSpPr>
        <p:spPr>
          <a:xfrm>
            <a:off x="3509730" y="2060096"/>
            <a:ext cx="92433" cy="61395"/>
          </a:xfrm>
          <a:custGeom>
            <a:avLst/>
            <a:gdLst/>
            <a:ahLst/>
            <a:cxnLst/>
            <a:rect l="0" t="0" r="0" b="0"/>
            <a:pathLst>
              <a:path w="214973" h="142913">
                <a:moveTo>
                  <a:pt x="0" y="0"/>
                </a:moveTo>
                <a:lnTo>
                  <a:pt x="20409" y="142913"/>
                </a:lnTo>
                <a:lnTo>
                  <a:pt x="214973" y="142913"/>
                </a:lnTo>
                <a:lnTo>
                  <a:pt x="174168" y="0"/>
                </a:lnTo>
                <a:close/>
                <a:moveTo>
                  <a:pt x="90412" y="1001217"/>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561" name="Freeform 561"/>
          <p:cNvSpPr/>
          <p:nvPr/>
        </p:nvSpPr>
        <p:spPr>
          <a:xfrm>
            <a:off x="3397234" y="2232005"/>
            <a:ext cx="121020" cy="61395"/>
          </a:xfrm>
          <a:custGeom>
            <a:avLst/>
            <a:gdLst/>
            <a:ahLst/>
            <a:cxnLst/>
            <a:rect l="0" t="0" r="0" b="0"/>
            <a:pathLst>
              <a:path w="281457" h="142913">
                <a:moveTo>
                  <a:pt x="261048" y="0"/>
                </a:moveTo>
                <a:lnTo>
                  <a:pt x="0" y="0"/>
                </a:lnTo>
                <a:lnTo>
                  <a:pt x="0" y="142913"/>
                </a:lnTo>
                <a:lnTo>
                  <a:pt x="281457" y="142913"/>
                </a:lnTo>
                <a:close/>
                <a:moveTo>
                  <a:pt x="-48121" y="601052"/>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562" name="Freeform 562"/>
          <p:cNvSpPr/>
          <p:nvPr/>
        </p:nvSpPr>
        <p:spPr>
          <a:xfrm>
            <a:off x="3348077" y="2317960"/>
            <a:ext cx="73741" cy="122790"/>
          </a:xfrm>
          <a:custGeom>
            <a:avLst/>
            <a:gdLst/>
            <a:ahLst/>
            <a:cxnLst/>
            <a:rect l="0" t="0" r="0" b="0"/>
            <a:pathLst>
              <a:path w="171501" h="285827">
                <a:moveTo>
                  <a:pt x="0" y="285827"/>
                </a:moveTo>
                <a:lnTo>
                  <a:pt x="171501" y="285827"/>
                </a:lnTo>
                <a:lnTo>
                  <a:pt x="171501" y="0"/>
                </a:lnTo>
                <a:lnTo>
                  <a:pt x="0" y="0"/>
                </a:lnTo>
                <a:lnTo>
                  <a:pt x="0" y="285827"/>
                </a:lnTo>
                <a:close/>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563" name="Freeform 563"/>
          <p:cNvSpPr/>
          <p:nvPr/>
        </p:nvSpPr>
        <p:spPr>
          <a:xfrm>
            <a:off x="3522017" y="2146048"/>
            <a:ext cx="104725" cy="61395"/>
          </a:xfrm>
          <a:custGeom>
            <a:avLst/>
            <a:gdLst/>
            <a:ahLst/>
            <a:cxnLst/>
            <a:rect l="0" t="0" r="0" b="0"/>
            <a:pathLst>
              <a:path w="243561" h="142913">
                <a:moveTo>
                  <a:pt x="243561" y="142913"/>
                </a:moveTo>
                <a:lnTo>
                  <a:pt x="202756" y="0"/>
                </a:lnTo>
                <a:lnTo>
                  <a:pt x="0" y="0"/>
                </a:lnTo>
                <a:lnTo>
                  <a:pt x="20397" y="142913"/>
                </a:lnTo>
                <a:close/>
                <a:moveTo>
                  <a:pt x="-281152" y="801141"/>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564" name="Freeform 564"/>
          <p:cNvSpPr/>
          <p:nvPr/>
        </p:nvSpPr>
        <p:spPr>
          <a:xfrm>
            <a:off x="3143149" y="2146048"/>
            <a:ext cx="104722" cy="61395"/>
          </a:xfrm>
          <a:custGeom>
            <a:avLst/>
            <a:gdLst/>
            <a:ahLst/>
            <a:cxnLst/>
            <a:rect l="0" t="0" r="0" b="0"/>
            <a:pathLst>
              <a:path w="243554" h="142913">
                <a:moveTo>
                  <a:pt x="0" y="142913"/>
                </a:moveTo>
                <a:lnTo>
                  <a:pt x="223158" y="142913"/>
                </a:lnTo>
                <a:lnTo>
                  <a:pt x="243554" y="0"/>
                </a:lnTo>
                <a:lnTo>
                  <a:pt x="40809" y="0"/>
                </a:lnTo>
                <a:close/>
                <a:moveTo>
                  <a:pt x="599980" y="801141"/>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565" name="Freeform 565"/>
          <p:cNvSpPr/>
          <p:nvPr/>
        </p:nvSpPr>
        <p:spPr>
          <a:xfrm>
            <a:off x="3118569" y="2232005"/>
            <a:ext cx="117016" cy="61395"/>
          </a:xfrm>
          <a:custGeom>
            <a:avLst/>
            <a:gdLst/>
            <a:ahLst/>
            <a:cxnLst/>
            <a:rect l="0" t="0" r="0" b="0"/>
            <a:pathLst>
              <a:path w="272145" h="142913">
                <a:moveTo>
                  <a:pt x="272145" y="0"/>
                </a:moveTo>
                <a:lnTo>
                  <a:pt x="40810" y="0"/>
                </a:lnTo>
                <a:lnTo>
                  <a:pt x="0" y="142913"/>
                </a:lnTo>
                <a:lnTo>
                  <a:pt x="251724" y="142913"/>
                </a:lnTo>
                <a:close/>
                <a:moveTo>
                  <a:pt x="599970" y="601052"/>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566" name="Freeform 566"/>
          <p:cNvSpPr/>
          <p:nvPr/>
        </p:nvSpPr>
        <p:spPr>
          <a:xfrm>
            <a:off x="3311206" y="2465308"/>
            <a:ext cx="147483" cy="24558"/>
          </a:xfrm>
          <a:custGeom>
            <a:avLst/>
            <a:gdLst/>
            <a:ahLst/>
            <a:cxnLst/>
            <a:rect l="0" t="0" r="0" b="0"/>
            <a:pathLst>
              <a:path w="343001" h="57166">
                <a:moveTo>
                  <a:pt x="0" y="57166"/>
                </a:moveTo>
                <a:lnTo>
                  <a:pt x="343001" y="57166"/>
                </a:lnTo>
                <a:lnTo>
                  <a:pt x="343001" y="0"/>
                </a:lnTo>
                <a:lnTo>
                  <a:pt x="0" y="0"/>
                </a:lnTo>
                <a:lnTo>
                  <a:pt x="0" y="57166"/>
                </a:lnTo>
                <a:close/>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567" name="Freeform 567"/>
          <p:cNvSpPr/>
          <p:nvPr/>
        </p:nvSpPr>
        <p:spPr>
          <a:xfrm>
            <a:off x="3534304" y="2232005"/>
            <a:ext cx="117012" cy="61395"/>
          </a:xfrm>
          <a:custGeom>
            <a:avLst/>
            <a:gdLst/>
            <a:ahLst/>
            <a:cxnLst/>
            <a:rect l="0" t="0" r="0" b="0"/>
            <a:pathLst>
              <a:path w="272136" h="142913">
                <a:moveTo>
                  <a:pt x="231331" y="0"/>
                </a:moveTo>
                <a:lnTo>
                  <a:pt x="0" y="0"/>
                </a:lnTo>
                <a:lnTo>
                  <a:pt x="20409" y="142913"/>
                </a:lnTo>
                <a:lnTo>
                  <a:pt x="272136" y="142913"/>
                </a:lnTo>
                <a:close/>
                <a:moveTo>
                  <a:pt x="-366903" y="601052"/>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568" name="Freeform 568"/>
          <p:cNvSpPr/>
          <p:nvPr/>
        </p:nvSpPr>
        <p:spPr>
          <a:xfrm>
            <a:off x="3288500" y="1974138"/>
            <a:ext cx="84155" cy="61395"/>
          </a:xfrm>
          <a:custGeom>
            <a:avLst/>
            <a:gdLst/>
            <a:ahLst/>
            <a:cxnLst/>
            <a:rect l="0" t="0" r="0" b="0"/>
            <a:pathLst>
              <a:path w="195720" h="142913">
                <a:moveTo>
                  <a:pt x="195720" y="0"/>
                </a:moveTo>
                <a:lnTo>
                  <a:pt x="20409" y="0"/>
                </a:lnTo>
                <a:lnTo>
                  <a:pt x="0" y="142913"/>
                </a:lnTo>
                <a:lnTo>
                  <a:pt x="195720" y="142913"/>
                </a:lnTo>
                <a:close/>
                <a:moveTo>
                  <a:pt x="805015" y="1201305"/>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569" name="Freeform 569"/>
          <p:cNvSpPr/>
          <p:nvPr/>
        </p:nvSpPr>
        <p:spPr>
          <a:xfrm>
            <a:off x="3263927" y="2146048"/>
            <a:ext cx="108728" cy="61395"/>
          </a:xfrm>
          <a:custGeom>
            <a:avLst/>
            <a:gdLst/>
            <a:ahLst/>
            <a:cxnLst/>
            <a:rect l="0" t="0" r="0" b="0"/>
            <a:pathLst>
              <a:path w="252870" h="142913">
                <a:moveTo>
                  <a:pt x="0" y="142913"/>
                </a:moveTo>
                <a:lnTo>
                  <a:pt x="252870" y="142913"/>
                </a:lnTo>
                <a:lnTo>
                  <a:pt x="252870" y="0"/>
                </a:lnTo>
                <a:lnTo>
                  <a:pt x="20409" y="0"/>
                </a:lnTo>
                <a:close/>
                <a:moveTo>
                  <a:pt x="319088" y="801141"/>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570" name="Freeform 570"/>
          <p:cNvSpPr/>
          <p:nvPr/>
        </p:nvSpPr>
        <p:spPr>
          <a:xfrm>
            <a:off x="3167730" y="2060096"/>
            <a:ext cx="92434" cy="61395"/>
          </a:xfrm>
          <a:custGeom>
            <a:avLst/>
            <a:gdLst/>
            <a:ahLst/>
            <a:cxnLst/>
            <a:rect l="0" t="0" r="0" b="0"/>
            <a:pathLst>
              <a:path w="214975" h="142913">
                <a:moveTo>
                  <a:pt x="0" y="142913"/>
                </a:moveTo>
                <a:lnTo>
                  <a:pt x="194566" y="142913"/>
                </a:lnTo>
                <a:lnTo>
                  <a:pt x="214975" y="0"/>
                </a:lnTo>
                <a:lnTo>
                  <a:pt x="40807" y="0"/>
                </a:lnTo>
                <a:close/>
                <a:moveTo>
                  <a:pt x="742889" y="1001217"/>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571" name="Freeform 571"/>
          <p:cNvSpPr/>
          <p:nvPr/>
        </p:nvSpPr>
        <p:spPr>
          <a:xfrm>
            <a:off x="3276219" y="2060096"/>
            <a:ext cx="96436" cy="61395"/>
          </a:xfrm>
          <a:custGeom>
            <a:avLst/>
            <a:gdLst/>
            <a:ahLst/>
            <a:cxnLst/>
            <a:rect l="0" t="0" r="0" b="0"/>
            <a:pathLst>
              <a:path w="224282" h="142913">
                <a:moveTo>
                  <a:pt x="0" y="142913"/>
                </a:moveTo>
                <a:lnTo>
                  <a:pt x="224282" y="142913"/>
                </a:lnTo>
                <a:lnTo>
                  <a:pt x="224282" y="0"/>
                </a:lnTo>
                <a:lnTo>
                  <a:pt x="20396" y="0"/>
                </a:lnTo>
                <a:close/>
                <a:moveTo>
                  <a:pt x="490576" y="1001217"/>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572" name="Freeform 572"/>
          <p:cNvSpPr/>
          <p:nvPr/>
        </p:nvSpPr>
        <p:spPr>
          <a:xfrm>
            <a:off x="3192309" y="1974138"/>
            <a:ext cx="80147" cy="61395"/>
          </a:xfrm>
          <a:custGeom>
            <a:avLst/>
            <a:gdLst/>
            <a:ahLst/>
            <a:cxnLst/>
            <a:rect l="0" t="0" r="0" b="0"/>
            <a:pathLst>
              <a:path w="186398" h="142913">
                <a:moveTo>
                  <a:pt x="0" y="142913"/>
                </a:moveTo>
                <a:lnTo>
                  <a:pt x="165976" y="142913"/>
                </a:lnTo>
                <a:lnTo>
                  <a:pt x="186398" y="0"/>
                </a:lnTo>
                <a:lnTo>
                  <a:pt x="40805" y="0"/>
                </a:lnTo>
                <a:close/>
                <a:moveTo>
                  <a:pt x="885812" y="1201305"/>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pic>
        <p:nvPicPr>
          <p:cNvPr id="573" name="Picture 57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3308402" y="917232"/>
            <a:ext cx="665017" cy="665033"/>
          </a:xfrm>
          <a:prstGeom prst="rect">
            <a:avLst/>
          </a:prstGeom>
          <a:noFill/>
        </p:spPr>
      </p:pic>
      <p:pic>
        <p:nvPicPr>
          <p:cNvPr id="574" name="Picture 57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298453" y="208295"/>
            <a:ext cx="187734" cy="187545"/>
          </a:xfrm>
          <a:prstGeom prst="rect">
            <a:avLst/>
          </a:prstGeom>
          <a:noFill/>
        </p:spPr>
      </p:pic>
      <p:sp>
        <p:nvSpPr>
          <p:cNvPr id="575" name="Freeform 575"/>
          <p:cNvSpPr/>
          <p:nvPr/>
        </p:nvSpPr>
        <p:spPr>
          <a:xfrm>
            <a:off x="298947" y="558007"/>
            <a:ext cx="186938" cy="47577"/>
          </a:xfrm>
          <a:custGeom>
            <a:avLst/>
            <a:gdLst/>
            <a:ahLst/>
            <a:cxnLst/>
            <a:rect l="0" t="0" r="0" b="0"/>
            <a:pathLst>
              <a:path w="72952" h="18469">
                <a:moveTo>
                  <a:pt x="64010" y="0"/>
                </a:moveTo>
                <a:lnTo>
                  <a:pt x="8942" y="0"/>
                </a:lnTo>
                <a:cubicBezTo>
                  <a:pt x="3841" y="360"/>
                  <a:pt x="0" y="4787"/>
                  <a:pt x="358" y="9885"/>
                </a:cubicBezTo>
                <a:cubicBezTo>
                  <a:pt x="682" y="14485"/>
                  <a:pt x="4342" y="18145"/>
                  <a:pt x="8942" y="18469"/>
                </a:cubicBezTo>
                <a:lnTo>
                  <a:pt x="64010" y="18469"/>
                </a:lnTo>
                <a:cubicBezTo>
                  <a:pt x="69111" y="18109"/>
                  <a:pt x="72952" y="13683"/>
                  <a:pt x="72594" y="8584"/>
                </a:cubicBezTo>
                <a:cubicBezTo>
                  <a:pt x="72270" y="3984"/>
                  <a:pt x="68610" y="324"/>
                  <a:pt x="64010" y="0"/>
                </a:cubicBezTo>
                <a:close/>
                <a:moveTo>
                  <a:pt x="5499" y="50199"/>
                </a:moveTo>
              </a:path>
            </a:pathLst>
          </a:custGeom>
          <a:solidFill>
            <a:srgbClr val="F05A5A">
              <a:alpha val="100000"/>
            </a:srgbClr>
          </a:solidFill>
          <a:ln w="32543">
            <a:noFill/>
          </a:ln>
        </p:spPr>
        <p:style>
          <a:lnRef idx="2">
            <a:schemeClr val="accent1">
              <a:shade val="50000"/>
            </a:schemeClr>
          </a:lnRef>
          <a:fillRef idx="1">
            <a:schemeClr val="accent1"/>
          </a:fillRef>
          <a:effectRef idx="0">
            <a:schemeClr val="accent1"/>
          </a:effectRef>
          <a:fontRef idx="minor">
            <a:schemeClr val="lt1"/>
          </a:fontRef>
        </p:style>
      </p:sp>
      <p:sp>
        <p:nvSpPr>
          <p:cNvPr id="576" name="Freeform 576"/>
          <p:cNvSpPr/>
          <p:nvPr/>
        </p:nvSpPr>
        <p:spPr>
          <a:xfrm>
            <a:off x="341199" y="638600"/>
            <a:ext cx="102399" cy="47574"/>
          </a:xfrm>
          <a:custGeom>
            <a:avLst/>
            <a:gdLst/>
            <a:ahLst/>
            <a:cxnLst/>
            <a:rect l="0" t="0" r="0" b="0"/>
            <a:pathLst>
              <a:path w="39961" h="18468">
                <a:moveTo>
                  <a:pt x="19996" y="18468"/>
                </a:moveTo>
                <a:cubicBezTo>
                  <a:pt x="30446" y="18453"/>
                  <a:pt x="39133" y="10416"/>
                  <a:pt x="39961" y="0"/>
                </a:cubicBezTo>
                <a:lnTo>
                  <a:pt x="0" y="0"/>
                </a:lnTo>
                <a:cubicBezTo>
                  <a:pt x="850" y="10418"/>
                  <a:pt x="9543" y="18447"/>
                  <a:pt x="19996" y="18468"/>
                </a:cubicBezTo>
                <a:close/>
                <a:moveTo>
                  <a:pt x="-60742" y="18914"/>
                </a:moveTo>
              </a:path>
            </a:pathLst>
          </a:custGeom>
          <a:solidFill>
            <a:srgbClr val="F05A5A">
              <a:alpha val="100000"/>
            </a:srgbClr>
          </a:solidFill>
          <a:ln w="32543">
            <a:noFill/>
          </a:ln>
        </p:spPr>
        <p:style>
          <a:lnRef idx="2">
            <a:schemeClr val="accent1">
              <a:shade val="50000"/>
            </a:schemeClr>
          </a:lnRef>
          <a:fillRef idx="1">
            <a:schemeClr val="accent1"/>
          </a:fillRef>
          <a:effectRef idx="0">
            <a:schemeClr val="accent1"/>
          </a:effectRef>
          <a:fontRef idx="minor">
            <a:schemeClr val="lt1"/>
          </a:fontRef>
        </p:style>
      </p:sp>
      <p:pic>
        <p:nvPicPr>
          <p:cNvPr id="577" name="Picture 57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187246" y="97387"/>
            <a:ext cx="409908" cy="427764"/>
          </a:xfrm>
          <a:prstGeom prst="rect">
            <a:avLst/>
          </a:prstGeom>
          <a:noFill/>
        </p:spPr>
      </p:pic>
      <p:sp>
        <p:nvSpPr>
          <p:cNvPr id="578" name="Freeform 578"/>
          <p:cNvSpPr/>
          <p:nvPr/>
        </p:nvSpPr>
        <p:spPr>
          <a:xfrm>
            <a:off x="1841367" y="2187868"/>
            <a:ext cx="177756" cy="309529"/>
          </a:xfrm>
          <a:custGeom>
            <a:avLst/>
            <a:gdLst/>
            <a:ahLst/>
            <a:cxnLst/>
            <a:rect l="0" t="0" r="0" b="0"/>
            <a:pathLst>
              <a:path w="512061" h="889845">
                <a:moveTo>
                  <a:pt x="458950" y="242570"/>
                </a:moveTo>
                <a:cubicBezTo>
                  <a:pt x="428901" y="138176"/>
                  <a:pt x="382838" y="0"/>
                  <a:pt x="256105" y="0"/>
                </a:cubicBezTo>
                <a:cubicBezTo>
                  <a:pt x="129385" y="0"/>
                  <a:pt x="79828" y="136894"/>
                  <a:pt x="53204" y="242570"/>
                </a:cubicBezTo>
                <a:lnTo>
                  <a:pt x="0" y="439522"/>
                </a:lnTo>
                <a:cubicBezTo>
                  <a:pt x="0" y="506591"/>
                  <a:pt x="69552" y="564261"/>
                  <a:pt x="156575" y="590334"/>
                </a:cubicBezTo>
                <a:lnTo>
                  <a:pt x="156575" y="804978"/>
                </a:lnTo>
                <a:cubicBezTo>
                  <a:pt x="156575" y="851849"/>
                  <a:pt x="201127" y="889845"/>
                  <a:pt x="256042" y="889845"/>
                </a:cubicBezTo>
                <a:cubicBezTo>
                  <a:pt x="310969" y="889845"/>
                  <a:pt x="355483" y="851788"/>
                  <a:pt x="355483" y="804978"/>
                </a:cubicBezTo>
                <a:lnTo>
                  <a:pt x="355483" y="590334"/>
                </a:lnTo>
                <a:cubicBezTo>
                  <a:pt x="442516" y="564287"/>
                  <a:pt x="512061" y="506616"/>
                  <a:pt x="512061" y="439522"/>
                </a:cubicBezTo>
                <a:close/>
                <a:moveTo>
                  <a:pt x="647456" y="891108"/>
                </a:moveTo>
              </a:path>
            </a:pathLst>
          </a:custGeom>
          <a:solidFill>
            <a:srgbClr val="FFFFFF">
              <a:alpha val="100000"/>
            </a:srgbClr>
          </a:solidFill>
          <a:ln w="4408">
            <a:noFill/>
          </a:ln>
        </p:spPr>
        <p:style>
          <a:lnRef idx="2">
            <a:schemeClr val="accent1">
              <a:shade val="50000"/>
            </a:schemeClr>
          </a:lnRef>
          <a:fillRef idx="1">
            <a:schemeClr val="accent1"/>
          </a:fillRef>
          <a:effectRef idx="0">
            <a:schemeClr val="accent1"/>
          </a:effectRef>
          <a:fontRef idx="minor">
            <a:schemeClr val="lt1"/>
          </a:fontRef>
        </p:style>
      </p:sp>
      <p:sp>
        <p:nvSpPr>
          <p:cNvPr id="579" name="Freeform 579"/>
          <p:cNvSpPr/>
          <p:nvPr/>
        </p:nvSpPr>
        <p:spPr>
          <a:xfrm>
            <a:off x="1869855" y="2061063"/>
            <a:ext cx="120837" cy="121079"/>
          </a:xfrm>
          <a:custGeom>
            <a:avLst/>
            <a:gdLst/>
            <a:ahLst/>
            <a:cxnLst/>
            <a:rect l="0" t="0" r="0" b="0"/>
            <a:pathLst>
              <a:path w="348095" h="348082">
                <a:moveTo>
                  <a:pt x="174092" y="348082"/>
                </a:moveTo>
                <a:cubicBezTo>
                  <a:pt x="270206" y="348057"/>
                  <a:pt x="348095" y="270117"/>
                  <a:pt x="348069" y="174016"/>
                </a:cubicBezTo>
                <a:cubicBezTo>
                  <a:pt x="348044" y="77902"/>
                  <a:pt x="270117" y="0"/>
                  <a:pt x="174003" y="26"/>
                </a:cubicBezTo>
                <a:cubicBezTo>
                  <a:pt x="77902" y="51"/>
                  <a:pt x="17" y="77966"/>
                  <a:pt x="17" y="174054"/>
                </a:cubicBezTo>
                <a:cubicBezTo>
                  <a:pt x="0" y="270155"/>
                  <a:pt x="77890" y="348069"/>
                  <a:pt x="173978" y="348082"/>
                </a:cubicBezTo>
                <a:cubicBezTo>
                  <a:pt x="174016" y="348082"/>
                  <a:pt x="174054" y="348082"/>
                  <a:pt x="174092" y="348082"/>
                </a:cubicBezTo>
                <a:close/>
                <a:moveTo>
                  <a:pt x="824421" y="1255649"/>
                </a:moveTo>
              </a:path>
            </a:pathLst>
          </a:custGeom>
          <a:solidFill>
            <a:srgbClr val="FFFFFF">
              <a:alpha val="100000"/>
            </a:srgbClr>
          </a:solidFill>
          <a:ln w="4408">
            <a:noFill/>
          </a:ln>
        </p:spPr>
        <p:style>
          <a:lnRef idx="2">
            <a:schemeClr val="accent1">
              <a:shade val="50000"/>
            </a:schemeClr>
          </a:lnRef>
          <a:fillRef idx="1">
            <a:schemeClr val="accent1"/>
          </a:fillRef>
          <a:effectRef idx="0">
            <a:schemeClr val="accent1"/>
          </a:effectRef>
          <a:fontRef idx="minor">
            <a:schemeClr val="lt1"/>
          </a:fontRef>
        </p:style>
      </p:sp>
      <p:sp>
        <p:nvSpPr>
          <p:cNvPr id="580" name="Freeform 580"/>
          <p:cNvSpPr/>
          <p:nvPr/>
        </p:nvSpPr>
        <p:spPr>
          <a:xfrm>
            <a:off x="2044436" y="2083665"/>
            <a:ext cx="122064" cy="117414"/>
          </a:xfrm>
          <a:custGeom>
            <a:avLst/>
            <a:gdLst/>
            <a:ahLst/>
            <a:cxnLst/>
            <a:rect l="0" t="0" r="0" b="0"/>
            <a:pathLst>
              <a:path w="348484" h="348476">
                <a:moveTo>
                  <a:pt x="174279" y="348476"/>
                </a:moveTo>
                <a:cubicBezTo>
                  <a:pt x="270494" y="348450"/>
                  <a:pt x="348484" y="270421"/>
                  <a:pt x="348459" y="174206"/>
                </a:cubicBezTo>
                <a:cubicBezTo>
                  <a:pt x="348434" y="77978"/>
                  <a:pt x="270405" y="0"/>
                  <a:pt x="174190" y="26"/>
                </a:cubicBezTo>
                <a:cubicBezTo>
                  <a:pt x="77986" y="51"/>
                  <a:pt x="10" y="78042"/>
                  <a:pt x="10" y="174244"/>
                </a:cubicBezTo>
                <a:cubicBezTo>
                  <a:pt x="0" y="270460"/>
                  <a:pt x="77990" y="348463"/>
                  <a:pt x="174202" y="348476"/>
                </a:cubicBezTo>
                <a:cubicBezTo>
                  <a:pt x="174228" y="348476"/>
                  <a:pt x="174253" y="348476"/>
                  <a:pt x="174279" y="348476"/>
                </a:cubicBezTo>
                <a:close/>
                <a:moveTo>
                  <a:pt x="875280" y="1256360"/>
                </a:moveTo>
              </a:path>
            </a:pathLst>
          </a:custGeom>
          <a:solidFill>
            <a:srgbClr val="FFFFFF">
              <a:alpha val="100000"/>
            </a:srgbClr>
          </a:solidFill>
          <a:ln w="4279">
            <a:noFill/>
          </a:ln>
        </p:spPr>
        <p:style>
          <a:lnRef idx="2">
            <a:schemeClr val="accent1">
              <a:shade val="50000"/>
            </a:schemeClr>
          </a:lnRef>
          <a:fillRef idx="1">
            <a:schemeClr val="accent1"/>
          </a:fillRef>
          <a:effectRef idx="0">
            <a:schemeClr val="accent1"/>
          </a:effectRef>
          <a:fontRef idx="minor">
            <a:schemeClr val="lt1"/>
          </a:fontRef>
        </p:style>
      </p:sp>
      <p:sp>
        <p:nvSpPr>
          <p:cNvPr id="581" name="Freeform 581"/>
          <p:cNvSpPr/>
          <p:nvPr/>
        </p:nvSpPr>
        <p:spPr>
          <a:xfrm>
            <a:off x="2033518" y="2206629"/>
            <a:ext cx="143948" cy="300167"/>
          </a:xfrm>
          <a:custGeom>
            <a:avLst/>
            <a:gdLst/>
            <a:ahLst/>
            <a:cxnLst/>
            <a:rect l="0" t="0" r="0" b="0"/>
            <a:pathLst>
              <a:path w="410961" h="890868">
                <a:moveTo>
                  <a:pt x="328690" y="0"/>
                </a:moveTo>
                <a:lnTo>
                  <a:pt x="82113" y="0"/>
                </a:lnTo>
                <a:cubicBezTo>
                  <a:pt x="36752" y="39"/>
                  <a:pt x="0" y="36830"/>
                  <a:pt x="0" y="82182"/>
                </a:cubicBezTo>
                <a:lnTo>
                  <a:pt x="0" y="447079"/>
                </a:lnTo>
                <a:cubicBezTo>
                  <a:pt x="9" y="492468"/>
                  <a:pt x="36801" y="529260"/>
                  <a:pt x="82190" y="529273"/>
                </a:cubicBezTo>
                <a:lnTo>
                  <a:pt x="105903" y="529273"/>
                </a:lnTo>
                <a:lnTo>
                  <a:pt x="105903" y="805904"/>
                </a:lnTo>
                <a:cubicBezTo>
                  <a:pt x="105903" y="852828"/>
                  <a:pt x="150509" y="890868"/>
                  <a:pt x="205513" y="890868"/>
                </a:cubicBezTo>
                <a:cubicBezTo>
                  <a:pt x="260517" y="890868"/>
                  <a:pt x="305056" y="852767"/>
                  <a:pt x="305056" y="805904"/>
                </a:cubicBezTo>
                <a:lnTo>
                  <a:pt x="305056" y="529248"/>
                </a:lnTo>
                <a:lnTo>
                  <a:pt x="328741" y="529248"/>
                </a:lnTo>
                <a:cubicBezTo>
                  <a:pt x="374131" y="529248"/>
                  <a:pt x="410923" y="492456"/>
                  <a:pt x="410936" y="447066"/>
                </a:cubicBezTo>
                <a:lnTo>
                  <a:pt x="410936" y="82182"/>
                </a:lnTo>
                <a:cubicBezTo>
                  <a:pt x="410961" y="36818"/>
                  <a:pt x="374194" y="26"/>
                  <a:pt x="328830" y="0"/>
                </a:cubicBezTo>
                <a:cubicBezTo>
                  <a:pt x="328817" y="0"/>
                  <a:pt x="328792" y="0"/>
                  <a:pt x="328767" y="0"/>
                </a:cubicBezTo>
                <a:close/>
                <a:moveTo>
                  <a:pt x="889980" y="891413"/>
                </a:moveTo>
              </a:path>
            </a:pathLst>
          </a:custGeom>
          <a:solidFill>
            <a:srgbClr val="FFFFFF">
              <a:alpha val="100000"/>
            </a:srgbClr>
          </a:solidFill>
          <a:ln w="4279">
            <a:noFill/>
          </a:ln>
        </p:spPr>
        <p:style>
          <a:lnRef idx="2">
            <a:schemeClr val="accent1">
              <a:shade val="50000"/>
            </a:schemeClr>
          </a:lnRef>
          <a:fillRef idx="1">
            <a:schemeClr val="accent1"/>
          </a:fillRef>
          <a:effectRef idx="0">
            <a:schemeClr val="accent1"/>
          </a:effectRef>
          <a:fontRef idx="minor">
            <a:schemeClr val="lt1"/>
          </a:fontRef>
        </p:style>
      </p:sp>
      <p:sp>
        <p:nvSpPr>
          <p:cNvPr id="582" name="Freeform 582"/>
          <p:cNvSpPr/>
          <p:nvPr/>
        </p:nvSpPr>
        <p:spPr>
          <a:xfrm>
            <a:off x="1823973" y="1555878"/>
            <a:ext cx="527685" cy="390270"/>
          </a:xfrm>
          <a:custGeom>
            <a:avLst/>
            <a:gdLst/>
            <a:ahLst/>
            <a:cxnLst/>
            <a:rect l="0" t="0" r="0" b="0"/>
            <a:pathLst>
              <a:path w="527685" h="390270">
                <a:moveTo>
                  <a:pt x="325375" y="287019"/>
                </a:moveTo>
                <a:cubicBezTo>
                  <a:pt x="410972" y="390270"/>
                  <a:pt x="527685" y="240664"/>
                  <a:pt x="479934" y="126238"/>
                </a:cubicBezTo>
                <a:cubicBezTo>
                  <a:pt x="451866" y="58419"/>
                  <a:pt x="399797" y="37211"/>
                  <a:pt x="333884" y="58165"/>
                </a:cubicBezTo>
                <a:cubicBezTo>
                  <a:pt x="249175" y="88138"/>
                  <a:pt x="224918" y="172338"/>
                  <a:pt x="164212" y="224663"/>
                </a:cubicBezTo>
                <a:cubicBezTo>
                  <a:pt x="46102" y="316738"/>
                  <a:pt x="50674" y="40386"/>
                  <a:pt x="203200" y="158242"/>
                </a:cubicBezTo>
                <a:cubicBezTo>
                  <a:pt x="218949" y="135127"/>
                  <a:pt x="227203" y="122555"/>
                  <a:pt x="242316" y="102488"/>
                </a:cubicBezTo>
                <a:cubicBezTo>
                  <a:pt x="145924" y="0"/>
                  <a:pt x="0" y="59308"/>
                  <a:pt x="6604" y="201802"/>
                </a:cubicBezTo>
                <a:cubicBezTo>
                  <a:pt x="12066" y="285369"/>
                  <a:pt x="90678" y="338201"/>
                  <a:pt x="154813" y="309118"/>
                </a:cubicBezTo>
                <a:cubicBezTo>
                  <a:pt x="236094" y="275589"/>
                  <a:pt x="274956" y="144271"/>
                  <a:pt x="365379" y="134493"/>
                </a:cubicBezTo>
                <a:cubicBezTo>
                  <a:pt x="451231" y="126492"/>
                  <a:pt x="436627" y="275336"/>
                  <a:pt x="356871" y="229234"/>
                </a:cubicBezTo>
                <a:cubicBezTo>
                  <a:pt x="365125" y="225551"/>
                  <a:pt x="373381" y="221742"/>
                  <a:pt x="381509" y="218058"/>
                </a:cubicBezTo>
                <a:cubicBezTo>
                  <a:pt x="347091" y="211836"/>
                  <a:pt x="312802" y="205232"/>
                  <a:pt x="278131" y="198882"/>
                </a:cubicBezTo>
                <a:cubicBezTo>
                  <a:pt x="298197" y="247522"/>
                  <a:pt x="305309" y="265302"/>
                  <a:pt x="323978" y="318769"/>
                </a:cubicBezTo>
                <a:cubicBezTo>
                  <a:pt x="323343" y="309880"/>
                  <a:pt x="325882" y="295909"/>
                  <a:pt x="325375" y="287019"/>
                </a:cubicBezTo>
                <a:close/>
                <a:moveTo>
                  <a:pt x="3191130" y="5302122"/>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83" name="Freeform 583"/>
          <p:cNvSpPr/>
          <p:nvPr/>
        </p:nvSpPr>
        <p:spPr>
          <a:xfrm>
            <a:off x="1592498" y="954416"/>
            <a:ext cx="426550" cy="344527"/>
          </a:xfrm>
          <a:custGeom>
            <a:avLst/>
            <a:gdLst/>
            <a:ahLst/>
            <a:cxnLst/>
            <a:rect l="0" t="0" r="0" b="0"/>
            <a:pathLst>
              <a:path w="1173900" h="950570">
                <a:moveTo>
                  <a:pt x="987083" y="402171"/>
                </a:moveTo>
                <a:cubicBezTo>
                  <a:pt x="968794" y="248616"/>
                  <a:pt x="840905" y="131572"/>
                  <a:pt x="683680" y="131572"/>
                </a:cubicBezTo>
                <a:cubicBezTo>
                  <a:pt x="636156" y="131572"/>
                  <a:pt x="592278" y="142583"/>
                  <a:pt x="555714" y="160871"/>
                </a:cubicBezTo>
                <a:cubicBezTo>
                  <a:pt x="497218" y="62104"/>
                  <a:pt x="394856" y="0"/>
                  <a:pt x="270549" y="0"/>
                </a:cubicBezTo>
                <a:cubicBezTo>
                  <a:pt x="157214" y="0"/>
                  <a:pt x="58497" y="58547"/>
                  <a:pt x="0" y="142583"/>
                </a:cubicBezTo>
                <a:cubicBezTo>
                  <a:pt x="120650" y="149899"/>
                  <a:pt x="233985" y="215710"/>
                  <a:pt x="303454" y="314427"/>
                </a:cubicBezTo>
                <a:cubicBezTo>
                  <a:pt x="345847" y="300038"/>
                  <a:pt x="390297" y="292634"/>
                  <a:pt x="435077" y="292482"/>
                </a:cubicBezTo>
                <a:cubicBezTo>
                  <a:pt x="621526" y="292482"/>
                  <a:pt x="778675" y="427762"/>
                  <a:pt x="811696" y="610553"/>
                </a:cubicBezTo>
                <a:cubicBezTo>
                  <a:pt x="939585" y="672707"/>
                  <a:pt x="1023658" y="804330"/>
                  <a:pt x="1023658" y="950570"/>
                </a:cubicBezTo>
                <a:cubicBezTo>
                  <a:pt x="1115099" y="899389"/>
                  <a:pt x="1173646" y="800672"/>
                  <a:pt x="1173646" y="687337"/>
                </a:cubicBezTo>
                <a:cubicBezTo>
                  <a:pt x="1173900" y="563614"/>
                  <a:pt x="1100621" y="451562"/>
                  <a:pt x="987083" y="402171"/>
                </a:cubicBezTo>
                <a:close/>
                <a:moveTo>
                  <a:pt x="426797" y="1411732"/>
                </a:moveTo>
              </a:path>
            </a:pathLst>
          </a:custGeom>
          <a:solidFill>
            <a:srgbClr val="FFFFFF">
              <a:alpha val="100000"/>
            </a:srgbClr>
          </a:solidFill>
          <a:ln w="4603">
            <a:noFill/>
          </a:ln>
        </p:spPr>
        <p:style>
          <a:lnRef idx="2">
            <a:schemeClr val="accent1">
              <a:shade val="50000"/>
            </a:schemeClr>
          </a:lnRef>
          <a:fillRef idx="1">
            <a:schemeClr val="accent1"/>
          </a:fillRef>
          <a:effectRef idx="0">
            <a:schemeClr val="accent1"/>
          </a:effectRef>
          <a:fontRef idx="minor">
            <a:schemeClr val="lt1"/>
          </a:fontRef>
        </p:style>
      </p:sp>
      <p:sp>
        <p:nvSpPr>
          <p:cNvPr id="584" name="Freeform 584"/>
          <p:cNvSpPr/>
          <p:nvPr/>
        </p:nvSpPr>
        <p:spPr>
          <a:xfrm>
            <a:off x="1664238" y="1192936"/>
            <a:ext cx="98302" cy="100705"/>
          </a:xfrm>
          <a:custGeom>
            <a:avLst/>
            <a:gdLst/>
            <a:ahLst/>
            <a:cxnLst/>
            <a:rect l="0" t="0" r="0" b="0"/>
            <a:pathLst>
              <a:path w="270535" h="277851">
                <a:moveTo>
                  <a:pt x="135267" y="0"/>
                </a:moveTo>
                <a:cubicBezTo>
                  <a:pt x="98704" y="0"/>
                  <a:pt x="65798" y="14618"/>
                  <a:pt x="40208" y="40208"/>
                </a:cubicBezTo>
                <a:cubicBezTo>
                  <a:pt x="14617" y="65812"/>
                  <a:pt x="0" y="98705"/>
                  <a:pt x="0" y="138925"/>
                </a:cubicBezTo>
                <a:cubicBezTo>
                  <a:pt x="0" y="175489"/>
                  <a:pt x="14630" y="208394"/>
                  <a:pt x="40208" y="237642"/>
                </a:cubicBezTo>
                <a:cubicBezTo>
                  <a:pt x="65798" y="263233"/>
                  <a:pt x="98704" y="277851"/>
                  <a:pt x="135267" y="277851"/>
                </a:cubicBezTo>
                <a:cubicBezTo>
                  <a:pt x="171831" y="277851"/>
                  <a:pt x="204736" y="263233"/>
                  <a:pt x="230327" y="237642"/>
                </a:cubicBezTo>
                <a:cubicBezTo>
                  <a:pt x="255917" y="212052"/>
                  <a:pt x="270535" y="179146"/>
                  <a:pt x="270535" y="138925"/>
                </a:cubicBezTo>
                <a:cubicBezTo>
                  <a:pt x="270535" y="102362"/>
                  <a:pt x="255905" y="69456"/>
                  <a:pt x="230327" y="40208"/>
                </a:cubicBezTo>
                <a:cubicBezTo>
                  <a:pt x="204749" y="10960"/>
                  <a:pt x="175488" y="0"/>
                  <a:pt x="135267" y="0"/>
                </a:cubicBezTo>
                <a:close/>
                <a:moveTo>
                  <a:pt x="-26556" y="753643"/>
                </a:moveTo>
              </a:path>
            </a:pathLst>
          </a:custGeom>
          <a:solidFill>
            <a:srgbClr val="FFFFFF">
              <a:alpha val="100000"/>
            </a:srgbClr>
          </a:solidFill>
          <a:ln w="4603">
            <a:noFill/>
          </a:ln>
        </p:spPr>
        <p:style>
          <a:lnRef idx="2">
            <a:schemeClr val="accent1">
              <a:shade val="50000"/>
            </a:schemeClr>
          </a:lnRef>
          <a:fillRef idx="1">
            <a:schemeClr val="accent1"/>
          </a:fillRef>
          <a:effectRef idx="0">
            <a:schemeClr val="accent1"/>
          </a:effectRef>
          <a:fontRef idx="minor">
            <a:schemeClr val="lt1"/>
          </a:fontRef>
        </p:style>
      </p:sp>
      <p:pic>
        <p:nvPicPr>
          <p:cNvPr id="585" name="Picture 58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1381275" y="1018021"/>
            <a:ext cx="569891" cy="447884"/>
          </a:xfrm>
          <a:prstGeom prst="rect">
            <a:avLst/>
          </a:prstGeom>
          <a:noFill/>
        </p:spPr>
      </p:pic>
      <p:sp>
        <p:nvSpPr>
          <p:cNvPr id="586" name="Rectangle 586"/>
          <p:cNvSpPr/>
          <p:nvPr/>
        </p:nvSpPr>
        <p:spPr>
          <a:xfrm>
            <a:off x="838707" y="259309"/>
            <a:ext cx="2418932" cy="369332"/>
          </a:xfrm>
          <a:prstGeom prst="rect">
            <a:avLst/>
          </a:prstGeom>
        </p:spPr>
        <p:txBody>
          <a:bodyPr wrap="none" lIns="0" tIns="0" rIns="0" bIns="0" anchor="t">
            <a:spAutoFit/>
          </a:bodyPr>
          <a:lstStyle/>
          <a:p>
            <a:r>
              <a:rPr lang="en-US" sz="2400" b="1" dirty="0">
                <a:solidFill>
                  <a:srgbClr val="000000"/>
                </a:solidFill>
                <a:latin typeface="Barlow"/>
              </a:rPr>
              <a:t>Energy Efficiency</a:t>
            </a:r>
            <a:endParaRPr lang="fi-FI" dirty="0">
              <a:latin typeface="Barlow"/>
            </a:endParaRPr>
          </a:p>
        </p:txBody>
      </p:sp>
      <p:sp>
        <p:nvSpPr>
          <p:cNvPr id="587" name="Rectangle 587"/>
          <p:cNvSpPr/>
          <p:nvPr/>
        </p:nvSpPr>
        <p:spPr>
          <a:xfrm>
            <a:off x="11159363" y="6191394"/>
            <a:ext cx="192119" cy="275806"/>
          </a:xfrm>
          <a:prstGeom prst="rect">
            <a:avLst/>
          </a:prstGeom>
        </p:spPr>
        <p:txBody>
          <a:bodyPr wrap="none" lIns="0" tIns="0" rIns="0" bIns="0">
            <a:spAutoFit/>
          </a:bodyPr>
          <a:lstStyle/>
          <a:p>
            <a:pPr marL="0"/>
            <a:r>
              <a:rPr lang="en-US" sz="1403" b="0" i="0" spc="0" baseline="0">
                <a:solidFill>
                  <a:srgbClr val="000000"/>
                </a:solidFill>
                <a:latin typeface="SegoeUI"/>
              </a:rPr>
              <a:t>12</a:t>
            </a:r>
          </a:p>
        </p:txBody>
      </p:sp>
      <p:sp>
        <p:nvSpPr>
          <p:cNvPr id="588" name="Rectangle 588"/>
          <p:cNvSpPr/>
          <p:nvPr/>
        </p:nvSpPr>
        <p:spPr>
          <a:xfrm>
            <a:off x="4730750" y="862442"/>
            <a:ext cx="528751" cy="306415"/>
          </a:xfrm>
          <a:prstGeom prst="rect">
            <a:avLst/>
          </a:prstGeom>
        </p:spPr>
        <p:txBody>
          <a:bodyPr wrap="none" lIns="0" tIns="0" rIns="0" bIns="0">
            <a:spAutoFit/>
          </a:bodyPr>
          <a:lstStyle/>
          <a:p>
            <a:pPr marL="0"/>
            <a:r>
              <a:rPr lang="en-US" sz="1800" b="1" i="0" spc="0" baseline="0">
                <a:solidFill>
                  <a:srgbClr val="FFFFFF"/>
                </a:solidFill>
                <a:latin typeface="Arial"/>
              </a:rPr>
              <a:t>A</a:t>
            </a:r>
            <a:r>
              <a:rPr lang="en-US" sz="1800" b="1" i="0" spc="0" baseline="0">
                <a:solidFill>
                  <a:srgbClr val="FFFFFF"/>
                </a:solidFill>
                <a:latin typeface="Barlow,Bold"/>
              </a:rPr>
              <a:t>ims</a:t>
            </a:r>
          </a:p>
        </p:txBody>
      </p:sp>
      <p:sp>
        <p:nvSpPr>
          <p:cNvPr id="589" name="Rectangle 589"/>
          <p:cNvSpPr/>
          <p:nvPr/>
        </p:nvSpPr>
        <p:spPr>
          <a:xfrm>
            <a:off x="854233" y="2646223"/>
            <a:ext cx="10171474" cy="184666"/>
          </a:xfrm>
          <a:prstGeom prst="rect">
            <a:avLst/>
          </a:prstGeom>
        </p:spPr>
        <p:txBody>
          <a:bodyPr wrap="square" lIns="0" tIns="0" rIns="0" bIns="0" anchor="t">
            <a:spAutoFit/>
          </a:bodyPr>
          <a:lstStyle/>
          <a:p>
            <a:pPr>
              <a:tabLst>
                <a:tab pos="5706435" algn="l"/>
              </a:tabLst>
            </a:pPr>
            <a:r>
              <a:rPr lang="en-US" sz="1200" b="1" dirty="0">
                <a:solidFill>
                  <a:srgbClr val="000000"/>
                </a:solidFill>
                <a:latin typeface="Calibri-Bold"/>
              </a:rPr>
              <a:t>A</a:t>
            </a:r>
            <a:r>
              <a:rPr lang="en-US" sz="1200" b="1" dirty="0">
                <a:solidFill>
                  <a:srgbClr val="000000"/>
                </a:solidFill>
                <a:latin typeface="Calibri"/>
              </a:rPr>
              <a:t>c</a:t>
            </a:r>
            <a:r>
              <a:rPr lang="en-US" sz="1200" b="1" dirty="0">
                <a:solidFill>
                  <a:srgbClr val="000000"/>
                </a:solidFill>
                <a:latin typeface="Calibri-Bold"/>
              </a:rPr>
              <a:t>tions                                                                                                                                                    </a:t>
            </a:r>
            <a:r>
              <a:rPr lang="en-US" sz="1200" b="1" i="0" spc="0" baseline="0" dirty="0">
                <a:solidFill>
                  <a:srgbClr val="000000"/>
                </a:solidFill>
                <a:latin typeface="Calibri-Bold"/>
              </a:rPr>
              <a:t>Indi</a:t>
            </a:r>
            <a:r>
              <a:rPr lang="en-US" sz="1200" b="1" i="0" spc="0" baseline="0" dirty="0">
                <a:solidFill>
                  <a:srgbClr val="000000"/>
                </a:solidFill>
                <a:latin typeface="Calibri"/>
              </a:rPr>
              <a:t>c</a:t>
            </a:r>
            <a:r>
              <a:rPr lang="en-US" sz="1200" b="1" i="0" spc="0" baseline="0" dirty="0">
                <a:solidFill>
                  <a:srgbClr val="000000"/>
                </a:solidFill>
                <a:latin typeface="Calibri-Bold"/>
              </a:rPr>
              <a:t>ators</a:t>
            </a:r>
          </a:p>
        </p:txBody>
      </p:sp>
      <p:sp>
        <p:nvSpPr>
          <p:cNvPr id="590" name="Rectangle 590"/>
          <p:cNvSpPr/>
          <p:nvPr/>
        </p:nvSpPr>
        <p:spPr>
          <a:xfrm>
            <a:off x="6691630" y="3411633"/>
            <a:ext cx="3991861" cy="187934"/>
          </a:xfrm>
          <a:prstGeom prst="rect">
            <a:avLst/>
          </a:prstGeom>
        </p:spPr>
        <p:txBody>
          <a:bodyPr wrap="none" lIns="0" tIns="0" rIns="0" bIns="0">
            <a:spAutoFit/>
          </a:bodyPr>
          <a:lstStyle/>
          <a:p>
            <a:pPr marL="0"/>
            <a:r>
              <a:rPr lang="en-US" sz="1103" b="0" i="0" spc="0" baseline="0">
                <a:solidFill>
                  <a:srgbClr val="000000"/>
                </a:solidFill>
                <a:latin typeface="Barlow"/>
              </a:rPr>
              <a:t>Energy consumption of the city</a:t>
            </a:r>
            <a:r>
              <a:rPr lang="en-US" sz="1103" b="0" i="0" spc="0" baseline="0">
                <a:solidFill>
                  <a:srgbClr val="000000"/>
                </a:solidFill>
                <a:latin typeface="Arial"/>
              </a:rPr>
              <a:t>'</a:t>
            </a:r>
            <a:r>
              <a:rPr lang="en-US" sz="1103" b="0" i="0" spc="0" baseline="0">
                <a:solidFill>
                  <a:srgbClr val="000000"/>
                </a:solidFill>
                <a:latin typeface="Barlow"/>
              </a:rPr>
              <a:t>s own activities (kWh per resident)</a:t>
            </a:r>
          </a:p>
        </p:txBody>
      </p:sp>
      <p:sp>
        <p:nvSpPr>
          <p:cNvPr id="591" name="Rectangle 591"/>
          <p:cNvSpPr/>
          <p:nvPr/>
        </p:nvSpPr>
        <p:spPr>
          <a:xfrm>
            <a:off x="6691630" y="3586747"/>
            <a:ext cx="4741683" cy="332655"/>
          </a:xfrm>
          <a:prstGeom prst="rect">
            <a:avLst/>
          </a:prstGeom>
        </p:spPr>
        <p:txBody>
          <a:bodyPr wrap="none" lIns="0" tIns="0" rIns="0" bIns="0" anchor="t">
            <a:spAutoFit/>
          </a:bodyPr>
          <a:lstStyle/>
          <a:p>
            <a:r>
              <a:rPr lang="en-US" sz="1100" b="0" i="0" spc="0" baseline="0">
                <a:solidFill>
                  <a:srgbClr val="000000"/>
                </a:solidFill>
                <a:latin typeface="Barlow"/>
              </a:rPr>
              <a:t>Specific consumption </a:t>
            </a:r>
            <a:r>
              <a:rPr lang="en-US" sz="1100">
                <a:solidFill>
                  <a:srgbClr val="000000"/>
                </a:solidFill>
                <a:latin typeface="Barlow"/>
              </a:rPr>
              <a:t>in the</a:t>
            </a:r>
            <a:r>
              <a:rPr lang="en-US" sz="1100" b="0" i="0" spc="0" baseline="0">
                <a:solidFill>
                  <a:srgbClr val="000000"/>
                </a:solidFill>
                <a:latin typeface="Barlow"/>
              </a:rPr>
              <a:t> city</a:t>
            </a:r>
            <a:r>
              <a:rPr lang="en-US" sz="1100" b="0" i="0" spc="0" baseline="0">
                <a:solidFill>
                  <a:srgbClr val="000000"/>
                </a:solidFill>
                <a:latin typeface="Arial"/>
              </a:rPr>
              <a:t>'</a:t>
            </a:r>
            <a:r>
              <a:rPr lang="en-US" sz="1100" b="0" i="0" spc="0" baseline="0">
                <a:solidFill>
                  <a:srgbClr val="000000"/>
                </a:solidFill>
                <a:latin typeface="Barlow"/>
              </a:rPr>
              <a:t>s properties: heating (kWh/r-m3), electricity</a:t>
            </a:r>
            <a:r>
              <a:rPr lang="en-US" sz="1100">
                <a:solidFill>
                  <a:srgbClr val="000000"/>
                </a:solidFill>
                <a:latin typeface="Barlow"/>
              </a:rPr>
              <a:t> </a:t>
            </a:r>
            <a:endParaRPr lang="en-US" sz="1103" b="0" i="0" spc="0" baseline="0">
              <a:solidFill>
                <a:srgbClr val="000000"/>
              </a:solidFill>
              <a:latin typeface="Barlow"/>
            </a:endParaRPr>
          </a:p>
          <a:p>
            <a:pPr marL="0">
              <a:lnSpc>
                <a:spcPts val="1365"/>
              </a:lnSpc>
            </a:pPr>
            <a:r>
              <a:rPr lang="en-US" sz="1100" b="0" i="0" spc="0" baseline="0">
                <a:solidFill>
                  <a:srgbClr val="000000"/>
                </a:solidFill>
                <a:latin typeface="Barlow"/>
              </a:rPr>
              <a:t>(kWh/r-m3), water (l/r-m3)</a:t>
            </a:r>
          </a:p>
        </p:txBody>
      </p:sp>
      <p:sp>
        <p:nvSpPr>
          <p:cNvPr id="592" name="Rectangle 592"/>
          <p:cNvSpPr/>
          <p:nvPr/>
        </p:nvSpPr>
        <p:spPr>
          <a:xfrm>
            <a:off x="6691630" y="3964609"/>
            <a:ext cx="2824491" cy="169277"/>
          </a:xfrm>
          <a:prstGeom prst="rect">
            <a:avLst/>
          </a:prstGeom>
        </p:spPr>
        <p:txBody>
          <a:bodyPr wrap="none" lIns="0" tIns="0" rIns="0" bIns="0" anchor="t">
            <a:spAutoFit/>
          </a:bodyPr>
          <a:lstStyle/>
          <a:p>
            <a:r>
              <a:rPr lang="en-US" sz="1100" b="0" i="0" spc="0" baseline="0">
                <a:solidFill>
                  <a:srgbClr val="000000"/>
                </a:solidFill>
                <a:latin typeface="Barlow"/>
              </a:rPr>
              <a:t>Water consumption </a:t>
            </a:r>
            <a:r>
              <a:rPr lang="en-US" sz="1100">
                <a:solidFill>
                  <a:srgbClr val="000000"/>
                </a:solidFill>
                <a:latin typeface="Barlow"/>
              </a:rPr>
              <a:t>in </a:t>
            </a:r>
            <a:r>
              <a:rPr lang="en-US" sz="1100" b="0" i="0" spc="0" baseline="0">
                <a:solidFill>
                  <a:srgbClr val="000000"/>
                </a:solidFill>
                <a:latin typeface="Barlow"/>
              </a:rPr>
              <a:t>housing (l/resident/day)</a:t>
            </a:r>
          </a:p>
        </p:txBody>
      </p:sp>
      <p:sp>
        <p:nvSpPr>
          <p:cNvPr id="593" name="Rectangle 593"/>
          <p:cNvSpPr/>
          <p:nvPr/>
        </p:nvSpPr>
        <p:spPr>
          <a:xfrm>
            <a:off x="6691630" y="3079834"/>
            <a:ext cx="3724625" cy="151143"/>
          </a:xfrm>
          <a:prstGeom prst="rect">
            <a:avLst/>
          </a:prstGeom>
        </p:spPr>
        <p:txBody>
          <a:bodyPr wrap="none" lIns="0" tIns="0" rIns="0" bIns="0">
            <a:spAutoFit/>
          </a:bodyPr>
          <a:lstStyle/>
          <a:p>
            <a:pPr marL="0"/>
            <a:r>
              <a:rPr lang="en-US" sz="1103" b="0" i="0" spc="0" baseline="0">
                <a:solidFill>
                  <a:srgbClr val="000000"/>
                </a:solidFill>
                <a:latin typeface="Barlow"/>
              </a:rPr>
              <a:t>Energy savings achieved with energy efficiency actions (GWh)</a:t>
            </a:r>
          </a:p>
        </p:txBody>
      </p:sp>
      <p:sp>
        <p:nvSpPr>
          <p:cNvPr id="594" name="Rectangle 594"/>
          <p:cNvSpPr/>
          <p:nvPr/>
        </p:nvSpPr>
        <p:spPr>
          <a:xfrm>
            <a:off x="833751" y="2923933"/>
            <a:ext cx="4703211" cy="502702"/>
          </a:xfrm>
          <a:prstGeom prst="rect">
            <a:avLst/>
          </a:prstGeom>
        </p:spPr>
        <p:txBody>
          <a:bodyPr wrap="none" lIns="0" tIns="0" rIns="0" bIns="0" anchor="t">
            <a:spAutoFit/>
          </a:bodyPr>
          <a:lstStyle/>
          <a:p>
            <a:r>
              <a:rPr lang="en-US" sz="1100" b="0" i="0" spc="0" baseline="0" dirty="0">
                <a:solidFill>
                  <a:srgbClr val="000000"/>
                </a:solidFill>
                <a:latin typeface="Barlow"/>
              </a:rPr>
              <a:t>The city</a:t>
            </a:r>
            <a:r>
              <a:rPr lang="en-US" sz="1100" b="0" i="0" spc="0" baseline="0" dirty="0">
                <a:solidFill>
                  <a:srgbClr val="000000"/>
                </a:solidFill>
                <a:latin typeface="Arial"/>
              </a:rPr>
              <a:t>'</a:t>
            </a:r>
            <a:r>
              <a:rPr lang="en-US" sz="1100" b="0" i="0" spc="0" baseline="0" dirty="0">
                <a:solidFill>
                  <a:srgbClr val="000000"/>
                </a:solidFill>
                <a:latin typeface="Barlow"/>
              </a:rPr>
              <a:t>s own energy consumption is reduced</a:t>
            </a:r>
            <a:r>
              <a:rPr lang="en-US" sz="1100" dirty="0">
                <a:solidFill>
                  <a:srgbClr val="000000"/>
                </a:solidFill>
                <a:latin typeface="Barlow"/>
              </a:rPr>
              <a:t> by</a:t>
            </a:r>
            <a:r>
              <a:rPr lang="en-US" sz="1100" b="0" i="0" spc="0" baseline="0" dirty="0">
                <a:solidFill>
                  <a:srgbClr val="000000"/>
                </a:solidFill>
                <a:latin typeface="Barlow"/>
              </a:rPr>
              <a:t> at least 10.5% by 2025 from</a:t>
            </a:r>
            <a:r>
              <a:rPr lang="en-US" sz="1100" dirty="0">
                <a:solidFill>
                  <a:srgbClr val="000000"/>
                </a:solidFill>
                <a:latin typeface="Barlow"/>
              </a:rPr>
              <a:t> </a:t>
            </a:r>
            <a:endParaRPr lang="fi-FI" dirty="0"/>
          </a:p>
          <a:p>
            <a:pPr>
              <a:lnSpc>
                <a:spcPts val="1321"/>
              </a:lnSpc>
            </a:pPr>
            <a:r>
              <a:rPr lang="en-US" sz="1100" b="0" i="0" spc="0" baseline="0" dirty="0">
                <a:solidFill>
                  <a:srgbClr val="000000"/>
                </a:solidFill>
                <a:latin typeface="Barlow"/>
              </a:rPr>
              <a:t>the 2014 rate according to the </a:t>
            </a:r>
            <a:r>
              <a:rPr lang="en-US" sz="1100" dirty="0">
                <a:solidFill>
                  <a:srgbClr val="000000"/>
                </a:solidFill>
                <a:latin typeface="Barlow"/>
              </a:rPr>
              <a:t>Efficient Energy</a:t>
            </a:r>
            <a:r>
              <a:rPr lang="en-US" sz="1100" b="0" i="0" spc="0" baseline="0" dirty="0">
                <a:solidFill>
                  <a:srgbClr val="000000"/>
                </a:solidFill>
                <a:latin typeface="Barlow"/>
              </a:rPr>
              <a:t> </a:t>
            </a:r>
            <a:r>
              <a:rPr lang="en-US" sz="1100" dirty="0">
                <a:solidFill>
                  <a:srgbClr val="000000"/>
                </a:solidFill>
                <a:latin typeface="Barlow"/>
              </a:rPr>
              <a:t>Agreement</a:t>
            </a:r>
            <a:r>
              <a:rPr lang="en-US" sz="1100" b="0" i="0" spc="0" baseline="0" dirty="0">
                <a:solidFill>
                  <a:srgbClr val="000000"/>
                </a:solidFill>
                <a:latin typeface="Barlow"/>
              </a:rPr>
              <a:t>. Preparations</a:t>
            </a:r>
            <a:r>
              <a:rPr lang="en-US" sz="1100" dirty="0">
                <a:solidFill>
                  <a:srgbClr val="000000"/>
                </a:solidFill>
                <a:latin typeface="Barlow"/>
              </a:rPr>
              <a:t> </a:t>
            </a:r>
            <a:endParaRPr lang="en-US" sz="1100" b="0" i="0" spc="0" baseline="0" dirty="0">
              <a:solidFill>
                <a:srgbClr val="000000"/>
              </a:solidFill>
              <a:latin typeface="Barlow"/>
            </a:endParaRPr>
          </a:p>
          <a:p>
            <a:pPr>
              <a:lnSpc>
                <a:spcPts val="1321"/>
              </a:lnSpc>
            </a:pPr>
            <a:r>
              <a:rPr lang="en-US" sz="1100" b="0" i="0" spc="0" baseline="0" dirty="0">
                <a:solidFill>
                  <a:srgbClr val="000000"/>
                </a:solidFill>
                <a:latin typeface="Barlow"/>
              </a:rPr>
              <a:t>are made to join a new agreement.</a:t>
            </a:r>
            <a:r>
              <a:rPr lang="en-US" sz="1100" dirty="0">
                <a:solidFill>
                  <a:srgbClr val="000000"/>
                </a:solidFill>
                <a:latin typeface="Barlow"/>
              </a:rPr>
              <a:t> </a:t>
            </a:r>
            <a:endParaRPr lang="en-US" sz="1100" b="0" i="0" spc="0" baseline="0" dirty="0">
              <a:solidFill>
                <a:srgbClr val="000000"/>
              </a:solidFill>
              <a:latin typeface="Barlow"/>
            </a:endParaRPr>
          </a:p>
        </p:txBody>
      </p:sp>
      <p:sp>
        <p:nvSpPr>
          <p:cNvPr id="595" name="Rectangle 595"/>
          <p:cNvSpPr/>
          <p:nvPr/>
        </p:nvSpPr>
        <p:spPr>
          <a:xfrm>
            <a:off x="830802" y="4659389"/>
            <a:ext cx="4300857" cy="335989"/>
          </a:xfrm>
          <a:prstGeom prst="rect">
            <a:avLst/>
          </a:prstGeom>
        </p:spPr>
        <p:txBody>
          <a:bodyPr wrap="none" lIns="0" tIns="0" rIns="0" bIns="0" anchor="t">
            <a:spAutoFit/>
          </a:bodyPr>
          <a:lstStyle/>
          <a:p>
            <a:r>
              <a:rPr lang="en-US" sz="1100" b="0" i="0" spc="0" baseline="0" dirty="0">
                <a:solidFill>
                  <a:srgbClr val="000000"/>
                </a:solidFill>
                <a:latin typeface="Barlow"/>
              </a:rPr>
              <a:t>Digital solutions are used in reduction and </a:t>
            </a:r>
            <a:r>
              <a:rPr lang="en-US" sz="1100" dirty="0">
                <a:solidFill>
                  <a:srgbClr val="000000"/>
                </a:solidFill>
                <a:latin typeface="Barlow"/>
              </a:rPr>
              <a:t>monitoring </a:t>
            </a:r>
            <a:r>
              <a:rPr lang="en-US" sz="1100" b="0" i="0" spc="0" baseline="0" dirty="0">
                <a:solidFill>
                  <a:srgbClr val="000000"/>
                </a:solidFill>
                <a:latin typeface="Barlow"/>
              </a:rPr>
              <a:t>of property and</a:t>
            </a:r>
            <a:r>
              <a:rPr lang="en-US" sz="1100" dirty="0">
                <a:solidFill>
                  <a:srgbClr val="000000"/>
                </a:solidFill>
                <a:latin typeface="Barlow"/>
              </a:rPr>
              <a:t> </a:t>
            </a:r>
            <a:endParaRPr lang="en-US" sz="1103" b="0" i="0" spc="0" baseline="0" dirty="0">
              <a:solidFill>
                <a:srgbClr val="000000"/>
              </a:solidFill>
              <a:latin typeface="Barlow"/>
            </a:endParaRPr>
          </a:p>
          <a:p>
            <a:pPr>
              <a:lnSpc>
                <a:spcPts val="1319"/>
              </a:lnSpc>
            </a:pPr>
            <a:r>
              <a:rPr lang="en-US" sz="1100" b="0" i="0" spc="0" baseline="0" dirty="0">
                <a:solidFill>
                  <a:srgbClr val="000000"/>
                </a:solidFill>
                <a:latin typeface="Barlow"/>
              </a:rPr>
              <a:t>rental housing energy consumption (including</a:t>
            </a:r>
            <a:r>
              <a:rPr lang="en-US" sz="1100" dirty="0">
                <a:solidFill>
                  <a:srgbClr val="000000"/>
                </a:solidFill>
                <a:latin typeface="Barlow"/>
              </a:rPr>
              <a:t> demand response</a:t>
            </a:r>
            <a:r>
              <a:rPr lang="en-US" sz="1100" b="0" i="0" spc="0" baseline="0" dirty="0">
                <a:solidFill>
                  <a:srgbClr val="000000"/>
                </a:solidFill>
                <a:latin typeface="Barlow"/>
              </a:rPr>
              <a:t>)</a:t>
            </a:r>
          </a:p>
        </p:txBody>
      </p:sp>
      <p:sp>
        <p:nvSpPr>
          <p:cNvPr id="596" name="Rectangle 596"/>
          <p:cNvSpPr/>
          <p:nvPr/>
        </p:nvSpPr>
        <p:spPr>
          <a:xfrm>
            <a:off x="817118" y="5549547"/>
            <a:ext cx="4658327" cy="335989"/>
          </a:xfrm>
          <a:prstGeom prst="rect">
            <a:avLst/>
          </a:prstGeom>
        </p:spPr>
        <p:txBody>
          <a:bodyPr wrap="none" lIns="0" tIns="0" rIns="0" bIns="0" anchor="t">
            <a:spAutoFit/>
          </a:bodyPr>
          <a:lstStyle/>
          <a:p>
            <a:r>
              <a:rPr lang="en-US" sz="1100" b="0" i="0" spc="0" baseline="0">
                <a:solidFill>
                  <a:srgbClr val="000000"/>
                </a:solidFill>
                <a:latin typeface="Barlow"/>
              </a:rPr>
              <a:t>The life cycle cost of projects are </a:t>
            </a:r>
            <a:r>
              <a:rPr lang="en-US" sz="1100">
                <a:solidFill>
                  <a:srgbClr val="000000"/>
                </a:solidFill>
                <a:latin typeface="Barlow"/>
              </a:rPr>
              <a:t>taken into account </a:t>
            </a:r>
            <a:r>
              <a:rPr lang="en-US" sz="1100" b="0" i="0" spc="0" baseline="0">
                <a:solidFill>
                  <a:srgbClr val="000000"/>
                </a:solidFill>
                <a:latin typeface="Barlow"/>
              </a:rPr>
              <a:t>in the city</a:t>
            </a:r>
            <a:r>
              <a:rPr lang="en-US" sz="1100" b="0" i="0" spc="0" baseline="0">
                <a:solidFill>
                  <a:srgbClr val="000000"/>
                </a:solidFill>
                <a:latin typeface="Arial"/>
              </a:rPr>
              <a:t>'</a:t>
            </a:r>
            <a:r>
              <a:rPr lang="en-US" sz="1100" b="0" i="0" spc="0" baseline="0">
                <a:solidFill>
                  <a:srgbClr val="000000"/>
                </a:solidFill>
                <a:latin typeface="Barlow"/>
              </a:rPr>
              <a:t>s investment</a:t>
            </a:r>
            <a:r>
              <a:rPr lang="en-US" sz="1100">
                <a:solidFill>
                  <a:srgbClr val="000000"/>
                </a:solidFill>
                <a:latin typeface="Barlow"/>
              </a:rPr>
              <a:t> </a:t>
            </a:r>
            <a:endParaRPr lang="en-US" sz="1103" b="0" i="0" spc="0" baseline="0">
              <a:solidFill>
                <a:srgbClr val="000000"/>
              </a:solidFill>
              <a:latin typeface="Barlow"/>
            </a:endParaRPr>
          </a:p>
          <a:p>
            <a:pPr marL="0">
              <a:lnSpc>
                <a:spcPts val="1322"/>
              </a:lnSpc>
            </a:pPr>
            <a:r>
              <a:rPr lang="en-US" sz="1100" b="0" i="0" spc="0" baseline="0">
                <a:solidFill>
                  <a:srgbClr val="000000"/>
                </a:solidFill>
                <a:latin typeface="Barlow"/>
              </a:rPr>
              <a:t>decisions.</a:t>
            </a:r>
          </a:p>
        </p:txBody>
      </p:sp>
      <p:sp>
        <p:nvSpPr>
          <p:cNvPr id="597" name="Rectangle 597"/>
          <p:cNvSpPr/>
          <p:nvPr/>
        </p:nvSpPr>
        <p:spPr>
          <a:xfrm>
            <a:off x="5792089" y="837174"/>
            <a:ext cx="5272582" cy="586018"/>
          </a:xfrm>
          <a:prstGeom prst="rect">
            <a:avLst/>
          </a:prstGeom>
        </p:spPr>
        <p:txBody>
          <a:bodyPr wrap="none" lIns="0" tIns="0" rIns="0" bIns="0">
            <a:spAutoFit/>
          </a:bodyPr>
          <a:lstStyle/>
          <a:p>
            <a:pPr marL="0"/>
            <a:r>
              <a:rPr lang="en-US" sz="1200" b="1" i="0" spc="0" baseline="0" dirty="0">
                <a:solidFill>
                  <a:srgbClr val="FFFFFF"/>
                </a:solidFill>
                <a:latin typeface="Barlow,Bold"/>
              </a:rPr>
              <a:t>Oulu </a:t>
            </a:r>
            <a:r>
              <a:rPr lang="en-US" sz="1200" b="1" i="0" spc="0" baseline="0" dirty="0">
                <a:solidFill>
                  <a:srgbClr val="FFFFFF"/>
                </a:solidFill>
                <a:latin typeface="Arial"/>
              </a:rPr>
              <a:t>w</a:t>
            </a:r>
            <a:r>
              <a:rPr lang="en-US" sz="1200" b="1" i="0" spc="0" baseline="0" dirty="0">
                <a:solidFill>
                  <a:srgbClr val="FFFFFF"/>
                </a:solidFill>
                <a:latin typeface="Barlow,Bold"/>
              </a:rPr>
              <a:t>ill use energy effi</a:t>
            </a:r>
            <a:r>
              <a:rPr lang="en-US" sz="1200" b="1" i="0" spc="0" baseline="0" dirty="0">
                <a:solidFill>
                  <a:srgbClr val="FFFFFF"/>
                </a:solidFill>
                <a:latin typeface="Arial"/>
              </a:rPr>
              <a:t>c</a:t>
            </a:r>
            <a:r>
              <a:rPr lang="en-US" sz="1200" b="1" i="0" spc="0" baseline="0" dirty="0">
                <a:solidFill>
                  <a:srgbClr val="FFFFFF"/>
                </a:solidFill>
                <a:latin typeface="Barlow,Bold"/>
              </a:rPr>
              <a:t>iently regardless of </a:t>
            </a:r>
            <a:r>
              <a:rPr lang="en-US" sz="1200" b="1" i="0" spc="0" baseline="0" dirty="0">
                <a:solidFill>
                  <a:srgbClr val="FFFFFF"/>
                </a:solidFill>
                <a:latin typeface="Arial"/>
              </a:rPr>
              <a:t>c</a:t>
            </a:r>
            <a:r>
              <a:rPr lang="en-US" sz="1200" b="1" i="0" spc="0" baseline="0" dirty="0">
                <a:solidFill>
                  <a:srgbClr val="FFFFFF"/>
                </a:solidFill>
                <a:latin typeface="Barlow,Bold"/>
              </a:rPr>
              <a:t>ir</a:t>
            </a:r>
            <a:r>
              <a:rPr lang="en-US" sz="1200" b="1" i="0" spc="0" baseline="0" dirty="0">
                <a:solidFill>
                  <a:srgbClr val="FFFFFF"/>
                </a:solidFill>
                <a:latin typeface="Arial"/>
              </a:rPr>
              <a:t>c</a:t>
            </a:r>
            <a:r>
              <a:rPr lang="en-US" sz="1200" b="1" i="0" spc="0" baseline="0" dirty="0">
                <a:solidFill>
                  <a:srgbClr val="FFFFFF"/>
                </a:solidFill>
                <a:latin typeface="Barlow,Bold"/>
              </a:rPr>
              <a:t>umstan</a:t>
            </a:r>
            <a:r>
              <a:rPr lang="en-US" sz="1200" b="1" i="0" spc="0" baseline="0" dirty="0">
                <a:solidFill>
                  <a:srgbClr val="FFFFFF"/>
                </a:solidFill>
                <a:latin typeface="Arial"/>
              </a:rPr>
              <a:t>c</a:t>
            </a:r>
            <a:r>
              <a:rPr lang="en-US" sz="1200" b="1" i="0" spc="0" baseline="0" dirty="0">
                <a:solidFill>
                  <a:srgbClr val="FFFFFF"/>
                </a:solidFill>
                <a:latin typeface="Barlow,Bold"/>
              </a:rPr>
              <a:t>es. The </a:t>
            </a:r>
            <a:r>
              <a:rPr lang="en-US" sz="1200" b="1" i="0" spc="0" baseline="0" dirty="0">
                <a:solidFill>
                  <a:srgbClr val="FFFFFF"/>
                </a:solidFill>
                <a:latin typeface="Arial"/>
              </a:rPr>
              <a:t>c</a:t>
            </a:r>
            <a:r>
              <a:rPr lang="en-US" sz="1200" b="1" i="0" spc="0" baseline="0" dirty="0">
                <a:solidFill>
                  <a:srgbClr val="FFFFFF"/>
                </a:solidFill>
                <a:latin typeface="Barlow,Bold"/>
              </a:rPr>
              <a:t>ity </a:t>
            </a:r>
            <a:r>
              <a:rPr lang="en-US" sz="1200" b="1" i="0" spc="0" baseline="0" dirty="0">
                <a:solidFill>
                  <a:srgbClr val="FFFFFF"/>
                </a:solidFill>
                <a:latin typeface="Arial"/>
              </a:rPr>
              <a:t>w</a:t>
            </a:r>
            <a:r>
              <a:rPr lang="en-US" sz="1200" b="1" i="0" spc="0" baseline="0" dirty="0">
                <a:solidFill>
                  <a:srgbClr val="FFFFFF"/>
                </a:solidFill>
                <a:latin typeface="Barlow,Bold"/>
              </a:rPr>
              <a:t>ill lead </a:t>
            </a:r>
          </a:p>
          <a:p>
            <a:pPr marL="0">
              <a:lnSpc>
                <a:spcPts val="1502"/>
              </a:lnSpc>
            </a:pPr>
            <a:r>
              <a:rPr lang="en-US" sz="1200" b="1" i="0" spc="0" baseline="0" dirty="0">
                <a:solidFill>
                  <a:srgbClr val="FFFFFF"/>
                </a:solidFill>
                <a:latin typeface="Barlow,Bold"/>
              </a:rPr>
              <a:t>the </a:t>
            </a:r>
            <a:r>
              <a:rPr lang="en-US" sz="1200" b="1" i="0" spc="0" baseline="0" dirty="0">
                <a:solidFill>
                  <a:srgbClr val="FFFFFF"/>
                </a:solidFill>
                <a:latin typeface="Arial"/>
              </a:rPr>
              <a:t>w</a:t>
            </a:r>
            <a:r>
              <a:rPr lang="en-US" sz="1200" b="1" i="0" spc="0" baseline="0" dirty="0">
                <a:solidFill>
                  <a:srgbClr val="FFFFFF"/>
                </a:solidFill>
                <a:latin typeface="Barlow,Bold"/>
              </a:rPr>
              <a:t>ay and </a:t>
            </a:r>
            <a:r>
              <a:rPr lang="en-US" sz="1200" b="1" i="0" spc="0" baseline="0" dirty="0">
                <a:solidFill>
                  <a:srgbClr val="FFFFFF"/>
                </a:solidFill>
                <a:latin typeface="Arial"/>
              </a:rPr>
              <a:t>w</a:t>
            </a:r>
            <a:r>
              <a:rPr lang="en-US" sz="1200" b="1" i="0" spc="0" baseline="0" dirty="0">
                <a:solidFill>
                  <a:srgbClr val="FFFFFF"/>
                </a:solidFill>
                <a:latin typeface="Barlow,Bold"/>
              </a:rPr>
              <a:t>ill make effi</a:t>
            </a:r>
            <a:r>
              <a:rPr lang="en-US" sz="1200" b="1" i="0" spc="0" baseline="0" dirty="0">
                <a:solidFill>
                  <a:srgbClr val="FFFFFF"/>
                </a:solidFill>
                <a:latin typeface="Arial"/>
              </a:rPr>
              <a:t>c</a:t>
            </a:r>
            <a:r>
              <a:rPr lang="en-US" sz="1200" b="1" i="0" spc="0" baseline="0" dirty="0">
                <a:solidFill>
                  <a:srgbClr val="FFFFFF"/>
                </a:solidFill>
                <a:latin typeface="Barlow,Bold"/>
              </a:rPr>
              <a:t>ient energy </a:t>
            </a:r>
            <a:r>
              <a:rPr lang="en-US" sz="1200" b="1" i="0" spc="0" baseline="0" dirty="0">
                <a:solidFill>
                  <a:srgbClr val="FFFFFF"/>
                </a:solidFill>
                <a:latin typeface="Arial"/>
              </a:rPr>
              <a:t>c</a:t>
            </a:r>
            <a:r>
              <a:rPr lang="en-US" sz="1200" b="1" i="0" spc="0" baseline="0" dirty="0">
                <a:solidFill>
                  <a:srgbClr val="FFFFFF"/>
                </a:solidFill>
                <a:latin typeface="Barlow,Bold"/>
              </a:rPr>
              <a:t>onsumption possible for </a:t>
            </a:r>
            <a:r>
              <a:rPr lang="en-US" sz="1200" b="1" i="0" spc="0" baseline="0" dirty="0">
                <a:solidFill>
                  <a:srgbClr val="FFFFFF"/>
                </a:solidFill>
                <a:latin typeface="Arial"/>
              </a:rPr>
              <a:t>c</a:t>
            </a:r>
            <a:r>
              <a:rPr lang="en-US" sz="1200" b="1" i="0" spc="0" baseline="0" dirty="0">
                <a:solidFill>
                  <a:srgbClr val="FFFFFF"/>
                </a:solidFill>
                <a:latin typeface="Barlow,Bold"/>
              </a:rPr>
              <a:t>iti</a:t>
            </a:r>
            <a:r>
              <a:rPr lang="en-US" sz="1200" b="1" i="0" spc="0" baseline="0" dirty="0">
                <a:solidFill>
                  <a:srgbClr val="FFFFFF"/>
                </a:solidFill>
                <a:latin typeface="Arial"/>
              </a:rPr>
              <a:t>z</a:t>
            </a:r>
            <a:r>
              <a:rPr lang="en-US" sz="1200" b="1" i="0" spc="0" baseline="0" dirty="0">
                <a:solidFill>
                  <a:srgbClr val="FFFFFF"/>
                </a:solidFill>
                <a:latin typeface="Barlow,Bold"/>
              </a:rPr>
              <a:t>ens and </a:t>
            </a:r>
          </a:p>
          <a:p>
            <a:pPr marL="0">
              <a:lnSpc>
                <a:spcPts val="1502"/>
              </a:lnSpc>
            </a:pPr>
            <a:r>
              <a:rPr lang="en-US" sz="1200" b="1" i="0" spc="0" baseline="0" dirty="0">
                <a:solidFill>
                  <a:srgbClr val="FFFFFF"/>
                </a:solidFill>
                <a:latin typeface="Arial"/>
              </a:rPr>
              <a:t>c</a:t>
            </a:r>
            <a:r>
              <a:rPr lang="en-US" sz="1200" b="1" i="0" spc="0" baseline="0" dirty="0">
                <a:solidFill>
                  <a:srgbClr val="FFFFFF"/>
                </a:solidFill>
                <a:latin typeface="Barlow,Bold"/>
              </a:rPr>
              <a:t>ompanies.</a:t>
            </a:r>
          </a:p>
        </p:txBody>
      </p:sp>
      <p:sp>
        <p:nvSpPr>
          <p:cNvPr id="598" name="Rectangle 598"/>
          <p:cNvSpPr/>
          <p:nvPr/>
        </p:nvSpPr>
        <p:spPr>
          <a:xfrm>
            <a:off x="5792089" y="1587968"/>
            <a:ext cx="5355510" cy="416090"/>
          </a:xfrm>
          <a:prstGeom prst="rect">
            <a:avLst/>
          </a:prstGeom>
        </p:spPr>
        <p:txBody>
          <a:bodyPr wrap="none" lIns="0" tIns="0" rIns="0" bIns="0">
            <a:spAutoFit/>
          </a:bodyPr>
          <a:lstStyle/>
          <a:p>
            <a:pPr marL="0"/>
            <a:r>
              <a:rPr lang="en-US" sz="1202" b="1" i="0" spc="0" baseline="0">
                <a:solidFill>
                  <a:srgbClr val="FFFFFF"/>
                </a:solidFill>
                <a:latin typeface="Barlow,Bold"/>
              </a:rPr>
              <a:t>Publi</a:t>
            </a:r>
            <a:r>
              <a:rPr lang="en-US" sz="1202" b="1" i="0" spc="0" baseline="0">
                <a:solidFill>
                  <a:srgbClr val="FFFFFF"/>
                </a:solidFill>
                <a:latin typeface="Arial"/>
              </a:rPr>
              <a:t>c</a:t>
            </a:r>
            <a:r>
              <a:rPr lang="en-US" sz="1202" b="1" i="0" spc="0" baseline="0">
                <a:solidFill>
                  <a:srgbClr val="FFFFFF"/>
                </a:solidFill>
                <a:latin typeface="Barlow,Bold"/>
              </a:rPr>
              <a:t> buildings </a:t>
            </a:r>
            <a:r>
              <a:rPr lang="en-US" sz="1202" b="1" i="0" spc="0" baseline="0">
                <a:solidFill>
                  <a:srgbClr val="FFFFFF"/>
                </a:solidFill>
                <a:latin typeface="Arial"/>
              </a:rPr>
              <a:t>w</a:t>
            </a:r>
            <a:r>
              <a:rPr lang="en-US" sz="1202" b="1" i="0" spc="0" baseline="0">
                <a:solidFill>
                  <a:srgbClr val="FFFFFF"/>
                </a:solidFill>
                <a:latin typeface="Barlow,Bold"/>
              </a:rPr>
              <a:t>ill a</a:t>
            </a:r>
            <a:r>
              <a:rPr lang="en-US" sz="1202" b="1" i="0" spc="0" baseline="0">
                <a:solidFill>
                  <a:srgbClr val="FFFFFF"/>
                </a:solidFill>
                <a:latin typeface="Arial"/>
              </a:rPr>
              <a:t>c</a:t>
            </a:r>
            <a:r>
              <a:rPr lang="en-US" sz="1202" b="1" i="0" spc="0" baseline="0">
                <a:solidFill>
                  <a:srgbClr val="FFFFFF"/>
                </a:solidFill>
                <a:latin typeface="Barlow,Bold"/>
              </a:rPr>
              <a:t>t as pioneers in energy solutions systemati</a:t>
            </a:r>
            <a:r>
              <a:rPr lang="en-US" sz="1202" b="1" i="0" spc="0" baseline="0">
                <a:solidFill>
                  <a:srgbClr val="FFFFFF"/>
                </a:solidFill>
                <a:latin typeface="Arial"/>
              </a:rPr>
              <a:t>c</a:t>
            </a:r>
            <a:r>
              <a:rPr lang="en-US" sz="1202" b="1" i="0" spc="0" baseline="0">
                <a:solidFill>
                  <a:srgbClr val="FFFFFF"/>
                </a:solidFill>
                <a:latin typeface="Barlow,Bold"/>
              </a:rPr>
              <a:t>ally and on a </a:t>
            </a:r>
          </a:p>
          <a:p>
            <a:pPr marL="0">
              <a:lnSpc>
                <a:spcPts val="1652"/>
              </a:lnSpc>
            </a:pPr>
            <a:r>
              <a:rPr lang="en-US" sz="1202" b="1" i="0" spc="0" baseline="0">
                <a:solidFill>
                  <a:srgbClr val="FFFFFF"/>
                </a:solidFill>
                <a:latin typeface="Barlow,Bold"/>
              </a:rPr>
              <a:t>long-term basis.</a:t>
            </a:r>
          </a:p>
        </p:txBody>
      </p:sp>
      <p:sp>
        <p:nvSpPr>
          <p:cNvPr id="599" name="Rectangle 599"/>
          <p:cNvSpPr/>
          <p:nvPr/>
        </p:nvSpPr>
        <p:spPr>
          <a:xfrm>
            <a:off x="848867" y="137286"/>
            <a:ext cx="1875513" cy="146194"/>
          </a:xfrm>
          <a:prstGeom prst="rect">
            <a:avLst/>
          </a:prstGeom>
        </p:spPr>
        <p:txBody>
          <a:bodyPr wrap="none" lIns="0" tIns="0" rIns="0" bIns="0" anchor="t">
            <a:spAutoFit/>
          </a:bodyPr>
          <a:lstStyle/>
          <a:p>
            <a:r>
              <a:rPr lang="en-US" sz="950" dirty="0">
                <a:solidFill>
                  <a:srgbClr val="F05A5A"/>
                </a:solidFill>
                <a:latin typeface="Calibri"/>
              </a:rPr>
              <a:t>Focus Area</a:t>
            </a:r>
            <a:r>
              <a:rPr lang="en-US" sz="950" b="0" i="0" spc="0" baseline="0" dirty="0">
                <a:solidFill>
                  <a:srgbClr val="F05A5A"/>
                </a:solidFill>
                <a:latin typeface="Calibri"/>
              </a:rPr>
              <a:t> 2: </a:t>
            </a:r>
            <a:r>
              <a:rPr lang="en-US" sz="950" dirty="0">
                <a:solidFill>
                  <a:srgbClr val="F05A5A"/>
                </a:solidFill>
                <a:latin typeface="Calibri"/>
              </a:rPr>
              <a:t>We Act Resource-wisely</a:t>
            </a:r>
            <a:endParaRPr lang="en-US" sz="950" b="0" i="0" spc="0" baseline="0" dirty="0">
              <a:solidFill>
                <a:srgbClr val="F05A5A"/>
              </a:solidFill>
              <a:latin typeface="Calibri"/>
            </a:endParaRPr>
          </a:p>
        </p:txBody>
      </p:sp>
      <p:sp>
        <p:nvSpPr>
          <p:cNvPr id="600" name="Rectangle 600"/>
          <p:cNvSpPr/>
          <p:nvPr/>
        </p:nvSpPr>
        <p:spPr>
          <a:xfrm>
            <a:off x="831849" y="3562032"/>
            <a:ext cx="4624664" cy="562975"/>
          </a:xfrm>
          <a:prstGeom prst="rect">
            <a:avLst/>
          </a:prstGeom>
        </p:spPr>
        <p:txBody>
          <a:bodyPr wrap="none" lIns="0" tIns="0" rIns="0" bIns="0" anchor="t">
            <a:spAutoFit/>
          </a:bodyPr>
          <a:lstStyle/>
          <a:p>
            <a:pPr marL="12700"/>
            <a:r>
              <a:rPr lang="en-US" sz="1100" b="0" i="0" spc="0" baseline="0" dirty="0">
                <a:solidFill>
                  <a:srgbClr val="000000"/>
                </a:solidFill>
                <a:latin typeface="Barlow"/>
              </a:rPr>
              <a:t>The specific </a:t>
            </a:r>
            <a:r>
              <a:rPr lang="en-US" sz="1100" dirty="0">
                <a:solidFill>
                  <a:srgbClr val="000000"/>
                </a:solidFill>
                <a:latin typeface="Barlow"/>
              </a:rPr>
              <a:t>energy consumption </a:t>
            </a:r>
            <a:r>
              <a:rPr lang="en-US" sz="1100" b="0" i="0" spc="0" baseline="0" dirty="0">
                <a:solidFill>
                  <a:srgbClr val="000000"/>
                </a:solidFill>
                <a:latin typeface="Barlow"/>
              </a:rPr>
              <a:t>of the city</a:t>
            </a:r>
            <a:r>
              <a:rPr lang="en-US" sz="1100" b="0" i="0" spc="0" baseline="0" dirty="0">
                <a:solidFill>
                  <a:srgbClr val="000000"/>
                </a:solidFill>
                <a:latin typeface="Arial"/>
              </a:rPr>
              <a:t>'</a:t>
            </a:r>
            <a:r>
              <a:rPr lang="en-US" sz="1100" b="0" i="0" spc="0" baseline="0" dirty="0">
                <a:solidFill>
                  <a:srgbClr val="000000"/>
                </a:solidFill>
                <a:latin typeface="Barlow"/>
              </a:rPr>
              <a:t>s properties is reduced and the</a:t>
            </a:r>
            <a:r>
              <a:rPr lang="en-US" sz="1100" dirty="0">
                <a:solidFill>
                  <a:srgbClr val="000000"/>
                </a:solidFill>
                <a:latin typeface="Barlow"/>
              </a:rPr>
              <a:t> </a:t>
            </a:r>
            <a:endParaRPr lang="en-US" sz="1100" b="0" i="0" spc="0" baseline="0" dirty="0">
              <a:solidFill>
                <a:srgbClr val="000000"/>
              </a:solidFill>
              <a:latin typeface="Barlow"/>
            </a:endParaRPr>
          </a:p>
          <a:p>
            <a:pPr marL="12700">
              <a:lnSpc>
                <a:spcPts val="1539"/>
              </a:lnSpc>
            </a:pPr>
            <a:r>
              <a:rPr lang="en-US" sz="1100" b="0" i="0" spc="0" baseline="0" dirty="0">
                <a:solidFill>
                  <a:srgbClr val="000000"/>
                </a:solidFill>
                <a:latin typeface="Barlow"/>
              </a:rPr>
              <a:t>implementation of efficient energy investments is ensured.</a:t>
            </a:r>
          </a:p>
          <a:p>
            <a:pPr>
              <a:lnSpc>
                <a:spcPts val="1806"/>
              </a:lnSpc>
            </a:pPr>
            <a:endParaRPr lang="en-US" sz="1100" b="0" i="0" spc="0" baseline="0" dirty="0">
              <a:solidFill>
                <a:srgbClr val="000000"/>
              </a:solidFill>
              <a:latin typeface="Barlow"/>
            </a:endParaRPr>
          </a:p>
        </p:txBody>
      </p:sp>
      <p:sp>
        <p:nvSpPr>
          <p:cNvPr id="601" name="Rectangle 601"/>
          <p:cNvSpPr/>
          <p:nvPr/>
        </p:nvSpPr>
        <p:spPr>
          <a:xfrm>
            <a:off x="812800" y="5079682"/>
            <a:ext cx="3914533" cy="341760"/>
          </a:xfrm>
          <a:prstGeom prst="rect">
            <a:avLst/>
          </a:prstGeom>
        </p:spPr>
        <p:txBody>
          <a:bodyPr wrap="none" lIns="0" tIns="0" rIns="0" bIns="0" anchor="t">
            <a:spAutoFit/>
          </a:bodyPr>
          <a:lstStyle/>
          <a:p>
            <a:r>
              <a:rPr lang="en-US" sz="1100" b="0" i="0" spc="0" baseline="0" dirty="0">
                <a:solidFill>
                  <a:srgbClr val="000000"/>
                </a:solidFill>
                <a:latin typeface="Barlow"/>
              </a:rPr>
              <a:t>Use of waste </a:t>
            </a:r>
            <a:r>
              <a:rPr lang="en-US" sz="1100" dirty="0">
                <a:solidFill>
                  <a:srgbClr val="000000"/>
                </a:solidFill>
                <a:latin typeface="Barlow"/>
              </a:rPr>
              <a:t>heat is</a:t>
            </a:r>
            <a:r>
              <a:rPr lang="en-US" sz="1100" b="0" i="0" spc="0" baseline="0" dirty="0">
                <a:solidFill>
                  <a:srgbClr val="000000"/>
                </a:solidFill>
                <a:latin typeface="Barlow"/>
              </a:rPr>
              <a:t> increased and its </a:t>
            </a:r>
            <a:r>
              <a:rPr lang="en-US" sz="1100" dirty="0" err="1">
                <a:solidFill>
                  <a:srgbClr val="000000"/>
                </a:solidFill>
                <a:latin typeface="Barlow"/>
              </a:rPr>
              <a:t>utilisation</a:t>
            </a:r>
            <a:r>
              <a:rPr lang="en-US" sz="1100" b="0" i="0" spc="0" baseline="0" dirty="0">
                <a:solidFill>
                  <a:srgbClr val="000000"/>
                </a:solidFill>
                <a:latin typeface="Barlow"/>
              </a:rPr>
              <a:t> possibilities are</a:t>
            </a:r>
          </a:p>
          <a:p>
            <a:pPr>
              <a:lnSpc>
                <a:spcPts val="1540"/>
              </a:lnSpc>
            </a:pPr>
            <a:r>
              <a:rPr lang="en-US" sz="1100" dirty="0">
                <a:solidFill>
                  <a:srgbClr val="000000"/>
                </a:solidFill>
                <a:latin typeface="Barlow"/>
              </a:rPr>
              <a:t>taken into account in</a:t>
            </a:r>
            <a:r>
              <a:rPr lang="en-US" sz="1100" b="0" i="0" spc="0" baseline="0" dirty="0">
                <a:solidFill>
                  <a:srgbClr val="000000"/>
                </a:solidFill>
                <a:latin typeface="Barlow"/>
              </a:rPr>
              <a:t> regional planning.</a:t>
            </a:r>
          </a:p>
        </p:txBody>
      </p:sp>
      <p:sp>
        <p:nvSpPr>
          <p:cNvPr id="602" name="Rectangle 602"/>
          <p:cNvSpPr/>
          <p:nvPr/>
        </p:nvSpPr>
        <p:spPr>
          <a:xfrm>
            <a:off x="6680275" y="4173303"/>
            <a:ext cx="2792431" cy="338554"/>
          </a:xfrm>
          <a:prstGeom prst="rect">
            <a:avLst/>
          </a:prstGeom>
        </p:spPr>
        <p:txBody>
          <a:bodyPr wrap="none" lIns="0" tIns="0" rIns="0" bIns="0" anchor="t">
            <a:spAutoFit/>
          </a:bodyPr>
          <a:lstStyle/>
          <a:p>
            <a:r>
              <a:rPr lang="en-US" sz="1100" b="0" i="0" spc="0" baseline="0" dirty="0">
                <a:solidFill>
                  <a:srgbClr val="000000"/>
                </a:solidFill>
                <a:latin typeface="Barlow"/>
              </a:rPr>
              <a:t>Efficiency ratings in </a:t>
            </a:r>
            <a:r>
              <a:rPr lang="en-US" sz="1100" dirty="0">
                <a:solidFill>
                  <a:srgbClr val="000000"/>
                </a:solidFill>
                <a:latin typeface="Barlow"/>
              </a:rPr>
              <a:t>new construction </a:t>
            </a:r>
            <a:r>
              <a:rPr lang="en-US" sz="1100" b="0" i="0" spc="0" baseline="0" dirty="0">
                <a:solidFill>
                  <a:srgbClr val="000000"/>
                </a:solidFill>
                <a:latin typeface="Barlow"/>
              </a:rPr>
              <a:t>and </a:t>
            </a:r>
            <a:r>
              <a:rPr lang="en-US" sz="1100" dirty="0">
                <a:solidFill>
                  <a:srgbClr val="000000"/>
                </a:solidFill>
                <a:latin typeface="Barlow"/>
              </a:rPr>
              <a:t>the</a:t>
            </a:r>
            <a:endParaRPr lang="fi-FI" dirty="0">
              <a:solidFill>
                <a:srgbClr val="000000"/>
              </a:solidFill>
            </a:endParaRPr>
          </a:p>
          <a:p>
            <a:r>
              <a:rPr lang="en-US" sz="1100" dirty="0">
                <a:solidFill>
                  <a:srgbClr val="000000"/>
                </a:solidFill>
                <a:latin typeface="Barlow"/>
              </a:rPr>
              <a:t>theoretical </a:t>
            </a:r>
            <a:r>
              <a:rPr lang="en-US" sz="1100" b="0" i="0" spc="0" baseline="0" dirty="0">
                <a:solidFill>
                  <a:srgbClr val="000000"/>
                </a:solidFill>
                <a:latin typeface="Barlow"/>
              </a:rPr>
              <a:t>energy</a:t>
            </a:r>
            <a:r>
              <a:rPr lang="en-US" sz="1100" dirty="0">
                <a:solidFill>
                  <a:srgbClr val="000000"/>
                </a:solidFill>
                <a:latin typeface="Barlow"/>
              </a:rPr>
              <a:t> </a:t>
            </a:r>
            <a:r>
              <a:rPr lang="en-US" sz="1100" b="0" i="0" spc="0" baseline="0" dirty="0">
                <a:solidFill>
                  <a:srgbClr val="000000"/>
                </a:solidFill>
                <a:latin typeface="Barlow"/>
              </a:rPr>
              <a:t>consumption of buildings</a:t>
            </a:r>
            <a:endParaRPr lang="fi-FI" dirty="0"/>
          </a:p>
        </p:txBody>
      </p:sp>
      <p:sp>
        <p:nvSpPr>
          <p:cNvPr id="2" name="Tekstiruutu 1">
            <a:extLst>
              <a:ext uri="{FF2B5EF4-FFF2-40B4-BE49-F238E27FC236}">
                <a16:creationId xmlns:a16="http://schemas.microsoft.com/office/drawing/2014/main" id="{AB3B447F-1D35-2C6B-BBBA-920ED6E16C10}"/>
              </a:ext>
            </a:extLst>
          </p:cNvPr>
          <p:cNvSpPr txBox="1"/>
          <p:nvPr/>
        </p:nvSpPr>
        <p:spPr>
          <a:xfrm>
            <a:off x="737315" y="3962400"/>
            <a:ext cx="4852115" cy="6006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1100" dirty="0">
                <a:latin typeface="Barlow"/>
                <a:cs typeface="Segoe UI"/>
              </a:rPr>
              <a:t>Guidance and instruction is offered to citi</a:t>
            </a:r>
            <a:r>
              <a:rPr lang="en-US" sz="1100" dirty="0">
                <a:latin typeface="Arial"/>
                <a:cs typeface="Segoe UI"/>
              </a:rPr>
              <a:t>z</a:t>
            </a:r>
            <a:r>
              <a:rPr lang="en-US" sz="1100" dirty="0">
                <a:latin typeface="Barlow"/>
                <a:cs typeface="Segoe UI"/>
              </a:rPr>
              <a:t>ens and companies on ​</a:t>
            </a:r>
          </a:p>
          <a:p>
            <a:pPr rtl="0"/>
            <a:r>
              <a:rPr lang="en-US" sz="1100" dirty="0">
                <a:latin typeface="Barlow"/>
                <a:cs typeface="Segoe UI"/>
              </a:rPr>
              <a:t>energy efficiency and life cycle extension concerning construction, ​</a:t>
            </a:r>
          </a:p>
          <a:p>
            <a:pPr rtl="0"/>
            <a:r>
              <a:rPr lang="en-US" sz="1100" dirty="0">
                <a:latin typeface="Barlow"/>
                <a:cs typeface="Segoe UI"/>
              </a:rPr>
              <a:t>building use, and maintenance.</a:t>
            </a:r>
          </a:p>
        </p:txBody>
      </p:sp>
    </p:spTree>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Freeform 603"/>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604" name="Picture 10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23900" y="5751576"/>
            <a:ext cx="1249680" cy="623316"/>
          </a:xfrm>
          <a:prstGeom prst="rect">
            <a:avLst/>
          </a:prstGeom>
          <a:noFill/>
        </p:spPr>
      </p:pic>
      <p:pic>
        <p:nvPicPr>
          <p:cNvPr id="605" name="Picture 60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202025" y="3245802"/>
            <a:ext cx="2179521" cy="2179510"/>
          </a:xfrm>
          <a:prstGeom prst="rect">
            <a:avLst/>
          </a:prstGeom>
          <a:noFill/>
        </p:spPr>
      </p:pic>
      <p:pic>
        <p:nvPicPr>
          <p:cNvPr id="606" name="Picture 60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449904" y="3964967"/>
            <a:ext cx="2351462" cy="2351479"/>
          </a:xfrm>
          <a:prstGeom prst="rect">
            <a:avLst/>
          </a:prstGeom>
          <a:noFill/>
        </p:spPr>
      </p:pic>
      <p:pic>
        <p:nvPicPr>
          <p:cNvPr id="607" name="Picture 60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2311147" y="2820988"/>
            <a:ext cx="1959265" cy="1959271"/>
          </a:xfrm>
          <a:prstGeom prst="rect">
            <a:avLst/>
          </a:prstGeom>
          <a:noFill/>
        </p:spPr>
      </p:pic>
      <p:sp>
        <p:nvSpPr>
          <p:cNvPr id="608" name="Freeform 608"/>
          <p:cNvSpPr/>
          <p:nvPr/>
        </p:nvSpPr>
        <p:spPr>
          <a:xfrm>
            <a:off x="0" y="669037"/>
            <a:ext cx="12192000" cy="1822704"/>
          </a:xfrm>
          <a:custGeom>
            <a:avLst/>
            <a:gdLst/>
            <a:ahLst/>
            <a:cxnLst/>
            <a:rect l="0" t="0" r="0" b="0"/>
            <a:pathLst>
              <a:path w="12192000" h="1822704">
                <a:moveTo>
                  <a:pt x="0" y="1822704"/>
                </a:moveTo>
                <a:lnTo>
                  <a:pt x="12192000" y="1822704"/>
                </a:lnTo>
                <a:lnTo>
                  <a:pt x="12192000" y="0"/>
                </a:lnTo>
                <a:lnTo>
                  <a:pt x="0" y="0"/>
                </a:lnTo>
                <a:lnTo>
                  <a:pt x="0" y="1822704"/>
                </a:lnTo>
                <a:close/>
              </a:path>
            </a:pathLst>
          </a:custGeom>
          <a:solidFill>
            <a:srgbClr val="F05A5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09" name="Freeform 609"/>
          <p:cNvSpPr/>
          <p:nvPr/>
        </p:nvSpPr>
        <p:spPr>
          <a:xfrm>
            <a:off x="757427" y="2865121"/>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610" name="Freeform 610"/>
          <p:cNvSpPr/>
          <p:nvPr/>
        </p:nvSpPr>
        <p:spPr>
          <a:xfrm>
            <a:off x="11330940" y="1720597"/>
            <a:ext cx="286512" cy="550163"/>
          </a:xfrm>
          <a:custGeom>
            <a:avLst/>
            <a:gdLst/>
            <a:ahLst/>
            <a:cxnLst/>
            <a:rect l="0" t="0" r="0" b="0"/>
            <a:pathLst>
              <a:path w="286512" h="550163">
                <a:moveTo>
                  <a:pt x="286130" y="192150"/>
                </a:moveTo>
                <a:lnTo>
                  <a:pt x="266573" y="222631"/>
                </a:lnTo>
                <a:lnTo>
                  <a:pt x="249046" y="249936"/>
                </a:lnTo>
                <a:lnTo>
                  <a:pt x="272541" y="272288"/>
                </a:lnTo>
                <a:lnTo>
                  <a:pt x="286512" y="285623"/>
                </a:lnTo>
                <a:lnTo>
                  <a:pt x="221488" y="387603"/>
                </a:lnTo>
                <a:lnTo>
                  <a:pt x="188214" y="439927"/>
                </a:lnTo>
                <a:lnTo>
                  <a:pt x="172592" y="464312"/>
                </a:lnTo>
                <a:lnTo>
                  <a:pt x="172212" y="464946"/>
                </a:lnTo>
                <a:lnTo>
                  <a:pt x="185801" y="480187"/>
                </a:lnTo>
                <a:lnTo>
                  <a:pt x="192024" y="487044"/>
                </a:lnTo>
                <a:lnTo>
                  <a:pt x="200025" y="496062"/>
                </a:lnTo>
                <a:lnTo>
                  <a:pt x="211201" y="508634"/>
                </a:lnTo>
                <a:lnTo>
                  <a:pt x="191389" y="550163"/>
                </a:lnTo>
                <a:lnTo>
                  <a:pt x="146557" y="550163"/>
                </a:lnTo>
                <a:lnTo>
                  <a:pt x="146557" y="496062"/>
                </a:lnTo>
                <a:lnTo>
                  <a:pt x="146557" y="480187"/>
                </a:lnTo>
                <a:lnTo>
                  <a:pt x="146557" y="464312"/>
                </a:lnTo>
                <a:lnTo>
                  <a:pt x="0" y="464312"/>
                </a:lnTo>
                <a:lnTo>
                  <a:pt x="205740" y="0"/>
                </a:lnTo>
                <a:close/>
                <a:moveTo>
                  <a:pt x="-6385687" y="513740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11" name="Freeform 611"/>
          <p:cNvSpPr/>
          <p:nvPr/>
        </p:nvSpPr>
        <p:spPr>
          <a:xfrm>
            <a:off x="11518392" y="1766316"/>
            <a:ext cx="467867" cy="740664"/>
          </a:xfrm>
          <a:custGeom>
            <a:avLst/>
            <a:gdLst/>
            <a:ahLst/>
            <a:cxnLst/>
            <a:rect l="0" t="0" r="0" b="0"/>
            <a:pathLst>
              <a:path w="467867" h="740664">
                <a:moveTo>
                  <a:pt x="278638" y="623570"/>
                </a:moveTo>
                <a:lnTo>
                  <a:pt x="278638" y="643129"/>
                </a:lnTo>
                <a:lnTo>
                  <a:pt x="278638" y="690119"/>
                </a:lnTo>
                <a:lnTo>
                  <a:pt x="336803" y="690119"/>
                </a:lnTo>
                <a:cubicBezTo>
                  <a:pt x="346075" y="690119"/>
                  <a:pt x="354838" y="693929"/>
                  <a:pt x="361441" y="700532"/>
                </a:cubicBezTo>
                <a:lnTo>
                  <a:pt x="387350" y="726949"/>
                </a:lnTo>
                <a:cubicBezTo>
                  <a:pt x="389636" y="729234"/>
                  <a:pt x="390271" y="732663"/>
                  <a:pt x="389001" y="735712"/>
                </a:cubicBezTo>
                <a:cubicBezTo>
                  <a:pt x="387730" y="738759"/>
                  <a:pt x="384810" y="740664"/>
                  <a:pt x="381635" y="740664"/>
                </a:cubicBezTo>
                <a:lnTo>
                  <a:pt x="82296" y="740664"/>
                </a:lnTo>
                <a:cubicBezTo>
                  <a:pt x="78993" y="740664"/>
                  <a:pt x="76073" y="738759"/>
                  <a:pt x="74802" y="735712"/>
                </a:cubicBezTo>
                <a:cubicBezTo>
                  <a:pt x="73533" y="732663"/>
                  <a:pt x="74294" y="729234"/>
                  <a:pt x="76453" y="726949"/>
                </a:cubicBezTo>
                <a:lnTo>
                  <a:pt x="102489" y="700532"/>
                </a:lnTo>
                <a:cubicBezTo>
                  <a:pt x="108965" y="693929"/>
                  <a:pt x="117855" y="690119"/>
                  <a:pt x="127126" y="690119"/>
                </a:cubicBezTo>
                <a:lnTo>
                  <a:pt x="175767" y="690119"/>
                </a:lnTo>
                <a:lnTo>
                  <a:pt x="175767" y="643129"/>
                </a:lnTo>
                <a:lnTo>
                  <a:pt x="175767" y="623570"/>
                </a:lnTo>
                <a:lnTo>
                  <a:pt x="175767" y="604013"/>
                </a:lnTo>
                <a:lnTo>
                  <a:pt x="0" y="604013"/>
                </a:lnTo>
                <a:lnTo>
                  <a:pt x="70992" y="456184"/>
                </a:lnTo>
                <a:lnTo>
                  <a:pt x="65659" y="450215"/>
                </a:lnTo>
                <a:lnTo>
                  <a:pt x="51435" y="434340"/>
                </a:lnTo>
                <a:lnTo>
                  <a:pt x="45974" y="428244"/>
                </a:lnTo>
                <a:lnTo>
                  <a:pt x="37211" y="418465"/>
                </a:lnTo>
                <a:lnTo>
                  <a:pt x="34289" y="415163"/>
                </a:lnTo>
                <a:lnTo>
                  <a:pt x="45974" y="396749"/>
                </a:lnTo>
                <a:lnTo>
                  <a:pt x="141604" y="247143"/>
                </a:lnTo>
                <a:lnTo>
                  <a:pt x="150114" y="233807"/>
                </a:lnTo>
                <a:lnTo>
                  <a:pt x="126618" y="211582"/>
                </a:lnTo>
                <a:lnTo>
                  <a:pt x="112649" y="198248"/>
                </a:lnTo>
                <a:lnTo>
                  <a:pt x="117728" y="190374"/>
                </a:lnTo>
                <a:lnTo>
                  <a:pt x="128142" y="174244"/>
                </a:lnTo>
                <a:lnTo>
                  <a:pt x="138556" y="158115"/>
                </a:lnTo>
                <a:lnTo>
                  <a:pt x="240538" y="0"/>
                </a:lnTo>
                <a:lnTo>
                  <a:pt x="355218" y="198248"/>
                </a:lnTo>
                <a:lnTo>
                  <a:pt x="317753" y="233807"/>
                </a:lnTo>
                <a:lnTo>
                  <a:pt x="433577" y="415163"/>
                </a:lnTo>
                <a:lnTo>
                  <a:pt x="396875" y="456184"/>
                </a:lnTo>
                <a:lnTo>
                  <a:pt x="467867" y="604013"/>
                </a:lnTo>
                <a:lnTo>
                  <a:pt x="278638" y="604013"/>
                </a:lnTo>
                <a:close/>
                <a:moveTo>
                  <a:pt x="-7050278" y="5091684"/>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12" name="Freeform 612"/>
          <p:cNvSpPr/>
          <p:nvPr/>
        </p:nvSpPr>
        <p:spPr>
          <a:xfrm>
            <a:off x="757427" y="3322321"/>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613" name="Freeform 613"/>
          <p:cNvSpPr/>
          <p:nvPr/>
        </p:nvSpPr>
        <p:spPr>
          <a:xfrm>
            <a:off x="757427" y="3779521"/>
            <a:ext cx="4835653" cy="576072"/>
          </a:xfrm>
          <a:custGeom>
            <a:avLst/>
            <a:gdLst/>
            <a:ahLst/>
            <a:cxnLst/>
            <a:rect l="0" t="0" r="0" b="0"/>
            <a:pathLst>
              <a:path w="4835653" h="576072">
                <a:moveTo>
                  <a:pt x="0" y="576072"/>
                </a:moveTo>
                <a:lnTo>
                  <a:pt x="4835653" y="576072"/>
                </a:lnTo>
                <a:lnTo>
                  <a:pt x="4835653" y="0"/>
                </a:lnTo>
                <a:lnTo>
                  <a:pt x="0" y="0"/>
                </a:lnTo>
                <a:lnTo>
                  <a:pt x="0" y="576072"/>
                </a:lnTo>
                <a:close/>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614" name="Freeform 614"/>
          <p:cNvSpPr/>
          <p:nvPr/>
        </p:nvSpPr>
        <p:spPr>
          <a:xfrm>
            <a:off x="757427" y="4390645"/>
            <a:ext cx="4835653" cy="484632"/>
          </a:xfrm>
          <a:custGeom>
            <a:avLst/>
            <a:gdLst/>
            <a:ahLst/>
            <a:cxnLst/>
            <a:rect l="0" t="0" r="0" b="0"/>
            <a:pathLst>
              <a:path w="4835653" h="484632">
                <a:moveTo>
                  <a:pt x="0" y="484632"/>
                </a:moveTo>
                <a:lnTo>
                  <a:pt x="4835653" y="484632"/>
                </a:lnTo>
                <a:lnTo>
                  <a:pt x="4835653" y="0"/>
                </a:lnTo>
                <a:lnTo>
                  <a:pt x="0" y="0"/>
                </a:lnTo>
                <a:lnTo>
                  <a:pt x="0" y="484632"/>
                </a:lnTo>
                <a:close/>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615" name="Freeform 615"/>
          <p:cNvSpPr/>
          <p:nvPr/>
        </p:nvSpPr>
        <p:spPr>
          <a:xfrm>
            <a:off x="748283" y="4940808"/>
            <a:ext cx="4844797" cy="422148"/>
          </a:xfrm>
          <a:custGeom>
            <a:avLst/>
            <a:gdLst/>
            <a:ahLst/>
            <a:cxnLst/>
            <a:rect l="0" t="0" r="0" b="0"/>
            <a:pathLst>
              <a:path w="4844797" h="422148">
                <a:moveTo>
                  <a:pt x="0" y="422148"/>
                </a:moveTo>
                <a:lnTo>
                  <a:pt x="4844797" y="422148"/>
                </a:lnTo>
                <a:lnTo>
                  <a:pt x="4844797" y="0"/>
                </a:lnTo>
                <a:lnTo>
                  <a:pt x="0" y="0"/>
                </a:lnTo>
                <a:lnTo>
                  <a:pt x="0" y="422148"/>
                </a:lnTo>
                <a:close/>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616" name="Freeform 616"/>
          <p:cNvSpPr/>
          <p:nvPr/>
        </p:nvSpPr>
        <p:spPr>
          <a:xfrm>
            <a:off x="749808" y="5428488"/>
            <a:ext cx="4835652" cy="420624"/>
          </a:xfrm>
          <a:custGeom>
            <a:avLst/>
            <a:gdLst/>
            <a:ahLst/>
            <a:cxnLst/>
            <a:rect l="0" t="0" r="0" b="0"/>
            <a:pathLst>
              <a:path w="4835652" h="420624">
                <a:moveTo>
                  <a:pt x="0" y="420624"/>
                </a:moveTo>
                <a:lnTo>
                  <a:pt x="4835652" y="420624"/>
                </a:lnTo>
                <a:lnTo>
                  <a:pt x="4835652" y="0"/>
                </a:lnTo>
                <a:lnTo>
                  <a:pt x="0" y="0"/>
                </a:lnTo>
                <a:lnTo>
                  <a:pt x="0" y="420624"/>
                </a:lnTo>
                <a:close/>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617" name="Freeform 617"/>
          <p:cNvSpPr/>
          <p:nvPr/>
        </p:nvSpPr>
        <p:spPr>
          <a:xfrm>
            <a:off x="5593079" y="3075433"/>
            <a:ext cx="1006602" cy="0"/>
          </a:xfrm>
          <a:custGeom>
            <a:avLst/>
            <a:gdLst/>
            <a:ahLst/>
            <a:cxnLst/>
            <a:rect l="0" t="0" r="0" b="0"/>
            <a:pathLst>
              <a:path w="1006602">
                <a:moveTo>
                  <a:pt x="0" y="0"/>
                </a:moveTo>
                <a:lnTo>
                  <a:pt x="1006602" y="0"/>
                </a:lnTo>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618" name="Freeform 618"/>
          <p:cNvSpPr/>
          <p:nvPr/>
        </p:nvSpPr>
        <p:spPr>
          <a:xfrm>
            <a:off x="5593079" y="4067556"/>
            <a:ext cx="1006602" cy="0"/>
          </a:xfrm>
          <a:custGeom>
            <a:avLst/>
            <a:gdLst/>
            <a:ahLst/>
            <a:cxnLst/>
            <a:rect l="0" t="0" r="0" b="0"/>
            <a:pathLst>
              <a:path w="1006602">
                <a:moveTo>
                  <a:pt x="0" y="0"/>
                </a:moveTo>
                <a:lnTo>
                  <a:pt x="1006602" y="0"/>
                </a:lnTo>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619" name="Freeform 619"/>
          <p:cNvSpPr/>
          <p:nvPr/>
        </p:nvSpPr>
        <p:spPr>
          <a:xfrm>
            <a:off x="5593079" y="4602480"/>
            <a:ext cx="1006602" cy="0"/>
          </a:xfrm>
          <a:custGeom>
            <a:avLst/>
            <a:gdLst/>
            <a:ahLst/>
            <a:cxnLst/>
            <a:rect l="0" t="0" r="0" b="0"/>
            <a:pathLst>
              <a:path w="1006602">
                <a:moveTo>
                  <a:pt x="0" y="0"/>
                </a:moveTo>
                <a:lnTo>
                  <a:pt x="1006602" y="0"/>
                </a:lnTo>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620" name="Freeform 620"/>
          <p:cNvSpPr/>
          <p:nvPr/>
        </p:nvSpPr>
        <p:spPr>
          <a:xfrm>
            <a:off x="6361176" y="2948941"/>
            <a:ext cx="266700" cy="252983"/>
          </a:xfrm>
          <a:custGeom>
            <a:avLst/>
            <a:gdLst/>
            <a:ahLst/>
            <a:cxnLst/>
            <a:rect l="0" t="0" r="0" b="0"/>
            <a:pathLst>
              <a:path w="266700" h="252983">
                <a:moveTo>
                  <a:pt x="0" y="126492"/>
                </a:moveTo>
                <a:cubicBezTo>
                  <a:pt x="0" y="56642"/>
                  <a:pt x="59689" y="0"/>
                  <a:pt x="133350" y="0"/>
                </a:cubicBezTo>
                <a:cubicBezTo>
                  <a:pt x="207009" y="0"/>
                  <a:pt x="266700" y="56642"/>
                  <a:pt x="266700" y="126492"/>
                </a:cubicBezTo>
                <a:cubicBezTo>
                  <a:pt x="266700" y="196342"/>
                  <a:pt x="207009" y="252983"/>
                  <a:pt x="133350" y="252983"/>
                </a:cubicBezTo>
                <a:cubicBezTo>
                  <a:pt x="59689" y="252983"/>
                  <a:pt x="0" y="196342"/>
                  <a:pt x="0" y="126492"/>
                </a:cubicBezTo>
                <a:close/>
                <a:moveTo>
                  <a:pt x="-2578609" y="3909059"/>
                </a:moveTo>
              </a:path>
            </a:pathLst>
          </a:custGeom>
          <a:solidFill>
            <a:srgbClr val="F05A5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21" name="Freeform 621"/>
          <p:cNvSpPr/>
          <p:nvPr/>
        </p:nvSpPr>
        <p:spPr>
          <a:xfrm>
            <a:off x="6361176" y="3941065"/>
            <a:ext cx="266700" cy="251459"/>
          </a:xfrm>
          <a:custGeom>
            <a:avLst/>
            <a:gdLst/>
            <a:ahLst/>
            <a:cxnLst/>
            <a:rect l="0" t="0" r="0" b="0"/>
            <a:pathLst>
              <a:path w="266700" h="251459">
                <a:moveTo>
                  <a:pt x="0" y="125730"/>
                </a:moveTo>
                <a:cubicBezTo>
                  <a:pt x="0" y="56260"/>
                  <a:pt x="59689" y="0"/>
                  <a:pt x="133350" y="0"/>
                </a:cubicBezTo>
                <a:cubicBezTo>
                  <a:pt x="207009" y="0"/>
                  <a:pt x="266700" y="56260"/>
                  <a:pt x="266700" y="125730"/>
                </a:cubicBezTo>
                <a:cubicBezTo>
                  <a:pt x="266700" y="195199"/>
                  <a:pt x="207009" y="251459"/>
                  <a:pt x="133350" y="251459"/>
                </a:cubicBezTo>
                <a:cubicBezTo>
                  <a:pt x="59689" y="251459"/>
                  <a:pt x="0" y="195199"/>
                  <a:pt x="0" y="125730"/>
                </a:cubicBezTo>
                <a:close/>
                <a:moveTo>
                  <a:pt x="-3569971" y="2916935"/>
                </a:moveTo>
              </a:path>
            </a:pathLst>
          </a:custGeom>
          <a:solidFill>
            <a:srgbClr val="F05A5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22" name="Freeform 622"/>
          <p:cNvSpPr/>
          <p:nvPr/>
        </p:nvSpPr>
        <p:spPr>
          <a:xfrm>
            <a:off x="6361176" y="4475989"/>
            <a:ext cx="266700" cy="251460"/>
          </a:xfrm>
          <a:custGeom>
            <a:avLst/>
            <a:gdLst/>
            <a:ahLst/>
            <a:cxnLst/>
            <a:rect l="0" t="0" r="0" b="0"/>
            <a:pathLst>
              <a:path w="266700" h="251460">
                <a:moveTo>
                  <a:pt x="0" y="125729"/>
                </a:moveTo>
                <a:cubicBezTo>
                  <a:pt x="0" y="56260"/>
                  <a:pt x="59689" y="0"/>
                  <a:pt x="133350" y="0"/>
                </a:cubicBezTo>
                <a:cubicBezTo>
                  <a:pt x="207009" y="0"/>
                  <a:pt x="266700" y="56260"/>
                  <a:pt x="266700" y="125729"/>
                </a:cubicBezTo>
                <a:cubicBezTo>
                  <a:pt x="266700" y="195198"/>
                  <a:pt x="207009" y="251460"/>
                  <a:pt x="133350" y="251460"/>
                </a:cubicBezTo>
                <a:cubicBezTo>
                  <a:pt x="59689" y="251460"/>
                  <a:pt x="0" y="195198"/>
                  <a:pt x="0" y="125729"/>
                </a:cubicBezTo>
                <a:close/>
                <a:moveTo>
                  <a:pt x="-4104894" y="2382011"/>
                </a:moveTo>
              </a:path>
            </a:pathLst>
          </a:custGeom>
          <a:solidFill>
            <a:srgbClr val="F05A5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23" name="Freeform 623"/>
          <p:cNvSpPr/>
          <p:nvPr/>
        </p:nvSpPr>
        <p:spPr>
          <a:xfrm>
            <a:off x="5593079" y="5114545"/>
            <a:ext cx="1006602" cy="0"/>
          </a:xfrm>
          <a:custGeom>
            <a:avLst/>
            <a:gdLst/>
            <a:ahLst/>
            <a:cxnLst/>
            <a:rect l="0" t="0" r="0" b="0"/>
            <a:pathLst>
              <a:path w="1006602">
                <a:moveTo>
                  <a:pt x="0" y="0"/>
                </a:moveTo>
                <a:lnTo>
                  <a:pt x="1006602" y="0"/>
                </a:lnTo>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624" name="Freeform 624"/>
          <p:cNvSpPr/>
          <p:nvPr/>
        </p:nvSpPr>
        <p:spPr>
          <a:xfrm>
            <a:off x="6361176" y="4988052"/>
            <a:ext cx="266700" cy="252985"/>
          </a:xfrm>
          <a:custGeom>
            <a:avLst/>
            <a:gdLst/>
            <a:ahLst/>
            <a:cxnLst/>
            <a:rect l="0" t="0" r="0" b="0"/>
            <a:pathLst>
              <a:path w="266700" h="252985">
                <a:moveTo>
                  <a:pt x="0" y="126493"/>
                </a:moveTo>
                <a:cubicBezTo>
                  <a:pt x="0" y="56643"/>
                  <a:pt x="59689" y="0"/>
                  <a:pt x="133350" y="0"/>
                </a:cubicBezTo>
                <a:cubicBezTo>
                  <a:pt x="207009" y="0"/>
                  <a:pt x="266700" y="56643"/>
                  <a:pt x="266700" y="126493"/>
                </a:cubicBezTo>
                <a:cubicBezTo>
                  <a:pt x="266700" y="196343"/>
                  <a:pt x="207009" y="252985"/>
                  <a:pt x="133350" y="252985"/>
                </a:cubicBezTo>
                <a:cubicBezTo>
                  <a:pt x="59689" y="252985"/>
                  <a:pt x="0" y="196343"/>
                  <a:pt x="0" y="126493"/>
                </a:cubicBezTo>
                <a:close/>
                <a:moveTo>
                  <a:pt x="-4617721" y="1869948"/>
                </a:moveTo>
              </a:path>
            </a:pathLst>
          </a:custGeom>
          <a:solidFill>
            <a:srgbClr val="F05A5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625" name="Picture 62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555838" y="1480169"/>
            <a:ext cx="1165478" cy="1044961"/>
          </a:xfrm>
          <a:prstGeom prst="rect">
            <a:avLst/>
          </a:prstGeom>
          <a:noFill/>
        </p:spPr>
      </p:pic>
      <p:sp>
        <p:nvSpPr>
          <p:cNvPr id="626" name="Freeform 626"/>
          <p:cNvSpPr/>
          <p:nvPr/>
        </p:nvSpPr>
        <p:spPr>
          <a:xfrm>
            <a:off x="294391" y="2270425"/>
            <a:ext cx="74426" cy="314328"/>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627" name="Freeform 627"/>
          <p:cNvSpPr/>
          <p:nvPr/>
        </p:nvSpPr>
        <p:spPr>
          <a:xfrm>
            <a:off x="215039" y="1958867"/>
            <a:ext cx="233130" cy="395981"/>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628" name="Freeform 628"/>
          <p:cNvSpPr/>
          <p:nvPr/>
        </p:nvSpPr>
        <p:spPr>
          <a:xfrm>
            <a:off x="88651" y="2179749"/>
            <a:ext cx="74426" cy="315077"/>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629" name="Freeform 629"/>
          <p:cNvSpPr/>
          <p:nvPr/>
        </p:nvSpPr>
        <p:spPr>
          <a:xfrm>
            <a:off x="9299" y="1867449"/>
            <a:ext cx="233130" cy="396925"/>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630" name="Freeform 630"/>
          <p:cNvSpPr/>
          <p:nvPr/>
        </p:nvSpPr>
        <p:spPr>
          <a:xfrm>
            <a:off x="2372867" y="1079373"/>
            <a:ext cx="580644" cy="1442848"/>
          </a:xfrm>
          <a:custGeom>
            <a:avLst/>
            <a:gdLst/>
            <a:ahLst/>
            <a:cxnLst/>
            <a:rect l="0" t="0" r="0" b="0"/>
            <a:pathLst>
              <a:path w="580644" h="1442848">
                <a:moveTo>
                  <a:pt x="0" y="156845"/>
                </a:moveTo>
                <a:lnTo>
                  <a:pt x="0" y="1442848"/>
                </a:lnTo>
                <a:lnTo>
                  <a:pt x="580644" y="1442848"/>
                </a:lnTo>
                <a:lnTo>
                  <a:pt x="580644" y="156845"/>
                </a:lnTo>
                <a:cubicBezTo>
                  <a:pt x="580644" y="0"/>
                  <a:pt x="0" y="0"/>
                  <a:pt x="0" y="156845"/>
                </a:cubicBezTo>
                <a:close/>
                <a:moveTo>
                  <a:pt x="3248915" y="5778627"/>
                </a:moveTo>
                <a:moveTo>
                  <a:pt x="94108" y="1380110"/>
                </a:moveTo>
                <a:lnTo>
                  <a:pt x="47118" y="1380110"/>
                </a:lnTo>
                <a:lnTo>
                  <a:pt x="47118" y="1286002"/>
                </a:lnTo>
                <a:lnTo>
                  <a:pt x="94108" y="1286002"/>
                </a:lnTo>
                <a:close/>
                <a:moveTo>
                  <a:pt x="2025650" y="5778627"/>
                </a:moveTo>
                <a:moveTo>
                  <a:pt x="94108" y="1207643"/>
                </a:moveTo>
                <a:lnTo>
                  <a:pt x="47118" y="1207643"/>
                </a:lnTo>
                <a:lnTo>
                  <a:pt x="47118" y="1129157"/>
                </a:lnTo>
                <a:lnTo>
                  <a:pt x="94108" y="1129157"/>
                </a:lnTo>
                <a:close/>
                <a:moveTo>
                  <a:pt x="2198117" y="5778627"/>
                </a:moveTo>
                <a:moveTo>
                  <a:pt x="94108" y="1050799"/>
                </a:moveTo>
                <a:lnTo>
                  <a:pt x="47118" y="1050799"/>
                </a:lnTo>
                <a:lnTo>
                  <a:pt x="47118" y="972312"/>
                </a:lnTo>
                <a:lnTo>
                  <a:pt x="94108" y="972312"/>
                </a:lnTo>
                <a:close/>
                <a:moveTo>
                  <a:pt x="2354961" y="5778627"/>
                </a:moveTo>
                <a:moveTo>
                  <a:pt x="94108" y="893954"/>
                </a:moveTo>
                <a:lnTo>
                  <a:pt x="47118" y="893954"/>
                </a:lnTo>
                <a:lnTo>
                  <a:pt x="47118" y="815594"/>
                </a:lnTo>
                <a:lnTo>
                  <a:pt x="94108" y="815594"/>
                </a:lnTo>
                <a:close/>
                <a:moveTo>
                  <a:pt x="2511806" y="5778627"/>
                </a:moveTo>
                <a:moveTo>
                  <a:pt x="94108" y="737108"/>
                </a:moveTo>
                <a:lnTo>
                  <a:pt x="47118" y="737108"/>
                </a:lnTo>
                <a:lnTo>
                  <a:pt x="47118" y="643001"/>
                </a:lnTo>
                <a:lnTo>
                  <a:pt x="94108" y="643001"/>
                </a:lnTo>
                <a:close/>
                <a:moveTo>
                  <a:pt x="2668652" y="5778627"/>
                </a:moveTo>
                <a:moveTo>
                  <a:pt x="94108" y="564643"/>
                </a:moveTo>
                <a:lnTo>
                  <a:pt x="47118" y="564643"/>
                </a:lnTo>
                <a:lnTo>
                  <a:pt x="47118" y="486156"/>
                </a:lnTo>
                <a:lnTo>
                  <a:pt x="94108" y="486156"/>
                </a:lnTo>
                <a:close/>
                <a:moveTo>
                  <a:pt x="2841117" y="5778627"/>
                </a:moveTo>
                <a:moveTo>
                  <a:pt x="94108" y="407798"/>
                </a:moveTo>
                <a:lnTo>
                  <a:pt x="47118" y="407798"/>
                </a:lnTo>
                <a:lnTo>
                  <a:pt x="47118" y="329312"/>
                </a:lnTo>
                <a:lnTo>
                  <a:pt x="94108" y="329312"/>
                </a:lnTo>
                <a:close/>
                <a:moveTo>
                  <a:pt x="2997962" y="5778627"/>
                </a:moveTo>
                <a:moveTo>
                  <a:pt x="94108" y="250952"/>
                </a:moveTo>
                <a:lnTo>
                  <a:pt x="47118" y="250952"/>
                </a:lnTo>
                <a:lnTo>
                  <a:pt x="47118" y="172593"/>
                </a:lnTo>
                <a:lnTo>
                  <a:pt x="94108" y="172593"/>
                </a:lnTo>
                <a:close/>
                <a:moveTo>
                  <a:pt x="3154808" y="5778627"/>
                </a:moveTo>
                <a:moveTo>
                  <a:pt x="188341" y="1380110"/>
                </a:moveTo>
                <a:lnTo>
                  <a:pt x="125603" y="1380110"/>
                </a:lnTo>
                <a:lnTo>
                  <a:pt x="125603" y="1286002"/>
                </a:lnTo>
                <a:lnTo>
                  <a:pt x="188341" y="1286002"/>
                </a:lnTo>
                <a:close/>
                <a:moveTo>
                  <a:pt x="2025650" y="5778627"/>
                </a:moveTo>
                <a:moveTo>
                  <a:pt x="188341" y="1207643"/>
                </a:moveTo>
                <a:lnTo>
                  <a:pt x="125603" y="1207643"/>
                </a:lnTo>
                <a:lnTo>
                  <a:pt x="125603" y="1129157"/>
                </a:lnTo>
                <a:lnTo>
                  <a:pt x="188341" y="1129157"/>
                </a:lnTo>
                <a:close/>
                <a:moveTo>
                  <a:pt x="2198117" y="5778627"/>
                </a:moveTo>
                <a:moveTo>
                  <a:pt x="188341" y="1050799"/>
                </a:moveTo>
                <a:lnTo>
                  <a:pt x="125603" y="1050799"/>
                </a:lnTo>
                <a:lnTo>
                  <a:pt x="125603" y="972312"/>
                </a:lnTo>
                <a:lnTo>
                  <a:pt x="188341" y="972312"/>
                </a:lnTo>
                <a:close/>
                <a:moveTo>
                  <a:pt x="2354961" y="5778627"/>
                </a:moveTo>
                <a:moveTo>
                  <a:pt x="188341" y="893954"/>
                </a:moveTo>
                <a:lnTo>
                  <a:pt x="125603" y="893954"/>
                </a:lnTo>
                <a:lnTo>
                  <a:pt x="125603" y="815594"/>
                </a:lnTo>
                <a:lnTo>
                  <a:pt x="188341" y="815594"/>
                </a:lnTo>
                <a:close/>
                <a:moveTo>
                  <a:pt x="2511806" y="5778627"/>
                </a:moveTo>
                <a:moveTo>
                  <a:pt x="188341" y="737108"/>
                </a:moveTo>
                <a:lnTo>
                  <a:pt x="125603" y="737108"/>
                </a:lnTo>
                <a:lnTo>
                  <a:pt x="125603" y="643001"/>
                </a:lnTo>
                <a:lnTo>
                  <a:pt x="188341" y="643001"/>
                </a:lnTo>
                <a:close/>
                <a:moveTo>
                  <a:pt x="2668652" y="5778627"/>
                </a:moveTo>
                <a:moveTo>
                  <a:pt x="188341" y="564643"/>
                </a:moveTo>
                <a:lnTo>
                  <a:pt x="125603" y="564643"/>
                </a:lnTo>
                <a:lnTo>
                  <a:pt x="125603" y="486156"/>
                </a:lnTo>
                <a:lnTo>
                  <a:pt x="188341" y="486156"/>
                </a:lnTo>
                <a:close/>
                <a:moveTo>
                  <a:pt x="2841117" y="5778627"/>
                </a:moveTo>
                <a:moveTo>
                  <a:pt x="188341" y="407798"/>
                </a:moveTo>
                <a:lnTo>
                  <a:pt x="125603" y="407798"/>
                </a:lnTo>
                <a:lnTo>
                  <a:pt x="125603" y="329312"/>
                </a:lnTo>
                <a:lnTo>
                  <a:pt x="188341" y="329312"/>
                </a:lnTo>
                <a:close/>
                <a:moveTo>
                  <a:pt x="2997962" y="5778627"/>
                </a:moveTo>
                <a:moveTo>
                  <a:pt x="188341" y="250952"/>
                </a:moveTo>
                <a:lnTo>
                  <a:pt x="125603" y="250952"/>
                </a:lnTo>
                <a:lnTo>
                  <a:pt x="125603" y="172593"/>
                </a:lnTo>
                <a:lnTo>
                  <a:pt x="188341" y="172593"/>
                </a:lnTo>
                <a:close/>
                <a:moveTo>
                  <a:pt x="3154808" y="5778627"/>
                </a:moveTo>
                <a:moveTo>
                  <a:pt x="266828" y="1380110"/>
                </a:moveTo>
                <a:lnTo>
                  <a:pt x="219710" y="1380110"/>
                </a:lnTo>
                <a:lnTo>
                  <a:pt x="219710" y="1286002"/>
                </a:lnTo>
                <a:lnTo>
                  <a:pt x="266828" y="1286002"/>
                </a:lnTo>
                <a:close/>
                <a:moveTo>
                  <a:pt x="2025650" y="5778627"/>
                </a:moveTo>
                <a:moveTo>
                  <a:pt x="266828" y="1207643"/>
                </a:moveTo>
                <a:lnTo>
                  <a:pt x="219710" y="1207643"/>
                </a:lnTo>
                <a:lnTo>
                  <a:pt x="219710" y="1129157"/>
                </a:lnTo>
                <a:lnTo>
                  <a:pt x="266828" y="1129157"/>
                </a:lnTo>
                <a:close/>
                <a:moveTo>
                  <a:pt x="2198117" y="5778627"/>
                </a:moveTo>
                <a:moveTo>
                  <a:pt x="266828" y="1050799"/>
                </a:moveTo>
                <a:lnTo>
                  <a:pt x="219710" y="1050799"/>
                </a:lnTo>
                <a:lnTo>
                  <a:pt x="219710" y="972312"/>
                </a:lnTo>
                <a:lnTo>
                  <a:pt x="266828" y="972312"/>
                </a:lnTo>
                <a:close/>
                <a:moveTo>
                  <a:pt x="2354961" y="5778627"/>
                </a:moveTo>
                <a:moveTo>
                  <a:pt x="266828" y="893954"/>
                </a:moveTo>
                <a:lnTo>
                  <a:pt x="219710" y="893954"/>
                </a:lnTo>
                <a:lnTo>
                  <a:pt x="219710" y="815594"/>
                </a:lnTo>
                <a:lnTo>
                  <a:pt x="266828" y="815594"/>
                </a:lnTo>
                <a:close/>
                <a:moveTo>
                  <a:pt x="2511806" y="5778627"/>
                </a:moveTo>
                <a:moveTo>
                  <a:pt x="266828" y="737108"/>
                </a:moveTo>
                <a:lnTo>
                  <a:pt x="219710" y="737108"/>
                </a:lnTo>
                <a:lnTo>
                  <a:pt x="219710" y="643001"/>
                </a:lnTo>
                <a:lnTo>
                  <a:pt x="266828" y="643001"/>
                </a:lnTo>
                <a:close/>
                <a:moveTo>
                  <a:pt x="2668652" y="5778627"/>
                </a:moveTo>
                <a:moveTo>
                  <a:pt x="266828" y="564643"/>
                </a:moveTo>
                <a:lnTo>
                  <a:pt x="219710" y="564643"/>
                </a:lnTo>
                <a:lnTo>
                  <a:pt x="219710" y="486156"/>
                </a:lnTo>
                <a:lnTo>
                  <a:pt x="266828" y="486156"/>
                </a:lnTo>
                <a:close/>
                <a:moveTo>
                  <a:pt x="2841117" y="5778627"/>
                </a:moveTo>
                <a:moveTo>
                  <a:pt x="266828" y="407798"/>
                </a:moveTo>
                <a:lnTo>
                  <a:pt x="219710" y="407798"/>
                </a:lnTo>
                <a:lnTo>
                  <a:pt x="219710" y="329312"/>
                </a:lnTo>
                <a:lnTo>
                  <a:pt x="266828" y="329312"/>
                </a:lnTo>
                <a:close/>
                <a:moveTo>
                  <a:pt x="2997962" y="5778627"/>
                </a:moveTo>
                <a:moveTo>
                  <a:pt x="266828" y="250952"/>
                </a:moveTo>
                <a:lnTo>
                  <a:pt x="219710" y="250952"/>
                </a:lnTo>
                <a:lnTo>
                  <a:pt x="219710" y="172593"/>
                </a:lnTo>
                <a:lnTo>
                  <a:pt x="266828" y="172593"/>
                </a:lnTo>
                <a:close/>
                <a:moveTo>
                  <a:pt x="3154808" y="5778627"/>
                </a:moveTo>
                <a:moveTo>
                  <a:pt x="360934" y="1380110"/>
                </a:moveTo>
                <a:lnTo>
                  <a:pt x="313818" y="1380110"/>
                </a:lnTo>
                <a:lnTo>
                  <a:pt x="313818" y="1286002"/>
                </a:lnTo>
                <a:lnTo>
                  <a:pt x="360934" y="1286002"/>
                </a:lnTo>
                <a:close/>
                <a:moveTo>
                  <a:pt x="2025650" y="5778627"/>
                </a:moveTo>
                <a:moveTo>
                  <a:pt x="360934" y="1207643"/>
                </a:moveTo>
                <a:lnTo>
                  <a:pt x="313818" y="1207643"/>
                </a:lnTo>
                <a:lnTo>
                  <a:pt x="313818" y="1129157"/>
                </a:lnTo>
                <a:lnTo>
                  <a:pt x="360934" y="1129157"/>
                </a:lnTo>
                <a:close/>
                <a:moveTo>
                  <a:pt x="2198117" y="5778627"/>
                </a:moveTo>
                <a:moveTo>
                  <a:pt x="360934" y="1050799"/>
                </a:moveTo>
                <a:lnTo>
                  <a:pt x="313818" y="1050799"/>
                </a:lnTo>
                <a:lnTo>
                  <a:pt x="313818" y="972312"/>
                </a:lnTo>
                <a:lnTo>
                  <a:pt x="360934" y="972312"/>
                </a:lnTo>
                <a:close/>
                <a:moveTo>
                  <a:pt x="2354961" y="5778627"/>
                </a:moveTo>
                <a:moveTo>
                  <a:pt x="360934" y="893954"/>
                </a:moveTo>
                <a:lnTo>
                  <a:pt x="313818" y="893954"/>
                </a:lnTo>
                <a:lnTo>
                  <a:pt x="313818" y="815594"/>
                </a:lnTo>
                <a:lnTo>
                  <a:pt x="360934" y="815594"/>
                </a:lnTo>
                <a:close/>
                <a:moveTo>
                  <a:pt x="2511806" y="5778627"/>
                </a:moveTo>
                <a:moveTo>
                  <a:pt x="360934" y="737108"/>
                </a:moveTo>
                <a:lnTo>
                  <a:pt x="313818" y="737108"/>
                </a:lnTo>
                <a:lnTo>
                  <a:pt x="313818" y="643001"/>
                </a:lnTo>
                <a:lnTo>
                  <a:pt x="360934" y="643001"/>
                </a:lnTo>
                <a:close/>
                <a:moveTo>
                  <a:pt x="2668652" y="5778627"/>
                </a:moveTo>
                <a:moveTo>
                  <a:pt x="360934" y="564643"/>
                </a:moveTo>
                <a:lnTo>
                  <a:pt x="313818" y="564643"/>
                </a:lnTo>
                <a:lnTo>
                  <a:pt x="313818" y="486156"/>
                </a:lnTo>
                <a:lnTo>
                  <a:pt x="360934" y="486156"/>
                </a:lnTo>
                <a:close/>
                <a:moveTo>
                  <a:pt x="2841117" y="5778627"/>
                </a:moveTo>
                <a:moveTo>
                  <a:pt x="360934" y="407798"/>
                </a:moveTo>
                <a:lnTo>
                  <a:pt x="313818" y="407798"/>
                </a:lnTo>
                <a:lnTo>
                  <a:pt x="313818" y="329312"/>
                </a:lnTo>
                <a:lnTo>
                  <a:pt x="360934" y="329312"/>
                </a:lnTo>
                <a:close/>
                <a:moveTo>
                  <a:pt x="2997962" y="5778627"/>
                </a:moveTo>
                <a:moveTo>
                  <a:pt x="360934" y="250952"/>
                </a:moveTo>
                <a:lnTo>
                  <a:pt x="313818" y="250952"/>
                </a:lnTo>
                <a:lnTo>
                  <a:pt x="313818" y="172593"/>
                </a:lnTo>
                <a:lnTo>
                  <a:pt x="360934" y="172593"/>
                </a:lnTo>
                <a:close/>
                <a:moveTo>
                  <a:pt x="3154808" y="5778627"/>
                </a:moveTo>
                <a:moveTo>
                  <a:pt x="455041" y="1380110"/>
                </a:moveTo>
                <a:lnTo>
                  <a:pt x="392303" y="1380110"/>
                </a:lnTo>
                <a:lnTo>
                  <a:pt x="392303" y="1286002"/>
                </a:lnTo>
                <a:lnTo>
                  <a:pt x="455041" y="1286002"/>
                </a:lnTo>
                <a:close/>
                <a:moveTo>
                  <a:pt x="2025650" y="5778627"/>
                </a:moveTo>
                <a:moveTo>
                  <a:pt x="455041" y="1207643"/>
                </a:moveTo>
                <a:lnTo>
                  <a:pt x="392303" y="1207643"/>
                </a:lnTo>
                <a:lnTo>
                  <a:pt x="392303" y="1129157"/>
                </a:lnTo>
                <a:lnTo>
                  <a:pt x="455041" y="1129157"/>
                </a:lnTo>
                <a:close/>
                <a:moveTo>
                  <a:pt x="2198117" y="5778627"/>
                </a:moveTo>
                <a:moveTo>
                  <a:pt x="455041" y="1050799"/>
                </a:moveTo>
                <a:lnTo>
                  <a:pt x="392303" y="1050799"/>
                </a:lnTo>
                <a:lnTo>
                  <a:pt x="392303" y="972312"/>
                </a:lnTo>
                <a:lnTo>
                  <a:pt x="455041" y="972312"/>
                </a:lnTo>
                <a:close/>
                <a:moveTo>
                  <a:pt x="2354961" y="5778627"/>
                </a:moveTo>
                <a:moveTo>
                  <a:pt x="455041" y="893954"/>
                </a:moveTo>
                <a:lnTo>
                  <a:pt x="392303" y="893954"/>
                </a:lnTo>
                <a:lnTo>
                  <a:pt x="392303" y="815594"/>
                </a:lnTo>
                <a:lnTo>
                  <a:pt x="455041" y="815594"/>
                </a:lnTo>
                <a:close/>
                <a:moveTo>
                  <a:pt x="2511806" y="5778627"/>
                </a:moveTo>
                <a:moveTo>
                  <a:pt x="455041" y="737108"/>
                </a:moveTo>
                <a:lnTo>
                  <a:pt x="392303" y="737108"/>
                </a:lnTo>
                <a:lnTo>
                  <a:pt x="392303" y="643001"/>
                </a:lnTo>
                <a:lnTo>
                  <a:pt x="455041" y="643001"/>
                </a:lnTo>
                <a:close/>
                <a:moveTo>
                  <a:pt x="2668652" y="5778627"/>
                </a:moveTo>
                <a:moveTo>
                  <a:pt x="455041" y="564643"/>
                </a:moveTo>
                <a:lnTo>
                  <a:pt x="392303" y="564643"/>
                </a:lnTo>
                <a:lnTo>
                  <a:pt x="392303" y="486156"/>
                </a:lnTo>
                <a:lnTo>
                  <a:pt x="455041" y="486156"/>
                </a:lnTo>
                <a:close/>
                <a:moveTo>
                  <a:pt x="2841117" y="5778627"/>
                </a:moveTo>
                <a:moveTo>
                  <a:pt x="455041" y="407798"/>
                </a:moveTo>
                <a:lnTo>
                  <a:pt x="392303" y="407798"/>
                </a:lnTo>
                <a:lnTo>
                  <a:pt x="392303" y="329312"/>
                </a:lnTo>
                <a:lnTo>
                  <a:pt x="455041" y="329312"/>
                </a:lnTo>
                <a:close/>
                <a:moveTo>
                  <a:pt x="2997962" y="5778627"/>
                </a:moveTo>
                <a:moveTo>
                  <a:pt x="455041" y="250952"/>
                </a:moveTo>
                <a:lnTo>
                  <a:pt x="392303" y="250952"/>
                </a:lnTo>
                <a:lnTo>
                  <a:pt x="392303" y="172593"/>
                </a:lnTo>
                <a:lnTo>
                  <a:pt x="455041" y="172593"/>
                </a:lnTo>
                <a:close/>
                <a:moveTo>
                  <a:pt x="3154808" y="5778627"/>
                </a:moveTo>
                <a:moveTo>
                  <a:pt x="533528" y="1380110"/>
                </a:moveTo>
                <a:lnTo>
                  <a:pt x="486537" y="1380110"/>
                </a:lnTo>
                <a:lnTo>
                  <a:pt x="486537" y="1286002"/>
                </a:lnTo>
                <a:lnTo>
                  <a:pt x="533528" y="1286002"/>
                </a:lnTo>
                <a:close/>
                <a:moveTo>
                  <a:pt x="2025650" y="5778627"/>
                </a:moveTo>
                <a:moveTo>
                  <a:pt x="533528" y="1207643"/>
                </a:moveTo>
                <a:lnTo>
                  <a:pt x="486537" y="1207643"/>
                </a:lnTo>
                <a:lnTo>
                  <a:pt x="486537" y="1129157"/>
                </a:lnTo>
                <a:lnTo>
                  <a:pt x="533528" y="1129157"/>
                </a:lnTo>
                <a:close/>
                <a:moveTo>
                  <a:pt x="2198117" y="5778627"/>
                </a:moveTo>
                <a:moveTo>
                  <a:pt x="533528" y="1050799"/>
                </a:moveTo>
                <a:lnTo>
                  <a:pt x="486537" y="1050799"/>
                </a:lnTo>
                <a:lnTo>
                  <a:pt x="486537" y="972312"/>
                </a:lnTo>
                <a:lnTo>
                  <a:pt x="533528" y="972312"/>
                </a:lnTo>
                <a:close/>
                <a:moveTo>
                  <a:pt x="2354961" y="5778627"/>
                </a:moveTo>
                <a:moveTo>
                  <a:pt x="533528" y="893954"/>
                </a:moveTo>
                <a:lnTo>
                  <a:pt x="486537" y="893954"/>
                </a:lnTo>
                <a:lnTo>
                  <a:pt x="486537" y="815594"/>
                </a:lnTo>
                <a:lnTo>
                  <a:pt x="533528" y="815594"/>
                </a:lnTo>
                <a:close/>
                <a:moveTo>
                  <a:pt x="2511806" y="5778627"/>
                </a:moveTo>
                <a:moveTo>
                  <a:pt x="533528" y="737108"/>
                </a:moveTo>
                <a:lnTo>
                  <a:pt x="486537" y="737108"/>
                </a:lnTo>
                <a:lnTo>
                  <a:pt x="486537" y="643001"/>
                </a:lnTo>
                <a:lnTo>
                  <a:pt x="533528" y="643001"/>
                </a:lnTo>
                <a:close/>
                <a:moveTo>
                  <a:pt x="2668652" y="5778627"/>
                </a:moveTo>
                <a:moveTo>
                  <a:pt x="533528" y="564643"/>
                </a:moveTo>
                <a:lnTo>
                  <a:pt x="486537" y="564643"/>
                </a:lnTo>
                <a:lnTo>
                  <a:pt x="486537" y="486156"/>
                </a:lnTo>
                <a:lnTo>
                  <a:pt x="533528" y="486156"/>
                </a:lnTo>
                <a:close/>
                <a:moveTo>
                  <a:pt x="2841117" y="5778627"/>
                </a:moveTo>
                <a:moveTo>
                  <a:pt x="533528" y="407798"/>
                </a:moveTo>
                <a:lnTo>
                  <a:pt x="486537" y="407798"/>
                </a:lnTo>
                <a:lnTo>
                  <a:pt x="486537" y="329312"/>
                </a:lnTo>
                <a:lnTo>
                  <a:pt x="533528" y="329312"/>
                </a:lnTo>
                <a:close/>
                <a:moveTo>
                  <a:pt x="2997962" y="5778627"/>
                </a:moveTo>
                <a:moveTo>
                  <a:pt x="533528" y="250952"/>
                </a:moveTo>
                <a:lnTo>
                  <a:pt x="486537" y="250952"/>
                </a:lnTo>
                <a:lnTo>
                  <a:pt x="486537" y="172593"/>
                </a:lnTo>
                <a:lnTo>
                  <a:pt x="533528" y="172593"/>
                </a:lnTo>
                <a:close/>
                <a:moveTo>
                  <a:pt x="3154808" y="5778627"/>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31" name="Freeform 631"/>
          <p:cNvSpPr/>
          <p:nvPr/>
        </p:nvSpPr>
        <p:spPr>
          <a:xfrm>
            <a:off x="3773423" y="1606297"/>
            <a:ext cx="987425" cy="894588"/>
          </a:xfrm>
          <a:custGeom>
            <a:avLst/>
            <a:gdLst/>
            <a:ahLst/>
            <a:cxnLst/>
            <a:rect l="0" t="0" r="0" b="0"/>
            <a:pathLst>
              <a:path w="987425" h="894588">
                <a:moveTo>
                  <a:pt x="511684" y="224663"/>
                </a:moveTo>
                <a:cubicBezTo>
                  <a:pt x="489586" y="228092"/>
                  <a:pt x="470155" y="239394"/>
                  <a:pt x="456438" y="255777"/>
                </a:cubicBezTo>
                <a:cubicBezTo>
                  <a:pt x="390653" y="129413"/>
                  <a:pt x="339217" y="4699"/>
                  <a:pt x="347218" y="0"/>
                </a:cubicBezTo>
                <a:cubicBezTo>
                  <a:pt x="360554" y="1143"/>
                  <a:pt x="466598" y="152526"/>
                  <a:pt x="511684" y="224663"/>
                </a:cubicBezTo>
                <a:close/>
                <a:moveTo>
                  <a:pt x="1253617" y="5251703"/>
                </a:moveTo>
                <a:moveTo>
                  <a:pt x="524892" y="245999"/>
                </a:moveTo>
                <a:cubicBezTo>
                  <a:pt x="561975" y="245999"/>
                  <a:pt x="591948" y="276098"/>
                  <a:pt x="591948" y="313055"/>
                </a:cubicBezTo>
                <a:cubicBezTo>
                  <a:pt x="591948" y="350138"/>
                  <a:pt x="561975" y="380238"/>
                  <a:pt x="524892" y="380238"/>
                </a:cubicBezTo>
                <a:cubicBezTo>
                  <a:pt x="487935" y="380238"/>
                  <a:pt x="457836" y="350138"/>
                  <a:pt x="457836" y="313055"/>
                </a:cubicBezTo>
                <a:cubicBezTo>
                  <a:pt x="457836" y="276098"/>
                  <a:pt x="487935" y="245999"/>
                  <a:pt x="524892" y="245999"/>
                </a:cubicBezTo>
                <a:close/>
                <a:moveTo>
                  <a:pt x="1232281" y="5251703"/>
                </a:moveTo>
                <a:moveTo>
                  <a:pt x="607949" y="280669"/>
                </a:moveTo>
                <a:cubicBezTo>
                  <a:pt x="749428" y="286003"/>
                  <a:pt x="882269" y="303275"/>
                  <a:pt x="882269" y="312800"/>
                </a:cubicBezTo>
                <a:cubicBezTo>
                  <a:pt x="882269" y="322199"/>
                  <a:pt x="749555" y="337946"/>
                  <a:pt x="608711" y="343153"/>
                </a:cubicBezTo>
                <a:cubicBezTo>
                  <a:pt x="612141" y="333628"/>
                  <a:pt x="614299" y="323723"/>
                  <a:pt x="614299" y="313055"/>
                </a:cubicBezTo>
                <a:cubicBezTo>
                  <a:pt x="614299" y="301751"/>
                  <a:pt x="611886" y="290702"/>
                  <a:pt x="607949" y="280669"/>
                </a:cubicBezTo>
                <a:close/>
                <a:moveTo>
                  <a:pt x="1197611" y="5251703"/>
                </a:moveTo>
                <a:moveTo>
                  <a:pt x="456438" y="370077"/>
                </a:moveTo>
                <a:cubicBezTo>
                  <a:pt x="469773" y="385952"/>
                  <a:pt x="488442" y="397128"/>
                  <a:pt x="509524" y="400812"/>
                </a:cubicBezTo>
                <a:cubicBezTo>
                  <a:pt x="434722" y="521969"/>
                  <a:pt x="354966" y="630555"/>
                  <a:pt x="346965" y="625856"/>
                </a:cubicBezTo>
                <a:cubicBezTo>
                  <a:pt x="338836" y="621157"/>
                  <a:pt x="390525" y="496443"/>
                  <a:pt x="456438" y="370077"/>
                </a:cubicBezTo>
                <a:close/>
                <a:moveTo>
                  <a:pt x="1108203" y="5251703"/>
                </a:moveTo>
                <a:moveTo>
                  <a:pt x="982092" y="380238"/>
                </a:moveTo>
                <a:cubicBezTo>
                  <a:pt x="987172" y="382905"/>
                  <a:pt x="955422" y="452882"/>
                  <a:pt x="914781" y="524509"/>
                </a:cubicBezTo>
                <a:cubicBezTo>
                  <a:pt x="906654" y="514350"/>
                  <a:pt x="895350" y="506983"/>
                  <a:pt x="882269" y="504317"/>
                </a:cubicBezTo>
                <a:cubicBezTo>
                  <a:pt x="928498" y="436752"/>
                  <a:pt x="977138" y="377570"/>
                  <a:pt x="982092" y="380238"/>
                </a:cubicBezTo>
                <a:close/>
                <a:moveTo>
                  <a:pt x="1098042" y="5251703"/>
                </a:moveTo>
                <a:moveTo>
                  <a:pt x="334392" y="380238"/>
                </a:moveTo>
                <a:cubicBezTo>
                  <a:pt x="339344" y="382905"/>
                  <a:pt x="307722" y="452882"/>
                  <a:pt x="266955" y="524509"/>
                </a:cubicBezTo>
                <a:cubicBezTo>
                  <a:pt x="258954" y="514350"/>
                  <a:pt x="247650" y="506983"/>
                  <a:pt x="234569" y="504317"/>
                </a:cubicBezTo>
                <a:cubicBezTo>
                  <a:pt x="280671" y="436752"/>
                  <a:pt x="329438" y="377570"/>
                  <a:pt x="334392" y="380238"/>
                </a:cubicBezTo>
                <a:close/>
                <a:moveTo>
                  <a:pt x="1098042" y="5251703"/>
                </a:moveTo>
                <a:moveTo>
                  <a:pt x="559436" y="395224"/>
                </a:moveTo>
                <a:lnTo>
                  <a:pt x="569596" y="894588"/>
                </a:lnTo>
                <a:lnTo>
                  <a:pt x="480187" y="894588"/>
                </a:lnTo>
                <a:lnTo>
                  <a:pt x="488950" y="474599"/>
                </a:lnTo>
                <a:cubicBezTo>
                  <a:pt x="504063" y="451231"/>
                  <a:pt x="519557" y="426719"/>
                  <a:pt x="534671" y="401827"/>
                </a:cubicBezTo>
                <a:cubicBezTo>
                  <a:pt x="543434" y="400938"/>
                  <a:pt x="551688" y="398525"/>
                  <a:pt x="559436" y="395224"/>
                </a:cubicBezTo>
                <a:close/>
                <a:moveTo>
                  <a:pt x="1083056" y="5251703"/>
                </a:moveTo>
                <a:moveTo>
                  <a:pt x="871093" y="525525"/>
                </a:moveTo>
                <a:cubicBezTo>
                  <a:pt x="889636" y="525525"/>
                  <a:pt x="904622" y="540638"/>
                  <a:pt x="904622" y="559181"/>
                </a:cubicBezTo>
                <a:cubicBezTo>
                  <a:pt x="904622" y="577595"/>
                  <a:pt x="889636" y="592708"/>
                  <a:pt x="871093" y="592708"/>
                </a:cubicBezTo>
                <a:cubicBezTo>
                  <a:pt x="852679" y="592708"/>
                  <a:pt x="837566" y="577595"/>
                  <a:pt x="837566" y="559181"/>
                </a:cubicBezTo>
                <a:cubicBezTo>
                  <a:pt x="837566" y="540638"/>
                  <a:pt x="852679" y="525525"/>
                  <a:pt x="871093" y="525525"/>
                </a:cubicBezTo>
                <a:close/>
                <a:moveTo>
                  <a:pt x="952755" y="5251703"/>
                </a:moveTo>
                <a:moveTo>
                  <a:pt x="223393" y="525525"/>
                </a:moveTo>
                <a:cubicBezTo>
                  <a:pt x="241809" y="525525"/>
                  <a:pt x="256922" y="540638"/>
                  <a:pt x="256922" y="559181"/>
                </a:cubicBezTo>
                <a:cubicBezTo>
                  <a:pt x="256922" y="577595"/>
                  <a:pt x="241809" y="592708"/>
                  <a:pt x="223393" y="592708"/>
                </a:cubicBezTo>
                <a:cubicBezTo>
                  <a:pt x="204852" y="592708"/>
                  <a:pt x="189866" y="577595"/>
                  <a:pt x="189866" y="559181"/>
                </a:cubicBezTo>
                <a:cubicBezTo>
                  <a:pt x="189866" y="540638"/>
                  <a:pt x="204852" y="525525"/>
                  <a:pt x="223393" y="525525"/>
                </a:cubicBezTo>
                <a:close/>
                <a:moveTo>
                  <a:pt x="952755" y="5251703"/>
                </a:moveTo>
                <a:moveTo>
                  <a:pt x="818769" y="540257"/>
                </a:moveTo>
                <a:cubicBezTo>
                  <a:pt x="816611" y="546226"/>
                  <a:pt x="815341" y="552450"/>
                  <a:pt x="815341" y="559181"/>
                </a:cubicBezTo>
                <a:cubicBezTo>
                  <a:pt x="815341" y="565276"/>
                  <a:pt x="816611" y="571119"/>
                  <a:pt x="818388" y="576580"/>
                </a:cubicBezTo>
                <a:cubicBezTo>
                  <a:pt x="730505" y="573658"/>
                  <a:pt x="647828" y="564514"/>
                  <a:pt x="647828" y="559181"/>
                </a:cubicBezTo>
                <a:cubicBezTo>
                  <a:pt x="647828" y="553719"/>
                  <a:pt x="730631" y="543432"/>
                  <a:pt x="818769" y="540257"/>
                </a:cubicBezTo>
                <a:close/>
                <a:moveTo>
                  <a:pt x="938023" y="5251703"/>
                </a:moveTo>
                <a:moveTo>
                  <a:pt x="171069" y="540257"/>
                </a:moveTo>
                <a:cubicBezTo>
                  <a:pt x="168911" y="546226"/>
                  <a:pt x="167513" y="552450"/>
                  <a:pt x="167513" y="559181"/>
                </a:cubicBezTo>
                <a:cubicBezTo>
                  <a:pt x="167513" y="565276"/>
                  <a:pt x="168784" y="571119"/>
                  <a:pt x="170688" y="576580"/>
                </a:cubicBezTo>
                <a:cubicBezTo>
                  <a:pt x="82805" y="573658"/>
                  <a:pt x="0" y="564514"/>
                  <a:pt x="0" y="559181"/>
                </a:cubicBezTo>
                <a:cubicBezTo>
                  <a:pt x="0" y="553719"/>
                  <a:pt x="82805" y="543432"/>
                  <a:pt x="171069" y="540257"/>
                </a:cubicBezTo>
                <a:close/>
                <a:moveTo>
                  <a:pt x="938023" y="5251703"/>
                </a:moveTo>
                <a:moveTo>
                  <a:pt x="914781" y="592963"/>
                </a:moveTo>
                <a:cubicBezTo>
                  <a:pt x="955548" y="664718"/>
                  <a:pt x="987425" y="734949"/>
                  <a:pt x="982473" y="737743"/>
                </a:cubicBezTo>
                <a:cubicBezTo>
                  <a:pt x="977647" y="740282"/>
                  <a:pt x="932942" y="685038"/>
                  <a:pt x="888619" y="620649"/>
                </a:cubicBezTo>
                <a:lnTo>
                  <a:pt x="893446" y="893190"/>
                </a:lnTo>
                <a:lnTo>
                  <a:pt x="848742" y="893190"/>
                </a:lnTo>
                <a:lnTo>
                  <a:pt x="853694" y="611886"/>
                </a:lnTo>
                <a:cubicBezTo>
                  <a:pt x="859155" y="613663"/>
                  <a:pt x="864998" y="615061"/>
                  <a:pt x="871093" y="615061"/>
                </a:cubicBezTo>
                <a:cubicBezTo>
                  <a:pt x="888873" y="615061"/>
                  <a:pt x="904494" y="606170"/>
                  <a:pt x="914781" y="592963"/>
                </a:cubicBezTo>
                <a:close/>
                <a:moveTo>
                  <a:pt x="885317" y="5251703"/>
                </a:moveTo>
                <a:moveTo>
                  <a:pt x="266955" y="592963"/>
                </a:moveTo>
                <a:cubicBezTo>
                  <a:pt x="307722" y="664718"/>
                  <a:pt x="339725" y="734949"/>
                  <a:pt x="334646" y="737743"/>
                </a:cubicBezTo>
                <a:cubicBezTo>
                  <a:pt x="329947" y="740282"/>
                  <a:pt x="285116" y="685038"/>
                  <a:pt x="240792" y="620649"/>
                </a:cubicBezTo>
                <a:lnTo>
                  <a:pt x="245746" y="893190"/>
                </a:lnTo>
                <a:lnTo>
                  <a:pt x="201042" y="893190"/>
                </a:lnTo>
                <a:lnTo>
                  <a:pt x="205867" y="611886"/>
                </a:lnTo>
                <a:cubicBezTo>
                  <a:pt x="211455" y="613663"/>
                  <a:pt x="217298" y="615061"/>
                  <a:pt x="223393" y="615061"/>
                </a:cubicBezTo>
                <a:cubicBezTo>
                  <a:pt x="241047" y="615061"/>
                  <a:pt x="256667" y="606170"/>
                  <a:pt x="266955" y="592963"/>
                </a:cubicBezTo>
                <a:close/>
                <a:moveTo>
                  <a:pt x="885317" y="525170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32" name="Freeform 632"/>
          <p:cNvSpPr/>
          <p:nvPr/>
        </p:nvSpPr>
        <p:spPr>
          <a:xfrm>
            <a:off x="3497438" y="1974138"/>
            <a:ext cx="80147" cy="61395"/>
          </a:xfrm>
          <a:custGeom>
            <a:avLst/>
            <a:gdLst/>
            <a:ahLst/>
            <a:cxnLst/>
            <a:rect l="0" t="0" r="0" b="0"/>
            <a:pathLst>
              <a:path w="186398" h="142913">
                <a:moveTo>
                  <a:pt x="0" y="0"/>
                </a:moveTo>
                <a:lnTo>
                  <a:pt x="20409" y="142913"/>
                </a:lnTo>
                <a:lnTo>
                  <a:pt x="186398" y="142913"/>
                </a:lnTo>
                <a:lnTo>
                  <a:pt x="145580" y="0"/>
                </a:lnTo>
                <a:close/>
                <a:moveTo>
                  <a:pt x="319087" y="1201305"/>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633" name="Freeform 633"/>
          <p:cNvSpPr/>
          <p:nvPr/>
        </p:nvSpPr>
        <p:spPr>
          <a:xfrm>
            <a:off x="3397234" y="2146048"/>
            <a:ext cx="108733" cy="61395"/>
          </a:xfrm>
          <a:custGeom>
            <a:avLst/>
            <a:gdLst/>
            <a:ahLst/>
            <a:cxnLst/>
            <a:rect l="0" t="0" r="0" b="0"/>
            <a:pathLst>
              <a:path w="252882" h="142913">
                <a:moveTo>
                  <a:pt x="0" y="0"/>
                </a:moveTo>
                <a:lnTo>
                  <a:pt x="0" y="142913"/>
                </a:lnTo>
                <a:lnTo>
                  <a:pt x="252882" y="142913"/>
                </a:lnTo>
                <a:lnTo>
                  <a:pt x="232460" y="0"/>
                </a:lnTo>
                <a:close/>
                <a:moveTo>
                  <a:pt x="151968" y="801141"/>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634" name="Freeform 634"/>
          <p:cNvSpPr/>
          <p:nvPr/>
        </p:nvSpPr>
        <p:spPr>
          <a:xfrm>
            <a:off x="3251635" y="2232005"/>
            <a:ext cx="121020" cy="61395"/>
          </a:xfrm>
          <a:custGeom>
            <a:avLst/>
            <a:gdLst/>
            <a:ahLst/>
            <a:cxnLst/>
            <a:rect l="0" t="0" r="0" b="0"/>
            <a:pathLst>
              <a:path w="281457" h="142913">
                <a:moveTo>
                  <a:pt x="281457" y="0"/>
                </a:moveTo>
                <a:lnTo>
                  <a:pt x="20421" y="0"/>
                </a:lnTo>
                <a:lnTo>
                  <a:pt x="0" y="142913"/>
                </a:lnTo>
                <a:lnTo>
                  <a:pt x="281457" y="142913"/>
                </a:lnTo>
                <a:close/>
                <a:moveTo>
                  <a:pt x="290499" y="601052"/>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635" name="Freeform 635"/>
          <p:cNvSpPr/>
          <p:nvPr/>
        </p:nvSpPr>
        <p:spPr>
          <a:xfrm>
            <a:off x="3397234" y="1974138"/>
            <a:ext cx="84149" cy="61395"/>
          </a:xfrm>
          <a:custGeom>
            <a:avLst/>
            <a:gdLst/>
            <a:ahLst/>
            <a:cxnLst/>
            <a:rect l="0" t="0" r="0" b="0"/>
            <a:pathLst>
              <a:path w="195707" h="142913">
                <a:moveTo>
                  <a:pt x="0" y="0"/>
                </a:moveTo>
                <a:lnTo>
                  <a:pt x="0" y="142913"/>
                </a:lnTo>
                <a:lnTo>
                  <a:pt x="195707" y="142913"/>
                </a:lnTo>
                <a:lnTo>
                  <a:pt x="175298" y="0"/>
                </a:lnTo>
                <a:close/>
                <a:moveTo>
                  <a:pt x="552132" y="1201305"/>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636" name="Freeform 636"/>
          <p:cNvSpPr/>
          <p:nvPr/>
        </p:nvSpPr>
        <p:spPr>
          <a:xfrm>
            <a:off x="3397234" y="2060096"/>
            <a:ext cx="96441" cy="61395"/>
          </a:xfrm>
          <a:custGeom>
            <a:avLst/>
            <a:gdLst/>
            <a:ahLst/>
            <a:cxnLst/>
            <a:rect l="0" t="0" r="0" b="0"/>
            <a:pathLst>
              <a:path w="224294" h="142913">
                <a:moveTo>
                  <a:pt x="0" y="0"/>
                </a:moveTo>
                <a:lnTo>
                  <a:pt x="0" y="142913"/>
                </a:lnTo>
                <a:lnTo>
                  <a:pt x="224294" y="142913"/>
                </a:lnTo>
                <a:lnTo>
                  <a:pt x="203898" y="0"/>
                </a:lnTo>
                <a:close/>
                <a:moveTo>
                  <a:pt x="352044" y="1001217"/>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637" name="Freeform 637"/>
          <p:cNvSpPr/>
          <p:nvPr/>
        </p:nvSpPr>
        <p:spPr>
          <a:xfrm>
            <a:off x="3509730" y="2060096"/>
            <a:ext cx="92433" cy="61395"/>
          </a:xfrm>
          <a:custGeom>
            <a:avLst/>
            <a:gdLst/>
            <a:ahLst/>
            <a:cxnLst/>
            <a:rect l="0" t="0" r="0" b="0"/>
            <a:pathLst>
              <a:path w="214973" h="142913">
                <a:moveTo>
                  <a:pt x="0" y="0"/>
                </a:moveTo>
                <a:lnTo>
                  <a:pt x="20409" y="142913"/>
                </a:lnTo>
                <a:lnTo>
                  <a:pt x="214973" y="142913"/>
                </a:lnTo>
                <a:lnTo>
                  <a:pt x="174168" y="0"/>
                </a:lnTo>
                <a:close/>
                <a:moveTo>
                  <a:pt x="90412" y="1001217"/>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638" name="Freeform 638"/>
          <p:cNvSpPr/>
          <p:nvPr/>
        </p:nvSpPr>
        <p:spPr>
          <a:xfrm>
            <a:off x="3397234" y="2232005"/>
            <a:ext cx="121020" cy="61395"/>
          </a:xfrm>
          <a:custGeom>
            <a:avLst/>
            <a:gdLst/>
            <a:ahLst/>
            <a:cxnLst/>
            <a:rect l="0" t="0" r="0" b="0"/>
            <a:pathLst>
              <a:path w="281457" h="142913">
                <a:moveTo>
                  <a:pt x="261048" y="0"/>
                </a:moveTo>
                <a:lnTo>
                  <a:pt x="0" y="0"/>
                </a:lnTo>
                <a:lnTo>
                  <a:pt x="0" y="142913"/>
                </a:lnTo>
                <a:lnTo>
                  <a:pt x="281457" y="142913"/>
                </a:lnTo>
                <a:close/>
                <a:moveTo>
                  <a:pt x="-48121" y="601052"/>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639" name="Freeform 639"/>
          <p:cNvSpPr/>
          <p:nvPr/>
        </p:nvSpPr>
        <p:spPr>
          <a:xfrm>
            <a:off x="3348077" y="2317960"/>
            <a:ext cx="73741" cy="122790"/>
          </a:xfrm>
          <a:custGeom>
            <a:avLst/>
            <a:gdLst/>
            <a:ahLst/>
            <a:cxnLst/>
            <a:rect l="0" t="0" r="0" b="0"/>
            <a:pathLst>
              <a:path w="171501" h="285827">
                <a:moveTo>
                  <a:pt x="0" y="285827"/>
                </a:moveTo>
                <a:lnTo>
                  <a:pt x="171501" y="285827"/>
                </a:lnTo>
                <a:lnTo>
                  <a:pt x="171501" y="0"/>
                </a:lnTo>
                <a:lnTo>
                  <a:pt x="0" y="0"/>
                </a:lnTo>
                <a:lnTo>
                  <a:pt x="0" y="285827"/>
                </a:lnTo>
                <a:close/>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640" name="Freeform 640"/>
          <p:cNvSpPr/>
          <p:nvPr/>
        </p:nvSpPr>
        <p:spPr>
          <a:xfrm>
            <a:off x="3522017" y="2146048"/>
            <a:ext cx="104725" cy="61395"/>
          </a:xfrm>
          <a:custGeom>
            <a:avLst/>
            <a:gdLst/>
            <a:ahLst/>
            <a:cxnLst/>
            <a:rect l="0" t="0" r="0" b="0"/>
            <a:pathLst>
              <a:path w="243561" h="142913">
                <a:moveTo>
                  <a:pt x="243561" y="142913"/>
                </a:moveTo>
                <a:lnTo>
                  <a:pt x="202756" y="0"/>
                </a:lnTo>
                <a:lnTo>
                  <a:pt x="0" y="0"/>
                </a:lnTo>
                <a:lnTo>
                  <a:pt x="20397" y="142913"/>
                </a:lnTo>
                <a:close/>
                <a:moveTo>
                  <a:pt x="-281152" y="801141"/>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641" name="Freeform 641"/>
          <p:cNvSpPr/>
          <p:nvPr/>
        </p:nvSpPr>
        <p:spPr>
          <a:xfrm>
            <a:off x="3143149" y="2146048"/>
            <a:ext cx="104722" cy="61395"/>
          </a:xfrm>
          <a:custGeom>
            <a:avLst/>
            <a:gdLst/>
            <a:ahLst/>
            <a:cxnLst/>
            <a:rect l="0" t="0" r="0" b="0"/>
            <a:pathLst>
              <a:path w="243554" h="142913">
                <a:moveTo>
                  <a:pt x="0" y="142913"/>
                </a:moveTo>
                <a:lnTo>
                  <a:pt x="223158" y="142913"/>
                </a:lnTo>
                <a:lnTo>
                  <a:pt x="243554" y="0"/>
                </a:lnTo>
                <a:lnTo>
                  <a:pt x="40809" y="0"/>
                </a:lnTo>
                <a:close/>
                <a:moveTo>
                  <a:pt x="599980" y="801141"/>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642" name="Freeform 642"/>
          <p:cNvSpPr/>
          <p:nvPr/>
        </p:nvSpPr>
        <p:spPr>
          <a:xfrm>
            <a:off x="3118569" y="2232005"/>
            <a:ext cx="117016" cy="61395"/>
          </a:xfrm>
          <a:custGeom>
            <a:avLst/>
            <a:gdLst/>
            <a:ahLst/>
            <a:cxnLst/>
            <a:rect l="0" t="0" r="0" b="0"/>
            <a:pathLst>
              <a:path w="272145" h="142913">
                <a:moveTo>
                  <a:pt x="272145" y="0"/>
                </a:moveTo>
                <a:lnTo>
                  <a:pt x="40810" y="0"/>
                </a:lnTo>
                <a:lnTo>
                  <a:pt x="0" y="142913"/>
                </a:lnTo>
                <a:lnTo>
                  <a:pt x="251724" y="142913"/>
                </a:lnTo>
                <a:close/>
                <a:moveTo>
                  <a:pt x="599970" y="601052"/>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643" name="Freeform 643"/>
          <p:cNvSpPr/>
          <p:nvPr/>
        </p:nvSpPr>
        <p:spPr>
          <a:xfrm>
            <a:off x="3311206" y="2465308"/>
            <a:ext cx="147483" cy="24558"/>
          </a:xfrm>
          <a:custGeom>
            <a:avLst/>
            <a:gdLst/>
            <a:ahLst/>
            <a:cxnLst/>
            <a:rect l="0" t="0" r="0" b="0"/>
            <a:pathLst>
              <a:path w="343001" h="57166">
                <a:moveTo>
                  <a:pt x="0" y="57166"/>
                </a:moveTo>
                <a:lnTo>
                  <a:pt x="343001" y="57166"/>
                </a:lnTo>
                <a:lnTo>
                  <a:pt x="343001" y="0"/>
                </a:lnTo>
                <a:lnTo>
                  <a:pt x="0" y="0"/>
                </a:lnTo>
                <a:lnTo>
                  <a:pt x="0" y="57166"/>
                </a:lnTo>
                <a:close/>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644" name="Freeform 644"/>
          <p:cNvSpPr/>
          <p:nvPr/>
        </p:nvSpPr>
        <p:spPr>
          <a:xfrm>
            <a:off x="3534304" y="2232005"/>
            <a:ext cx="117012" cy="61395"/>
          </a:xfrm>
          <a:custGeom>
            <a:avLst/>
            <a:gdLst/>
            <a:ahLst/>
            <a:cxnLst/>
            <a:rect l="0" t="0" r="0" b="0"/>
            <a:pathLst>
              <a:path w="272136" h="142913">
                <a:moveTo>
                  <a:pt x="231331" y="0"/>
                </a:moveTo>
                <a:lnTo>
                  <a:pt x="0" y="0"/>
                </a:lnTo>
                <a:lnTo>
                  <a:pt x="20409" y="142913"/>
                </a:lnTo>
                <a:lnTo>
                  <a:pt x="272136" y="142913"/>
                </a:lnTo>
                <a:close/>
                <a:moveTo>
                  <a:pt x="-366903" y="601052"/>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645" name="Freeform 645"/>
          <p:cNvSpPr/>
          <p:nvPr/>
        </p:nvSpPr>
        <p:spPr>
          <a:xfrm>
            <a:off x="3288500" y="1974138"/>
            <a:ext cx="84155" cy="61395"/>
          </a:xfrm>
          <a:custGeom>
            <a:avLst/>
            <a:gdLst/>
            <a:ahLst/>
            <a:cxnLst/>
            <a:rect l="0" t="0" r="0" b="0"/>
            <a:pathLst>
              <a:path w="195720" h="142913">
                <a:moveTo>
                  <a:pt x="195720" y="0"/>
                </a:moveTo>
                <a:lnTo>
                  <a:pt x="20409" y="0"/>
                </a:lnTo>
                <a:lnTo>
                  <a:pt x="0" y="142913"/>
                </a:lnTo>
                <a:lnTo>
                  <a:pt x="195720" y="142913"/>
                </a:lnTo>
                <a:close/>
                <a:moveTo>
                  <a:pt x="805015" y="1201305"/>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646" name="Freeform 646"/>
          <p:cNvSpPr/>
          <p:nvPr/>
        </p:nvSpPr>
        <p:spPr>
          <a:xfrm>
            <a:off x="3263927" y="2146048"/>
            <a:ext cx="108728" cy="61395"/>
          </a:xfrm>
          <a:custGeom>
            <a:avLst/>
            <a:gdLst/>
            <a:ahLst/>
            <a:cxnLst/>
            <a:rect l="0" t="0" r="0" b="0"/>
            <a:pathLst>
              <a:path w="252870" h="142913">
                <a:moveTo>
                  <a:pt x="0" y="142913"/>
                </a:moveTo>
                <a:lnTo>
                  <a:pt x="252870" y="142913"/>
                </a:lnTo>
                <a:lnTo>
                  <a:pt x="252870" y="0"/>
                </a:lnTo>
                <a:lnTo>
                  <a:pt x="20409" y="0"/>
                </a:lnTo>
                <a:close/>
                <a:moveTo>
                  <a:pt x="319088" y="801141"/>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647" name="Freeform 647"/>
          <p:cNvSpPr/>
          <p:nvPr/>
        </p:nvSpPr>
        <p:spPr>
          <a:xfrm>
            <a:off x="3167730" y="2060096"/>
            <a:ext cx="92434" cy="61395"/>
          </a:xfrm>
          <a:custGeom>
            <a:avLst/>
            <a:gdLst/>
            <a:ahLst/>
            <a:cxnLst/>
            <a:rect l="0" t="0" r="0" b="0"/>
            <a:pathLst>
              <a:path w="214975" h="142913">
                <a:moveTo>
                  <a:pt x="0" y="142913"/>
                </a:moveTo>
                <a:lnTo>
                  <a:pt x="194566" y="142913"/>
                </a:lnTo>
                <a:lnTo>
                  <a:pt x="214975" y="0"/>
                </a:lnTo>
                <a:lnTo>
                  <a:pt x="40807" y="0"/>
                </a:lnTo>
                <a:close/>
                <a:moveTo>
                  <a:pt x="742889" y="1001217"/>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648" name="Freeform 648"/>
          <p:cNvSpPr/>
          <p:nvPr/>
        </p:nvSpPr>
        <p:spPr>
          <a:xfrm>
            <a:off x="3276219" y="2060096"/>
            <a:ext cx="96436" cy="61395"/>
          </a:xfrm>
          <a:custGeom>
            <a:avLst/>
            <a:gdLst/>
            <a:ahLst/>
            <a:cxnLst/>
            <a:rect l="0" t="0" r="0" b="0"/>
            <a:pathLst>
              <a:path w="224282" h="142913">
                <a:moveTo>
                  <a:pt x="0" y="142913"/>
                </a:moveTo>
                <a:lnTo>
                  <a:pt x="224282" y="142913"/>
                </a:lnTo>
                <a:lnTo>
                  <a:pt x="224282" y="0"/>
                </a:lnTo>
                <a:lnTo>
                  <a:pt x="20396" y="0"/>
                </a:lnTo>
                <a:close/>
                <a:moveTo>
                  <a:pt x="490576" y="1001217"/>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649" name="Freeform 649"/>
          <p:cNvSpPr/>
          <p:nvPr/>
        </p:nvSpPr>
        <p:spPr>
          <a:xfrm>
            <a:off x="3192309" y="1974138"/>
            <a:ext cx="80147" cy="61395"/>
          </a:xfrm>
          <a:custGeom>
            <a:avLst/>
            <a:gdLst/>
            <a:ahLst/>
            <a:cxnLst/>
            <a:rect l="0" t="0" r="0" b="0"/>
            <a:pathLst>
              <a:path w="186398" h="142913">
                <a:moveTo>
                  <a:pt x="0" y="142913"/>
                </a:moveTo>
                <a:lnTo>
                  <a:pt x="165976" y="142913"/>
                </a:lnTo>
                <a:lnTo>
                  <a:pt x="186398" y="0"/>
                </a:lnTo>
                <a:lnTo>
                  <a:pt x="40805" y="0"/>
                </a:lnTo>
                <a:close/>
                <a:moveTo>
                  <a:pt x="885812" y="1201305"/>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pic>
        <p:nvPicPr>
          <p:cNvPr id="650" name="Picture 65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3308402" y="917232"/>
            <a:ext cx="665017" cy="665033"/>
          </a:xfrm>
          <a:prstGeom prst="rect">
            <a:avLst/>
          </a:prstGeom>
          <a:noFill/>
        </p:spPr>
      </p:pic>
      <p:pic>
        <p:nvPicPr>
          <p:cNvPr id="651" name="Picture 65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301546" y="228967"/>
            <a:ext cx="168844" cy="167964"/>
          </a:xfrm>
          <a:prstGeom prst="rect">
            <a:avLst/>
          </a:prstGeom>
          <a:noFill/>
        </p:spPr>
      </p:pic>
      <p:sp>
        <p:nvSpPr>
          <p:cNvPr id="652" name="Freeform 652"/>
          <p:cNvSpPr/>
          <p:nvPr/>
        </p:nvSpPr>
        <p:spPr>
          <a:xfrm>
            <a:off x="301995" y="541944"/>
            <a:ext cx="168309" cy="42579"/>
          </a:xfrm>
          <a:custGeom>
            <a:avLst/>
            <a:gdLst/>
            <a:ahLst/>
            <a:cxnLst/>
            <a:rect l="0" t="0" r="0" b="0"/>
            <a:pathLst>
              <a:path w="34789" h="8793">
                <a:moveTo>
                  <a:pt x="30509" y="0"/>
                </a:moveTo>
                <a:lnTo>
                  <a:pt x="4281" y="0"/>
                </a:lnTo>
                <a:cubicBezTo>
                  <a:pt x="1853" y="142"/>
                  <a:pt x="0" y="2227"/>
                  <a:pt x="142" y="4654"/>
                </a:cubicBezTo>
                <a:cubicBezTo>
                  <a:pt x="274" y="6883"/>
                  <a:pt x="2052" y="8661"/>
                  <a:pt x="4281" y="8793"/>
                </a:cubicBezTo>
                <a:lnTo>
                  <a:pt x="30509" y="8793"/>
                </a:lnTo>
                <a:cubicBezTo>
                  <a:pt x="32936" y="8650"/>
                  <a:pt x="34789" y="6566"/>
                  <a:pt x="34647" y="4137"/>
                </a:cubicBezTo>
                <a:cubicBezTo>
                  <a:pt x="34515" y="1908"/>
                  <a:pt x="32737" y="130"/>
                  <a:pt x="30509" y="0"/>
                </a:cubicBezTo>
                <a:close/>
                <a:moveTo>
                  <a:pt x="-22637" y="32854"/>
                </a:moveTo>
              </a:path>
            </a:pathLst>
          </a:custGeom>
          <a:solidFill>
            <a:srgbClr val="F05A5A">
              <a:alpha val="100000"/>
            </a:srgbClr>
          </a:solidFill>
          <a:ln w="61442">
            <a:noFill/>
          </a:ln>
        </p:spPr>
        <p:style>
          <a:lnRef idx="2">
            <a:schemeClr val="accent1">
              <a:shade val="50000"/>
            </a:schemeClr>
          </a:lnRef>
          <a:fillRef idx="1">
            <a:schemeClr val="accent1"/>
          </a:fillRef>
          <a:effectRef idx="0">
            <a:schemeClr val="accent1"/>
          </a:effectRef>
          <a:fontRef idx="minor">
            <a:schemeClr val="lt1"/>
          </a:fontRef>
        </p:style>
      </p:sp>
      <p:sp>
        <p:nvSpPr>
          <p:cNvPr id="653" name="Freeform 653"/>
          <p:cNvSpPr/>
          <p:nvPr/>
        </p:nvSpPr>
        <p:spPr>
          <a:xfrm>
            <a:off x="340108" y="614045"/>
            <a:ext cx="92086" cy="42579"/>
          </a:xfrm>
          <a:custGeom>
            <a:avLst/>
            <a:gdLst/>
            <a:ahLst/>
            <a:cxnLst/>
            <a:rect l="0" t="0" r="0" b="0"/>
            <a:pathLst>
              <a:path w="19034" h="8793">
                <a:moveTo>
                  <a:pt x="9525" y="8793"/>
                </a:moveTo>
                <a:cubicBezTo>
                  <a:pt x="14501" y="8785"/>
                  <a:pt x="18637" y="4959"/>
                  <a:pt x="19034" y="0"/>
                </a:cubicBezTo>
                <a:lnTo>
                  <a:pt x="0" y="0"/>
                </a:lnTo>
                <a:cubicBezTo>
                  <a:pt x="404" y="4962"/>
                  <a:pt x="4545" y="8786"/>
                  <a:pt x="9525" y="8793"/>
                </a:cubicBezTo>
                <a:close/>
                <a:moveTo>
                  <a:pt x="-54197" y="17965"/>
                </a:moveTo>
              </a:path>
            </a:pathLst>
          </a:custGeom>
          <a:solidFill>
            <a:srgbClr val="F05A5A">
              <a:alpha val="100000"/>
            </a:srgbClr>
          </a:solidFill>
          <a:ln w="61442">
            <a:noFill/>
          </a:ln>
        </p:spPr>
        <p:style>
          <a:lnRef idx="2">
            <a:schemeClr val="accent1">
              <a:shade val="50000"/>
            </a:schemeClr>
          </a:lnRef>
          <a:fillRef idx="1">
            <a:schemeClr val="accent1"/>
          </a:fillRef>
          <a:effectRef idx="0">
            <a:schemeClr val="accent1"/>
          </a:effectRef>
          <a:fontRef idx="minor">
            <a:schemeClr val="lt1"/>
          </a:fontRef>
        </p:style>
      </p:sp>
      <p:pic>
        <p:nvPicPr>
          <p:cNvPr id="654" name="Picture 65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201641" y="129635"/>
            <a:ext cx="368655" cy="382790"/>
          </a:xfrm>
          <a:prstGeom prst="rect">
            <a:avLst/>
          </a:prstGeom>
          <a:noFill/>
        </p:spPr>
      </p:pic>
      <p:sp>
        <p:nvSpPr>
          <p:cNvPr id="655" name="Freeform 655"/>
          <p:cNvSpPr/>
          <p:nvPr/>
        </p:nvSpPr>
        <p:spPr>
          <a:xfrm>
            <a:off x="372844" y="19516"/>
            <a:ext cx="29492" cy="81192"/>
          </a:xfrm>
          <a:custGeom>
            <a:avLst/>
            <a:gdLst/>
            <a:ahLst/>
            <a:cxnLst/>
            <a:rect l="0" t="0" r="0" b="0"/>
            <a:pathLst>
              <a:path w="6096" h="16767">
                <a:moveTo>
                  <a:pt x="3048" y="16767"/>
                </a:moveTo>
                <a:cubicBezTo>
                  <a:pt x="4731" y="16767"/>
                  <a:pt x="6096" y="15401"/>
                  <a:pt x="6096" y="13716"/>
                </a:cubicBezTo>
                <a:lnTo>
                  <a:pt x="6096" y="3048"/>
                </a:lnTo>
                <a:cubicBezTo>
                  <a:pt x="6096" y="1372"/>
                  <a:pt x="4731" y="0"/>
                  <a:pt x="3048" y="0"/>
                </a:cubicBezTo>
                <a:cubicBezTo>
                  <a:pt x="1364" y="0"/>
                  <a:pt x="0" y="1372"/>
                  <a:pt x="0" y="3048"/>
                </a:cubicBezTo>
                <a:lnTo>
                  <a:pt x="0" y="13716"/>
                </a:lnTo>
                <a:cubicBezTo>
                  <a:pt x="0" y="15401"/>
                  <a:pt x="1364" y="16767"/>
                  <a:pt x="3048" y="16767"/>
                </a:cubicBezTo>
                <a:close/>
                <a:moveTo>
                  <a:pt x="53839" y="140741"/>
                </a:moveTo>
              </a:path>
            </a:pathLst>
          </a:custGeom>
          <a:solidFill>
            <a:srgbClr val="F05A5A">
              <a:alpha val="100000"/>
            </a:srgbClr>
          </a:solidFill>
          <a:ln w="61442">
            <a:noFill/>
          </a:ln>
        </p:spPr>
        <p:style>
          <a:lnRef idx="2">
            <a:schemeClr val="accent1">
              <a:shade val="50000"/>
            </a:schemeClr>
          </a:lnRef>
          <a:fillRef idx="1">
            <a:schemeClr val="accent1"/>
          </a:fillRef>
          <a:effectRef idx="0">
            <a:schemeClr val="accent1"/>
          </a:effectRef>
          <a:fontRef idx="minor">
            <a:schemeClr val="lt1"/>
          </a:fontRef>
        </p:style>
      </p:sp>
      <p:sp>
        <p:nvSpPr>
          <p:cNvPr id="656" name="Freeform 656"/>
          <p:cNvSpPr/>
          <p:nvPr/>
        </p:nvSpPr>
        <p:spPr>
          <a:xfrm>
            <a:off x="171012" y="102619"/>
            <a:ext cx="68123" cy="68674"/>
          </a:xfrm>
          <a:custGeom>
            <a:avLst/>
            <a:gdLst/>
            <a:ahLst/>
            <a:cxnLst/>
            <a:rect l="0" t="0" r="0" b="0"/>
            <a:pathLst>
              <a:path w="14081" h="14182">
                <a:moveTo>
                  <a:pt x="8602" y="13001"/>
                </a:moveTo>
                <a:cubicBezTo>
                  <a:pt x="9790" y="14182"/>
                  <a:pt x="11709" y="14182"/>
                  <a:pt x="12899" y="13001"/>
                </a:cubicBezTo>
                <a:cubicBezTo>
                  <a:pt x="14081" y="11811"/>
                  <a:pt x="14081" y="9892"/>
                  <a:pt x="12899" y="8703"/>
                </a:cubicBezTo>
                <a:lnTo>
                  <a:pt x="5356" y="1129"/>
                </a:lnTo>
                <a:cubicBezTo>
                  <a:pt x="4106" y="0"/>
                  <a:pt x="2178" y="99"/>
                  <a:pt x="1050" y="1348"/>
                </a:cubicBezTo>
                <a:cubicBezTo>
                  <a:pt x="0" y="2512"/>
                  <a:pt x="3" y="4282"/>
                  <a:pt x="1058" y="5442"/>
                </a:cubicBezTo>
                <a:close/>
                <a:moveTo>
                  <a:pt x="82161" y="123579"/>
                </a:moveTo>
              </a:path>
            </a:pathLst>
          </a:custGeom>
          <a:solidFill>
            <a:srgbClr val="F05A5A">
              <a:alpha val="100000"/>
            </a:srgbClr>
          </a:solidFill>
          <a:ln w="61442">
            <a:noFill/>
          </a:ln>
        </p:spPr>
        <p:style>
          <a:lnRef idx="2">
            <a:schemeClr val="accent1">
              <a:shade val="50000"/>
            </a:schemeClr>
          </a:lnRef>
          <a:fillRef idx="1">
            <a:schemeClr val="accent1"/>
          </a:fillRef>
          <a:effectRef idx="0">
            <a:schemeClr val="accent1"/>
          </a:effectRef>
          <a:fontRef idx="minor">
            <a:schemeClr val="lt1"/>
          </a:fontRef>
        </p:style>
      </p:sp>
      <p:sp>
        <p:nvSpPr>
          <p:cNvPr id="657" name="Freeform 657"/>
          <p:cNvSpPr/>
          <p:nvPr/>
        </p:nvSpPr>
        <p:spPr>
          <a:xfrm>
            <a:off x="535895" y="107127"/>
            <a:ext cx="68128" cy="65783"/>
          </a:xfrm>
          <a:custGeom>
            <a:avLst/>
            <a:gdLst/>
            <a:ahLst/>
            <a:cxnLst/>
            <a:rect l="0" t="0" r="0" b="0"/>
            <a:pathLst>
              <a:path w="14082" h="13585">
                <a:moveTo>
                  <a:pt x="3408" y="13548"/>
                </a:moveTo>
                <a:cubicBezTo>
                  <a:pt x="4219" y="13548"/>
                  <a:pt x="4999" y="13224"/>
                  <a:pt x="5572" y="12649"/>
                </a:cubicBezTo>
                <a:lnTo>
                  <a:pt x="13100" y="5029"/>
                </a:lnTo>
                <a:cubicBezTo>
                  <a:pt x="14082" y="3661"/>
                  <a:pt x="13770" y="1756"/>
                  <a:pt x="12402" y="774"/>
                </a:cubicBezTo>
                <a:cubicBezTo>
                  <a:pt x="11324" y="0"/>
                  <a:pt x="9867" y="12"/>
                  <a:pt x="8803" y="807"/>
                </a:cubicBezTo>
                <a:lnTo>
                  <a:pt x="1183" y="8427"/>
                </a:lnTo>
                <a:cubicBezTo>
                  <a:pt x="0" y="9616"/>
                  <a:pt x="0" y="11535"/>
                  <a:pt x="1183" y="12725"/>
                </a:cubicBezTo>
                <a:cubicBezTo>
                  <a:pt x="1782" y="13288"/>
                  <a:pt x="2585" y="13585"/>
                  <a:pt x="3408" y="13548"/>
                </a:cubicBezTo>
                <a:close/>
                <a:moveTo>
                  <a:pt x="5263" y="122648"/>
                </a:moveTo>
              </a:path>
            </a:pathLst>
          </a:custGeom>
          <a:solidFill>
            <a:srgbClr val="F05A5A">
              <a:alpha val="100000"/>
            </a:srgbClr>
          </a:solidFill>
          <a:ln w="61442">
            <a:noFill/>
          </a:ln>
        </p:spPr>
        <p:style>
          <a:lnRef idx="2">
            <a:schemeClr val="accent1">
              <a:shade val="50000"/>
            </a:schemeClr>
          </a:lnRef>
          <a:fillRef idx="1">
            <a:schemeClr val="accent1"/>
          </a:fillRef>
          <a:effectRef idx="0">
            <a:schemeClr val="accent1"/>
          </a:effectRef>
          <a:fontRef idx="minor">
            <a:schemeClr val="lt1"/>
          </a:fontRef>
        </p:style>
      </p:sp>
      <p:sp>
        <p:nvSpPr>
          <p:cNvPr id="658" name="Freeform 658"/>
          <p:cNvSpPr/>
          <p:nvPr/>
        </p:nvSpPr>
        <p:spPr>
          <a:xfrm>
            <a:off x="92221" y="296271"/>
            <a:ext cx="81109" cy="29519"/>
          </a:xfrm>
          <a:custGeom>
            <a:avLst/>
            <a:gdLst/>
            <a:ahLst/>
            <a:cxnLst/>
            <a:rect l="0" t="0" r="0" b="0"/>
            <a:pathLst>
              <a:path w="16765" h="6096">
                <a:moveTo>
                  <a:pt x="13717" y="0"/>
                </a:moveTo>
                <a:lnTo>
                  <a:pt x="3049" y="0"/>
                </a:lnTo>
                <a:cubicBezTo>
                  <a:pt x="1365" y="0"/>
                  <a:pt x="0" y="1364"/>
                  <a:pt x="0" y="3048"/>
                </a:cubicBezTo>
                <a:cubicBezTo>
                  <a:pt x="0" y="4730"/>
                  <a:pt x="1365" y="6096"/>
                  <a:pt x="3049" y="6096"/>
                </a:cubicBezTo>
                <a:lnTo>
                  <a:pt x="13717" y="6096"/>
                </a:lnTo>
                <a:cubicBezTo>
                  <a:pt x="15400" y="6096"/>
                  <a:pt x="16765" y="4730"/>
                  <a:pt x="16765" y="3048"/>
                </a:cubicBezTo>
                <a:cubicBezTo>
                  <a:pt x="16765" y="1364"/>
                  <a:pt x="15400" y="0"/>
                  <a:pt x="13717" y="0"/>
                </a:cubicBezTo>
                <a:close/>
                <a:moveTo>
                  <a:pt x="71457" y="83588"/>
                </a:moveTo>
              </a:path>
            </a:pathLst>
          </a:custGeom>
          <a:solidFill>
            <a:srgbClr val="F05A5A">
              <a:alpha val="100000"/>
            </a:srgbClr>
          </a:solidFill>
          <a:ln w="61442">
            <a:noFill/>
          </a:ln>
        </p:spPr>
        <p:style>
          <a:lnRef idx="2">
            <a:schemeClr val="accent1">
              <a:shade val="50000"/>
            </a:schemeClr>
          </a:lnRef>
          <a:fillRef idx="1">
            <a:schemeClr val="accent1"/>
          </a:fillRef>
          <a:effectRef idx="0">
            <a:schemeClr val="accent1"/>
          </a:effectRef>
          <a:fontRef idx="minor">
            <a:schemeClr val="lt1"/>
          </a:fontRef>
        </p:style>
      </p:sp>
      <p:sp>
        <p:nvSpPr>
          <p:cNvPr id="659" name="Freeform 659"/>
          <p:cNvSpPr/>
          <p:nvPr/>
        </p:nvSpPr>
        <p:spPr>
          <a:xfrm>
            <a:off x="169217" y="451234"/>
            <a:ext cx="69497" cy="69357"/>
          </a:xfrm>
          <a:custGeom>
            <a:avLst/>
            <a:gdLst/>
            <a:ahLst/>
            <a:cxnLst/>
            <a:rect l="0" t="0" r="0" b="0"/>
            <a:pathLst>
              <a:path w="14365" h="14323">
                <a:moveTo>
                  <a:pt x="8973" y="978"/>
                </a:moveTo>
                <a:lnTo>
                  <a:pt x="1429" y="8598"/>
                </a:lnTo>
                <a:cubicBezTo>
                  <a:pt x="150" y="9693"/>
                  <a:pt x="0" y="11617"/>
                  <a:pt x="1096" y="12896"/>
                </a:cubicBezTo>
                <a:cubicBezTo>
                  <a:pt x="2191" y="14173"/>
                  <a:pt x="4115" y="14323"/>
                  <a:pt x="5394" y="13227"/>
                </a:cubicBezTo>
                <a:cubicBezTo>
                  <a:pt x="5513" y="13126"/>
                  <a:pt x="5624" y="13014"/>
                  <a:pt x="5727" y="12896"/>
                </a:cubicBezTo>
                <a:lnTo>
                  <a:pt x="13270" y="5276"/>
                </a:lnTo>
                <a:cubicBezTo>
                  <a:pt x="14365" y="3997"/>
                  <a:pt x="14215" y="2073"/>
                  <a:pt x="12938" y="978"/>
                </a:cubicBezTo>
                <a:cubicBezTo>
                  <a:pt x="11796" y="0"/>
                  <a:pt x="10113" y="0"/>
                  <a:pt x="8973" y="978"/>
                </a:cubicBezTo>
                <a:close/>
                <a:moveTo>
                  <a:pt x="22563" y="51587"/>
                </a:moveTo>
              </a:path>
            </a:pathLst>
          </a:custGeom>
          <a:solidFill>
            <a:srgbClr val="F05A5A">
              <a:alpha val="100000"/>
            </a:srgbClr>
          </a:solidFill>
          <a:ln w="61442">
            <a:noFill/>
          </a:ln>
        </p:spPr>
        <p:style>
          <a:lnRef idx="2">
            <a:schemeClr val="accent1">
              <a:shade val="50000"/>
            </a:schemeClr>
          </a:lnRef>
          <a:fillRef idx="1">
            <a:schemeClr val="accent1"/>
          </a:fillRef>
          <a:effectRef idx="0">
            <a:schemeClr val="accent1"/>
          </a:effectRef>
          <a:fontRef idx="minor">
            <a:schemeClr val="lt1"/>
          </a:fontRef>
        </p:style>
      </p:sp>
      <p:sp>
        <p:nvSpPr>
          <p:cNvPr id="660" name="Freeform 660"/>
          <p:cNvSpPr/>
          <p:nvPr/>
        </p:nvSpPr>
        <p:spPr>
          <a:xfrm>
            <a:off x="535502" y="446634"/>
            <a:ext cx="71220" cy="71352"/>
          </a:xfrm>
          <a:custGeom>
            <a:avLst/>
            <a:gdLst/>
            <a:ahLst/>
            <a:cxnLst/>
            <a:rect l="0" t="0" r="0" b="0"/>
            <a:pathLst>
              <a:path w="14721" h="14735">
                <a:moveTo>
                  <a:pt x="5653" y="1349"/>
                </a:moveTo>
                <a:cubicBezTo>
                  <a:pt x="4524" y="99"/>
                  <a:pt x="2597" y="0"/>
                  <a:pt x="1347" y="1129"/>
                </a:cubicBezTo>
                <a:cubicBezTo>
                  <a:pt x="98" y="2257"/>
                  <a:pt x="0" y="4185"/>
                  <a:pt x="1128" y="5433"/>
                </a:cubicBezTo>
                <a:cubicBezTo>
                  <a:pt x="1195" y="5508"/>
                  <a:pt x="1265" y="5579"/>
                  <a:pt x="1340" y="5647"/>
                </a:cubicBezTo>
                <a:lnTo>
                  <a:pt x="8960" y="13267"/>
                </a:lnTo>
                <a:cubicBezTo>
                  <a:pt x="10037" y="14559"/>
                  <a:pt x="11958" y="14735"/>
                  <a:pt x="13252" y="13658"/>
                </a:cubicBezTo>
                <a:cubicBezTo>
                  <a:pt x="14545" y="12579"/>
                  <a:pt x="14721" y="10658"/>
                  <a:pt x="13644" y="9364"/>
                </a:cubicBezTo>
                <a:cubicBezTo>
                  <a:pt x="13498" y="9189"/>
                  <a:pt x="13331" y="9031"/>
                  <a:pt x="13151" y="8893"/>
                </a:cubicBezTo>
                <a:close/>
                <a:moveTo>
                  <a:pt x="-52568" y="52537"/>
                </a:moveTo>
              </a:path>
            </a:pathLst>
          </a:custGeom>
          <a:solidFill>
            <a:srgbClr val="F05A5A">
              <a:alpha val="100000"/>
            </a:srgbClr>
          </a:solidFill>
          <a:ln w="61442">
            <a:noFill/>
          </a:ln>
        </p:spPr>
        <p:style>
          <a:lnRef idx="2">
            <a:schemeClr val="accent1">
              <a:shade val="50000"/>
            </a:schemeClr>
          </a:lnRef>
          <a:fillRef idx="1">
            <a:schemeClr val="accent1"/>
          </a:fillRef>
          <a:effectRef idx="0">
            <a:schemeClr val="accent1"/>
          </a:effectRef>
          <a:fontRef idx="minor">
            <a:schemeClr val="lt1"/>
          </a:fontRef>
        </p:style>
      </p:sp>
      <p:sp>
        <p:nvSpPr>
          <p:cNvPr id="661" name="Freeform 661"/>
          <p:cNvSpPr/>
          <p:nvPr/>
        </p:nvSpPr>
        <p:spPr>
          <a:xfrm>
            <a:off x="599125" y="295754"/>
            <a:ext cx="81084" cy="29519"/>
          </a:xfrm>
          <a:custGeom>
            <a:avLst/>
            <a:gdLst/>
            <a:ahLst/>
            <a:cxnLst/>
            <a:rect l="0" t="0" r="0" b="0"/>
            <a:pathLst>
              <a:path w="16760" h="6096">
                <a:moveTo>
                  <a:pt x="13712" y="0"/>
                </a:moveTo>
                <a:lnTo>
                  <a:pt x="3048" y="0"/>
                </a:lnTo>
                <a:cubicBezTo>
                  <a:pt x="1364" y="0"/>
                  <a:pt x="0" y="1364"/>
                  <a:pt x="0" y="3048"/>
                </a:cubicBezTo>
                <a:cubicBezTo>
                  <a:pt x="0" y="4731"/>
                  <a:pt x="1364" y="6096"/>
                  <a:pt x="3048" y="6096"/>
                </a:cubicBezTo>
                <a:lnTo>
                  <a:pt x="13712" y="6096"/>
                </a:lnTo>
                <a:cubicBezTo>
                  <a:pt x="15401" y="6096"/>
                  <a:pt x="16760" y="4731"/>
                  <a:pt x="16760" y="3048"/>
                </a:cubicBezTo>
                <a:cubicBezTo>
                  <a:pt x="16760" y="1364"/>
                  <a:pt x="15401" y="0"/>
                  <a:pt x="13712" y="0"/>
                </a:cubicBezTo>
                <a:close/>
                <a:moveTo>
                  <a:pt x="-33212" y="83695"/>
                </a:moveTo>
              </a:path>
            </a:pathLst>
          </a:custGeom>
          <a:solidFill>
            <a:srgbClr val="F05A5A">
              <a:alpha val="100000"/>
            </a:srgbClr>
          </a:solidFill>
          <a:ln w="61442">
            <a:noFill/>
          </a:ln>
        </p:spPr>
        <p:style>
          <a:lnRef idx="2">
            <a:schemeClr val="accent1">
              <a:shade val="50000"/>
            </a:schemeClr>
          </a:lnRef>
          <a:fillRef idx="1">
            <a:schemeClr val="accent1"/>
          </a:fillRef>
          <a:effectRef idx="0">
            <a:schemeClr val="accent1"/>
          </a:effectRef>
          <a:fontRef idx="minor">
            <a:schemeClr val="lt1"/>
          </a:fontRef>
        </p:style>
      </p:sp>
      <p:sp>
        <p:nvSpPr>
          <p:cNvPr id="662" name="Freeform 662"/>
          <p:cNvSpPr/>
          <p:nvPr/>
        </p:nvSpPr>
        <p:spPr>
          <a:xfrm>
            <a:off x="1841367" y="2187868"/>
            <a:ext cx="177756" cy="309529"/>
          </a:xfrm>
          <a:custGeom>
            <a:avLst/>
            <a:gdLst/>
            <a:ahLst/>
            <a:cxnLst/>
            <a:rect l="0" t="0" r="0" b="0"/>
            <a:pathLst>
              <a:path w="512061" h="889845">
                <a:moveTo>
                  <a:pt x="458950" y="242570"/>
                </a:moveTo>
                <a:cubicBezTo>
                  <a:pt x="428901" y="138176"/>
                  <a:pt x="382838" y="0"/>
                  <a:pt x="256105" y="0"/>
                </a:cubicBezTo>
                <a:cubicBezTo>
                  <a:pt x="129385" y="0"/>
                  <a:pt x="79828" y="136894"/>
                  <a:pt x="53204" y="242570"/>
                </a:cubicBezTo>
                <a:lnTo>
                  <a:pt x="0" y="439522"/>
                </a:lnTo>
                <a:cubicBezTo>
                  <a:pt x="0" y="506591"/>
                  <a:pt x="69552" y="564261"/>
                  <a:pt x="156575" y="590334"/>
                </a:cubicBezTo>
                <a:lnTo>
                  <a:pt x="156575" y="804978"/>
                </a:lnTo>
                <a:cubicBezTo>
                  <a:pt x="156575" y="851849"/>
                  <a:pt x="201127" y="889845"/>
                  <a:pt x="256042" y="889845"/>
                </a:cubicBezTo>
                <a:cubicBezTo>
                  <a:pt x="310969" y="889845"/>
                  <a:pt x="355483" y="851788"/>
                  <a:pt x="355483" y="804978"/>
                </a:cubicBezTo>
                <a:lnTo>
                  <a:pt x="355483" y="590334"/>
                </a:lnTo>
                <a:cubicBezTo>
                  <a:pt x="442516" y="564287"/>
                  <a:pt x="512061" y="506616"/>
                  <a:pt x="512061" y="439522"/>
                </a:cubicBezTo>
                <a:close/>
                <a:moveTo>
                  <a:pt x="647456" y="891108"/>
                </a:moveTo>
              </a:path>
            </a:pathLst>
          </a:custGeom>
          <a:solidFill>
            <a:srgbClr val="FFFFFF">
              <a:alpha val="100000"/>
            </a:srgbClr>
          </a:solidFill>
          <a:ln w="4408">
            <a:noFill/>
          </a:ln>
        </p:spPr>
        <p:style>
          <a:lnRef idx="2">
            <a:schemeClr val="accent1">
              <a:shade val="50000"/>
            </a:schemeClr>
          </a:lnRef>
          <a:fillRef idx="1">
            <a:schemeClr val="accent1"/>
          </a:fillRef>
          <a:effectRef idx="0">
            <a:schemeClr val="accent1"/>
          </a:effectRef>
          <a:fontRef idx="minor">
            <a:schemeClr val="lt1"/>
          </a:fontRef>
        </p:style>
      </p:sp>
      <p:sp>
        <p:nvSpPr>
          <p:cNvPr id="663" name="Freeform 663"/>
          <p:cNvSpPr/>
          <p:nvPr/>
        </p:nvSpPr>
        <p:spPr>
          <a:xfrm>
            <a:off x="1869855" y="2061063"/>
            <a:ext cx="120837" cy="121079"/>
          </a:xfrm>
          <a:custGeom>
            <a:avLst/>
            <a:gdLst/>
            <a:ahLst/>
            <a:cxnLst/>
            <a:rect l="0" t="0" r="0" b="0"/>
            <a:pathLst>
              <a:path w="348095" h="348082">
                <a:moveTo>
                  <a:pt x="174092" y="348082"/>
                </a:moveTo>
                <a:cubicBezTo>
                  <a:pt x="270206" y="348057"/>
                  <a:pt x="348095" y="270117"/>
                  <a:pt x="348069" y="174016"/>
                </a:cubicBezTo>
                <a:cubicBezTo>
                  <a:pt x="348044" y="77902"/>
                  <a:pt x="270117" y="0"/>
                  <a:pt x="174003" y="26"/>
                </a:cubicBezTo>
                <a:cubicBezTo>
                  <a:pt x="77902" y="51"/>
                  <a:pt x="17" y="77966"/>
                  <a:pt x="17" y="174054"/>
                </a:cubicBezTo>
                <a:cubicBezTo>
                  <a:pt x="0" y="270155"/>
                  <a:pt x="77890" y="348069"/>
                  <a:pt x="173978" y="348082"/>
                </a:cubicBezTo>
                <a:cubicBezTo>
                  <a:pt x="174016" y="348082"/>
                  <a:pt x="174054" y="348082"/>
                  <a:pt x="174092" y="348082"/>
                </a:cubicBezTo>
                <a:close/>
                <a:moveTo>
                  <a:pt x="824421" y="1255649"/>
                </a:moveTo>
              </a:path>
            </a:pathLst>
          </a:custGeom>
          <a:solidFill>
            <a:srgbClr val="FFFFFF">
              <a:alpha val="100000"/>
            </a:srgbClr>
          </a:solidFill>
          <a:ln w="4408">
            <a:noFill/>
          </a:ln>
        </p:spPr>
        <p:style>
          <a:lnRef idx="2">
            <a:schemeClr val="accent1">
              <a:shade val="50000"/>
            </a:schemeClr>
          </a:lnRef>
          <a:fillRef idx="1">
            <a:schemeClr val="accent1"/>
          </a:fillRef>
          <a:effectRef idx="0">
            <a:schemeClr val="accent1"/>
          </a:effectRef>
          <a:fontRef idx="minor">
            <a:schemeClr val="lt1"/>
          </a:fontRef>
        </p:style>
      </p:sp>
      <p:sp>
        <p:nvSpPr>
          <p:cNvPr id="664" name="Freeform 664"/>
          <p:cNvSpPr/>
          <p:nvPr/>
        </p:nvSpPr>
        <p:spPr>
          <a:xfrm>
            <a:off x="2044436" y="2083665"/>
            <a:ext cx="122064" cy="117414"/>
          </a:xfrm>
          <a:custGeom>
            <a:avLst/>
            <a:gdLst/>
            <a:ahLst/>
            <a:cxnLst/>
            <a:rect l="0" t="0" r="0" b="0"/>
            <a:pathLst>
              <a:path w="348484" h="348476">
                <a:moveTo>
                  <a:pt x="174279" y="348476"/>
                </a:moveTo>
                <a:cubicBezTo>
                  <a:pt x="270494" y="348450"/>
                  <a:pt x="348484" y="270421"/>
                  <a:pt x="348459" y="174206"/>
                </a:cubicBezTo>
                <a:cubicBezTo>
                  <a:pt x="348434" y="77978"/>
                  <a:pt x="270405" y="0"/>
                  <a:pt x="174190" y="26"/>
                </a:cubicBezTo>
                <a:cubicBezTo>
                  <a:pt x="77986" y="51"/>
                  <a:pt x="10" y="78042"/>
                  <a:pt x="10" y="174244"/>
                </a:cubicBezTo>
                <a:cubicBezTo>
                  <a:pt x="0" y="270460"/>
                  <a:pt x="77990" y="348463"/>
                  <a:pt x="174202" y="348476"/>
                </a:cubicBezTo>
                <a:cubicBezTo>
                  <a:pt x="174228" y="348476"/>
                  <a:pt x="174253" y="348476"/>
                  <a:pt x="174279" y="348476"/>
                </a:cubicBezTo>
                <a:close/>
                <a:moveTo>
                  <a:pt x="875280" y="1256360"/>
                </a:moveTo>
              </a:path>
            </a:pathLst>
          </a:custGeom>
          <a:solidFill>
            <a:srgbClr val="FFFFFF">
              <a:alpha val="100000"/>
            </a:srgbClr>
          </a:solidFill>
          <a:ln w="4279">
            <a:noFill/>
          </a:ln>
        </p:spPr>
        <p:style>
          <a:lnRef idx="2">
            <a:schemeClr val="accent1">
              <a:shade val="50000"/>
            </a:schemeClr>
          </a:lnRef>
          <a:fillRef idx="1">
            <a:schemeClr val="accent1"/>
          </a:fillRef>
          <a:effectRef idx="0">
            <a:schemeClr val="accent1"/>
          </a:effectRef>
          <a:fontRef idx="minor">
            <a:schemeClr val="lt1"/>
          </a:fontRef>
        </p:style>
      </p:sp>
      <p:sp>
        <p:nvSpPr>
          <p:cNvPr id="665" name="Freeform 665"/>
          <p:cNvSpPr/>
          <p:nvPr/>
        </p:nvSpPr>
        <p:spPr>
          <a:xfrm>
            <a:off x="2033518" y="2206629"/>
            <a:ext cx="143948" cy="300167"/>
          </a:xfrm>
          <a:custGeom>
            <a:avLst/>
            <a:gdLst/>
            <a:ahLst/>
            <a:cxnLst/>
            <a:rect l="0" t="0" r="0" b="0"/>
            <a:pathLst>
              <a:path w="410961" h="890868">
                <a:moveTo>
                  <a:pt x="328690" y="0"/>
                </a:moveTo>
                <a:lnTo>
                  <a:pt x="82113" y="0"/>
                </a:lnTo>
                <a:cubicBezTo>
                  <a:pt x="36752" y="39"/>
                  <a:pt x="0" y="36830"/>
                  <a:pt x="0" y="82182"/>
                </a:cubicBezTo>
                <a:lnTo>
                  <a:pt x="0" y="447079"/>
                </a:lnTo>
                <a:cubicBezTo>
                  <a:pt x="9" y="492468"/>
                  <a:pt x="36801" y="529260"/>
                  <a:pt x="82190" y="529273"/>
                </a:cubicBezTo>
                <a:lnTo>
                  <a:pt x="105903" y="529273"/>
                </a:lnTo>
                <a:lnTo>
                  <a:pt x="105903" y="805904"/>
                </a:lnTo>
                <a:cubicBezTo>
                  <a:pt x="105903" y="852828"/>
                  <a:pt x="150509" y="890868"/>
                  <a:pt x="205513" y="890868"/>
                </a:cubicBezTo>
                <a:cubicBezTo>
                  <a:pt x="260517" y="890868"/>
                  <a:pt x="305056" y="852767"/>
                  <a:pt x="305056" y="805904"/>
                </a:cubicBezTo>
                <a:lnTo>
                  <a:pt x="305056" y="529248"/>
                </a:lnTo>
                <a:lnTo>
                  <a:pt x="328741" y="529248"/>
                </a:lnTo>
                <a:cubicBezTo>
                  <a:pt x="374131" y="529248"/>
                  <a:pt x="410923" y="492456"/>
                  <a:pt x="410936" y="447066"/>
                </a:cubicBezTo>
                <a:lnTo>
                  <a:pt x="410936" y="82182"/>
                </a:lnTo>
                <a:cubicBezTo>
                  <a:pt x="410961" y="36818"/>
                  <a:pt x="374194" y="26"/>
                  <a:pt x="328830" y="0"/>
                </a:cubicBezTo>
                <a:cubicBezTo>
                  <a:pt x="328817" y="0"/>
                  <a:pt x="328792" y="0"/>
                  <a:pt x="328767" y="0"/>
                </a:cubicBezTo>
                <a:close/>
                <a:moveTo>
                  <a:pt x="889980" y="891413"/>
                </a:moveTo>
              </a:path>
            </a:pathLst>
          </a:custGeom>
          <a:solidFill>
            <a:srgbClr val="FFFFFF">
              <a:alpha val="100000"/>
            </a:srgbClr>
          </a:solidFill>
          <a:ln w="4279">
            <a:noFill/>
          </a:ln>
        </p:spPr>
        <p:style>
          <a:lnRef idx="2">
            <a:schemeClr val="accent1">
              <a:shade val="50000"/>
            </a:schemeClr>
          </a:lnRef>
          <a:fillRef idx="1">
            <a:schemeClr val="accent1"/>
          </a:fillRef>
          <a:effectRef idx="0">
            <a:schemeClr val="accent1"/>
          </a:effectRef>
          <a:fontRef idx="minor">
            <a:schemeClr val="lt1"/>
          </a:fontRef>
        </p:style>
      </p:sp>
      <p:sp>
        <p:nvSpPr>
          <p:cNvPr id="666" name="Freeform 666"/>
          <p:cNvSpPr/>
          <p:nvPr/>
        </p:nvSpPr>
        <p:spPr>
          <a:xfrm>
            <a:off x="1823973" y="1555878"/>
            <a:ext cx="527685" cy="390270"/>
          </a:xfrm>
          <a:custGeom>
            <a:avLst/>
            <a:gdLst/>
            <a:ahLst/>
            <a:cxnLst/>
            <a:rect l="0" t="0" r="0" b="0"/>
            <a:pathLst>
              <a:path w="527685" h="390270">
                <a:moveTo>
                  <a:pt x="325375" y="287019"/>
                </a:moveTo>
                <a:cubicBezTo>
                  <a:pt x="410972" y="390270"/>
                  <a:pt x="527685" y="240664"/>
                  <a:pt x="479934" y="126238"/>
                </a:cubicBezTo>
                <a:cubicBezTo>
                  <a:pt x="451866" y="58419"/>
                  <a:pt x="399797" y="37211"/>
                  <a:pt x="333884" y="58165"/>
                </a:cubicBezTo>
                <a:cubicBezTo>
                  <a:pt x="249175" y="88138"/>
                  <a:pt x="224918" y="172338"/>
                  <a:pt x="164212" y="224663"/>
                </a:cubicBezTo>
                <a:cubicBezTo>
                  <a:pt x="46102" y="316738"/>
                  <a:pt x="50674" y="40386"/>
                  <a:pt x="203200" y="158242"/>
                </a:cubicBezTo>
                <a:cubicBezTo>
                  <a:pt x="218949" y="135127"/>
                  <a:pt x="227203" y="122555"/>
                  <a:pt x="242316" y="102488"/>
                </a:cubicBezTo>
                <a:cubicBezTo>
                  <a:pt x="145924" y="0"/>
                  <a:pt x="0" y="59308"/>
                  <a:pt x="6604" y="201802"/>
                </a:cubicBezTo>
                <a:cubicBezTo>
                  <a:pt x="12066" y="285369"/>
                  <a:pt x="90678" y="338201"/>
                  <a:pt x="154813" y="309118"/>
                </a:cubicBezTo>
                <a:cubicBezTo>
                  <a:pt x="236094" y="275589"/>
                  <a:pt x="274956" y="144271"/>
                  <a:pt x="365379" y="134493"/>
                </a:cubicBezTo>
                <a:cubicBezTo>
                  <a:pt x="451231" y="126492"/>
                  <a:pt x="436627" y="275336"/>
                  <a:pt x="356871" y="229234"/>
                </a:cubicBezTo>
                <a:cubicBezTo>
                  <a:pt x="365125" y="225551"/>
                  <a:pt x="373381" y="221742"/>
                  <a:pt x="381509" y="218058"/>
                </a:cubicBezTo>
                <a:cubicBezTo>
                  <a:pt x="347091" y="211836"/>
                  <a:pt x="312802" y="205232"/>
                  <a:pt x="278131" y="198882"/>
                </a:cubicBezTo>
                <a:cubicBezTo>
                  <a:pt x="298197" y="247522"/>
                  <a:pt x="305309" y="265302"/>
                  <a:pt x="323978" y="318769"/>
                </a:cubicBezTo>
                <a:cubicBezTo>
                  <a:pt x="323343" y="309880"/>
                  <a:pt x="325882" y="295909"/>
                  <a:pt x="325375" y="287019"/>
                </a:cubicBezTo>
                <a:close/>
                <a:moveTo>
                  <a:pt x="3191130" y="5302122"/>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67" name="Freeform 667"/>
          <p:cNvSpPr/>
          <p:nvPr/>
        </p:nvSpPr>
        <p:spPr>
          <a:xfrm>
            <a:off x="1592498" y="954416"/>
            <a:ext cx="426550" cy="344527"/>
          </a:xfrm>
          <a:custGeom>
            <a:avLst/>
            <a:gdLst/>
            <a:ahLst/>
            <a:cxnLst/>
            <a:rect l="0" t="0" r="0" b="0"/>
            <a:pathLst>
              <a:path w="1173900" h="950570">
                <a:moveTo>
                  <a:pt x="987083" y="402171"/>
                </a:moveTo>
                <a:cubicBezTo>
                  <a:pt x="968794" y="248616"/>
                  <a:pt x="840905" y="131572"/>
                  <a:pt x="683680" y="131572"/>
                </a:cubicBezTo>
                <a:cubicBezTo>
                  <a:pt x="636156" y="131572"/>
                  <a:pt x="592278" y="142583"/>
                  <a:pt x="555714" y="160871"/>
                </a:cubicBezTo>
                <a:cubicBezTo>
                  <a:pt x="497218" y="62104"/>
                  <a:pt x="394856" y="0"/>
                  <a:pt x="270549" y="0"/>
                </a:cubicBezTo>
                <a:cubicBezTo>
                  <a:pt x="157214" y="0"/>
                  <a:pt x="58497" y="58547"/>
                  <a:pt x="0" y="142583"/>
                </a:cubicBezTo>
                <a:cubicBezTo>
                  <a:pt x="120650" y="149899"/>
                  <a:pt x="233985" y="215710"/>
                  <a:pt x="303454" y="314427"/>
                </a:cubicBezTo>
                <a:cubicBezTo>
                  <a:pt x="345847" y="300038"/>
                  <a:pt x="390297" y="292634"/>
                  <a:pt x="435077" y="292482"/>
                </a:cubicBezTo>
                <a:cubicBezTo>
                  <a:pt x="621526" y="292482"/>
                  <a:pt x="778675" y="427762"/>
                  <a:pt x="811696" y="610553"/>
                </a:cubicBezTo>
                <a:cubicBezTo>
                  <a:pt x="939585" y="672707"/>
                  <a:pt x="1023658" y="804330"/>
                  <a:pt x="1023658" y="950570"/>
                </a:cubicBezTo>
                <a:cubicBezTo>
                  <a:pt x="1115099" y="899389"/>
                  <a:pt x="1173646" y="800672"/>
                  <a:pt x="1173646" y="687337"/>
                </a:cubicBezTo>
                <a:cubicBezTo>
                  <a:pt x="1173900" y="563614"/>
                  <a:pt x="1100621" y="451562"/>
                  <a:pt x="987083" y="402171"/>
                </a:cubicBezTo>
                <a:close/>
                <a:moveTo>
                  <a:pt x="426797" y="1411732"/>
                </a:moveTo>
              </a:path>
            </a:pathLst>
          </a:custGeom>
          <a:solidFill>
            <a:srgbClr val="FFFFFF">
              <a:alpha val="100000"/>
            </a:srgbClr>
          </a:solidFill>
          <a:ln w="4603">
            <a:noFill/>
          </a:ln>
        </p:spPr>
        <p:style>
          <a:lnRef idx="2">
            <a:schemeClr val="accent1">
              <a:shade val="50000"/>
            </a:schemeClr>
          </a:lnRef>
          <a:fillRef idx="1">
            <a:schemeClr val="accent1"/>
          </a:fillRef>
          <a:effectRef idx="0">
            <a:schemeClr val="accent1"/>
          </a:effectRef>
          <a:fontRef idx="minor">
            <a:schemeClr val="lt1"/>
          </a:fontRef>
        </p:style>
      </p:sp>
      <p:sp>
        <p:nvSpPr>
          <p:cNvPr id="668" name="Freeform 668"/>
          <p:cNvSpPr/>
          <p:nvPr/>
        </p:nvSpPr>
        <p:spPr>
          <a:xfrm>
            <a:off x="1664238" y="1192936"/>
            <a:ext cx="98302" cy="100705"/>
          </a:xfrm>
          <a:custGeom>
            <a:avLst/>
            <a:gdLst/>
            <a:ahLst/>
            <a:cxnLst/>
            <a:rect l="0" t="0" r="0" b="0"/>
            <a:pathLst>
              <a:path w="270535" h="277851">
                <a:moveTo>
                  <a:pt x="135267" y="0"/>
                </a:moveTo>
                <a:cubicBezTo>
                  <a:pt x="98704" y="0"/>
                  <a:pt x="65798" y="14618"/>
                  <a:pt x="40208" y="40208"/>
                </a:cubicBezTo>
                <a:cubicBezTo>
                  <a:pt x="14617" y="65812"/>
                  <a:pt x="0" y="98705"/>
                  <a:pt x="0" y="138925"/>
                </a:cubicBezTo>
                <a:cubicBezTo>
                  <a:pt x="0" y="175489"/>
                  <a:pt x="14630" y="208394"/>
                  <a:pt x="40208" y="237642"/>
                </a:cubicBezTo>
                <a:cubicBezTo>
                  <a:pt x="65798" y="263233"/>
                  <a:pt x="98704" y="277851"/>
                  <a:pt x="135267" y="277851"/>
                </a:cubicBezTo>
                <a:cubicBezTo>
                  <a:pt x="171831" y="277851"/>
                  <a:pt x="204736" y="263233"/>
                  <a:pt x="230327" y="237642"/>
                </a:cubicBezTo>
                <a:cubicBezTo>
                  <a:pt x="255917" y="212052"/>
                  <a:pt x="270535" y="179146"/>
                  <a:pt x="270535" y="138925"/>
                </a:cubicBezTo>
                <a:cubicBezTo>
                  <a:pt x="270535" y="102362"/>
                  <a:pt x="255905" y="69456"/>
                  <a:pt x="230327" y="40208"/>
                </a:cubicBezTo>
                <a:cubicBezTo>
                  <a:pt x="204749" y="10960"/>
                  <a:pt x="175488" y="0"/>
                  <a:pt x="135267" y="0"/>
                </a:cubicBezTo>
                <a:close/>
                <a:moveTo>
                  <a:pt x="-26556" y="753643"/>
                </a:moveTo>
              </a:path>
            </a:pathLst>
          </a:custGeom>
          <a:solidFill>
            <a:srgbClr val="FFFFFF">
              <a:alpha val="100000"/>
            </a:srgbClr>
          </a:solidFill>
          <a:ln w="4603">
            <a:noFill/>
          </a:ln>
        </p:spPr>
        <p:style>
          <a:lnRef idx="2">
            <a:schemeClr val="accent1">
              <a:shade val="50000"/>
            </a:schemeClr>
          </a:lnRef>
          <a:fillRef idx="1">
            <a:schemeClr val="accent1"/>
          </a:fillRef>
          <a:effectRef idx="0">
            <a:schemeClr val="accent1"/>
          </a:effectRef>
          <a:fontRef idx="minor">
            <a:schemeClr val="lt1"/>
          </a:fontRef>
        </p:style>
      </p:sp>
      <p:pic>
        <p:nvPicPr>
          <p:cNvPr id="669" name="Picture 669"/>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1381275" y="1018021"/>
            <a:ext cx="569891" cy="447884"/>
          </a:xfrm>
          <a:prstGeom prst="rect">
            <a:avLst/>
          </a:prstGeom>
          <a:noFill/>
        </p:spPr>
      </p:pic>
      <p:sp>
        <p:nvSpPr>
          <p:cNvPr id="670" name="Rectangle 670"/>
          <p:cNvSpPr/>
          <p:nvPr/>
        </p:nvSpPr>
        <p:spPr>
          <a:xfrm>
            <a:off x="848867" y="284709"/>
            <a:ext cx="4318710" cy="365759"/>
          </a:xfrm>
          <a:prstGeom prst="rect">
            <a:avLst/>
          </a:prstGeom>
        </p:spPr>
        <p:txBody>
          <a:bodyPr wrap="none" lIns="0" tIns="0" rIns="0" bIns="0">
            <a:spAutoFit/>
          </a:bodyPr>
          <a:lstStyle/>
          <a:p>
            <a:pPr marL="0"/>
            <a:r>
              <a:rPr lang="en-US" sz="2400" b="1" i="0" spc="0" baseline="0">
                <a:solidFill>
                  <a:srgbClr val="000000"/>
                </a:solidFill>
                <a:latin typeface="Calibri"/>
              </a:rPr>
              <a:t>C</a:t>
            </a:r>
            <a:r>
              <a:rPr lang="en-US" sz="2400" b="1" i="0" spc="0" baseline="0">
                <a:solidFill>
                  <a:srgbClr val="000000"/>
                </a:solidFill>
                <a:latin typeface="Calibri-Bold"/>
              </a:rPr>
              <a:t>ar</a:t>
            </a:r>
            <a:r>
              <a:rPr lang="en-US" sz="2400" b="1" i="0" spc="0" baseline="0">
                <a:solidFill>
                  <a:srgbClr val="000000"/>
                </a:solidFill>
                <a:latin typeface="Calibri"/>
              </a:rPr>
              <a:t>b</a:t>
            </a:r>
            <a:r>
              <a:rPr lang="en-US" sz="2400" b="1" i="0" spc="0" baseline="0">
                <a:solidFill>
                  <a:srgbClr val="000000"/>
                </a:solidFill>
                <a:latin typeface="Calibri-Bold"/>
              </a:rPr>
              <a:t>on</a:t>
            </a:r>
            <a:r>
              <a:rPr lang="en-US" sz="2400" b="1" i="0" spc="-45" baseline="0">
                <a:solidFill>
                  <a:srgbClr val="000000"/>
                </a:solidFill>
                <a:latin typeface="Calibri-Bold"/>
              </a:rPr>
              <a:t> </a:t>
            </a:r>
            <a:r>
              <a:rPr lang="en-US" sz="2400" b="1" i="0" spc="0" baseline="0">
                <a:solidFill>
                  <a:srgbClr val="000000"/>
                </a:solidFill>
                <a:latin typeface="Calibri"/>
              </a:rPr>
              <a:t>N</a:t>
            </a:r>
            <a:r>
              <a:rPr lang="en-US" sz="2400" b="1" i="0" spc="0" baseline="0">
                <a:solidFill>
                  <a:srgbClr val="000000"/>
                </a:solidFill>
                <a:latin typeface="Calibri-Bold"/>
              </a:rPr>
              <a:t>eutral</a:t>
            </a:r>
            <a:r>
              <a:rPr lang="en-US" sz="2400" b="1" i="0" spc="-46" baseline="0">
                <a:solidFill>
                  <a:srgbClr val="000000"/>
                </a:solidFill>
                <a:latin typeface="Calibri-Bold"/>
              </a:rPr>
              <a:t> </a:t>
            </a:r>
            <a:r>
              <a:rPr lang="en-US" sz="2400" b="1" i="0" spc="0" baseline="0">
                <a:solidFill>
                  <a:srgbClr val="000000"/>
                </a:solidFill>
                <a:latin typeface="Calibri-Bold"/>
              </a:rPr>
              <a:t>Energy</a:t>
            </a:r>
            <a:r>
              <a:rPr lang="en-US" sz="2400" b="1" i="0" spc="-46" baseline="0">
                <a:solidFill>
                  <a:srgbClr val="000000"/>
                </a:solidFill>
                <a:latin typeface="Calibri-Bold"/>
              </a:rPr>
              <a:t> </a:t>
            </a:r>
            <a:r>
              <a:rPr lang="en-US" sz="2400" b="1" i="0" spc="0" baseline="0">
                <a:solidFill>
                  <a:srgbClr val="000000"/>
                </a:solidFill>
                <a:latin typeface="Calibri-Bold"/>
              </a:rPr>
              <a:t>Produ</a:t>
            </a:r>
            <a:r>
              <a:rPr lang="en-US" sz="2400" b="1" i="0" spc="0" baseline="0">
                <a:solidFill>
                  <a:srgbClr val="000000"/>
                </a:solidFill>
                <a:latin typeface="Calibri"/>
              </a:rPr>
              <a:t>c</a:t>
            </a:r>
            <a:r>
              <a:rPr lang="en-US" sz="2400" b="1" i="0" spc="0" baseline="0">
                <a:solidFill>
                  <a:srgbClr val="000000"/>
                </a:solidFill>
                <a:latin typeface="Calibri-Bold"/>
              </a:rPr>
              <a:t>tion</a:t>
            </a:r>
          </a:p>
        </p:txBody>
      </p:sp>
      <p:sp>
        <p:nvSpPr>
          <p:cNvPr id="671" name="Rectangle 671"/>
          <p:cNvSpPr/>
          <p:nvPr/>
        </p:nvSpPr>
        <p:spPr>
          <a:xfrm>
            <a:off x="11159363" y="6191394"/>
            <a:ext cx="192119" cy="275806"/>
          </a:xfrm>
          <a:prstGeom prst="rect">
            <a:avLst/>
          </a:prstGeom>
        </p:spPr>
        <p:txBody>
          <a:bodyPr wrap="none" lIns="0" tIns="0" rIns="0" bIns="0">
            <a:spAutoFit/>
          </a:bodyPr>
          <a:lstStyle/>
          <a:p>
            <a:pPr marL="0"/>
            <a:r>
              <a:rPr lang="en-US" sz="1403" b="0" i="0" spc="0" baseline="0">
                <a:solidFill>
                  <a:srgbClr val="000000"/>
                </a:solidFill>
                <a:latin typeface="SegoeUI"/>
              </a:rPr>
              <a:t>13</a:t>
            </a:r>
          </a:p>
        </p:txBody>
      </p:sp>
      <p:sp>
        <p:nvSpPr>
          <p:cNvPr id="672" name="Rectangle 672"/>
          <p:cNvSpPr/>
          <p:nvPr/>
        </p:nvSpPr>
        <p:spPr>
          <a:xfrm>
            <a:off x="4730750" y="862442"/>
            <a:ext cx="528751" cy="306415"/>
          </a:xfrm>
          <a:prstGeom prst="rect">
            <a:avLst/>
          </a:prstGeom>
        </p:spPr>
        <p:txBody>
          <a:bodyPr wrap="none" lIns="0" tIns="0" rIns="0" bIns="0">
            <a:spAutoFit/>
          </a:bodyPr>
          <a:lstStyle/>
          <a:p>
            <a:pPr marL="0"/>
            <a:r>
              <a:rPr lang="en-US" sz="1800" b="1" i="0" spc="0" baseline="0">
                <a:solidFill>
                  <a:srgbClr val="FFFFFF"/>
                </a:solidFill>
                <a:latin typeface="Arial"/>
              </a:rPr>
              <a:t>A</a:t>
            </a:r>
            <a:r>
              <a:rPr lang="en-US" sz="1800" b="1" i="0" spc="0" baseline="0">
                <a:solidFill>
                  <a:srgbClr val="FFFFFF"/>
                </a:solidFill>
                <a:latin typeface="Barlow,Bold"/>
              </a:rPr>
              <a:t>ims</a:t>
            </a:r>
          </a:p>
        </p:txBody>
      </p:sp>
      <p:sp>
        <p:nvSpPr>
          <p:cNvPr id="673" name="Rectangle 673"/>
          <p:cNvSpPr/>
          <p:nvPr/>
        </p:nvSpPr>
        <p:spPr>
          <a:xfrm>
            <a:off x="838135" y="2646223"/>
            <a:ext cx="567316" cy="184666"/>
          </a:xfrm>
          <a:prstGeom prst="rect">
            <a:avLst/>
          </a:prstGeom>
        </p:spPr>
        <p:txBody>
          <a:bodyPr wrap="square" lIns="0" tIns="0" rIns="0" bIns="0" anchor="t">
            <a:spAutoFit/>
          </a:bodyPr>
          <a:lstStyle/>
          <a:p>
            <a:pPr marL="0"/>
            <a:r>
              <a:rPr lang="en-US" sz="1200" b="1" dirty="0">
                <a:solidFill>
                  <a:srgbClr val="000000"/>
                </a:solidFill>
                <a:latin typeface="Calibri-Bold"/>
              </a:rPr>
              <a:t>A</a:t>
            </a:r>
            <a:r>
              <a:rPr lang="en-US" sz="1200" b="1" dirty="0">
                <a:solidFill>
                  <a:srgbClr val="000000"/>
                </a:solidFill>
                <a:latin typeface="Calibri"/>
                <a:ea typeface="Calibri"/>
                <a:cs typeface="Calibri"/>
              </a:rPr>
              <a:t>c</a:t>
            </a:r>
            <a:r>
              <a:rPr lang="en-US" sz="1200" b="1" dirty="0">
                <a:solidFill>
                  <a:srgbClr val="000000"/>
                </a:solidFill>
                <a:latin typeface="Calibri-Bold"/>
                <a:ea typeface="Calibri"/>
                <a:cs typeface="Calibri"/>
              </a:rPr>
              <a:t>tions</a:t>
            </a:r>
            <a:endParaRPr lang="fi-FI" dirty="0"/>
          </a:p>
        </p:txBody>
      </p:sp>
      <p:sp>
        <p:nvSpPr>
          <p:cNvPr id="674" name="Rectangle 674"/>
          <p:cNvSpPr/>
          <p:nvPr/>
        </p:nvSpPr>
        <p:spPr>
          <a:xfrm>
            <a:off x="823468" y="2931883"/>
            <a:ext cx="4007507" cy="332142"/>
          </a:xfrm>
          <a:prstGeom prst="rect">
            <a:avLst/>
          </a:prstGeom>
        </p:spPr>
        <p:txBody>
          <a:bodyPr wrap="none" lIns="0" tIns="0" rIns="0" bIns="0" anchor="t">
            <a:spAutoFit/>
          </a:bodyPr>
          <a:lstStyle/>
          <a:p>
            <a:r>
              <a:rPr lang="en-US" sz="1100" b="0" i="0" spc="0" baseline="0" dirty="0">
                <a:solidFill>
                  <a:srgbClr val="000000"/>
                </a:solidFill>
                <a:latin typeface="Barlow"/>
              </a:rPr>
              <a:t>Greenhouse gas emissions are reduced by increasing the </a:t>
            </a:r>
            <a:r>
              <a:rPr lang="en-US" sz="1100" dirty="0">
                <a:solidFill>
                  <a:srgbClr val="000000"/>
                </a:solidFill>
                <a:latin typeface="Barlow"/>
              </a:rPr>
              <a:t>share</a:t>
            </a:r>
            <a:r>
              <a:rPr lang="en-US" sz="1100" b="0" i="0" spc="0" baseline="0" dirty="0">
                <a:solidFill>
                  <a:srgbClr val="000000"/>
                </a:solidFill>
                <a:latin typeface="Barlow"/>
              </a:rPr>
              <a:t> of</a:t>
            </a:r>
            <a:r>
              <a:rPr lang="en-US" sz="1100" dirty="0">
                <a:solidFill>
                  <a:srgbClr val="000000"/>
                </a:solidFill>
                <a:latin typeface="Barlow"/>
              </a:rPr>
              <a:t> </a:t>
            </a:r>
            <a:endParaRPr lang="en-US" sz="1103" b="0" i="0" spc="0" baseline="0" dirty="0">
              <a:solidFill>
                <a:srgbClr val="000000"/>
              </a:solidFill>
              <a:latin typeface="Barlow"/>
            </a:endParaRPr>
          </a:p>
          <a:p>
            <a:pPr>
              <a:lnSpc>
                <a:spcPts val="1352"/>
              </a:lnSpc>
            </a:pPr>
            <a:r>
              <a:rPr lang="en-US" sz="1100" b="0" i="0" spc="0" baseline="0" dirty="0">
                <a:solidFill>
                  <a:srgbClr val="000000"/>
                </a:solidFill>
                <a:latin typeface="Barlow"/>
              </a:rPr>
              <a:t>renewable energy sources and new forms of </a:t>
            </a:r>
            <a:r>
              <a:rPr lang="en-US" sz="1100" dirty="0">
                <a:solidFill>
                  <a:srgbClr val="000000"/>
                </a:solidFill>
                <a:latin typeface="Barlow"/>
              </a:rPr>
              <a:t>energy production</a:t>
            </a:r>
            <a:r>
              <a:rPr lang="en-US" sz="1100" b="0" i="0" spc="0" baseline="0" dirty="0">
                <a:solidFill>
                  <a:srgbClr val="000000"/>
                </a:solidFill>
                <a:latin typeface="Barlow"/>
              </a:rPr>
              <a:t>.</a:t>
            </a:r>
          </a:p>
        </p:txBody>
      </p:sp>
      <p:sp>
        <p:nvSpPr>
          <p:cNvPr id="675" name="Rectangle 675"/>
          <p:cNvSpPr/>
          <p:nvPr/>
        </p:nvSpPr>
        <p:spPr>
          <a:xfrm>
            <a:off x="823468" y="3357023"/>
            <a:ext cx="4629472" cy="338554"/>
          </a:xfrm>
          <a:prstGeom prst="rect">
            <a:avLst/>
          </a:prstGeom>
        </p:spPr>
        <p:txBody>
          <a:bodyPr wrap="none" lIns="0" tIns="0" rIns="0" bIns="0" anchor="t">
            <a:spAutoFit/>
          </a:bodyPr>
          <a:lstStyle/>
          <a:p>
            <a:r>
              <a:rPr lang="en-US" sz="1100" dirty="0">
                <a:solidFill>
                  <a:srgbClr val="000000"/>
                </a:solidFill>
                <a:latin typeface="Barlow"/>
              </a:rPr>
              <a:t>Opportunities for </a:t>
            </a:r>
            <a:r>
              <a:rPr lang="en-US" sz="1100" dirty="0" err="1">
                <a:solidFill>
                  <a:srgbClr val="000000"/>
                </a:solidFill>
                <a:latin typeface="Barlow"/>
              </a:rPr>
              <a:t>decentralised</a:t>
            </a:r>
            <a:r>
              <a:rPr lang="en-US" sz="1100" b="0" i="0" spc="0" baseline="0" dirty="0">
                <a:solidFill>
                  <a:srgbClr val="000000"/>
                </a:solidFill>
                <a:latin typeface="Barlow"/>
              </a:rPr>
              <a:t> energy production are increased. Low </a:t>
            </a:r>
            <a:r>
              <a:rPr lang="en-US" sz="1100" dirty="0">
                <a:solidFill>
                  <a:srgbClr val="000000"/>
                </a:solidFill>
                <a:latin typeface="Barlow"/>
              </a:rPr>
              <a:t>grade</a:t>
            </a:r>
          </a:p>
          <a:p>
            <a:r>
              <a:rPr lang="en-US" sz="1100" dirty="0">
                <a:solidFill>
                  <a:srgbClr val="000000"/>
                </a:solidFill>
                <a:latin typeface="Barlow"/>
              </a:rPr>
              <a:t>heat </a:t>
            </a:r>
            <a:r>
              <a:rPr lang="en-US" sz="1100" b="0" i="0" spc="0" baseline="0" dirty="0">
                <a:solidFill>
                  <a:srgbClr val="000000"/>
                </a:solidFill>
                <a:latin typeface="Barlow"/>
              </a:rPr>
              <a:t>production is encouraged</a:t>
            </a:r>
            <a:r>
              <a:rPr lang="en-US" sz="1100" dirty="0">
                <a:solidFill>
                  <a:srgbClr val="000000"/>
                </a:solidFill>
                <a:latin typeface="Barlow"/>
              </a:rPr>
              <a:t>,</a:t>
            </a:r>
            <a:r>
              <a:rPr lang="en-US" sz="1100" b="0" i="0" spc="0" baseline="0" dirty="0">
                <a:solidFill>
                  <a:srgbClr val="000000"/>
                </a:solidFill>
                <a:latin typeface="Barlow"/>
              </a:rPr>
              <a:t> and two-way production is promoted.</a:t>
            </a:r>
          </a:p>
        </p:txBody>
      </p:sp>
      <p:sp>
        <p:nvSpPr>
          <p:cNvPr id="676" name="Rectangle 676"/>
          <p:cNvSpPr/>
          <p:nvPr/>
        </p:nvSpPr>
        <p:spPr>
          <a:xfrm>
            <a:off x="823466" y="3813510"/>
            <a:ext cx="4653518" cy="503151"/>
          </a:xfrm>
          <a:prstGeom prst="rect">
            <a:avLst/>
          </a:prstGeom>
        </p:spPr>
        <p:txBody>
          <a:bodyPr wrap="none" lIns="0" tIns="0" rIns="0" bIns="0" anchor="t">
            <a:spAutoFit/>
          </a:bodyPr>
          <a:lstStyle/>
          <a:p>
            <a:r>
              <a:rPr lang="en-US" sz="1100" b="0" i="0" spc="0" baseline="0">
                <a:solidFill>
                  <a:srgbClr val="000000"/>
                </a:solidFill>
                <a:latin typeface="Barlow"/>
              </a:rPr>
              <a:t>Biogas business is increased and e</a:t>
            </a:r>
            <a:r>
              <a:rPr lang="en-US" sz="1100" b="0" i="0" spc="0" baseline="0">
                <a:solidFill>
                  <a:srgbClr val="000000"/>
                </a:solidFill>
                <a:latin typeface="Arial"/>
              </a:rPr>
              <a:t>x</a:t>
            </a:r>
            <a:r>
              <a:rPr lang="en-US" sz="1100" b="0" i="0" spc="0" baseline="0">
                <a:solidFill>
                  <a:srgbClr val="000000"/>
                </a:solidFill>
                <a:latin typeface="Barlow"/>
              </a:rPr>
              <a:t>panded.</a:t>
            </a:r>
            <a:r>
              <a:rPr lang="en-US" sz="1100">
                <a:solidFill>
                  <a:srgbClr val="000000"/>
                </a:solidFill>
                <a:latin typeface="Barlow"/>
              </a:rPr>
              <a:t> City's own </a:t>
            </a:r>
            <a:r>
              <a:rPr lang="en-US" sz="1100" b="0" i="0" spc="0" baseline="0">
                <a:solidFill>
                  <a:srgbClr val="000000"/>
                </a:solidFill>
                <a:latin typeface="Barlow"/>
              </a:rPr>
              <a:t>electricity and</a:t>
            </a:r>
            <a:r>
              <a:rPr lang="en-US" sz="1100">
                <a:solidFill>
                  <a:srgbClr val="000000"/>
                </a:solidFill>
                <a:latin typeface="Barlow"/>
              </a:rPr>
              <a:t> </a:t>
            </a:r>
            <a:endParaRPr lang="fi-FI"/>
          </a:p>
          <a:p>
            <a:pPr>
              <a:lnSpc>
                <a:spcPts val="1346"/>
              </a:lnSpc>
            </a:pPr>
            <a:r>
              <a:rPr lang="en-US" sz="1100" b="0" i="0" spc="0" baseline="0">
                <a:solidFill>
                  <a:srgbClr val="000000"/>
                </a:solidFill>
                <a:latin typeface="Barlow"/>
              </a:rPr>
              <a:t>heating production, biofuel production, and li</a:t>
            </a:r>
            <a:r>
              <a:rPr lang="en-US" sz="1100" b="0" i="0" spc="0" baseline="0">
                <a:solidFill>
                  <a:srgbClr val="000000"/>
                </a:solidFill>
                <a:latin typeface="Arial"/>
              </a:rPr>
              <a:t>q</a:t>
            </a:r>
            <a:r>
              <a:rPr lang="en-US" sz="1100" b="0" i="0" spc="0" baseline="0">
                <a:solidFill>
                  <a:srgbClr val="000000"/>
                </a:solidFill>
                <a:latin typeface="Barlow"/>
              </a:rPr>
              <a:t>uefied biogas distribution are</a:t>
            </a:r>
            <a:r>
              <a:rPr lang="en-US" sz="1100">
                <a:solidFill>
                  <a:srgbClr val="000000"/>
                </a:solidFill>
                <a:latin typeface="Barlow"/>
              </a:rPr>
              <a:t> </a:t>
            </a:r>
            <a:endParaRPr lang="en-US" sz="1100" b="0" i="0" spc="0" baseline="0">
              <a:solidFill>
                <a:srgbClr val="000000"/>
              </a:solidFill>
              <a:latin typeface="Barlow"/>
            </a:endParaRPr>
          </a:p>
          <a:p>
            <a:pPr marL="0">
              <a:lnSpc>
                <a:spcPts val="1333"/>
              </a:lnSpc>
            </a:pPr>
            <a:r>
              <a:rPr lang="en-US" sz="1100" b="0" i="0" spc="0" baseline="0">
                <a:solidFill>
                  <a:srgbClr val="000000"/>
                </a:solidFill>
                <a:latin typeface="Barlow"/>
              </a:rPr>
              <a:t>increased.</a:t>
            </a:r>
          </a:p>
        </p:txBody>
      </p:sp>
      <p:sp>
        <p:nvSpPr>
          <p:cNvPr id="677" name="Rectangle 677"/>
          <p:cNvSpPr/>
          <p:nvPr/>
        </p:nvSpPr>
        <p:spPr>
          <a:xfrm>
            <a:off x="823465" y="4441095"/>
            <a:ext cx="4720844" cy="336439"/>
          </a:xfrm>
          <a:prstGeom prst="rect">
            <a:avLst/>
          </a:prstGeom>
        </p:spPr>
        <p:txBody>
          <a:bodyPr wrap="none" lIns="0" tIns="0" rIns="0" bIns="0" anchor="t">
            <a:spAutoFit/>
          </a:bodyPr>
          <a:lstStyle/>
          <a:p>
            <a:r>
              <a:rPr lang="en-US" sz="1100" b="0" i="0" spc="0" baseline="0" dirty="0">
                <a:solidFill>
                  <a:srgbClr val="000000"/>
                </a:solidFill>
                <a:latin typeface="Barlow"/>
              </a:rPr>
              <a:t>Portion of renewable energy sources in the city</a:t>
            </a:r>
            <a:r>
              <a:rPr lang="en-US" sz="1100" b="0" i="0" spc="0" baseline="0" dirty="0">
                <a:solidFill>
                  <a:srgbClr val="000000"/>
                </a:solidFill>
                <a:latin typeface="Arial"/>
              </a:rPr>
              <a:t>'</a:t>
            </a:r>
            <a:r>
              <a:rPr lang="en-US" sz="1100" b="0" i="0" spc="0" baseline="0" dirty="0">
                <a:solidFill>
                  <a:srgbClr val="000000"/>
                </a:solidFill>
                <a:latin typeface="Barlow"/>
              </a:rPr>
              <a:t>s own properties is increased</a:t>
            </a:r>
            <a:r>
              <a:rPr lang="en-US" sz="1100" dirty="0">
                <a:solidFill>
                  <a:srgbClr val="000000"/>
                </a:solidFill>
                <a:latin typeface="Barlow"/>
              </a:rPr>
              <a:t> </a:t>
            </a:r>
            <a:endParaRPr lang="fi-FI" dirty="0"/>
          </a:p>
          <a:p>
            <a:pPr>
              <a:lnSpc>
                <a:spcPts val="1333"/>
              </a:lnSpc>
            </a:pPr>
            <a:r>
              <a:rPr lang="en-US" sz="1100" b="0" i="0" spc="0" baseline="0" dirty="0">
                <a:solidFill>
                  <a:srgbClr val="000000"/>
                </a:solidFill>
                <a:latin typeface="Barlow"/>
              </a:rPr>
              <a:t>and the </a:t>
            </a:r>
            <a:r>
              <a:rPr lang="en-US" sz="1100" dirty="0">
                <a:solidFill>
                  <a:srgbClr val="000000"/>
                </a:solidFill>
                <a:latin typeface="Barlow"/>
              </a:rPr>
              <a:t>share</a:t>
            </a:r>
            <a:r>
              <a:rPr lang="en-US" sz="1100" b="0" i="0" spc="0" baseline="0" dirty="0">
                <a:solidFill>
                  <a:srgbClr val="000000"/>
                </a:solidFill>
                <a:latin typeface="Barlow"/>
              </a:rPr>
              <a:t> of fossil fuels is decreased </a:t>
            </a:r>
            <a:r>
              <a:rPr lang="en-US" sz="1100" dirty="0">
                <a:solidFill>
                  <a:srgbClr val="000000"/>
                </a:solidFill>
                <a:latin typeface="Barlow"/>
              </a:rPr>
              <a:t>considering the security</a:t>
            </a:r>
            <a:r>
              <a:rPr lang="en-US" sz="1100" b="0" i="0" spc="0" baseline="0" dirty="0">
                <a:solidFill>
                  <a:srgbClr val="000000"/>
                </a:solidFill>
                <a:latin typeface="Barlow"/>
              </a:rPr>
              <a:t> of supply</a:t>
            </a:r>
            <a:r>
              <a:rPr lang="en-US" sz="1100" dirty="0">
                <a:solidFill>
                  <a:srgbClr val="000000"/>
                </a:solidFill>
                <a:latin typeface="Barlow"/>
              </a:rPr>
              <a:t>.</a:t>
            </a:r>
            <a:endParaRPr lang="en-US" sz="1100" b="0" i="0" spc="0" baseline="0" dirty="0">
              <a:solidFill>
                <a:srgbClr val="000000"/>
              </a:solidFill>
              <a:latin typeface="Barlow"/>
            </a:endParaRPr>
          </a:p>
        </p:txBody>
      </p:sp>
      <p:sp>
        <p:nvSpPr>
          <p:cNvPr id="678" name="Rectangle 678"/>
          <p:cNvSpPr/>
          <p:nvPr/>
        </p:nvSpPr>
        <p:spPr>
          <a:xfrm>
            <a:off x="814016" y="5078123"/>
            <a:ext cx="3461314" cy="187934"/>
          </a:xfrm>
          <a:prstGeom prst="rect">
            <a:avLst/>
          </a:prstGeom>
        </p:spPr>
        <p:txBody>
          <a:bodyPr wrap="none" lIns="0" tIns="0" rIns="0" bIns="0">
            <a:spAutoFit/>
          </a:bodyPr>
          <a:lstStyle/>
          <a:p>
            <a:pPr marL="0"/>
            <a:r>
              <a:rPr lang="en-US" sz="1103" b="0" i="0" spc="0" baseline="0">
                <a:solidFill>
                  <a:srgbClr val="000000"/>
                </a:solidFill>
                <a:latin typeface="Barlow"/>
              </a:rPr>
              <a:t>Oulun Energia</a:t>
            </a:r>
            <a:r>
              <a:rPr lang="en-US" sz="1103" b="0" i="0" spc="0" baseline="0">
                <a:solidFill>
                  <a:srgbClr val="000000"/>
                </a:solidFill>
                <a:latin typeface="Arial"/>
              </a:rPr>
              <a:t>'</a:t>
            </a:r>
            <a:r>
              <a:rPr lang="en-US" sz="1103" b="0" i="0" spc="0" baseline="0">
                <a:solidFill>
                  <a:srgbClr val="000000"/>
                </a:solidFill>
                <a:latin typeface="Barlow"/>
              </a:rPr>
              <a:t>s path to carbon neutrality is implemented.</a:t>
            </a:r>
          </a:p>
        </p:txBody>
      </p:sp>
      <p:sp>
        <p:nvSpPr>
          <p:cNvPr id="679" name="Rectangle 679"/>
          <p:cNvSpPr/>
          <p:nvPr/>
        </p:nvSpPr>
        <p:spPr>
          <a:xfrm>
            <a:off x="840943" y="5574206"/>
            <a:ext cx="4033155" cy="169277"/>
          </a:xfrm>
          <a:prstGeom prst="rect">
            <a:avLst/>
          </a:prstGeom>
        </p:spPr>
        <p:txBody>
          <a:bodyPr wrap="none" lIns="0" tIns="0" rIns="0" bIns="0" anchor="t">
            <a:spAutoFit/>
          </a:bodyPr>
          <a:lstStyle/>
          <a:p>
            <a:r>
              <a:rPr lang="en-US" sz="1100">
                <a:solidFill>
                  <a:srgbClr val="000000"/>
                </a:solidFill>
                <a:latin typeface="Barlow"/>
              </a:rPr>
              <a:t>Use of peat </a:t>
            </a:r>
            <a:r>
              <a:rPr lang="en-US" sz="1100" b="0" i="0" spc="0" baseline="0">
                <a:solidFill>
                  <a:srgbClr val="000000"/>
                </a:solidFill>
                <a:latin typeface="Barlow"/>
              </a:rPr>
              <a:t>as an energy source </a:t>
            </a:r>
            <a:r>
              <a:rPr lang="en-US" sz="1100">
                <a:solidFill>
                  <a:srgbClr val="000000"/>
                </a:solidFill>
                <a:latin typeface="Barlow"/>
              </a:rPr>
              <a:t>is given up </a:t>
            </a:r>
            <a:r>
              <a:rPr lang="en-US" sz="1100" b="0" i="0" spc="0" baseline="0">
                <a:solidFill>
                  <a:srgbClr val="000000"/>
                </a:solidFill>
                <a:latin typeface="Barlow"/>
              </a:rPr>
              <a:t>in a controlled manner.</a:t>
            </a:r>
          </a:p>
        </p:txBody>
      </p:sp>
      <p:sp>
        <p:nvSpPr>
          <p:cNvPr id="680" name="Rectangle 680"/>
          <p:cNvSpPr/>
          <p:nvPr/>
        </p:nvSpPr>
        <p:spPr>
          <a:xfrm>
            <a:off x="5798439" y="824474"/>
            <a:ext cx="5536996" cy="585713"/>
          </a:xfrm>
          <a:prstGeom prst="rect">
            <a:avLst/>
          </a:prstGeom>
        </p:spPr>
        <p:txBody>
          <a:bodyPr wrap="none" lIns="0" tIns="0" rIns="0" bIns="0">
            <a:spAutoFit/>
          </a:bodyPr>
          <a:lstStyle/>
          <a:p>
            <a:pPr marL="0"/>
            <a:r>
              <a:rPr lang="en-US" sz="1200" b="1" i="0" spc="0" baseline="0">
                <a:solidFill>
                  <a:srgbClr val="FFFFFF"/>
                </a:solidFill>
                <a:latin typeface="Barlow,Bold"/>
              </a:rPr>
              <a:t>The greenhouse gas emissions of energy produ</a:t>
            </a:r>
            <a:r>
              <a:rPr lang="en-US" sz="1200" b="1" i="0" spc="0" baseline="0">
                <a:solidFill>
                  <a:srgbClr val="FFFFFF"/>
                </a:solidFill>
                <a:latin typeface="Arial"/>
              </a:rPr>
              <a:t>c</a:t>
            </a:r>
            <a:r>
              <a:rPr lang="en-US" sz="1200" b="1" i="0" spc="0" baseline="0">
                <a:solidFill>
                  <a:srgbClr val="FFFFFF"/>
                </a:solidFill>
                <a:latin typeface="Barlow,Bold"/>
              </a:rPr>
              <a:t>tion are redu</a:t>
            </a:r>
            <a:r>
              <a:rPr lang="en-US" sz="1200" b="1" i="0" spc="0" baseline="0">
                <a:solidFill>
                  <a:srgbClr val="FFFFFF"/>
                </a:solidFill>
                <a:latin typeface="Arial"/>
              </a:rPr>
              <a:t>c</a:t>
            </a:r>
            <a:r>
              <a:rPr lang="en-US" sz="1200" b="1" i="0" spc="0" baseline="0">
                <a:solidFill>
                  <a:srgbClr val="FFFFFF"/>
                </a:solidFill>
                <a:latin typeface="Barlow,Bold"/>
              </a:rPr>
              <a:t>ed versatilely and </a:t>
            </a:r>
          </a:p>
          <a:p>
            <a:pPr marL="0">
              <a:lnSpc>
                <a:spcPts val="1502"/>
              </a:lnSpc>
            </a:pPr>
            <a:r>
              <a:rPr lang="en-US" sz="1200" b="1" i="0" spc="0" baseline="0">
                <a:solidFill>
                  <a:srgbClr val="FFFFFF"/>
                </a:solidFill>
                <a:latin typeface="Barlow,Bold"/>
              </a:rPr>
              <a:t>systemati</a:t>
            </a:r>
            <a:r>
              <a:rPr lang="en-US" sz="1200" b="1" i="0" spc="0" baseline="0">
                <a:solidFill>
                  <a:srgbClr val="FFFFFF"/>
                </a:solidFill>
                <a:latin typeface="Arial"/>
              </a:rPr>
              <a:t>c</a:t>
            </a:r>
            <a:r>
              <a:rPr lang="en-US" sz="1200" b="1" i="0" spc="0" baseline="0">
                <a:solidFill>
                  <a:srgbClr val="FFFFFF"/>
                </a:solidFill>
                <a:latin typeface="Barlow,Bold"/>
              </a:rPr>
              <a:t>ally. Rene</a:t>
            </a:r>
            <a:r>
              <a:rPr lang="en-US" sz="1200" b="1" i="0" spc="0" baseline="0">
                <a:solidFill>
                  <a:srgbClr val="FFFFFF"/>
                </a:solidFill>
                <a:latin typeface="Arial"/>
              </a:rPr>
              <a:t>w</a:t>
            </a:r>
            <a:r>
              <a:rPr lang="en-US" sz="1200" b="1" i="0" spc="0" baseline="0">
                <a:solidFill>
                  <a:srgbClr val="FFFFFF"/>
                </a:solidFill>
                <a:latin typeface="Barlow,Bold"/>
              </a:rPr>
              <a:t>able energy is produ</a:t>
            </a:r>
            <a:r>
              <a:rPr lang="en-US" sz="1200" b="1" i="0" spc="0" baseline="0">
                <a:solidFill>
                  <a:srgbClr val="FFFFFF"/>
                </a:solidFill>
                <a:latin typeface="Arial"/>
              </a:rPr>
              <a:t>c</a:t>
            </a:r>
            <a:r>
              <a:rPr lang="en-US" sz="1200" b="1" i="0" spc="0" baseline="0">
                <a:solidFill>
                  <a:srgbClr val="FFFFFF"/>
                </a:solidFill>
                <a:latin typeface="Barlow,Bold"/>
              </a:rPr>
              <a:t>ed and used </a:t>
            </a:r>
            <a:r>
              <a:rPr lang="en-US" sz="1200" b="1" i="0" spc="0" baseline="0">
                <a:solidFill>
                  <a:srgbClr val="FFFFFF"/>
                </a:solidFill>
                <a:latin typeface="Arial"/>
              </a:rPr>
              <a:t>w</a:t>
            </a:r>
            <a:r>
              <a:rPr lang="en-US" sz="1200" b="1" i="0" spc="0" baseline="0">
                <a:solidFill>
                  <a:srgbClr val="FFFFFF"/>
                </a:solidFill>
                <a:latin typeface="Barlow,Bold"/>
              </a:rPr>
              <a:t>idely in different hybrid </a:t>
            </a:r>
          </a:p>
          <a:p>
            <a:pPr marL="0">
              <a:lnSpc>
                <a:spcPts val="1488"/>
              </a:lnSpc>
            </a:pPr>
            <a:r>
              <a:rPr lang="en-US" sz="1200" b="1" i="0" spc="0" baseline="0">
                <a:solidFill>
                  <a:srgbClr val="FFFFFF"/>
                </a:solidFill>
                <a:latin typeface="Barlow,Bold"/>
              </a:rPr>
              <a:t>systems.</a:t>
            </a:r>
          </a:p>
        </p:txBody>
      </p:sp>
      <p:sp>
        <p:nvSpPr>
          <p:cNvPr id="681" name="Rectangle 681"/>
          <p:cNvSpPr/>
          <p:nvPr/>
        </p:nvSpPr>
        <p:spPr>
          <a:xfrm>
            <a:off x="5798436" y="1571632"/>
            <a:ext cx="5435783" cy="600805"/>
          </a:xfrm>
          <a:prstGeom prst="rect">
            <a:avLst/>
          </a:prstGeom>
        </p:spPr>
        <p:txBody>
          <a:bodyPr wrap="none" lIns="0" tIns="0" rIns="0" bIns="0" anchor="t">
            <a:spAutoFit/>
          </a:bodyPr>
          <a:lstStyle/>
          <a:p>
            <a:r>
              <a:rPr lang="en-US" sz="1200" b="1" i="0" spc="0" baseline="0" dirty="0">
                <a:solidFill>
                  <a:srgbClr val="FFFFFF"/>
                </a:solidFill>
                <a:latin typeface="Barlow,Bold"/>
              </a:rPr>
              <a:t>Oulu </a:t>
            </a:r>
            <a:r>
              <a:rPr lang="en-US" sz="1200" b="1" i="0" spc="0" baseline="0" dirty="0">
                <a:solidFill>
                  <a:srgbClr val="FFFFFF"/>
                </a:solidFill>
                <a:latin typeface="Arial"/>
              </a:rPr>
              <a:t>w</a:t>
            </a:r>
            <a:r>
              <a:rPr lang="en-US" sz="1200" b="1" i="0" spc="0" baseline="0" dirty="0">
                <a:solidFill>
                  <a:srgbClr val="FFFFFF"/>
                </a:solidFill>
                <a:latin typeface="Barlow,Bold"/>
              </a:rPr>
              <a:t>ill be </a:t>
            </a:r>
            <a:r>
              <a:rPr lang="en-US" sz="1200" b="1" dirty="0">
                <a:solidFill>
                  <a:srgbClr val="FFFFFF"/>
                </a:solidFill>
                <a:latin typeface="Arial"/>
              </a:rPr>
              <a:t>c</a:t>
            </a:r>
            <a:r>
              <a:rPr lang="en-US" sz="1200" b="1" dirty="0">
                <a:solidFill>
                  <a:srgbClr val="FFFFFF"/>
                </a:solidFill>
                <a:latin typeface="Barlow,Bold"/>
              </a:rPr>
              <a:t>arbon-neutral </a:t>
            </a:r>
            <a:r>
              <a:rPr lang="en-US" sz="1200" b="1" i="0" spc="0" baseline="0" dirty="0">
                <a:solidFill>
                  <a:srgbClr val="FFFFFF"/>
                </a:solidFill>
                <a:latin typeface="Barlow,Bold"/>
              </a:rPr>
              <a:t>by 2035. Therefore, energy produ</a:t>
            </a:r>
            <a:r>
              <a:rPr lang="en-US" sz="1200" b="1" i="0" spc="0" baseline="0" dirty="0">
                <a:solidFill>
                  <a:srgbClr val="FFFFFF"/>
                </a:solidFill>
                <a:latin typeface="Arial"/>
              </a:rPr>
              <a:t>c</a:t>
            </a:r>
            <a:r>
              <a:rPr lang="en-US" sz="1200" b="1" i="0" spc="0" baseline="0" dirty="0">
                <a:solidFill>
                  <a:srgbClr val="FFFFFF"/>
                </a:solidFill>
                <a:latin typeface="Barlow,Bold"/>
              </a:rPr>
              <a:t>tion </a:t>
            </a:r>
            <a:r>
              <a:rPr lang="en-US" sz="1200" b="1" i="0" spc="0" baseline="0" dirty="0">
                <a:solidFill>
                  <a:srgbClr val="FFFFFF"/>
                </a:solidFill>
                <a:latin typeface="Arial"/>
              </a:rPr>
              <a:t>w</a:t>
            </a:r>
            <a:r>
              <a:rPr lang="en-US" sz="1200" b="1" i="0" spc="0" baseline="0" dirty="0">
                <a:solidFill>
                  <a:srgbClr val="FFFFFF"/>
                </a:solidFill>
                <a:latin typeface="Barlow,Bold"/>
              </a:rPr>
              <a:t>ill no longer</a:t>
            </a:r>
            <a:r>
              <a:rPr lang="en-US" sz="1200" b="1" dirty="0">
                <a:solidFill>
                  <a:srgbClr val="FFFFFF"/>
                </a:solidFill>
                <a:latin typeface="Barlow,Bold"/>
              </a:rPr>
              <a:t> </a:t>
            </a:r>
            <a:endParaRPr lang="fi-FI"/>
          </a:p>
          <a:p>
            <a:pPr>
              <a:lnSpc>
                <a:spcPts val="1699"/>
              </a:lnSpc>
            </a:pPr>
            <a:r>
              <a:rPr lang="en-US" sz="1200" b="1" i="0" spc="0" baseline="0" dirty="0">
                <a:solidFill>
                  <a:srgbClr val="FFFFFF"/>
                </a:solidFill>
                <a:latin typeface="Barlow,Bold"/>
              </a:rPr>
              <a:t>produ</a:t>
            </a:r>
            <a:r>
              <a:rPr lang="en-US" sz="1200" b="1" i="0" spc="0" baseline="0" dirty="0">
                <a:solidFill>
                  <a:srgbClr val="FFFFFF"/>
                </a:solidFill>
                <a:latin typeface="Arial"/>
              </a:rPr>
              <a:t>c</a:t>
            </a:r>
            <a:r>
              <a:rPr lang="en-US" sz="1200" b="1" i="0" spc="0" baseline="0" dirty="0">
                <a:solidFill>
                  <a:srgbClr val="FFFFFF"/>
                </a:solidFill>
                <a:latin typeface="Barlow,Bold"/>
              </a:rPr>
              <a:t>e </a:t>
            </a:r>
            <a:r>
              <a:rPr lang="en-US" sz="1200" b="1" i="0" spc="0" baseline="0" dirty="0">
                <a:solidFill>
                  <a:srgbClr val="FFFFFF"/>
                </a:solidFill>
                <a:latin typeface="Arial"/>
              </a:rPr>
              <a:t>c</a:t>
            </a:r>
            <a:r>
              <a:rPr lang="en-US" sz="1200" b="1" i="0" spc="0" baseline="0" dirty="0">
                <a:solidFill>
                  <a:srgbClr val="FFFFFF"/>
                </a:solidFill>
                <a:latin typeface="Barlow,Bold"/>
              </a:rPr>
              <a:t>arbon emissions that </a:t>
            </a:r>
            <a:r>
              <a:rPr lang="en-US" sz="1200" b="1" i="0" spc="0" baseline="0" dirty="0">
                <a:solidFill>
                  <a:srgbClr val="FFFFFF"/>
                </a:solidFill>
                <a:latin typeface="Arial"/>
              </a:rPr>
              <a:t>c</a:t>
            </a:r>
            <a:r>
              <a:rPr lang="en-US" sz="1200" b="1" i="0" spc="0" baseline="0" dirty="0">
                <a:solidFill>
                  <a:srgbClr val="FFFFFF"/>
                </a:solidFill>
                <a:latin typeface="Barlow,Bold"/>
              </a:rPr>
              <a:t>ause </a:t>
            </a:r>
            <a:r>
              <a:rPr lang="en-US" sz="1200" b="1" i="0" spc="0" baseline="0" dirty="0">
                <a:solidFill>
                  <a:srgbClr val="FFFFFF"/>
                </a:solidFill>
                <a:latin typeface="Arial"/>
              </a:rPr>
              <a:t>c</a:t>
            </a:r>
            <a:r>
              <a:rPr lang="en-US" sz="1200" b="1" i="0" spc="0" baseline="0" dirty="0">
                <a:solidFill>
                  <a:srgbClr val="FFFFFF"/>
                </a:solidFill>
                <a:latin typeface="Barlow,Bold"/>
              </a:rPr>
              <a:t>limate </a:t>
            </a:r>
            <a:r>
              <a:rPr lang="en-US" sz="1200" b="1" i="0" spc="0" baseline="0" dirty="0">
                <a:solidFill>
                  <a:srgbClr val="FFFFFF"/>
                </a:solidFill>
                <a:latin typeface="Arial"/>
              </a:rPr>
              <a:t>w</a:t>
            </a:r>
            <a:r>
              <a:rPr lang="en-US" sz="1200" b="1" i="0" spc="0" baseline="0" dirty="0">
                <a:solidFill>
                  <a:srgbClr val="FFFFFF"/>
                </a:solidFill>
                <a:latin typeface="Barlow,Bold"/>
              </a:rPr>
              <a:t>arming or the emissions </a:t>
            </a:r>
            <a:r>
              <a:rPr lang="en-US" sz="1200" b="1" i="0" spc="0" baseline="0" dirty="0">
                <a:solidFill>
                  <a:srgbClr val="FFFFFF"/>
                </a:solidFill>
                <a:latin typeface="Arial"/>
              </a:rPr>
              <a:t>w</a:t>
            </a:r>
            <a:r>
              <a:rPr lang="en-US" sz="1200" b="1" i="0" spc="0" baseline="0" dirty="0">
                <a:solidFill>
                  <a:srgbClr val="FFFFFF"/>
                </a:solidFill>
                <a:latin typeface="Barlow,Bold"/>
              </a:rPr>
              <a:t>ill be</a:t>
            </a:r>
            <a:r>
              <a:rPr lang="en-US" sz="1200" b="1" dirty="0">
                <a:solidFill>
                  <a:srgbClr val="FFFFFF"/>
                </a:solidFill>
                <a:latin typeface="Barlow,Bold"/>
              </a:rPr>
              <a:t> </a:t>
            </a:r>
            <a:endParaRPr lang="en-US" sz="1200" b="1" i="0" spc="0" baseline="0" dirty="0">
              <a:solidFill>
                <a:srgbClr val="FFFFFF"/>
              </a:solidFill>
              <a:latin typeface="Barlow,Bold"/>
            </a:endParaRPr>
          </a:p>
          <a:p>
            <a:pPr marL="0">
              <a:lnSpc>
                <a:spcPts val="1699"/>
              </a:lnSpc>
            </a:pPr>
            <a:r>
              <a:rPr lang="en-US" sz="1200" b="1" i="0" spc="0" baseline="0" dirty="0">
                <a:solidFill>
                  <a:srgbClr val="FFFFFF"/>
                </a:solidFill>
                <a:latin typeface="Arial"/>
              </a:rPr>
              <a:t>c</a:t>
            </a:r>
            <a:r>
              <a:rPr lang="en-US" sz="1200" b="1" i="0" spc="0" baseline="0" dirty="0">
                <a:solidFill>
                  <a:srgbClr val="FFFFFF"/>
                </a:solidFill>
                <a:latin typeface="Barlow,Bold"/>
              </a:rPr>
              <a:t>ompensated </a:t>
            </a:r>
            <a:r>
              <a:rPr lang="en-US" sz="1200" b="1" i="0" spc="0" baseline="0" dirty="0">
                <a:solidFill>
                  <a:srgbClr val="FFFFFF"/>
                </a:solidFill>
                <a:latin typeface="Arial"/>
              </a:rPr>
              <a:t>w</a:t>
            </a:r>
            <a:r>
              <a:rPr lang="en-US" sz="1200" b="1" i="0" spc="0" baseline="0" dirty="0">
                <a:solidFill>
                  <a:srgbClr val="FFFFFF"/>
                </a:solidFill>
                <a:latin typeface="Barlow,Bold"/>
              </a:rPr>
              <a:t>ith </a:t>
            </a:r>
            <a:r>
              <a:rPr lang="en-US" sz="1200" b="1" i="0" spc="0" baseline="0" dirty="0">
                <a:solidFill>
                  <a:srgbClr val="FFFFFF"/>
                </a:solidFill>
                <a:latin typeface="Arial"/>
              </a:rPr>
              <a:t>c</a:t>
            </a:r>
            <a:r>
              <a:rPr lang="en-US" sz="1200" b="1" i="0" spc="0" baseline="0" dirty="0">
                <a:solidFill>
                  <a:srgbClr val="FFFFFF"/>
                </a:solidFill>
                <a:latin typeface="Barlow,Bold"/>
              </a:rPr>
              <a:t>arbon sinking or re</a:t>
            </a:r>
            <a:r>
              <a:rPr lang="en-US" sz="1200" b="1" i="0" spc="0" baseline="0" dirty="0">
                <a:solidFill>
                  <a:srgbClr val="FFFFFF"/>
                </a:solidFill>
                <a:latin typeface="Arial"/>
              </a:rPr>
              <a:t>c</a:t>
            </a:r>
            <a:r>
              <a:rPr lang="en-US" sz="1200" b="1" i="0" spc="0" baseline="0" dirty="0">
                <a:solidFill>
                  <a:srgbClr val="FFFFFF"/>
                </a:solidFill>
                <a:latin typeface="Barlow,Bold"/>
              </a:rPr>
              <a:t>overy.</a:t>
            </a:r>
          </a:p>
        </p:txBody>
      </p:sp>
      <p:sp>
        <p:nvSpPr>
          <p:cNvPr id="682" name="Rectangle 682"/>
          <p:cNvSpPr/>
          <p:nvPr/>
        </p:nvSpPr>
        <p:spPr>
          <a:xfrm>
            <a:off x="6696996" y="2646223"/>
            <a:ext cx="727222" cy="188245"/>
          </a:xfrm>
          <a:prstGeom prst="rect">
            <a:avLst/>
          </a:prstGeom>
        </p:spPr>
        <p:txBody>
          <a:bodyPr wrap="square" lIns="0" tIns="0" rIns="0" bIns="0">
            <a:spAutoFit/>
          </a:bodyPr>
          <a:lstStyle/>
          <a:p>
            <a:pPr marL="0"/>
            <a:r>
              <a:rPr lang="en-US" sz="1200" b="1" i="0" spc="0" baseline="0">
                <a:solidFill>
                  <a:srgbClr val="000000"/>
                </a:solidFill>
                <a:latin typeface="Calibri-Bold"/>
              </a:rPr>
              <a:t>Indi</a:t>
            </a:r>
            <a:r>
              <a:rPr lang="en-US" sz="1200" b="1" i="0" spc="0" baseline="0">
                <a:solidFill>
                  <a:srgbClr val="000000"/>
                </a:solidFill>
                <a:latin typeface="Calibri"/>
              </a:rPr>
              <a:t>c</a:t>
            </a:r>
            <a:r>
              <a:rPr lang="en-US" sz="1200" b="1" i="0" spc="0" baseline="0">
                <a:solidFill>
                  <a:srgbClr val="000000"/>
                </a:solidFill>
                <a:latin typeface="Calibri-Bold"/>
              </a:rPr>
              <a:t>ators</a:t>
            </a:r>
          </a:p>
        </p:txBody>
      </p:sp>
      <p:sp>
        <p:nvSpPr>
          <p:cNvPr id="683" name="Rectangle 683"/>
          <p:cNvSpPr/>
          <p:nvPr/>
        </p:nvSpPr>
        <p:spPr>
          <a:xfrm>
            <a:off x="6691630" y="2931172"/>
            <a:ext cx="4839466" cy="335989"/>
          </a:xfrm>
          <a:prstGeom prst="rect">
            <a:avLst/>
          </a:prstGeom>
        </p:spPr>
        <p:txBody>
          <a:bodyPr wrap="none" lIns="0" tIns="0" rIns="0" bIns="0" anchor="t">
            <a:spAutoFit/>
          </a:bodyPr>
          <a:lstStyle/>
          <a:p>
            <a:r>
              <a:rPr lang="en-US" sz="1100" dirty="0">
                <a:solidFill>
                  <a:srgbClr val="000000"/>
                </a:solidFill>
                <a:latin typeface="Barlow"/>
              </a:rPr>
              <a:t>The shares of</a:t>
            </a:r>
            <a:r>
              <a:rPr lang="en-US" sz="1100" b="0" i="0" spc="0" baseline="0" dirty="0">
                <a:solidFill>
                  <a:srgbClr val="000000"/>
                </a:solidFill>
                <a:latin typeface="Barlow"/>
              </a:rPr>
              <a:t> different energy sources in total energy procurement and district</a:t>
            </a:r>
            <a:r>
              <a:rPr lang="en-US" sz="1100" dirty="0">
                <a:solidFill>
                  <a:srgbClr val="000000"/>
                </a:solidFill>
                <a:latin typeface="Barlow"/>
              </a:rPr>
              <a:t> </a:t>
            </a:r>
            <a:endParaRPr lang="en-US" sz="1103" b="0" i="0" spc="0" baseline="0" dirty="0">
              <a:solidFill>
                <a:srgbClr val="000000"/>
              </a:solidFill>
              <a:latin typeface="Barlow"/>
            </a:endParaRPr>
          </a:p>
          <a:p>
            <a:pPr marL="0">
              <a:lnSpc>
                <a:spcPts val="1320"/>
              </a:lnSpc>
            </a:pPr>
            <a:r>
              <a:rPr lang="en-US" sz="1100" dirty="0">
                <a:solidFill>
                  <a:srgbClr val="000000"/>
                </a:solidFill>
                <a:latin typeface="Barlow"/>
              </a:rPr>
              <a:t>heat</a:t>
            </a:r>
            <a:r>
              <a:rPr lang="en-US" sz="1100" b="0" i="0" spc="0" baseline="0" dirty="0">
                <a:solidFill>
                  <a:srgbClr val="000000"/>
                </a:solidFill>
                <a:latin typeface="Barlow"/>
              </a:rPr>
              <a:t> production</a:t>
            </a:r>
          </a:p>
        </p:txBody>
      </p:sp>
      <p:sp>
        <p:nvSpPr>
          <p:cNvPr id="684" name="Rectangle 684"/>
          <p:cNvSpPr/>
          <p:nvPr/>
        </p:nvSpPr>
        <p:spPr>
          <a:xfrm>
            <a:off x="6697980" y="3811767"/>
            <a:ext cx="4312078" cy="333425"/>
          </a:xfrm>
          <a:prstGeom prst="rect">
            <a:avLst/>
          </a:prstGeom>
        </p:spPr>
        <p:txBody>
          <a:bodyPr wrap="none" lIns="0" tIns="0" rIns="0" bIns="0" anchor="t">
            <a:spAutoFit/>
          </a:bodyPr>
          <a:lstStyle/>
          <a:p>
            <a:pPr>
              <a:lnSpc>
                <a:spcPts val="1319"/>
              </a:lnSpc>
            </a:pPr>
            <a:r>
              <a:rPr lang="en-US" sz="1100">
                <a:solidFill>
                  <a:srgbClr val="000000"/>
                </a:solidFill>
                <a:latin typeface="Barlow"/>
                <a:cs typeface="Segoe UI"/>
              </a:rPr>
              <a:t>The amount </a:t>
            </a:r>
            <a:r>
              <a:rPr lang="en-US" sz="1100" b="0" i="0" spc="0" baseline="0">
                <a:solidFill>
                  <a:srgbClr val="000000"/>
                </a:solidFill>
                <a:latin typeface="Barlow"/>
                <a:cs typeface="Segoe UI"/>
              </a:rPr>
              <a:t>of fossil</a:t>
            </a:r>
            <a:r>
              <a:rPr lang="en-US" sz="1100">
                <a:solidFill>
                  <a:srgbClr val="000000"/>
                </a:solidFill>
                <a:latin typeface="Barlow"/>
                <a:cs typeface="Segoe UI"/>
              </a:rPr>
              <a:t> </a:t>
            </a:r>
            <a:r>
              <a:rPr lang="en-US" sz="1100" b="0" i="0" spc="0" baseline="0">
                <a:solidFill>
                  <a:srgbClr val="000000"/>
                </a:solidFill>
                <a:latin typeface="Barlow"/>
                <a:cs typeface="Segoe UI"/>
              </a:rPr>
              <a:t>fuels (million </a:t>
            </a:r>
            <a:r>
              <a:rPr lang="en-US" sz="1100" err="1">
                <a:solidFill>
                  <a:srgbClr val="000000"/>
                </a:solidFill>
                <a:latin typeface="Barlow"/>
                <a:cs typeface="Segoe UI"/>
              </a:rPr>
              <a:t>litres</a:t>
            </a:r>
            <a:r>
              <a:rPr lang="en-US" sz="1100" b="0" i="0" spc="0" baseline="0">
                <a:solidFill>
                  <a:srgbClr val="000000"/>
                </a:solidFill>
                <a:latin typeface="Barlow"/>
                <a:cs typeface="Segoe UI"/>
              </a:rPr>
              <a:t>)</a:t>
            </a:r>
            <a:r>
              <a:rPr lang="en-US" sz="1100">
                <a:solidFill>
                  <a:srgbClr val="000000"/>
                </a:solidFill>
                <a:latin typeface="Barlow"/>
                <a:cs typeface="Segoe UI"/>
              </a:rPr>
              <a:t> replaced by production of heat</a:t>
            </a:r>
            <a:endParaRPr lang="fi-FI">
              <a:solidFill>
                <a:srgbClr val="000000"/>
              </a:solidFill>
            </a:endParaRPr>
          </a:p>
          <a:p>
            <a:pPr>
              <a:lnSpc>
                <a:spcPts val="1319"/>
              </a:lnSpc>
            </a:pPr>
            <a:r>
              <a:rPr lang="en-US" sz="1100">
                <a:solidFill>
                  <a:srgbClr val="000000"/>
                </a:solidFill>
                <a:latin typeface="Barlow"/>
                <a:cs typeface="Segoe UI"/>
              </a:rPr>
              <a:t>and energy by biogas.</a:t>
            </a:r>
            <a:endParaRPr lang="fi-FI"/>
          </a:p>
        </p:txBody>
      </p:sp>
      <p:sp>
        <p:nvSpPr>
          <p:cNvPr id="685" name="Rectangle 685"/>
          <p:cNvSpPr/>
          <p:nvPr/>
        </p:nvSpPr>
        <p:spPr>
          <a:xfrm>
            <a:off x="6697980" y="4147047"/>
            <a:ext cx="4281251" cy="151143"/>
          </a:xfrm>
          <a:prstGeom prst="rect">
            <a:avLst/>
          </a:prstGeom>
        </p:spPr>
        <p:txBody>
          <a:bodyPr wrap="none" lIns="0" tIns="0" rIns="0" bIns="0">
            <a:spAutoFit/>
          </a:bodyPr>
          <a:lstStyle/>
          <a:p>
            <a:pPr marL="0"/>
            <a:r>
              <a:rPr lang="en-US" sz="1103" b="0" i="0" spc="0" baseline="0">
                <a:solidFill>
                  <a:srgbClr val="000000"/>
                </a:solidFill>
                <a:latin typeface="Barlow"/>
              </a:rPr>
              <a:t>Amount of transport fuel produced with biogas compared to gas (liters)</a:t>
            </a:r>
          </a:p>
        </p:txBody>
      </p:sp>
      <p:sp>
        <p:nvSpPr>
          <p:cNvPr id="686" name="Rectangle 686"/>
          <p:cNvSpPr/>
          <p:nvPr/>
        </p:nvSpPr>
        <p:spPr>
          <a:xfrm>
            <a:off x="6697979" y="4441498"/>
            <a:ext cx="4449936" cy="336439"/>
          </a:xfrm>
          <a:prstGeom prst="rect">
            <a:avLst/>
          </a:prstGeom>
        </p:spPr>
        <p:txBody>
          <a:bodyPr wrap="none" lIns="0" tIns="0" rIns="0" bIns="0" anchor="t">
            <a:spAutoFit/>
          </a:bodyPr>
          <a:lstStyle/>
          <a:p>
            <a:r>
              <a:rPr lang="en-US" sz="1100" b="0" i="0" spc="0" baseline="0">
                <a:solidFill>
                  <a:srgbClr val="000000"/>
                </a:solidFill>
                <a:latin typeface="Barlow"/>
              </a:rPr>
              <a:t>Amount of renewable energy used in the city</a:t>
            </a:r>
            <a:r>
              <a:rPr lang="en-US" sz="1100" b="0" i="0" spc="0" baseline="0">
                <a:solidFill>
                  <a:srgbClr val="000000"/>
                </a:solidFill>
                <a:latin typeface="Arial"/>
              </a:rPr>
              <a:t>'</a:t>
            </a:r>
            <a:r>
              <a:rPr lang="en-US" sz="1100" b="0" i="0" spc="0" baseline="0">
                <a:solidFill>
                  <a:srgbClr val="000000"/>
                </a:solidFill>
                <a:latin typeface="Barlow"/>
              </a:rPr>
              <a:t>s own properties (MWh) and</a:t>
            </a:r>
            <a:r>
              <a:rPr lang="en-US" sz="1100">
                <a:solidFill>
                  <a:srgbClr val="000000"/>
                </a:solidFill>
                <a:latin typeface="Barlow"/>
              </a:rPr>
              <a:t> </a:t>
            </a:r>
            <a:endParaRPr lang="fi-FI"/>
          </a:p>
          <a:p>
            <a:pPr>
              <a:lnSpc>
                <a:spcPts val="1333"/>
              </a:lnSpc>
            </a:pPr>
            <a:r>
              <a:rPr lang="en-US" sz="1100" b="0" i="0" spc="0" baseline="0">
                <a:solidFill>
                  <a:srgbClr val="000000"/>
                </a:solidFill>
                <a:latin typeface="Barlow"/>
              </a:rPr>
              <a:t>the amount of energy </a:t>
            </a:r>
            <a:r>
              <a:rPr lang="en-US" sz="1100">
                <a:solidFill>
                  <a:srgbClr val="000000"/>
                </a:solidFill>
                <a:latin typeface="Barlow"/>
              </a:rPr>
              <a:t>from fossil fuel origins </a:t>
            </a:r>
            <a:r>
              <a:rPr lang="en-US" sz="1100" b="0" i="0" spc="0" baseline="0">
                <a:solidFill>
                  <a:srgbClr val="000000"/>
                </a:solidFill>
                <a:latin typeface="Barlow"/>
              </a:rPr>
              <a:t>(MWh)</a:t>
            </a:r>
          </a:p>
        </p:txBody>
      </p:sp>
      <p:sp>
        <p:nvSpPr>
          <p:cNvPr id="687" name="Rectangle 687"/>
          <p:cNvSpPr/>
          <p:nvPr/>
        </p:nvSpPr>
        <p:spPr>
          <a:xfrm>
            <a:off x="6697979" y="4965741"/>
            <a:ext cx="4494820" cy="335989"/>
          </a:xfrm>
          <a:prstGeom prst="rect">
            <a:avLst/>
          </a:prstGeom>
        </p:spPr>
        <p:txBody>
          <a:bodyPr wrap="none" lIns="0" tIns="0" rIns="0" bIns="0" anchor="t">
            <a:spAutoFit/>
          </a:bodyPr>
          <a:lstStyle/>
          <a:p>
            <a:r>
              <a:rPr lang="en-US" sz="1100" b="0" i="0" spc="0" baseline="0">
                <a:solidFill>
                  <a:srgbClr val="000000"/>
                </a:solidFill>
                <a:latin typeface="Barlow"/>
              </a:rPr>
              <a:t>The amount of carbon emissions </a:t>
            </a:r>
            <a:r>
              <a:rPr lang="en-US" sz="1100">
                <a:solidFill>
                  <a:srgbClr val="000000"/>
                </a:solidFill>
                <a:latin typeface="Barlow"/>
              </a:rPr>
              <a:t>from the use of </a:t>
            </a:r>
            <a:r>
              <a:rPr lang="en-US" sz="1100" b="0" i="0" spc="0" baseline="0">
                <a:solidFill>
                  <a:srgbClr val="000000"/>
                </a:solidFill>
                <a:latin typeface="Barlow"/>
              </a:rPr>
              <a:t>fossil fuels used in </a:t>
            </a:r>
            <a:r>
              <a:rPr lang="en-US" sz="1100" b="0" i="0" spc="0" baseline="0" err="1">
                <a:solidFill>
                  <a:srgbClr val="000000"/>
                </a:solidFill>
                <a:latin typeface="Barlow"/>
              </a:rPr>
              <a:t>Oulun</a:t>
            </a:r>
            <a:r>
              <a:rPr lang="en-US" sz="1100">
                <a:solidFill>
                  <a:srgbClr val="000000"/>
                </a:solidFill>
                <a:latin typeface="Barlow"/>
              </a:rPr>
              <a:t> </a:t>
            </a:r>
            <a:endParaRPr lang="en-US" sz="1103" b="0" i="0" spc="0" baseline="0">
              <a:solidFill>
                <a:srgbClr val="000000"/>
              </a:solidFill>
              <a:latin typeface="Barlow"/>
            </a:endParaRPr>
          </a:p>
          <a:p>
            <a:pPr marL="0">
              <a:lnSpc>
                <a:spcPts val="1335"/>
              </a:lnSpc>
            </a:pPr>
            <a:r>
              <a:rPr lang="en-US" sz="1100" b="0" i="0" spc="0" baseline="0">
                <a:solidFill>
                  <a:srgbClr val="000000"/>
                </a:solidFill>
                <a:latin typeface="Barlow"/>
              </a:rPr>
              <a:t>Energia</a:t>
            </a:r>
            <a:r>
              <a:rPr lang="en-US" sz="1100" b="0" i="0" spc="0" baseline="0">
                <a:solidFill>
                  <a:srgbClr val="000000"/>
                </a:solidFill>
                <a:latin typeface="Arial"/>
              </a:rPr>
              <a:t>'</a:t>
            </a:r>
            <a:r>
              <a:rPr lang="en-US" sz="1100" b="0" i="0" spc="0" baseline="0">
                <a:solidFill>
                  <a:srgbClr val="000000"/>
                </a:solidFill>
                <a:latin typeface="Barlow"/>
              </a:rPr>
              <a:t>s energy production</a:t>
            </a:r>
          </a:p>
        </p:txBody>
      </p:sp>
      <p:sp>
        <p:nvSpPr>
          <p:cNvPr id="688" name="Rectangle 688"/>
          <p:cNvSpPr/>
          <p:nvPr/>
        </p:nvSpPr>
        <p:spPr>
          <a:xfrm>
            <a:off x="848867" y="128396"/>
            <a:ext cx="1974900" cy="153888"/>
          </a:xfrm>
          <a:prstGeom prst="rect">
            <a:avLst/>
          </a:prstGeom>
        </p:spPr>
        <p:txBody>
          <a:bodyPr wrap="none" lIns="0" tIns="0" rIns="0" bIns="0" anchor="t">
            <a:spAutoFit/>
          </a:bodyPr>
          <a:lstStyle/>
          <a:p>
            <a:r>
              <a:rPr lang="en-US" sz="1000" dirty="0">
                <a:solidFill>
                  <a:srgbClr val="F05A5A"/>
                </a:solidFill>
                <a:latin typeface="Calibri"/>
                <a:ea typeface="Calibri"/>
                <a:cs typeface="Calibri"/>
              </a:rPr>
              <a:t>Focus Area 2: We Act Resource-wisely</a:t>
            </a:r>
            <a:endParaRPr lang="fi-FI" dirty="0"/>
          </a:p>
        </p:txBody>
      </p:sp>
    </p:spTree>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Freeform 689"/>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690" name="Picture 10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23900" y="5751576"/>
            <a:ext cx="1249680" cy="623316"/>
          </a:xfrm>
          <a:prstGeom prst="rect">
            <a:avLst/>
          </a:prstGeom>
          <a:noFill/>
        </p:spPr>
      </p:pic>
      <p:pic>
        <p:nvPicPr>
          <p:cNvPr id="691" name="Picture 69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202025" y="3245802"/>
            <a:ext cx="2179521" cy="2179510"/>
          </a:xfrm>
          <a:prstGeom prst="rect">
            <a:avLst/>
          </a:prstGeom>
          <a:noFill/>
        </p:spPr>
      </p:pic>
      <p:pic>
        <p:nvPicPr>
          <p:cNvPr id="692" name="Picture 69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449904" y="3964967"/>
            <a:ext cx="2351462" cy="2351479"/>
          </a:xfrm>
          <a:prstGeom prst="rect">
            <a:avLst/>
          </a:prstGeom>
          <a:noFill/>
        </p:spPr>
      </p:pic>
      <p:pic>
        <p:nvPicPr>
          <p:cNvPr id="693" name="Picture 69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2311147" y="2820988"/>
            <a:ext cx="1959265" cy="1959271"/>
          </a:xfrm>
          <a:prstGeom prst="rect">
            <a:avLst/>
          </a:prstGeom>
          <a:noFill/>
        </p:spPr>
      </p:pic>
      <p:sp>
        <p:nvSpPr>
          <p:cNvPr id="694" name="Freeform 694"/>
          <p:cNvSpPr/>
          <p:nvPr/>
        </p:nvSpPr>
        <p:spPr>
          <a:xfrm>
            <a:off x="0" y="669037"/>
            <a:ext cx="12192000" cy="1822704"/>
          </a:xfrm>
          <a:custGeom>
            <a:avLst/>
            <a:gdLst/>
            <a:ahLst/>
            <a:cxnLst/>
            <a:rect l="0" t="0" r="0" b="0"/>
            <a:pathLst>
              <a:path w="12192000" h="1822704">
                <a:moveTo>
                  <a:pt x="0" y="1822704"/>
                </a:moveTo>
                <a:lnTo>
                  <a:pt x="12192000" y="1822704"/>
                </a:lnTo>
                <a:lnTo>
                  <a:pt x="12192000" y="0"/>
                </a:lnTo>
                <a:lnTo>
                  <a:pt x="0" y="0"/>
                </a:lnTo>
                <a:lnTo>
                  <a:pt x="0" y="1822704"/>
                </a:lnTo>
                <a:close/>
              </a:path>
            </a:pathLst>
          </a:custGeom>
          <a:solidFill>
            <a:srgbClr val="F05A5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95" name="Freeform 695"/>
          <p:cNvSpPr/>
          <p:nvPr/>
        </p:nvSpPr>
        <p:spPr>
          <a:xfrm>
            <a:off x="757427" y="2865121"/>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696" name="Freeform 696"/>
          <p:cNvSpPr/>
          <p:nvPr/>
        </p:nvSpPr>
        <p:spPr>
          <a:xfrm>
            <a:off x="11330940" y="1720597"/>
            <a:ext cx="286512" cy="550163"/>
          </a:xfrm>
          <a:custGeom>
            <a:avLst/>
            <a:gdLst/>
            <a:ahLst/>
            <a:cxnLst/>
            <a:rect l="0" t="0" r="0" b="0"/>
            <a:pathLst>
              <a:path w="286512" h="550163">
                <a:moveTo>
                  <a:pt x="286130" y="192150"/>
                </a:moveTo>
                <a:lnTo>
                  <a:pt x="266573" y="222631"/>
                </a:lnTo>
                <a:lnTo>
                  <a:pt x="249046" y="249936"/>
                </a:lnTo>
                <a:lnTo>
                  <a:pt x="272541" y="272288"/>
                </a:lnTo>
                <a:lnTo>
                  <a:pt x="286512" y="285623"/>
                </a:lnTo>
                <a:lnTo>
                  <a:pt x="221488" y="387603"/>
                </a:lnTo>
                <a:lnTo>
                  <a:pt x="188214" y="439927"/>
                </a:lnTo>
                <a:lnTo>
                  <a:pt x="172592" y="464312"/>
                </a:lnTo>
                <a:lnTo>
                  <a:pt x="172212" y="464946"/>
                </a:lnTo>
                <a:lnTo>
                  <a:pt x="185801" y="480187"/>
                </a:lnTo>
                <a:lnTo>
                  <a:pt x="192024" y="487044"/>
                </a:lnTo>
                <a:lnTo>
                  <a:pt x="200025" y="496062"/>
                </a:lnTo>
                <a:lnTo>
                  <a:pt x="211201" y="508634"/>
                </a:lnTo>
                <a:lnTo>
                  <a:pt x="191389" y="550163"/>
                </a:lnTo>
                <a:lnTo>
                  <a:pt x="146557" y="550163"/>
                </a:lnTo>
                <a:lnTo>
                  <a:pt x="146557" y="496062"/>
                </a:lnTo>
                <a:lnTo>
                  <a:pt x="146557" y="480187"/>
                </a:lnTo>
                <a:lnTo>
                  <a:pt x="146557" y="464312"/>
                </a:lnTo>
                <a:lnTo>
                  <a:pt x="0" y="464312"/>
                </a:lnTo>
                <a:lnTo>
                  <a:pt x="205740" y="0"/>
                </a:lnTo>
                <a:close/>
                <a:moveTo>
                  <a:pt x="-6385687" y="513740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97" name="Freeform 697"/>
          <p:cNvSpPr/>
          <p:nvPr/>
        </p:nvSpPr>
        <p:spPr>
          <a:xfrm>
            <a:off x="11518392" y="1766316"/>
            <a:ext cx="467867" cy="740664"/>
          </a:xfrm>
          <a:custGeom>
            <a:avLst/>
            <a:gdLst/>
            <a:ahLst/>
            <a:cxnLst/>
            <a:rect l="0" t="0" r="0" b="0"/>
            <a:pathLst>
              <a:path w="467867" h="740664">
                <a:moveTo>
                  <a:pt x="278638" y="623570"/>
                </a:moveTo>
                <a:lnTo>
                  <a:pt x="278638" y="643129"/>
                </a:lnTo>
                <a:lnTo>
                  <a:pt x="278638" y="690119"/>
                </a:lnTo>
                <a:lnTo>
                  <a:pt x="336803" y="690119"/>
                </a:lnTo>
                <a:cubicBezTo>
                  <a:pt x="346075" y="690119"/>
                  <a:pt x="354838" y="693929"/>
                  <a:pt x="361441" y="700532"/>
                </a:cubicBezTo>
                <a:lnTo>
                  <a:pt x="387350" y="726949"/>
                </a:lnTo>
                <a:cubicBezTo>
                  <a:pt x="389636" y="729234"/>
                  <a:pt x="390271" y="732663"/>
                  <a:pt x="389001" y="735712"/>
                </a:cubicBezTo>
                <a:cubicBezTo>
                  <a:pt x="387730" y="738759"/>
                  <a:pt x="384810" y="740664"/>
                  <a:pt x="381635" y="740664"/>
                </a:cubicBezTo>
                <a:lnTo>
                  <a:pt x="82296" y="740664"/>
                </a:lnTo>
                <a:cubicBezTo>
                  <a:pt x="78993" y="740664"/>
                  <a:pt x="76073" y="738759"/>
                  <a:pt x="74802" y="735712"/>
                </a:cubicBezTo>
                <a:cubicBezTo>
                  <a:pt x="73533" y="732663"/>
                  <a:pt x="74294" y="729234"/>
                  <a:pt x="76453" y="726949"/>
                </a:cubicBezTo>
                <a:lnTo>
                  <a:pt x="102489" y="700532"/>
                </a:lnTo>
                <a:cubicBezTo>
                  <a:pt x="108965" y="693929"/>
                  <a:pt x="117855" y="690119"/>
                  <a:pt x="127126" y="690119"/>
                </a:cubicBezTo>
                <a:lnTo>
                  <a:pt x="175767" y="690119"/>
                </a:lnTo>
                <a:lnTo>
                  <a:pt x="175767" y="643129"/>
                </a:lnTo>
                <a:lnTo>
                  <a:pt x="175767" y="623570"/>
                </a:lnTo>
                <a:lnTo>
                  <a:pt x="175767" y="604013"/>
                </a:lnTo>
                <a:lnTo>
                  <a:pt x="0" y="604013"/>
                </a:lnTo>
                <a:lnTo>
                  <a:pt x="70992" y="456184"/>
                </a:lnTo>
                <a:lnTo>
                  <a:pt x="65659" y="450215"/>
                </a:lnTo>
                <a:lnTo>
                  <a:pt x="51435" y="434340"/>
                </a:lnTo>
                <a:lnTo>
                  <a:pt x="45974" y="428244"/>
                </a:lnTo>
                <a:lnTo>
                  <a:pt x="37211" y="418465"/>
                </a:lnTo>
                <a:lnTo>
                  <a:pt x="34289" y="415163"/>
                </a:lnTo>
                <a:lnTo>
                  <a:pt x="45974" y="396749"/>
                </a:lnTo>
                <a:lnTo>
                  <a:pt x="141604" y="247143"/>
                </a:lnTo>
                <a:lnTo>
                  <a:pt x="150114" y="233807"/>
                </a:lnTo>
                <a:lnTo>
                  <a:pt x="126618" y="211582"/>
                </a:lnTo>
                <a:lnTo>
                  <a:pt x="112649" y="198248"/>
                </a:lnTo>
                <a:lnTo>
                  <a:pt x="117728" y="190374"/>
                </a:lnTo>
                <a:lnTo>
                  <a:pt x="128142" y="174244"/>
                </a:lnTo>
                <a:lnTo>
                  <a:pt x="138556" y="158115"/>
                </a:lnTo>
                <a:lnTo>
                  <a:pt x="240538" y="0"/>
                </a:lnTo>
                <a:lnTo>
                  <a:pt x="355218" y="198248"/>
                </a:lnTo>
                <a:lnTo>
                  <a:pt x="317753" y="233807"/>
                </a:lnTo>
                <a:lnTo>
                  <a:pt x="433577" y="415163"/>
                </a:lnTo>
                <a:lnTo>
                  <a:pt x="396875" y="456184"/>
                </a:lnTo>
                <a:lnTo>
                  <a:pt x="467867" y="604013"/>
                </a:lnTo>
                <a:lnTo>
                  <a:pt x="278638" y="604013"/>
                </a:lnTo>
                <a:close/>
                <a:moveTo>
                  <a:pt x="-7050278" y="5091684"/>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98" name="Freeform 698"/>
          <p:cNvSpPr/>
          <p:nvPr/>
        </p:nvSpPr>
        <p:spPr>
          <a:xfrm>
            <a:off x="757428" y="3915156"/>
            <a:ext cx="4835653" cy="576072"/>
          </a:xfrm>
          <a:custGeom>
            <a:avLst/>
            <a:gdLst/>
            <a:ahLst/>
            <a:cxnLst/>
            <a:rect l="0" t="0" r="0" b="0"/>
            <a:pathLst>
              <a:path w="4835653" h="576072">
                <a:moveTo>
                  <a:pt x="0" y="576072"/>
                </a:moveTo>
                <a:lnTo>
                  <a:pt x="4835653" y="576072"/>
                </a:lnTo>
                <a:lnTo>
                  <a:pt x="4835653" y="0"/>
                </a:lnTo>
                <a:lnTo>
                  <a:pt x="0" y="0"/>
                </a:lnTo>
                <a:lnTo>
                  <a:pt x="0" y="576072"/>
                </a:lnTo>
                <a:close/>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699" name="Freeform 699"/>
          <p:cNvSpPr/>
          <p:nvPr/>
        </p:nvSpPr>
        <p:spPr>
          <a:xfrm>
            <a:off x="757428" y="3313176"/>
            <a:ext cx="4835653" cy="574548"/>
          </a:xfrm>
          <a:custGeom>
            <a:avLst/>
            <a:gdLst/>
            <a:ahLst/>
            <a:cxnLst/>
            <a:rect l="0" t="0" r="0" b="0"/>
            <a:pathLst>
              <a:path w="4835653" h="574548">
                <a:moveTo>
                  <a:pt x="0" y="574548"/>
                </a:moveTo>
                <a:lnTo>
                  <a:pt x="4835653" y="574548"/>
                </a:lnTo>
                <a:lnTo>
                  <a:pt x="4835653" y="0"/>
                </a:lnTo>
                <a:lnTo>
                  <a:pt x="0" y="0"/>
                </a:lnTo>
                <a:lnTo>
                  <a:pt x="0" y="574548"/>
                </a:lnTo>
                <a:close/>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700" name="Freeform 700"/>
          <p:cNvSpPr/>
          <p:nvPr/>
        </p:nvSpPr>
        <p:spPr>
          <a:xfrm>
            <a:off x="757428" y="4523232"/>
            <a:ext cx="4835653" cy="574548"/>
          </a:xfrm>
          <a:custGeom>
            <a:avLst/>
            <a:gdLst/>
            <a:ahLst/>
            <a:cxnLst/>
            <a:rect l="0" t="0" r="0" b="0"/>
            <a:pathLst>
              <a:path w="4835653" h="574548">
                <a:moveTo>
                  <a:pt x="0" y="574548"/>
                </a:moveTo>
                <a:lnTo>
                  <a:pt x="4835653" y="574548"/>
                </a:lnTo>
                <a:lnTo>
                  <a:pt x="4835653" y="0"/>
                </a:lnTo>
                <a:lnTo>
                  <a:pt x="0" y="0"/>
                </a:lnTo>
                <a:lnTo>
                  <a:pt x="0" y="574548"/>
                </a:lnTo>
                <a:close/>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701" name="Freeform 701"/>
          <p:cNvSpPr/>
          <p:nvPr/>
        </p:nvSpPr>
        <p:spPr>
          <a:xfrm>
            <a:off x="774192" y="5157216"/>
            <a:ext cx="4834129" cy="420624"/>
          </a:xfrm>
          <a:custGeom>
            <a:avLst/>
            <a:gdLst/>
            <a:ahLst/>
            <a:cxnLst/>
            <a:rect l="0" t="0" r="0" b="0"/>
            <a:pathLst>
              <a:path w="4834129" h="420624">
                <a:moveTo>
                  <a:pt x="0" y="420624"/>
                </a:moveTo>
                <a:lnTo>
                  <a:pt x="4834129" y="420624"/>
                </a:lnTo>
                <a:lnTo>
                  <a:pt x="4834129" y="0"/>
                </a:lnTo>
                <a:lnTo>
                  <a:pt x="0" y="0"/>
                </a:lnTo>
                <a:lnTo>
                  <a:pt x="0" y="420624"/>
                </a:lnTo>
                <a:close/>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702" name="Freeform 702"/>
          <p:cNvSpPr/>
          <p:nvPr/>
        </p:nvSpPr>
        <p:spPr>
          <a:xfrm>
            <a:off x="5593079" y="3075433"/>
            <a:ext cx="1006602" cy="0"/>
          </a:xfrm>
          <a:custGeom>
            <a:avLst/>
            <a:gdLst/>
            <a:ahLst/>
            <a:cxnLst/>
            <a:rect l="0" t="0" r="0" b="0"/>
            <a:pathLst>
              <a:path w="1006602">
                <a:moveTo>
                  <a:pt x="0" y="0"/>
                </a:moveTo>
                <a:lnTo>
                  <a:pt x="1006602" y="0"/>
                </a:lnTo>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703" name="Freeform 703"/>
          <p:cNvSpPr/>
          <p:nvPr/>
        </p:nvSpPr>
        <p:spPr>
          <a:xfrm>
            <a:off x="6361176" y="2948941"/>
            <a:ext cx="266700" cy="252983"/>
          </a:xfrm>
          <a:custGeom>
            <a:avLst/>
            <a:gdLst/>
            <a:ahLst/>
            <a:cxnLst/>
            <a:rect l="0" t="0" r="0" b="0"/>
            <a:pathLst>
              <a:path w="266700" h="252983">
                <a:moveTo>
                  <a:pt x="0" y="126492"/>
                </a:moveTo>
                <a:cubicBezTo>
                  <a:pt x="0" y="56642"/>
                  <a:pt x="59689" y="0"/>
                  <a:pt x="133350" y="0"/>
                </a:cubicBezTo>
                <a:cubicBezTo>
                  <a:pt x="207009" y="0"/>
                  <a:pt x="266700" y="56642"/>
                  <a:pt x="266700" y="126492"/>
                </a:cubicBezTo>
                <a:cubicBezTo>
                  <a:pt x="266700" y="196342"/>
                  <a:pt x="207009" y="252983"/>
                  <a:pt x="133350" y="252983"/>
                </a:cubicBezTo>
                <a:cubicBezTo>
                  <a:pt x="59689" y="252983"/>
                  <a:pt x="0" y="196342"/>
                  <a:pt x="0" y="126492"/>
                </a:cubicBezTo>
                <a:close/>
                <a:moveTo>
                  <a:pt x="-2578609" y="3909059"/>
                </a:moveTo>
              </a:path>
            </a:pathLst>
          </a:custGeom>
          <a:solidFill>
            <a:srgbClr val="F05A5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04" name="Freeform 704"/>
          <p:cNvSpPr/>
          <p:nvPr/>
        </p:nvSpPr>
        <p:spPr>
          <a:xfrm>
            <a:off x="5593079" y="5367528"/>
            <a:ext cx="1006602" cy="0"/>
          </a:xfrm>
          <a:custGeom>
            <a:avLst/>
            <a:gdLst/>
            <a:ahLst/>
            <a:cxnLst/>
            <a:rect l="0" t="0" r="0" b="0"/>
            <a:pathLst>
              <a:path w="1006602">
                <a:moveTo>
                  <a:pt x="0" y="0"/>
                </a:moveTo>
                <a:lnTo>
                  <a:pt x="1006602" y="0"/>
                </a:lnTo>
              </a:path>
            </a:pathLst>
          </a:custGeom>
          <a:noFill/>
          <a:ln w="12700" cap="flat" cmpd="sng">
            <a:solidFill>
              <a:srgbClr val="F05A5A">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705" name="Freeform 705"/>
          <p:cNvSpPr/>
          <p:nvPr/>
        </p:nvSpPr>
        <p:spPr>
          <a:xfrm>
            <a:off x="6361176" y="5172456"/>
            <a:ext cx="266700" cy="251461"/>
          </a:xfrm>
          <a:custGeom>
            <a:avLst/>
            <a:gdLst/>
            <a:ahLst/>
            <a:cxnLst/>
            <a:rect l="0" t="0" r="0" b="0"/>
            <a:pathLst>
              <a:path w="266700" h="251461">
                <a:moveTo>
                  <a:pt x="0" y="125731"/>
                </a:moveTo>
                <a:cubicBezTo>
                  <a:pt x="0" y="56262"/>
                  <a:pt x="59689" y="0"/>
                  <a:pt x="133350" y="0"/>
                </a:cubicBezTo>
                <a:cubicBezTo>
                  <a:pt x="207009" y="0"/>
                  <a:pt x="266700" y="56262"/>
                  <a:pt x="266700" y="125731"/>
                </a:cubicBezTo>
                <a:cubicBezTo>
                  <a:pt x="266700" y="195200"/>
                  <a:pt x="207009" y="251461"/>
                  <a:pt x="133350" y="251461"/>
                </a:cubicBezTo>
                <a:cubicBezTo>
                  <a:pt x="59689" y="251461"/>
                  <a:pt x="0" y="195200"/>
                  <a:pt x="0" y="125731"/>
                </a:cubicBezTo>
                <a:close/>
                <a:moveTo>
                  <a:pt x="-4801363" y="1685544"/>
                </a:moveTo>
              </a:path>
            </a:pathLst>
          </a:custGeom>
          <a:solidFill>
            <a:srgbClr val="F05A5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706" name="Picture 70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555838" y="1480169"/>
            <a:ext cx="1165478" cy="1044961"/>
          </a:xfrm>
          <a:prstGeom prst="rect">
            <a:avLst/>
          </a:prstGeom>
          <a:noFill/>
        </p:spPr>
      </p:pic>
      <p:sp>
        <p:nvSpPr>
          <p:cNvPr id="707" name="Freeform 707"/>
          <p:cNvSpPr/>
          <p:nvPr/>
        </p:nvSpPr>
        <p:spPr>
          <a:xfrm>
            <a:off x="294391" y="2270425"/>
            <a:ext cx="74426" cy="314328"/>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708" name="Freeform 708"/>
          <p:cNvSpPr/>
          <p:nvPr/>
        </p:nvSpPr>
        <p:spPr>
          <a:xfrm>
            <a:off x="215039" y="1958867"/>
            <a:ext cx="233130" cy="395981"/>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709" name="Freeform 709"/>
          <p:cNvSpPr/>
          <p:nvPr/>
        </p:nvSpPr>
        <p:spPr>
          <a:xfrm>
            <a:off x="88651" y="2179749"/>
            <a:ext cx="74426" cy="315077"/>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710" name="Freeform 710"/>
          <p:cNvSpPr/>
          <p:nvPr/>
        </p:nvSpPr>
        <p:spPr>
          <a:xfrm>
            <a:off x="9299" y="1867449"/>
            <a:ext cx="233130" cy="396925"/>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711" name="Freeform 711"/>
          <p:cNvSpPr/>
          <p:nvPr/>
        </p:nvSpPr>
        <p:spPr>
          <a:xfrm>
            <a:off x="2372867" y="1079373"/>
            <a:ext cx="580644" cy="1442848"/>
          </a:xfrm>
          <a:custGeom>
            <a:avLst/>
            <a:gdLst/>
            <a:ahLst/>
            <a:cxnLst/>
            <a:rect l="0" t="0" r="0" b="0"/>
            <a:pathLst>
              <a:path w="580644" h="1442848">
                <a:moveTo>
                  <a:pt x="0" y="156845"/>
                </a:moveTo>
                <a:lnTo>
                  <a:pt x="0" y="1442848"/>
                </a:lnTo>
                <a:lnTo>
                  <a:pt x="580644" y="1442848"/>
                </a:lnTo>
                <a:lnTo>
                  <a:pt x="580644" y="156845"/>
                </a:lnTo>
                <a:cubicBezTo>
                  <a:pt x="580644" y="0"/>
                  <a:pt x="0" y="0"/>
                  <a:pt x="0" y="156845"/>
                </a:cubicBezTo>
                <a:close/>
                <a:moveTo>
                  <a:pt x="3248915" y="5778627"/>
                </a:moveTo>
                <a:moveTo>
                  <a:pt x="94108" y="1380110"/>
                </a:moveTo>
                <a:lnTo>
                  <a:pt x="47118" y="1380110"/>
                </a:lnTo>
                <a:lnTo>
                  <a:pt x="47118" y="1286002"/>
                </a:lnTo>
                <a:lnTo>
                  <a:pt x="94108" y="1286002"/>
                </a:lnTo>
                <a:close/>
                <a:moveTo>
                  <a:pt x="2025650" y="5778627"/>
                </a:moveTo>
                <a:moveTo>
                  <a:pt x="94108" y="1207643"/>
                </a:moveTo>
                <a:lnTo>
                  <a:pt x="47118" y="1207643"/>
                </a:lnTo>
                <a:lnTo>
                  <a:pt x="47118" y="1129157"/>
                </a:lnTo>
                <a:lnTo>
                  <a:pt x="94108" y="1129157"/>
                </a:lnTo>
                <a:close/>
                <a:moveTo>
                  <a:pt x="2198117" y="5778627"/>
                </a:moveTo>
                <a:moveTo>
                  <a:pt x="94108" y="1050799"/>
                </a:moveTo>
                <a:lnTo>
                  <a:pt x="47118" y="1050799"/>
                </a:lnTo>
                <a:lnTo>
                  <a:pt x="47118" y="972312"/>
                </a:lnTo>
                <a:lnTo>
                  <a:pt x="94108" y="972312"/>
                </a:lnTo>
                <a:close/>
                <a:moveTo>
                  <a:pt x="2354961" y="5778627"/>
                </a:moveTo>
                <a:moveTo>
                  <a:pt x="94108" y="893954"/>
                </a:moveTo>
                <a:lnTo>
                  <a:pt x="47118" y="893954"/>
                </a:lnTo>
                <a:lnTo>
                  <a:pt x="47118" y="815594"/>
                </a:lnTo>
                <a:lnTo>
                  <a:pt x="94108" y="815594"/>
                </a:lnTo>
                <a:close/>
                <a:moveTo>
                  <a:pt x="2511806" y="5778627"/>
                </a:moveTo>
                <a:moveTo>
                  <a:pt x="94108" y="737108"/>
                </a:moveTo>
                <a:lnTo>
                  <a:pt x="47118" y="737108"/>
                </a:lnTo>
                <a:lnTo>
                  <a:pt x="47118" y="643001"/>
                </a:lnTo>
                <a:lnTo>
                  <a:pt x="94108" y="643001"/>
                </a:lnTo>
                <a:close/>
                <a:moveTo>
                  <a:pt x="2668652" y="5778627"/>
                </a:moveTo>
                <a:moveTo>
                  <a:pt x="94108" y="564643"/>
                </a:moveTo>
                <a:lnTo>
                  <a:pt x="47118" y="564643"/>
                </a:lnTo>
                <a:lnTo>
                  <a:pt x="47118" y="486156"/>
                </a:lnTo>
                <a:lnTo>
                  <a:pt x="94108" y="486156"/>
                </a:lnTo>
                <a:close/>
                <a:moveTo>
                  <a:pt x="2841117" y="5778627"/>
                </a:moveTo>
                <a:moveTo>
                  <a:pt x="94108" y="407798"/>
                </a:moveTo>
                <a:lnTo>
                  <a:pt x="47118" y="407798"/>
                </a:lnTo>
                <a:lnTo>
                  <a:pt x="47118" y="329312"/>
                </a:lnTo>
                <a:lnTo>
                  <a:pt x="94108" y="329312"/>
                </a:lnTo>
                <a:close/>
                <a:moveTo>
                  <a:pt x="2997962" y="5778627"/>
                </a:moveTo>
                <a:moveTo>
                  <a:pt x="94108" y="250952"/>
                </a:moveTo>
                <a:lnTo>
                  <a:pt x="47118" y="250952"/>
                </a:lnTo>
                <a:lnTo>
                  <a:pt x="47118" y="172593"/>
                </a:lnTo>
                <a:lnTo>
                  <a:pt x="94108" y="172593"/>
                </a:lnTo>
                <a:close/>
                <a:moveTo>
                  <a:pt x="3154808" y="5778627"/>
                </a:moveTo>
                <a:moveTo>
                  <a:pt x="188341" y="1380110"/>
                </a:moveTo>
                <a:lnTo>
                  <a:pt x="125603" y="1380110"/>
                </a:lnTo>
                <a:lnTo>
                  <a:pt x="125603" y="1286002"/>
                </a:lnTo>
                <a:lnTo>
                  <a:pt x="188341" y="1286002"/>
                </a:lnTo>
                <a:close/>
                <a:moveTo>
                  <a:pt x="2025650" y="5778627"/>
                </a:moveTo>
                <a:moveTo>
                  <a:pt x="188341" y="1207643"/>
                </a:moveTo>
                <a:lnTo>
                  <a:pt x="125603" y="1207643"/>
                </a:lnTo>
                <a:lnTo>
                  <a:pt x="125603" y="1129157"/>
                </a:lnTo>
                <a:lnTo>
                  <a:pt x="188341" y="1129157"/>
                </a:lnTo>
                <a:close/>
                <a:moveTo>
                  <a:pt x="2198117" y="5778627"/>
                </a:moveTo>
                <a:moveTo>
                  <a:pt x="188341" y="1050799"/>
                </a:moveTo>
                <a:lnTo>
                  <a:pt x="125603" y="1050799"/>
                </a:lnTo>
                <a:lnTo>
                  <a:pt x="125603" y="972312"/>
                </a:lnTo>
                <a:lnTo>
                  <a:pt x="188341" y="972312"/>
                </a:lnTo>
                <a:close/>
                <a:moveTo>
                  <a:pt x="2354961" y="5778627"/>
                </a:moveTo>
                <a:moveTo>
                  <a:pt x="188341" y="893954"/>
                </a:moveTo>
                <a:lnTo>
                  <a:pt x="125603" y="893954"/>
                </a:lnTo>
                <a:lnTo>
                  <a:pt x="125603" y="815594"/>
                </a:lnTo>
                <a:lnTo>
                  <a:pt x="188341" y="815594"/>
                </a:lnTo>
                <a:close/>
                <a:moveTo>
                  <a:pt x="2511806" y="5778627"/>
                </a:moveTo>
                <a:moveTo>
                  <a:pt x="188341" y="737108"/>
                </a:moveTo>
                <a:lnTo>
                  <a:pt x="125603" y="737108"/>
                </a:lnTo>
                <a:lnTo>
                  <a:pt x="125603" y="643001"/>
                </a:lnTo>
                <a:lnTo>
                  <a:pt x="188341" y="643001"/>
                </a:lnTo>
                <a:close/>
                <a:moveTo>
                  <a:pt x="2668652" y="5778627"/>
                </a:moveTo>
                <a:moveTo>
                  <a:pt x="188341" y="564643"/>
                </a:moveTo>
                <a:lnTo>
                  <a:pt x="125603" y="564643"/>
                </a:lnTo>
                <a:lnTo>
                  <a:pt x="125603" y="486156"/>
                </a:lnTo>
                <a:lnTo>
                  <a:pt x="188341" y="486156"/>
                </a:lnTo>
                <a:close/>
                <a:moveTo>
                  <a:pt x="2841117" y="5778627"/>
                </a:moveTo>
                <a:moveTo>
                  <a:pt x="188341" y="407798"/>
                </a:moveTo>
                <a:lnTo>
                  <a:pt x="125603" y="407798"/>
                </a:lnTo>
                <a:lnTo>
                  <a:pt x="125603" y="329312"/>
                </a:lnTo>
                <a:lnTo>
                  <a:pt x="188341" y="329312"/>
                </a:lnTo>
                <a:close/>
                <a:moveTo>
                  <a:pt x="2997962" y="5778627"/>
                </a:moveTo>
                <a:moveTo>
                  <a:pt x="188341" y="250952"/>
                </a:moveTo>
                <a:lnTo>
                  <a:pt x="125603" y="250952"/>
                </a:lnTo>
                <a:lnTo>
                  <a:pt x="125603" y="172593"/>
                </a:lnTo>
                <a:lnTo>
                  <a:pt x="188341" y="172593"/>
                </a:lnTo>
                <a:close/>
                <a:moveTo>
                  <a:pt x="3154808" y="5778627"/>
                </a:moveTo>
                <a:moveTo>
                  <a:pt x="266828" y="1380110"/>
                </a:moveTo>
                <a:lnTo>
                  <a:pt x="219710" y="1380110"/>
                </a:lnTo>
                <a:lnTo>
                  <a:pt x="219710" y="1286002"/>
                </a:lnTo>
                <a:lnTo>
                  <a:pt x="266828" y="1286002"/>
                </a:lnTo>
                <a:close/>
                <a:moveTo>
                  <a:pt x="2025650" y="5778627"/>
                </a:moveTo>
                <a:moveTo>
                  <a:pt x="266828" y="1207643"/>
                </a:moveTo>
                <a:lnTo>
                  <a:pt x="219710" y="1207643"/>
                </a:lnTo>
                <a:lnTo>
                  <a:pt x="219710" y="1129157"/>
                </a:lnTo>
                <a:lnTo>
                  <a:pt x="266828" y="1129157"/>
                </a:lnTo>
                <a:close/>
                <a:moveTo>
                  <a:pt x="2198117" y="5778627"/>
                </a:moveTo>
                <a:moveTo>
                  <a:pt x="266828" y="1050799"/>
                </a:moveTo>
                <a:lnTo>
                  <a:pt x="219710" y="1050799"/>
                </a:lnTo>
                <a:lnTo>
                  <a:pt x="219710" y="972312"/>
                </a:lnTo>
                <a:lnTo>
                  <a:pt x="266828" y="972312"/>
                </a:lnTo>
                <a:close/>
                <a:moveTo>
                  <a:pt x="2354961" y="5778627"/>
                </a:moveTo>
                <a:moveTo>
                  <a:pt x="266828" y="893954"/>
                </a:moveTo>
                <a:lnTo>
                  <a:pt x="219710" y="893954"/>
                </a:lnTo>
                <a:lnTo>
                  <a:pt x="219710" y="815594"/>
                </a:lnTo>
                <a:lnTo>
                  <a:pt x="266828" y="815594"/>
                </a:lnTo>
                <a:close/>
                <a:moveTo>
                  <a:pt x="2511806" y="5778627"/>
                </a:moveTo>
                <a:moveTo>
                  <a:pt x="266828" y="737108"/>
                </a:moveTo>
                <a:lnTo>
                  <a:pt x="219710" y="737108"/>
                </a:lnTo>
                <a:lnTo>
                  <a:pt x="219710" y="643001"/>
                </a:lnTo>
                <a:lnTo>
                  <a:pt x="266828" y="643001"/>
                </a:lnTo>
                <a:close/>
                <a:moveTo>
                  <a:pt x="2668652" y="5778627"/>
                </a:moveTo>
                <a:moveTo>
                  <a:pt x="266828" y="564643"/>
                </a:moveTo>
                <a:lnTo>
                  <a:pt x="219710" y="564643"/>
                </a:lnTo>
                <a:lnTo>
                  <a:pt x="219710" y="486156"/>
                </a:lnTo>
                <a:lnTo>
                  <a:pt x="266828" y="486156"/>
                </a:lnTo>
                <a:close/>
                <a:moveTo>
                  <a:pt x="2841117" y="5778627"/>
                </a:moveTo>
                <a:moveTo>
                  <a:pt x="266828" y="407798"/>
                </a:moveTo>
                <a:lnTo>
                  <a:pt x="219710" y="407798"/>
                </a:lnTo>
                <a:lnTo>
                  <a:pt x="219710" y="329312"/>
                </a:lnTo>
                <a:lnTo>
                  <a:pt x="266828" y="329312"/>
                </a:lnTo>
                <a:close/>
                <a:moveTo>
                  <a:pt x="2997962" y="5778627"/>
                </a:moveTo>
                <a:moveTo>
                  <a:pt x="266828" y="250952"/>
                </a:moveTo>
                <a:lnTo>
                  <a:pt x="219710" y="250952"/>
                </a:lnTo>
                <a:lnTo>
                  <a:pt x="219710" y="172593"/>
                </a:lnTo>
                <a:lnTo>
                  <a:pt x="266828" y="172593"/>
                </a:lnTo>
                <a:close/>
                <a:moveTo>
                  <a:pt x="3154808" y="5778627"/>
                </a:moveTo>
                <a:moveTo>
                  <a:pt x="360934" y="1380110"/>
                </a:moveTo>
                <a:lnTo>
                  <a:pt x="313818" y="1380110"/>
                </a:lnTo>
                <a:lnTo>
                  <a:pt x="313818" y="1286002"/>
                </a:lnTo>
                <a:lnTo>
                  <a:pt x="360934" y="1286002"/>
                </a:lnTo>
                <a:close/>
                <a:moveTo>
                  <a:pt x="2025650" y="5778627"/>
                </a:moveTo>
                <a:moveTo>
                  <a:pt x="360934" y="1207643"/>
                </a:moveTo>
                <a:lnTo>
                  <a:pt x="313818" y="1207643"/>
                </a:lnTo>
                <a:lnTo>
                  <a:pt x="313818" y="1129157"/>
                </a:lnTo>
                <a:lnTo>
                  <a:pt x="360934" y="1129157"/>
                </a:lnTo>
                <a:close/>
                <a:moveTo>
                  <a:pt x="2198117" y="5778627"/>
                </a:moveTo>
                <a:moveTo>
                  <a:pt x="360934" y="1050799"/>
                </a:moveTo>
                <a:lnTo>
                  <a:pt x="313818" y="1050799"/>
                </a:lnTo>
                <a:lnTo>
                  <a:pt x="313818" y="972312"/>
                </a:lnTo>
                <a:lnTo>
                  <a:pt x="360934" y="972312"/>
                </a:lnTo>
                <a:close/>
                <a:moveTo>
                  <a:pt x="2354961" y="5778627"/>
                </a:moveTo>
                <a:moveTo>
                  <a:pt x="360934" y="893954"/>
                </a:moveTo>
                <a:lnTo>
                  <a:pt x="313818" y="893954"/>
                </a:lnTo>
                <a:lnTo>
                  <a:pt x="313818" y="815594"/>
                </a:lnTo>
                <a:lnTo>
                  <a:pt x="360934" y="815594"/>
                </a:lnTo>
                <a:close/>
                <a:moveTo>
                  <a:pt x="2511806" y="5778627"/>
                </a:moveTo>
                <a:moveTo>
                  <a:pt x="360934" y="737108"/>
                </a:moveTo>
                <a:lnTo>
                  <a:pt x="313818" y="737108"/>
                </a:lnTo>
                <a:lnTo>
                  <a:pt x="313818" y="643001"/>
                </a:lnTo>
                <a:lnTo>
                  <a:pt x="360934" y="643001"/>
                </a:lnTo>
                <a:close/>
                <a:moveTo>
                  <a:pt x="2668652" y="5778627"/>
                </a:moveTo>
                <a:moveTo>
                  <a:pt x="360934" y="564643"/>
                </a:moveTo>
                <a:lnTo>
                  <a:pt x="313818" y="564643"/>
                </a:lnTo>
                <a:lnTo>
                  <a:pt x="313818" y="486156"/>
                </a:lnTo>
                <a:lnTo>
                  <a:pt x="360934" y="486156"/>
                </a:lnTo>
                <a:close/>
                <a:moveTo>
                  <a:pt x="2841117" y="5778627"/>
                </a:moveTo>
                <a:moveTo>
                  <a:pt x="360934" y="407798"/>
                </a:moveTo>
                <a:lnTo>
                  <a:pt x="313818" y="407798"/>
                </a:lnTo>
                <a:lnTo>
                  <a:pt x="313818" y="329312"/>
                </a:lnTo>
                <a:lnTo>
                  <a:pt x="360934" y="329312"/>
                </a:lnTo>
                <a:close/>
                <a:moveTo>
                  <a:pt x="2997962" y="5778627"/>
                </a:moveTo>
                <a:moveTo>
                  <a:pt x="360934" y="250952"/>
                </a:moveTo>
                <a:lnTo>
                  <a:pt x="313818" y="250952"/>
                </a:lnTo>
                <a:lnTo>
                  <a:pt x="313818" y="172593"/>
                </a:lnTo>
                <a:lnTo>
                  <a:pt x="360934" y="172593"/>
                </a:lnTo>
                <a:close/>
                <a:moveTo>
                  <a:pt x="3154808" y="5778627"/>
                </a:moveTo>
                <a:moveTo>
                  <a:pt x="455041" y="1380110"/>
                </a:moveTo>
                <a:lnTo>
                  <a:pt x="392303" y="1380110"/>
                </a:lnTo>
                <a:lnTo>
                  <a:pt x="392303" y="1286002"/>
                </a:lnTo>
                <a:lnTo>
                  <a:pt x="455041" y="1286002"/>
                </a:lnTo>
                <a:close/>
                <a:moveTo>
                  <a:pt x="2025650" y="5778627"/>
                </a:moveTo>
                <a:moveTo>
                  <a:pt x="455041" y="1207643"/>
                </a:moveTo>
                <a:lnTo>
                  <a:pt x="392303" y="1207643"/>
                </a:lnTo>
                <a:lnTo>
                  <a:pt x="392303" y="1129157"/>
                </a:lnTo>
                <a:lnTo>
                  <a:pt x="455041" y="1129157"/>
                </a:lnTo>
                <a:close/>
                <a:moveTo>
                  <a:pt x="2198117" y="5778627"/>
                </a:moveTo>
                <a:moveTo>
                  <a:pt x="455041" y="1050799"/>
                </a:moveTo>
                <a:lnTo>
                  <a:pt x="392303" y="1050799"/>
                </a:lnTo>
                <a:lnTo>
                  <a:pt x="392303" y="972312"/>
                </a:lnTo>
                <a:lnTo>
                  <a:pt x="455041" y="972312"/>
                </a:lnTo>
                <a:close/>
                <a:moveTo>
                  <a:pt x="2354961" y="5778627"/>
                </a:moveTo>
                <a:moveTo>
                  <a:pt x="455041" y="893954"/>
                </a:moveTo>
                <a:lnTo>
                  <a:pt x="392303" y="893954"/>
                </a:lnTo>
                <a:lnTo>
                  <a:pt x="392303" y="815594"/>
                </a:lnTo>
                <a:lnTo>
                  <a:pt x="455041" y="815594"/>
                </a:lnTo>
                <a:close/>
                <a:moveTo>
                  <a:pt x="2511806" y="5778627"/>
                </a:moveTo>
                <a:moveTo>
                  <a:pt x="455041" y="737108"/>
                </a:moveTo>
                <a:lnTo>
                  <a:pt x="392303" y="737108"/>
                </a:lnTo>
                <a:lnTo>
                  <a:pt x="392303" y="643001"/>
                </a:lnTo>
                <a:lnTo>
                  <a:pt x="455041" y="643001"/>
                </a:lnTo>
                <a:close/>
                <a:moveTo>
                  <a:pt x="2668652" y="5778627"/>
                </a:moveTo>
                <a:moveTo>
                  <a:pt x="455041" y="564643"/>
                </a:moveTo>
                <a:lnTo>
                  <a:pt x="392303" y="564643"/>
                </a:lnTo>
                <a:lnTo>
                  <a:pt x="392303" y="486156"/>
                </a:lnTo>
                <a:lnTo>
                  <a:pt x="455041" y="486156"/>
                </a:lnTo>
                <a:close/>
                <a:moveTo>
                  <a:pt x="2841117" y="5778627"/>
                </a:moveTo>
                <a:moveTo>
                  <a:pt x="455041" y="407798"/>
                </a:moveTo>
                <a:lnTo>
                  <a:pt x="392303" y="407798"/>
                </a:lnTo>
                <a:lnTo>
                  <a:pt x="392303" y="329312"/>
                </a:lnTo>
                <a:lnTo>
                  <a:pt x="455041" y="329312"/>
                </a:lnTo>
                <a:close/>
                <a:moveTo>
                  <a:pt x="2997962" y="5778627"/>
                </a:moveTo>
                <a:moveTo>
                  <a:pt x="455041" y="250952"/>
                </a:moveTo>
                <a:lnTo>
                  <a:pt x="392303" y="250952"/>
                </a:lnTo>
                <a:lnTo>
                  <a:pt x="392303" y="172593"/>
                </a:lnTo>
                <a:lnTo>
                  <a:pt x="455041" y="172593"/>
                </a:lnTo>
                <a:close/>
                <a:moveTo>
                  <a:pt x="3154808" y="5778627"/>
                </a:moveTo>
                <a:moveTo>
                  <a:pt x="533528" y="1380110"/>
                </a:moveTo>
                <a:lnTo>
                  <a:pt x="486537" y="1380110"/>
                </a:lnTo>
                <a:lnTo>
                  <a:pt x="486537" y="1286002"/>
                </a:lnTo>
                <a:lnTo>
                  <a:pt x="533528" y="1286002"/>
                </a:lnTo>
                <a:close/>
                <a:moveTo>
                  <a:pt x="2025650" y="5778627"/>
                </a:moveTo>
                <a:moveTo>
                  <a:pt x="533528" y="1207643"/>
                </a:moveTo>
                <a:lnTo>
                  <a:pt x="486537" y="1207643"/>
                </a:lnTo>
                <a:lnTo>
                  <a:pt x="486537" y="1129157"/>
                </a:lnTo>
                <a:lnTo>
                  <a:pt x="533528" y="1129157"/>
                </a:lnTo>
                <a:close/>
                <a:moveTo>
                  <a:pt x="2198117" y="5778627"/>
                </a:moveTo>
                <a:moveTo>
                  <a:pt x="533528" y="1050799"/>
                </a:moveTo>
                <a:lnTo>
                  <a:pt x="486537" y="1050799"/>
                </a:lnTo>
                <a:lnTo>
                  <a:pt x="486537" y="972312"/>
                </a:lnTo>
                <a:lnTo>
                  <a:pt x="533528" y="972312"/>
                </a:lnTo>
                <a:close/>
                <a:moveTo>
                  <a:pt x="2354961" y="5778627"/>
                </a:moveTo>
                <a:moveTo>
                  <a:pt x="533528" y="893954"/>
                </a:moveTo>
                <a:lnTo>
                  <a:pt x="486537" y="893954"/>
                </a:lnTo>
                <a:lnTo>
                  <a:pt x="486537" y="815594"/>
                </a:lnTo>
                <a:lnTo>
                  <a:pt x="533528" y="815594"/>
                </a:lnTo>
                <a:close/>
                <a:moveTo>
                  <a:pt x="2511806" y="5778627"/>
                </a:moveTo>
                <a:moveTo>
                  <a:pt x="533528" y="737108"/>
                </a:moveTo>
                <a:lnTo>
                  <a:pt x="486537" y="737108"/>
                </a:lnTo>
                <a:lnTo>
                  <a:pt x="486537" y="643001"/>
                </a:lnTo>
                <a:lnTo>
                  <a:pt x="533528" y="643001"/>
                </a:lnTo>
                <a:close/>
                <a:moveTo>
                  <a:pt x="2668652" y="5778627"/>
                </a:moveTo>
                <a:moveTo>
                  <a:pt x="533528" y="564643"/>
                </a:moveTo>
                <a:lnTo>
                  <a:pt x="486537" y="564643"/>
                </a:lnTo>
                <a:lnTo>
                  <a:pt x="486537" y="486156"/>
                </a:lnTo>
                <a:lnTo>
                  <a:pt x="533528" y="486156"/>
                </a:lnTo>
                <a:close/>
                <a:moveTo>
                  <a:pt x="2841117" y="5778627"/>
                </a:moveTo>
                <a:moveTo>
                  <a:pt x="533528" y="407798"/>
                </a:moveTo>
                <a:lnTo>
                  <a:pt x="486537" y="407798"/>
                </a:lnTo>
                <a:lnTo>
                  <a:pt x="486537" y="329312"/>
                </a:lnTo>
                <a:lnTo>
                  <a:pt x="533528" y="329312"/>
                </a:lnTo>
                <a:close/>
                <a:moveTo>
                  <a:pt x="2997962" y="5778627"/>
                </a:moveTo>
                <a:moveTo>
                  <a:pt x="533528" y="250952"/>
                </a:moveTo>
                <a:lnTo>
                  <a:pt x="486537" y="250952"/>
                </a:lnTo>
                <a:lnTo>
                  <a:pt x="486537" y="172593"/>
                </a:lnTo>
                <a:lnTo>
                  <a:pt x="533528" y="172593"/>
                </a:lnTo>
                <a:close/>
                <a:moveTo>
                  <a:pt x="3154808" y="5778627"/>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12" name="Freeform 712"/>
          <p:cNvSpPr/>
          <p:nvPr/>
        </p:nvSpPr>
        <p:spPr>
          <a:xfrm>
            <a:off x="3773423" y="1606297"/>
            <a:ext cx="987425" cy="894588"/>
          </a:xfrm>
          <a:custGeom>
            <a:avLst/>
            <a:gdLst/>
            <a:ahLst/>
            <a:cxnLst/>
            <a:rect l="0" t="0" r="0" b="0"/>
            <a:pathLst>
              <a:path w="987425" h="894588">
                <a:moveTo>
                  <a:pt x="511684" y="224663"/>
                </a:moveTo>
                <a:cubicBezTo>
                  <a:pt x="489586" y="228092"/>
                  <a:pt x="470155" y="239394"/>
                  <a:pt x="456438" y="255777"/>
                </a:cubicBezTo>
                <a:cubicBezTo>
                  <a:pt x="390653" y="129413"/>
                  <a:pt x="339217" y="4699"/>
                  <a:pt x="347218" y="0"/>
                </a:cubicBezTo>
                <a:cubicBezTo>
                  <a:pt x="360554" y="1143"/>
                  <a:pt x="466598" y="152526"/>
                  <a:pt x="511684" y="224663"/>
                </a:cubicBezTo>
                <a:close/>
                <a:moveTo>
                  <a:pt x="1253617" y="5251703"/>
                </a:moveTo>
                <a:moveTo>
                  <a:pt x="524892" y="245999"/>
                </a:moveTo>
                <a:cubicBezTo>
                  <a:pt x="561975" y="245999"/>
                  <a:pt x="591948" y="276098"/>
                  <a:pt x="591948" y="313055"/>
                </a:cubicBezTo>
                <a:cubicBezTo>
                  <a:pt x="591948" y="350138"/>
                  <a:pt x="561975" y="380238"/>
                  <a:pt x="524892" y="380238"/>
                </a:cubicBezTo>
                <a:cubicBezTo>
                  <a:pt x="487935" y="380238"/>
                  <a:pt x="457836" y="350138"/>
                  <a:pt x="457836" y="313055"/>
                </a:cubicBezTo>
                <a:cubicBezTo>
                  <a:pt x="457836" y="276098"/>
                  <a:pt x="487935" y="245999"/>
                  <a:pt x="524892" y="245999"/>
                </a:cubicBezTo>
                <a:close/>
                <a:moveTo>
                  <a:pt x="1232281" y="5251703"/>
                </a:moveTo>
                <a:moveTo>
                  <a:pt x="607949" y="280669"/>
                </a:moveTo>
                <a:cubicBezTo>
                  <a:pt x="749428" y="286003"/>
                  <a:pt x="882269" y="303275"/>
                  <a:pt x="882269" y="312800"/>
                </a:cubicBezTo>
                <a:cubicBezTo>
                  <a:pt x="882269" y="322199"/>
                  <a:pt x="749555" y="337946"/>
                  <a:pt x="608711" y="343153"/>
                </a:cubicBezTo>
                <a:cubicBezTo>
                  <a:pt x="612141" y="333628"/>
                  <a:pt x="614299" y="323723"/>
                  <a:pt x="614299" y="313055"/>
                </a:cubicBezTo>
                <a:cubicBezTo>
                  <a:pt x="614299" y="301751"/>
                  <a:pt x="611886" y="290702"/>
                  <a:pt x="607949" y="280669"/>
                </a:cubicBezTo>
                <a:close/>
                <a:moveTo>
                  <a:pt x="1197611" y="5251703"/>
                </a:moveTo>
                <a:moveTo>
                  <a:pt x="456438" y="370077"/>
                </a:moveTo>
                <a:cubicBezTo>
                  <a:pt x="469773" y="385952"/>
                  <a:pt x="488442" y="397128"/>
                  <a:pt x="509524" y="400812"/>
                </a:cubicBezTo>
                <a:cubicBezTo>
                  <a:pt x="434722" y="521969"/>
                  <a:pt x="354966" y="630555"/>
                  <a:pt x="346965" y="625856"/>
                </a:cubicBezTo>
                <a:cubicBezTo>
                  <a:pt x="338836" y="621157"/>
                  <a:pt x="390525" y="496443"/>
                  <a:pt x="456438" y="370077"/>
                </a:cubicBezTo>
                <a:close/>
                <a:moveTo>
                  <a:pt x="1108203" y="5251703"/>
                </a:moveTo>
                <a:moveTo>
                  <a:pt x="982092" y="380238"/>
                </a:moveTo>
                <a:cubicBezTo>
                  <a:pt x="987172" y="382905"/>
                  <a:pt x="955422" y="452882"/>
                  <a:pt x="914781" y="524509"/>
                </a:cubicBezTo>
                <a:cubicBezTo>
                  <a:pt x="906654" y="514350"/>
                  <a:pt x="895350" y="506983"/>
                  <a:pt x="882269" y="504317"/>
                </a:cubicBezTo>
                <a:cubicBezTo>
                  <a:pt x="928498" y="436752"/>
                  <a:pt x="977138" y="377570"/>
                  <a:pt x="982092" y="380238"/>
                </a:cubicBezTo>
                <a:close/>
                <a:moveTo>
                  <a:pt x="1098042" y="5251703"/>
                </a:moveTo>
                <a:moveTo>
                  <a:pt x="334392" y="380238"/>
                </a:moveTo>
                <a:cubicBezTo>
                  <a:pt x="339344" y="382905"/>
                  <a:pt x="307722" y="452882"/>
                  <a:pt x="266955" y="524509"/>
                </a:cubicBezTo>
                <a:cubicBezTo>
                  <a:pt x="258954" y="514350"/>
                  <a:pt x="247650" y="506983"/>
                  <a:pt x="234569" y="504317"/>
                </a:cubicBezTo>
                <a:cubicBezTo>
                  <a:pt x="280671" y="436752"/>
                  <a:pt x="329438" y="377570"/>
                  <a:pt x="334392" y="380238"/>
                </a:cubicBezTo>
                <a:close/>
                <a:moveTo>
                  <a:pt x="1098042" y="5251703"/>
                </a:moveTo>
                <a:moveTo>
                  <a:pt x="559436" y="395224"/>
                </a:moveTo>
                <a:lnTo>
                  <a:pt x="569596" y="894588"/>
                </a:lnTo>
                <a:lnTo>
                  <a:pt x="480187" y="894588"/>
                </a:lnTo>
                <a:lnTo>
                  <a:pt x="488950" y="474599"/>
                </a:lnTo>
                <a:cubicBezTo>
                  <a:pt x="504063" y="451231"/>
                  <a:pt x="519557" y="426719"/>
                  <a:pt x="534671" y="401827"/>
                </a:cubicBezTo>
                <a:cubicBezTo>
                  <a:pt x="543434" y="400938"/>
                  <a:pt x="551688" y="398525"/>
                  <a:pt x="559436" y="395224"/>
                </a:cubicBezTo>
                <a:close/>
                <a:moveTo>
                  <a:pt x="1083056" y="5251703"/>
                </a:moveTo>
                <a:moveTo>
                  <a:pt x="871093" y="525525"/>
                </a:moveTo>
                <a:cubicBezTo>
                  <a:pt x="889636" y="525525"/>
                  <a:pt x="904622" y="540638"/>
                  <a:pt x="904622" y="559181"/>
                </a:cubicBezTo>
                <a:cubicBezTo>
                  <a:pt x="904622" y="577595"/>
                  <a:pt x="889636" y="592708"/>
                  <a:pt x="871093" y="592708"/>
                </a:cubicBezTo>
                <a:cubicBezTo>
                  <a:pt x="852679" y="592708"/>
                  <a:pt x="837566" y="577595"/>
                  <a:pt x="837566" y="559181"/>
                </a:cubicBezTo>
                <a:cubicBezTo>
                  <a:pt x="837566" y="540638"/>
                  <a:pt x="852679" y="525525"/>
                  <a:pt x="871093" y="525525"/>
                </a:cubicBezTo>
                <a:close/>
                <a:moveTo>
                  <a:pt x="952755" y="5251703"/>
                </a:moveTo>
                <a:moveTo>
                  <a:pt x="223393" y="525525"/>
                </a:moveTo>
                <a:cubicBezTo>
                  <a:pt x="241809" y="525525"/>
                  <a:pt x="256922" y="540638"/>
                  <a:pt x="256922" y="559181"/>
                </a:cubicBezTo>
                <a:cubicBezTo>
                  <a:pt x="256922" y="577595"/>
                  <a:pt x="241809" y="592708"/>
                  <a:pt x="223393" y="592708"/>
                </a:cubicBezTo>
                <a:cubicBezTo>
                  <a:pt x="204852" y="592708"/>
                  <a:pt x="189866" y="577595"/>
                  <a:pt x="189866" y="559181"/>
                </a:cubicBezTo>
                <a:cubicBezTo>
                  <a:pt x="189866" y="540638"/>
                  <a:pt x="204852" y="525525"/>
                  <a:pt x="223393" y="525525"/>
                </a:cubicBezTo>
                <a:close/>
                <a:moveTo>
                  <a:pt x="952755" y="5251703"/>
                </a:moveTo>
                <a:moveTo>
                  <a:pt x="818769" y="540257"/>
                </a:moveTo>
                <a:cubicBezTo>
                  <a:pt x="816611" y="546226"/>
                  <a:pt x="815341" y="552450"/>
                  <a:pt x="815341" y="559181"/>
                </a:cubicBezTo>
                <a:cubicBezTo>
                  <a:pt x="815341" y="565276"/>
                  <a:pt x="816611" y="571119"/>
                  <a:pt x="818388" y="576580"/>
                </a:cubicBezTo>
                <a:cubicBezTo>
                  <a:pt x="730505" y="573658"/>
                  <a:pt x="647828" y="564514"/>
                  <a:pt x="647828" y="559181"/>
                </a:cubicBezTo>
                <a:cubicBezTo>
                  <a:pt x="647828" y="553719"/>
                  <a:pt x="730631" y="543432"/>
                  <a:pt x="818769" y="540257"/>
                </a:cubicBezTo>
                <a:close/>
                <a:moveTo>
                  <a:pt x="938023" y="5251703"/>
                </a:moveTo>
                <a:moveTo>
                  <a:pt x="171069" y="540257"/>
                </a:moveTo>
                <a:cubicBezTo>
                  <a:pt x="168911" y="546226"/>
                  <a:pt x="167513" y="552450"/>
                  <a:pt x="167513" y="559181"/>
                </a:cubicBezTo>
                <a:cubicBezTo>
                  <a:pt x="167513" y="565276"/>
                  <a:pt x="168784" y="571119"/>
                  <a:pt x="170688" y="576580"/>
                </a:cubicBezTo>
                <a:cubicBezTo>
                  <a:pt x="82805" y="573658"/>
                  <a:pt x="0" y="564514"/>
                  <a:pt x="0" y="559181"/>
                </a:cubicBezTo>
                <a:cubicBezTo>
                  <a:pt x="0" y="553719"/>
                  <a:pt x="82805" y="543432"/>
                  <a:pt x="171069" y="540257"/>
                </a:cubicBezTo>
                <a:close/>
                <a:moveTo>
                  <a:pt x="938023" y="5251703"/>
                </a:moveTo>
                <a:moveTo>
                  <a:pt x="914781" y="592963"/>
                </a:moveTo>
                <a:cubicBezTo>
                  <a:pt x="955548" y="664718"/>
                  <a:pt x="987425" y="734949"/>
                  <a:pt x="982473" y="737743"/>
                </a:cubicBezTo>
                <a:cubicBezTo>
                  <a:pt x="977647" y="740282"/>
                  <a:pt x="932942" y="685038"/>
                  <a:pt x="888619" y="620649"/>
                </a:cubicBezTo>
                <a:lnTo>
                  <a:pt x="893446" y="893190"/>
                </a:lnTo>
                <a:lnTo>
                  <a:pt x="848742" y="893190"/>
                </a:lnTo>
                <a:lnTo>
                  <a:pt x="853694" y="611886"/>
                </a:lnTo>
                <a:cubicBezTo>
                  <a:pt x="859155" y="613663"/>
                  <a:pt x="864998" y="615061"/>
                  <a:pt x="871093" y="615061"/>
                </a:cubicBezTo>
                <a:cubicBezTo>
                  <a:pt x="888873" y="615061"/>
                  <a:pt x="904494" y="606170"/>
                  <a:pt x="914781" y="592963"/>
                </a:cubicBezTo>
                <a:close/>
                <a:moveTo>
                  <a:pt x="885317" y="5251703"/>
                </a:moveTo>
                <a:moveTo>
                  <a:pt x="266955" y="592963"/>
                </a:moveTo>
                <a:cubicBezTo>
                  <a:pt x="307722" y="664718"/>
                  <a:pt x="339725" y="734949"/>
                  <a:pt x="334646" y="737743"/>
                </a:cubicBezTo>
                <a:cubicBezTo>
                  <a:pt x="329947" y="740282"/>
                  <a:pt x="285116" y="685038"/>
                  <a:pt x="240792" y="620649"/>
                </a:cubicBezTo>
                <a:lnTo>
                  <a:pt x="245746" y="893190"/>
                </a:lnTo>
                <a:lnTo>
                  <a:pt x="201042" y="893190"/>
                </a:lnTo>
                <a:lnTo>
                  <a:pt x="205867" y="611886"/>
                </a:lnTo>
                <a:cubicBezTo>
                  <a:pt x="211455" y="613663"/>
                  <a:pt x="217298" y="615061"/>
                  <a:pt x="223393" y="615061"/>
                </a:cubicBezTo>
                <a:cubicBezTo>
                  <a:pt x="241047" y="615061"/>
                  <a:pt x="256667" y="606170"/>
                  <a:pt x="266955" y="592963"/>
                </a:cubicBezTo>
                <a:close/>
                <a:moveTo>
                  <a:pt x="885317" y="525170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13" name="Freeform 713"/>
          <p:cNvSpPr/>
          <p:nvPr/>
        </p:nvSpPr>
        <p:spPr>
          <a:xfrm>
            <a:off x="3497438" y="1974138"/>
            <a:ext cx="80147" cy="61395"/>
          </a:xfrm>
          <a:custGeom>
            <a:avLst/>
            <a:gdLst/>
            <a:ahLst/>
            <a:cxnLst/>
            <a:rect l="0" t="0" r="0" b="0"/>
            <a:pathLst>
              <a:path w="186398" h="142913">
                <a:moveTo>
                  <a:pt x="0" y="0"/>
                </a:moveTo>
                <a:lnTo>
                  <a:pt x="20409" y="142913"/>
                </a:lnTo>
                <a:lnTo>
                  <a:pt x="186398" y="142913"/>
                </a:lnTo>
                <a:lnTo>
                  <a:pt x="145580" y="0"/>
                </a:lnTo>
                <a:close/>
                <a:moveTo>
                  <a:pt x="319087" y="1201305"/>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714" name="Freeform 714"/>
          <p:cNvSpPr/>
          <p:nvPr/>
        </p:nvSpPr>
        <p:spPr>
          <a:xfrm>
            <a:off x="3397234" y="2146048"/>
            <a:ext cx="108733" cy="61395"/>
          </a:xfrm>
          <a:custGeom>
            <a:avLst/>
            <a:gdLst/>
            <a:ahLst/>
            <a:cxnLst/>
            <a:rect l="0" t="0" r="0" b="0"/>
            <a:pathLst>
              <a:path w="252882" h="142913">
                <a:moveTo>
                  <a:pt x="0" y="0"/>
                </a:moveTo>
                <a:lnTo>
                  <a:pt x="0" y="142913"/>
                </a:lnTo>
                <a:lnTo>
                  <a:pt x="252882" y="142913"/>
                </a:lnTo>
                <a:lnTo>
                  <a:pt x="232460" y="0"/>
                </a:lnTo>
                <a:close/>
                <a:moveTo>
                  <a:pt x="151968" y="801141"/>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715" name="Freeform 715"/>
          <p:cNvSpPr/>
          <p:nvPr/>
        </p:nvSpPr>
        <p:spPr>
          <a:xfrm>
            <a:off x="3251635" y="2232005"/>
            <a:ext cx="121020" cy="61395"/>
          </a:xfrm>
          <a:custGeom>
            <a:avLst/>
            <a:gdLst/>
            <a:ahLst/>
            <a:cxnLst/>
            <a:rect l="0" t="0" r="0" b="0"/>
            <a:pathLst>
              <a:path w="281457" h="142913">
                <a:moveTo>
                  <a:pt x="281457" y="0"/>
                </a:moveTo>
                <a:lnTo>
                  <a:pt x="20421" y="0"/>
                </a:lnTo>
                <a:lnTo>
                  <a:pt x="0" y="142913"/>
                </a:lnTo>
                <a:lnTo>
                  <a:pt x="281457" y="142913"/>
                </a:lnTo>
                <a:close/>
                <a:moveTo>
                  <a:pt x="290499" y="601052"/>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716" name="Freeform 716"/>
          <p:cNvSpPr/>
          <p:nvPr/>
        </p:nvSpPr>
        <p:spPr>
          <a:xfrm>
            <a:off x="3397234" y="1974138"/>
            <a:ext cx="84149" cy="61395"/>
          </a:xfrm>
          <a:custGeom>
            <a:avLst/>
            <a:gdLst/>
            <a:ahLst/>
            <a:cxnLst/>
            <a:rect l="0" t="0" r="0" b="0"/>
            <a:pathLst>
              <a:path w="195707" h="142913">
                <a:moveTo>
                  <a:pt x="0" y="0"/>
                </a:moveTo>
                <a:lnTo>
                  <a:pt x="0" y="142913"/>
                </a:lnTo>
                <a:lnTo>
                  <a:pt x="195707" y="142913"/>
                </a:lnTo>
                <a:lnTo>
                  <a:pt x="175298" y="0"/>
                </a:lnTo>
                <a:close/>
                <a:moveTo>
                  <a:pt x="552132" y="1201305"/>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717" name="Freeform 717"/>
          <p:cNvSpPr/>
          <p:nvPr/>
        </p:nvSpPr>
        <p:spPr>
          <a:xfrm>
            <a:off x="3397234" y="2060096"/>
            <a:ext cx="96441" cy="61395"/>
          </a:xfrm>
          <a:custGeom>
            <a:avLst/>
            <a:gdLst/>
            <a:ahLst/>
            <a:cxnLst/>
            <a:rect l="0" t="0" r="0" b="0"/>
            <a:pathLst>
              <a:path w="224294" h="142913">
                <a:moveTo>
                  <a:pt x="0" y="0"/>
                </a:moveTo>
                <a:lnTo>
                  <a:pt x="0" y="142913"/>
                </a:lnTo>
                <a:lnTo>
                  <a:pt x="224294" y="142913"/>
                </a:lnTo>
                <a:lnTo>
                  <a:pt x="203898" y="0"/>
                </a:lnTo>
                <a:close/>
                <a:moveTo>
                  <a:pt x="352044" y="1001217"/>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718" name="Freeform 718"/>
          <p:cNvSpPr/>
          <p:nvPr/>
        </p:nvSpPr>
        <p:spPr>
          <a:xfrm>
            <a:off x="3509730" y="2060096"/>
            <a:ext cx="92433" cy="61395"/>
          </a:xfrm>
          <a:custGeom>
            <a:avLst/>
            <a:gdLst/>
            <a:ahLst/>
            <a:cxnLst/>
            <a:rect l="0" t="0" r="0" b="0"/>
            <a:pathLst>
              <a:path w="214973" h="142913">
                <a:moveTo>
                  <a:pt x="0" y="0"/>
                </a:moveTo>
                <a:lnTo>
                  <a:pt x="20409" y="142913"/>
                </a:lnTo>
                <a:lnTo>
                  <a:pt x="214973" y="142913"/>
                </a:lnTo>
                <a:lnTo>
                  <a:pt x="174168" y="0"/>
                </a:lnTo>
                <a:close/>
                <a:moveTo>
                  <a:pt x="90412" y="1001217"/>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719" name="Freeform 719"/>
          <p:cNvSpPr/>
          <p:nvPr/>
        </p:nvSpPr>
        <p:spPr>
          <a:xfrm>
            <a:off x="3397234" y="2232005"/>
            <a:ext cx="121020" cy="61395"/>
          </a:xfrm>
          <a:custGeom>
            <a:avLst/>
            <a:gdLst/>
            <a:ahLst/>
            <a:cxnLst/>
            <a:rect l="0" t="0" r="0" b="0"/>
            <a:pathLst>
              <a:path w="281457" h="142913">
                <a:moveTo>
                  <a:pt x="261048" y="0"/>
                </a:moveTo>
                <a:lnTo>
                  <a:pt x="0" y="0"/>
                </a:lnTo>
                <a:lnTo>
                  <a:pt x="0" y="142913"/>
                </a:lnTo>
                <a:lnTo>
                  <a:pt x="281457" y="142913"/>
                </a:lnTo>
                <a:close/>
                <a:moveTo>
                  <a:pt x="-48121" y="601052"/>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720" name="Freeform 720"/>
          <p:cNvSpPr/>
          <p:nvPr/>
        </p:nvSpPr>
        <p:spPr>
          <a:xfrm>
            <a:off x="3348077" y="2317960"/>
            <a:ext cx="73741" cy="122790"/>
          </a:xfrm>
          <a:custGeom>
            <a:avLst/>
            <a:gdLst/>
            <a:ahLst/>
            <a:cxnLst/>
            <a:rect l="0" t="0" r="0" b="0"/>
            <a:pathLst>
              <a:path w="171501" h="285827">
                <a:moveTo>
                  <a:pt x="0" y="285827"/>
                </a:moveTo>
                <a:lnTo>
                  <a:pt x="171501" y="285827"/>
                </a:lnTo>
                <a:lnTo>
                  <a:pt x="171501" y="0"/>
                </a:lnTo>
                <a:lnTo>
                  <a:pt x="0" y="0"/>
                </a:lnTo>
                <a:lnTo>
                  <a:pt x="0" y="285827"/>
                </a:lnTo>
                <a:close/>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721" name="Freeform 721"/>
          <p:cNvSpPr/>
          <p:nvPr/>
        </p:nvSpPr>
        <p:spPr>
          <a:xfrm>
            <a:off x="3522017" y="2146048"/>
            <a:ext cx="104725" cy="61395"/>
          </a:xfrm>
          <a:custGeom>
            <a:avLst/>
            <a:gdLst/>
            <a:ahLst/>
            <a:cxnLst/>
            <a:rect l="0" t="0" r="0" b="0"/>
            <a:pathLst>
              <a:path w="243561" h="142913">
                <a:moveTo>
                  <a:pt x="243561" y="142913"/>
                </a:moveTo>
                <a:lnTo>
                  <a:pt x="202756" y="0"/>
                </a:lnTo>
                <a:lnTo>
                  <a:pt x="0" y="0"/>
                </a:lnTo>
                <a:lnTo>
                  <a:pt x="20397" y="142913"/>
                </a:lnTo>
                <a:close/>
                <a:moveTo>
                  <a:pt x="-281152" y="801141"/>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722" name="Freeform 722"/>
          <p:cNvSpPr/>
          <p:nvPr/>
        </p:nvSpPr>
        <p:spPr>
          <a:xfrm>
            <a:off x="3143149" y="2146048"/>
            <a:ext cx="104722" cy="61395"/>
          </a:xfrm>
          <a:custGeom>
            <a:avLst/>
            <a:gdLst/>
            <a:ahLst/>
            <a:cxnLst/>
            <a:rect l="0" t="0" r="0" b="0"/>
            <a:pathLst>
              <a:path w="243554" h="142913">
                <a:moveTo>
                  <a:pt x="0" y="142913"/>
                </a:moveTo>
                <a:lnTo>
                  <a:pt x="223158" y="142913"/>
                </a:lnTo>
                <a:lnTo>
                  <a:pt x="243554" y="0"/>
                </a:lnTo>
                <a:lnTo>
                  <a:pt x="40809" y="0"/>
                </a:lnTo>
                <a:close/>
                <a:moveTo>
                  <a:pt x="599980" y="801141"/>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723" name="Freeform 723"/>
          <p:cNvSpPr/>
          <p:nvPr/>
        </p:nvSpPr>
        <p:spPr>
          <a:xfrm>
            <a:off x="3118569" y="2232005"/>
            <a:ext cx="117016" cy="61395"/>
          </a:xfrm>
          <a:custGeom>
            <a:avLst/>
            <a:gdLst/>
            <a:ahLst/>
            <a:cxnLst/>
            <a:rect l="0" t="0" r="0" b="0"/>
            <a:pathLst>
              <a:path w="272145" h="142913">
                <a:moveTo>
                  <a:pt x="272145" y="0"/>
                </a:moveTo>
                <a:lnTo>
                  <a:pt x="40810" y="0"/>
                </a:lnTo>
                <a:lnTo>
                  <a:pt x="0" y="142913"/>
                </a:lnTo>
                <a:lnTo>
                  <a:pt x="251724" y="142913"/>
                </a:lnTo>
                <a:close/>
                <a:moveTo>
                  <a:pt x="599970" y="601052"/>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724" name="Freeform 724"/>
          <p:cNvSpPr/>
          <p:nvPr/>
        </p:nvSpPr>
        <p:spPr>
          <a:xfrm>
            <a:off x="3311206" y="2465308"/>
            <a:ext cx="147483" cy="24558"/>
          </a:xfrm>
          <a:custGeom>
            <a:avLst/>
            <a:gdLst/>
            <a:ahLst/>
            <a:cxnLst/>
            <a:rect l="0" t="0" r="0" b="0"/>
            <a:pathLst>
              <a:path w="343001" h="57166">
                <a:moveTo>
                  <a:pt x="0" y="57166"/>
                </a:moveTo>
                <a:lnTo>
                  <a:pt x="343001" y="57166"/>
                </a:lnTo>
                <a:lnTo>
                  <a:pt x="343001" y="0"/>
                </a:lnTo>
                <a:lnTo>
                  <a:pt x="0" y="0"/>
                </a:lnTo>
                <a:lnTo>
                  <a:pt x="0" y="57166"/>
                </a:lnTo>
                <a:close/>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725" name="Freeform 725"/>
          <p:cNvSpPr/>
          <p:nvPr/>
        </p:nvSpPr>
        <p:spPr>
          <a:xfrm>
            <a:off x="3534304" y="2232005"/>
            <a:ext cx="117012" cy="61395"/>
          </a:xfrm>
          <a:custGeom>
            <a:avLst/>
            <a:gdLst/>
            <a:ahLst/>
            <a:cxnLst/>
            <a:rect l="0" t="0" r="0" b="0"/>
            <a:pathLst>
              <a:path w="272136" h="142913">
                <a:moveTo>
                  <a:pt x="231331" y="0"/>
                </a:moveTo>
                <a:lnTo>
                  <a:pt x="0" y="0"/>
                </a:lnTo>
                <a:lnTo>
                  <a:pt x="20409" y="142913"/>
                </a:lnTo>
                <a:lnTo>
                  <a:pt x="272136" y="142913"/>
                </a:lnTo>
                <a:close/>
                <a:moveTo>
                  <a:pt x="-366903" y="601052"/>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726" name="Freeform 726"/>
          <p:cNvSpPr/>
          <p:nvPr/>
        </p:nvSpPr>
        <p:spPr>
          <a:xfrm>
            <a:off x="3288500" y="1974138"/>
            <a:ext cx="84155" cy="61395"/>
          </a:xfrm>
          <a:custGeom>
            <a:avLst/>
            <a:gdLst/>
            <a:ahLst/>
            <a:cxnLst/>
            <a:rect l="0" t="0" r="0" b="0"/>
            <a:pathLst>
              <a:path w="195720" h="142913">
                <a:moveTo>
                  <a:pt x="195720" y="0"/>
                </a:moveTo>
                <a:lnTo>
                  <a:pt x="20409" y="0"/>
                </a:lnTo>
                <a:lnTo>
                  <a:pt x="0" y="142913"/>
                </a:lnTo>
                <a:lnTo>
                  <a:pt x="195720" y="142913"/>
                </a:lnTo>
                <a:close/>
                <a:moveTo>
                  <a:pt x="805015" y="1201305"/>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727" name="Freeform 727"/>
          <p:cNvSpPr/>
          <p:nvPr/>
        </p:nvSpPr>
        <p:spPr>
          <a:xfrm>
            <a:off x="3263927" y="2146048"/>
            <a:ext cx="108728" cy="61395"/>
          </a:xfrm>
          <a:custGeom>
            <a:avLst/>
            <a:gdLst/>
            <a:ahLst/>
            <a:cxnLst/>
            <a:rect l="0" t="0" r="0" b="0"/>
            <a:pathLst>
              <a:path w="252870" h="142913">
                <a:moveTo>
                  <a:pt x="0" y="142913"/>
                </a:moveTo>
                <a:lnTo>
                  <a:pt x="252870" y="142913"/>
                </a:lnTo>
                <a:lnTo>
                  <a:pt x="252870" y="0"/>
                </a:lnTo>
                <a:lnTo>
                  <a:pt x="20409" y="0"/>
                </a:lnTo>
                <a:close/>
                <a:moveTo>
                  <a:pt x="319088" y="801141"/>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728" name="Freeform 728"/>
          <p:cNvSpPr/>
          <p:nvPr/>
        </p:nvSpPr>
        <p:spPr>
          <a:xfrm>
            <a:off x="3167730" y="2060096"/>
            <a:ext cx="92434" cy="61395"/>
          </a:xfrm>
          <a:custGeom>
            <a:avLst/>
            <a:gdLst/>
            <a:ahLst/>
            <a:cxnLst/>
            <a:rect l="0" t="0" r="0" b="0"/>
            <a:pathLst>
              <a:path w="214975" h="142913">
                <a:moveTo>
                  <a:pt x="0" y="142913"/>
                </a:moveTo>
                <a:lnTo>
                  <a:pt x="194566" y="142913"/>
                </a:lnTo>
                <a:lnTo>
                  <a:pt x="214975" y="0"/>
                </a:lnTo>
                <a:lnTo>
                  <a:pt x="40807" y="0"/>
                </a:lnTo>
                <a:close/>
                <a:moveTo>
                  <a:pt x="742889" y="1001217"/>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729" name="Freeform 729"/>
          <p:cNvSpPr/>
          <p:nvPr/>
        </p:nvSpPr>
        <p:spPr>
          <a:xfrm>
            <a:off x="3276219" y="2060096"/>
            <a:ext cx="96436" cy="61395"/>
          </a:xfrm>
          <a:custGeom>
            <a:avLst/>
            <a:gdLst/>
            <a:ahLst/>
            <a:cxnLst/>
            <a:rect l="0" t="0" r="0" b="0"/>
            <a:pathLst>
              <a:path w="224282" h="142913">
                <a:moveTo>
                  <a:pt x="0" y="142913"/>
                </a:moveTo>
                <a:lnTo>
                  <a:pt x="224282" y="142913"/>
                </a:lnTo>
                <a:lnTo>
                  <a:pt x="224282" y="0"/>
                </a:lnTo>
                <a:lnTo>
                  <a:pt x="20396" y="0"/>
                </a:lnTo>
                <a:close/>
                <a:moveTo>
                  <a:pt x="490576" y="1001217"/>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sp>
        <p:nvSpPr>
          <p:cNvPr id="730" name="Freeform 730"/>
          <p:cNvSpPr/>
          <p:nvPr/>
        </p:nvSpPr>
        <p:spPr>
          <a:xfrm>
            <a:off x="3192309" y="1974138"/>
            <a:ext cx="80147" cy="61395"/>
          </a:xfrm>
          <a:custGeom>
            <a:avLst/>
            <a:gdLst/>
            <a:ahLst/>
            <a:cxnLst/>
            <a:rect l="0" t="0" r="0" b="0"/>
            <a:pathLst>
              <a:path w="186398" h="142913">
                <a:moveTo>
                  <a:pt x="0" y="142913"/>
                </a:moveTo>
                <a:lnTo>
                  <a:pt x="165976" y="142913"/>
                </a:lnTo>
                <a:lnTo>
                  <a:pt x="186398" y="0"/>
                </a:lnTo>
                <a:lnTo>
                  <a:pt x="40805" y="0"/>
                </a:lnTo>
                <a:close/>
                <a:moveTo>
                  <a:pt x="885812" y="1201305"/>
                </a:moveTo>
              </a:path>
            </a:pathLst>
          </a:custGeom>
          <a:solidFill>
            <a:srgbClr val="FFFFFF">
              <a:alpha val="100000"/>
            </a:srgbClr>
          </a:solidFill>
          <a:ln w="5455">
            <a:noFill/>
          </a:ln>
        </p:spPr>
        <p:style>
          <a:lnRef idx="2">
            <a:schemeClr val="accent1">
              <a:shade val="50000"/>
            </a:schemeClr>
          </a:lnRef>
          <a:fillRef idx="1">
            <a:schemeClr val="accent1"/>
          </a:fillRef>
          <a:effectRef idx="0">
            <a:schemeClr val="accent1"/>
          </a:effectRef>
          <a:fontRef idx="minor">
            <a:schemeClr val="lt1"/>
          </a:fontRef>
        </p:style>
      </p:sp>
      <p:pic>
        <p:nvPicPr>
          <p:cNvPr id="731" name="Picture 73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3308402" y="917232"/>
            <a:ext cx="665017" cy="665033"/>
          </a:xfrm>
          <a:prstGeom prst="rect">
            <a:avLst/>
          </a:prstGeom>
          <a:noFill/>
        </p:spPr>
      </p:pic>
      <p:pic>
        <p:nvPicPr>
          <p:cNvPr id="732" name="Picture 73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301546" y="228967"/>
            <a:ext cx="168844" cy="167964"/>
          </a:xfrm>
          <a:prstGeom prst="rect">
            <a:avLst/>
          </a:prstGeom>
          <a:noFill/>
        </p:spPr>
      </p:pic>
      <p:sp>
        <p:nvSpPr>
          <p:cNvPr id="733" name="Freeform 733"/>
          <p:cNvSpPr/>
          <p:nvPr/>
        </p:nvSpPr>
        <p:spPr>
          <a:xfrm>
            <a:off x="301995" y="541944"/>
            <a:ext cx="168309" cy="42579"/>
          </a:xfrm>
          <a:custGeom>
            <a:avLst/>
            <a:gdLst/>
            <a:ahLst/>
            <a:cxnLst/>
            <a:rect l="0" t="0" r="0" b="0"/>
            <a:pathLst>
              <a:path w="34789" h="8793">
                <a:moveTo>
                  <a:pt x="30509" y="0"/>
                </a:moveTo>
                <a:lnTo>
                  <a:pt x="4281" y="0"/>
                </a:lnTo>
                <a:cubicBezTo>
                  <a:pt x="1853" y="142"/>
                  <a:pt x="0" y="2227"/>
                  <a:pt x="142" y="4654"/>
                </a:cubicBezTo>
                <a:cubicBezTo>
                  <a:pt x="274" y="6883"/>
                  <a:pt x="2052" y="8661"/>
                  <a:pt x="4281" y="8793"/>
                </a:cubicBezTo>
                <a:lnTo>
                  <a:pt x="30509" y="8793"/>
                </a:lnTo>
                <a:cubicBezTo>
                  <a:pt x="32936" y="8650"/>
                  <a:pt x="34789" y="6566"/>
                  <a:pt x="34647" y="4137"/>
                </a:cubicBezTo>
                <a:cubicBezTo>
                  <a:pt x="34515" y="1908"/>
                  <a:pt x="32737" y="130"/>
                  <a:pt x="30509" y="0"/>
                </a:cubicBezTo>
                <a:close/>
                <a:moveTo>
                  <a:pt x="-22637" y="32854"/>
                </a:moveTo>
              </a:path>
            </a:pathLst>
          </a:custGeom>
          <a:solidFill>
            <a:srgbClr val="F05A5A">
              <a:alpha val="100000"/>
            </a:srgbClr>
          </a:solidFill>
          <a:ln w="61442">
            <a:noFill/>
          </a:ln>
        </p:spPr>
        <p:style>
          <a:lnRef idx="2">
            <a:schemeClr val="accent1">
              <a:shade val="50000"/>
            </a:schemeClr>
          </a:lnRef>
          <a:fillRef idx="1">
            <a:schemeClr val="accent1"/>
          </a:fillRef>
          <a:effectRef idx="0">
            <a:schemeClr val="accent1"/>
          </a:effectRef>
          <a:fontRef idx="minor">
            <a:schemeClr val="lt1"/>
          </a:fontRef>
        </p:style>
      </p:sp>
      <p:sp>
        <p:nvSpPr>
          <p:cNvPr id="734" name="Freeform 734"/>
          <p:cNvSpPr/>
          <p:nvPr/>
        </p:nvSpPr>
        <p:spPr>
          <a:xfrm>
            <a:off x="340108" y="614045"/>
            <a:ext cx="92086" cy="42579"/>
          </a:xfrm>
          <a:custGeom>
            <a:avLst/>
            <a:gdLst/>
            <a:ahLst/>
            <a:cxnLst/>
            <a:rect l="0" t="0" r="0" b="0"/>
            <a:pathLst>
              <a:path w="19034" h="8793">
                <a:moveTo>
                  <a:pt x="9525" y="8793"/>
                </a:moveTo>
                <a:cubicBezTo>
                  <a:pt x="14501" y="8785"/>
                  <a:pt x="18637" y="4959"/>
                  <a:pt x="19034" y="0"/>
                </a:cubicBezTo>
                <a:lnTo>
                  <a:pt x="0" y="0"/>
                </a:lnTo>
                <a:cubicBezTo>
                  <a:pt x="404" y="4962"/>
                  <a:pt x="4545" y="8786"/>
                  <a:pt x="9525" y="8793"/>
                </a:cubicBezTo>
                <a:close/>
                <a:moveTo>
                  <a:pt x="-54197" y="17965"/>
                </a:moveTo>
              </a:path>
            </a:pathLst>
          </a:custGeom>
          <a:solidFill>
            <a:srgbClr val="F05A5A">
              <a:alpha val="100000"/>
            </a:srgbClr>
          </a:solidFill>
          <a:ln w="61442">
            <a:noFill/>
          </a:ln>
        </p:spPr>
        <p:style>
          <a:lnRef idx="2">
            <a:schemeClr val="accent1">
              <a:shade val="50000"/>
            </a:schemeClr>
          </a:lnRef>
          <a:fillRef idx="1">
            <a:schemeClr val="accent1"/>
          </a:fillRef>
          <a:effectRef idx="0">
            <a:schemeClr val="accent1"/>
          </a:effectRef>
          <a:fontRef idx="minor">
            <a:schemeClr val="lt1"/>
          </a:fontRef>
        </p:style>
      </p:sp>
      <p:pic>
        <p:nvPicPr>
          <p:cNvPr id="735" name="Picture 73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201641" y="129635"/>
            <a:ext cx="368655" cy="382790"/>
          </a:xfrm>
          <a:prstGeom prst="rect">
            <a:avLst/>
          </a:prstGeom>
          <a:noFill/>
        </p:spPr>
      </p:pic>
      <p:sp>
        <p:nvSpPr>
          <p:cNvPr id="736" name="Freeform 736"/>
          <p:cNvSpPr/>
          <p:nvPr/>
        </p:nvSpPr>
        <p:spPr>
          <a:xfrm>
            <a:off x="372844" y="19516"/>
            <a:ext cx="29492" cy="81192"/>
          </a:xfrm>
          <a:custGeom>
            <a:avLst/>
            <a:gdLst/>
            <a:ahLst/>
            <a:cxnLst/>
            <a:rect l="0" t="0" r="0" b="0"/>
            <a:pathLst>
              <a:path w="6096" h="16767">
                <a:moveTo>
                  <a:pt x="3048" y="16767"/>
                </a:moveTo>
                <a:cubicBezTo>
                  <a:pt x="4731" y="16767"/>
                  <a:pt x="6096" y="15401"/>
                  <a:pt x="6096" y="13716"/>
                </a:cubicBezTo>
                <a:lnTo>
                  <a:pt x="6096" y="3048"/>
                </a:lnTo>
                <a:cubicBezTo>
                  <a:pt x="6096" y="1372"/>
                  <a:pt x="4731" y="0"/>
                  <a:pt x="3048" y="0"/>
                </a:cubicBezTo>
                <a:cubicBezTo>
                  <a:pt x="1364" y="0"/>
                  <a:pt x="0" y="1372"/>
                  <a:pt x="0" y="3048"/>
                </a:cubicBezTo>
                <a:lnTo>
                  <a:pt x="0" y="13716"/>
                </a:lnTo>
                <a:cubicBezTo>
                  <a:pt x="0" y="15401"/>
                  <a:pt x="1364" y="16767"/>
                  <a:pt x="3048" y="16767"/>
                </a:cubicBezTo>
                <a:close/>
                <a:moveTo>
                  <a:pt x="53839" y="140741"/>
                </a:moveTo>
              </a:path>
            </a:pathLst>
          </a:custGeom>
          <a:solidFill>
            <a:srgbClr val="F05A5A">
              <a:alpha val="100000"/>
            </a:srgbClr>
          </a:solidFill>
          <a:ln w="61442">
            <a:noFill/>
          </a:ln>
        </p:spPr>
        <p:style>
          <a:lnRef idx="2">
            <a:schemeClr val="accent1">
              <a:shade val="50000"/>
            </a:schemeClr>
          </a:lnRef>
          <a:fillRef idx="1">
            <a:schemeClr val="accent1"/>
          </a:fillRef>
          <a:effectRef idx="0">
            <a:schemeClr val="accent1"/>
          </a:effectRef>
          <a:fontRef idx="minor">
            <a:schemeClr val="lt1"/>
          </a:fontRef>
        </p:style>
      </p:sp>
      <p:sp>
        <p:nvSpPr>
          <p:cNvPr id="737" name="Freeform 737"/>
          <p:cNvSpPr/>
          <p:nvPr/>
        </p:nvSpPr>
        <p:spPr>
          <a:xfrm>
            <a:off x="171012" y="102619"/>
            <a:ext cx="68123" cy="68674"/>
          </a:xfrm>
          <a:custGeom>
            <a:avLst/>
            <a:gdLst/>
            <a:ahLst/>
            <a:cxnLst/>
            <a:rect l="0" t="0" r="0" b="0"/>
            <a:pathLst>
              <a:path w="14081" h="14182">
                <a:moveTo>
                  <a:pt x="8602" y="13001"/>
                </a:moveTo>
                <a:cubicBezTo>
                  <a:pt x="9790" y="14182"/>
                  <a:pt x="11709" y="14182"/>
                  <a:pt x="12899" y="13001"/>
                </a:cubicBezTo>
                <a:cubicBezTo>
                  <a:pt x="14081" y="11811"/>
                  <a:pt x="14081" y="9892"/>
                  <a:pt x="12899" y="8703"/>
                </a:cubicBezTo>
                <a:lnTo>
                  <a:pt x="5356" y="1129"/>
                </a:lnTo>
                <a:cubicBezTo>
                  <a:pt x="4106" y="0"/>
                  <a:pt x="2178" y="99"/>
                  <a:pt x="1050" y="1348"/>
                </a:cubicBezTo>
                <a:cubicBezTo>
                  <a:pt x="0" y="2512"/>
                  <a:pt x="3" y="4282"/>
                  <a:pt x="1058" y="5442"/>
                </a:cubicBezTo>
                <a:close/>
                <a:moveTo>
                  <a:pt x="82161" y="123579"/>
                </a:moveTo>
              </a:path>
            </a:pathLst>
          </a:custGeom>
          <a:solidFill>
            <a:srgbClr val="F05A5A">
              <a:alpha val="100000"/>
            </a:srgbClr>
          </a:solidFill>
          <a:ln w="61442">
            <a:noFill/>
          </a:ln>
        </p:spPr>
        <p:style>
          <a:lnRef idx="2">
            <a:schemeClr val="accent1">
              <a:shade val="50000"/>
            </a:schemeClr>
          </a:lnRef>
          <a:fillRef idx="1">
            <a:schemeClr val="accent1"/>
          </a:fillRef>
          <a:effectRef idx="0">
            <a:schemeClr val="accent1"/>
          </a:effectRef>
          <a:fontRef idx="minor">
            <a:schemeClr val="lt1"/>
          </a:fontRef>
        </p:style>
      </p:sp>
      <p:sp>
        <p:nvSpPr>
          <p:cNvPr id="738" name="Freeform 738"/>
          <p:cNvSpPr/>
          <p:nvPr/>
        </p:nvSpPr>
        <p:spPr>
          <a:xfrm>
            <a:off x="535895" y="107127"/>
            <a:ext cx="68128" cy="65783"/>
          </a:xfrm>
          <a:custGeom>
            <a:avLst/>
            <a:gdLst/>
            <a:ahLst/>
            <a:cxnLst/>
            <a:rect l="0" t="0" r="0" b="0"/>
            <a:pathLst>
              <a:path w="14082" h="13585">
                <a:moveTo>
                  <a:pt x="3408" y="13548"/>
                </a:moveTo>
                <a:cubicBezTo>
                  <a:pt x="4219" y="13548"/>
                  <a:pt x="4999" y="13224"/>
                  <a:pt x="5572" y="12649"/>
                </a:cubicBezTo>
                <a:lnTo>
                  <a:pt x="13100" y="5029"/>
                </a:lnTo>
                <a:cubicBezTo>
                  <a:pt x="14082" y="3661"/>
                  <a:pt x="13770" y="1756"/>
                  <a:pt x="12402" y="774"/>
                </a:cubicBezTo>
                <a:cubicBezTo>
                  <a:pt x="11324" y="0"/>
                  <a:pt x="9867" y="12"/>
                  <a:pt x="8803" y="807"/>
                </a:cubicBezTo>
                <a:lnTo>
                  <a:pt x="1183" y="8427"/>
                </a:lnTo>
                <a:cubicBezTo>
                  <a:pt x="0" y="9616"/>
                  <a:pt x="0" y="11535"/>
                  <a:pt x="1183" y="12725"/>
                </a:cubicBezTo>
                <a:cubicBezTo>
                  <a:pt x="1782" y="13288"/>
                  <a:pt x="2585" y="13585"/>
                  <a:pt x="3408" y="13548"/>
                </a:cubicBezTo>
                <a:close/>
                <a:moveTo>
                  <a:pt x="5263" y="122648"/>
                </a:moveTo>
              </a:path>
            </a:pathLst>
          </a:custGeom>
          <a:solidFill>
            <a:srgbClr val="F05A5A">
              <a:alpha val="100000"/>
            </a:srgbClr>
          </a:solidFill>
          <a:ln w="61442">
            <a:noFill/>
          </a:ln>
        </p:spPr>
        <p:style>
          <a:lnRef idx="2">
            <a:schemeClr val="accent1">
              <a:shade val="50000"/>
            </a:schemeClr>
          </a:lnRef>
          <a:fillRef idx="1">
            <a:schemeClr val="accent1"/>
          </a:fillRef>
          <a:effectRef idx="0">
            <a:schemeClr val="accent1"/>
          </a:effectRef>
          <a:fontRef idx="minor">
            <a:schemeClr val="lt1"/>
          </a:fontRef>
        </p:style>
      </p:sp>
      <p:sp>
        <p:nvSpPr>
          <p:cNvPr id="739" name="Freeform 739"/>
          <p:cNvSpPr/>
          <p:nvPr/>
        </p:nvSpPr>
        <p:spPr>
          <a:xfrm>
            <a:off x="92221" y="296271"/>
            <a:ext cx="81109" cy="29519"/>
          </a:xfrm>
          <a:custGeom>
            <a:avLst/>
            <a:gdLst/>
            <a:ahLst/>
            <a:cxnLst/>
            <a:rect l="0" t="0" r="0" b="0"/>
            <a:pathLst>
              <a:path w="16765" h="6096">
                <a:moveTo>
                  <a:pt x="13717" y="0"/>
                </a:moveTo>
                <a:lnTo>
                  <a:pt x="3049" y="0"/>
                </a:lnTo>
                <a:cubicBezTo>
                  <a:pt x="1365" y="0"/>
                  <a:pt x="0" y="1364"/>
                  <a:pt x="0" y="3048"/>
                </a:cubicBezTo>
                <a:cubicBezTo>
                  <a:pt x="0" y="4730"/>
                  <a:pt x="1365" y="6096"/>
                  <a:pt x="3049" y="6096"/>
                </a:cubicBezTo>
                <a:lnTo>
                  <a:pt x="13717" y="6096"/>
                </a:lnTo>
                <a:cubicBezTo>
                  <a:pt x="15400" y="6096"/>
                  <a:pt x="16765" y="4730"/>
                  <a:pt x="16765" y="3048"/>
                </a:cubicBezTo>
                <a:cubicBezTo>
                  <a:pt x="16765" y="1364"/>
                  <a:pt x="15400" y="0"/>
                  <a:pt x="13717" y="0"/>
                </a:cubicBezTo>
                <a:close/>
                <a:moveTo>
                  <a:pt x="71457" y="83588"/>
                </a:moveTo>
              </a:path>
            </a:pathLst>
          </a:custGeom>
          <a:solidFill>
            <a:srgbClr val="F05A5A">
              <a:alpha val="100000"/>
            </a:srgbClr>
          </a:solidFill>
          <a:ln w="61442">
            <a:noFill/>
          </a:ln>
        </p:spPr>
        <p:style>
          <a:lnRef idx="2">
            <a:schemeClr val="accent1">
              <a:shade val="50000"/>
            </a:schemeClr>
          </a:lnRef>
          <a:fillRef idx="1">
            <a:schemeClr val="accent1"/>
          </a:fillRef>
          <a:effectRef idx="0">
            <a:schemeClr val="accent1"/>
          </a:effectRef>
          <a:fontRef idx="minor">
            <a:schemeClr val="lt1"/>
          </a:fontRef>
        </p:style>
      </p:sp>
      <p:sp>
        <p:nvSpPr>
          <p:cNvPr id="740" name="Freeform 740"/>
          <p:cNvSpPr/>
          <p:nvPr/>
        </p:nvSpPr>
        <p:spPr>
          <a:xfrm>
            <a:off x="169217" y="451234"/>
            <a:ext cx="69497" cy="69357"/>
          </a:xfrm>
          <a:custGeom>
            <a:avLst/>
            <a:gdLst/>
            <a:ahLst/>
            <a:cxnLst/>
            <a:rect l="0" t="0" r="0" b="0"/>
            <a:pathLst>
              <a:path w="14365" h="14323">
                <a:moveTo>
                  <a:pt x="8973" y="978"/>
                </a:moveTo>
                <a:lnTo>
                  <a:pt x="1429" y="8598"/>
                </a:lnTo>
                <a:cubicBezTo>
                  <a:pt x="150" y="9693"/>
                  <a:pt x="0" y="11617"/>
                  <a:pt x="1096" y="12896"/>
                </a:cubicBezTo>
                <a:cubicBezTo>
                  <a:pt x="2191" y="14173"/>
                  <a:pt x="4115" y="14323"/>
                  <a:pt x="5394" y="13227"/>
                </a:cubicBezTo>
                <a:cubicBezTo>
                  <a:pt x="5513" y="13126"/>
                  <a:pt x="5624" y="13014"/>
                  <a:pt x="5727" y="12896"/>
                </a:cubicBezTo>
                <a:lnTo>
                  <a:pt x="13270" y="5276"/>
                </a:lnTo>
                <a:cubicBezTo>
                  <a:pt x="14365" y="3997"/>
                  <a:pt x="14215" y="2073"/>
                  <a:pt x="12938" y="978"/>
                </a:cubicBezTo>
                <a:cubicBezTo>
                  <a:pt x="11796" y="0"/>
                  <a:pt x="10113" y="0"/>
                  <a:pt x="8973" y="978"/>
                </a:cubicBezTo>
                <a:close/>
                <a:moveTo>
                  <a:pt x="22563" y="51587"/>
                </a:moveTo>
              </a:path>
            </a:pathLst>
          </a:custGeom>
          <a:solidFill>
            <a:srgbClr val="F05A5A">
              <a:alpha val="100000"/>
            </a:srgbClr>
          </a:solidFill>
          <a:ln w="61442">
            <a:noFill/>
          </a:ln>
        </p:spPr>
        <p:style>
          <a:lnRef idx="2">
            <a:schemeClr val="accent1">
              <a:shade val="50000"/>
            </a:schemeClr>
          </a:lnRef>
          <a:fillRef idx="1">
            <a:schemeClr val="accent1"/>
          </a:fillRef>
          <a:effectRef idx="0">
            <a:schemeClr val="accent1"/>
          </a:effectRef>
          <a:fontRef idx="minor">
            <a:schemeClr val="lt1"/>
          </a:fontRef>
        </p:style>
      </p:sp>
      <p:sp>
        <p:nvSpPr>
          <p:cNvPr id="741" name="Freeform 741"/>
          <p:cNvSpPr/>
          <p:nvPr/>
        </p:nvSpPr>
        <p:spPr>
          <a:xfrm>
            <a:off x="535502" y="446634"/>
            <a:ext cx="71220" cy="71352"/>
          </a:xfrm>
          <a:custGeom>
            <a:avLst/>
            <a:gdLst/>
            <a:ahLst/>
            <a:cxnLst/>
            <a:rect l="0" t="0" r="0" b="0"/>
            <a:pathLst>
              <a:path w="14721" h="14735">
                <a:moveTo>
                  <a:pt x="5653" y="1349"/>
                </a:moveTo>
                <a:cubicBezTo>
                  <a:pt x="4524" y="99"/>
                  <a:pt x="2597" y="0"/>
                  <a:pt x="1347" y="1129"/>
                </a:cubicBezTo>
                <a:cubicBezTo>
                  <a:pt x="98" y="2257"/>
                  <a:pt x="0" y="4185"/>
                  <a:pt x="1128" y="5433"/>
                </a:cubicBezTo>
                <a:cubicBezTo>
                  <a:pt x="1195" y="5508"/>
                  <a:pt x="1265" y="5579"/>
                  <a:pt x="1340" y="5647"/>
                </a:cubicBezTo>
                <a:lnTo>
                  <a:pt x="8960" y="13267"/>
                </a:lnTo>
                <a:cubicBezTo>
                  <a:pt x="10037" y="14559"/>
                  <a:pt x="11958" y="14735"/>
                  <a:pt x="13252" y="13658"/>
                </a:cubicBezTo>
                <a:cubicBezTo>
                  <a:pt x="14545" y="12579"/>
                  <a:pt x="14721" y="10658"/>
                  <a:pt x="13644" y="9364"/>
                </a:cubicBezTo>
                <a:cubicBezTo>
                  <a:pt x="13498" y="9189"/>
                  <a:pt x="13331" y="9031"/>
                  <a:pt x="13151" y="8893"/>
                </a:cubicBezTo>
                <a:close/>
                <a:moveTo>
                  <a:pt x="-52568" y="52537"/>
                </a:moveTo>
              </a:path>
            </a:pathLst>
          </a:custGeom>
          <a:solidFill>
            <a:srgbClr val="F05A5A">
              <a:alpha val="100000"/>
            </a:srgbClr>
          </a:solidFill>
          <a:ln w="61442">
            <a:noFill/>
          </a:ln>
        </p:spPr>
        <p:style>
          <a:lnRef idx="2">
            <a:schemeClr val="accent1">
              <a:shade val="50000"/>
            </a:schemeClr>
          </a:lnRef>
          <a:fillRef idx="1">
            <a:schemeClr val="accent1"/>
          </a:fillRef>
          <a:effectRef idx="0">
            <a:schemeClr val="accent1"/>
          </a:effectRef>
          <a:fontRef idx="minor">
            <a:schemeClr val="lt1"/>
          </a:fontRef>
        </p:style>
      </p:sp>
      <p:sp>
        <p:nvSpPr>
          <p:cNvPr id="742" name="Freeform 742"/>
          <p:cNvSpPr/>
          <p:nvPr/>
        </p:nvSpPr>
        <p:spPr>
          <a:xfrm>
            <a:off x="599125" y="295754"/>
            <a:ext cx="81084" cy="29519"/>
          </a:xfrm>
          <a:custGeom>
            <a:avLst/>
            <a:gdLst/>
            <a:ahLst/>
            <a:cxnLst/>
            <a:rect l="0" t="0" r="0" b="0"/>
            <a:pathLst>
              <a:path w="16760" h="6096">
                <a:moveTo>
                  <a:pt x="13712" y="0"/>
                </a:moveTo>
                <a:lnTo>
                  <a:pt x="3048" y="0"/>
                </a:lnTo>
                <a:cubicBezTo>
                  <a:pt x="1364" y="0"/>
                  <a:pt x="0" y="1364"/>
                  <a:pt x="0" y="3048"/>
                </a:cubicBezTo>
                <a:cubicBezTo>
                  <a:pt x="0" y="4731"/>
                  <a:pt x="1364" y="6096"/>
                  <a:pt x="3048" y="6096"/>
                </a:cubicBezTo>
                <a:lnTo>
                  <a:pt x="13712" y="6096"/>
                </a:lnTo>
                <a:cubicBezTo>
                  <a:pt x="15401" y="6096"/>
                  <a:pt x="16760" y="4731"/>
                  <a:pt x="16760" y="3048"/>
                </a:cubicBezTo>
                <a:cubicBezTo>
                  <a:pt x="16760" y="1364"/>
                  <a:pt x="15401" y="0"/>
                  <a:pt x="13712" y="0"/>
                </a:cubicBezTo>
                <a:close/>
                <a:moveTo>
                  <a:pt x="-33212" y="83695"/>
                </a:moveTo>
              </a:path>
            </a:pathLst>
          </a:custGeom>
          <a:solidFill>
            <a:srgbClr val="F05A5A">
              <a:alpha val="100000"/>
            </a:srgbClr>
          </a:solidFill>
          <a:ln w="61442">
            <a:noFill/>
          </a:ln>
        </p:spPr>
        <p:style>
          <a:lnRef idx="2">
            <a:schemeClr val="accent1">
              <a:shade val="50000"/>
            </a:schemeClr>
          </a:lnRef>
          <a:fillRef idx="1">
            <a:schemeClr val="accent1"/>
          </a:fillRef>
          <a:effectRef idx="0">
            <a:schemeClr val="accent1"/>
          </a:effectRef>
          <a:fontRef idx="minor">
            <a:schemeClr val="lt1"/>
          </a:fontRef>
        </p:style>
      </p:sp>
      <p:sp>
        <p:nvSpPr>
          <p:cNvPr id="743" name="Freeform 743"/>
          <p:cNvSpPr/>
          <p:nvPr/>
        </p:nvSpPr>
        <p:spPr>
          <a:xfrm>
            <a:off x="1841367" y="2187868"/>
            <a:ext cx="177756" cy="309529"/>
          </a:xfrm>
          <a:custGeom>
            <a:avLst/>
            <a:gdLst/>
            <a:ahLst/>
            <a:cxnLst/>
            <a:rect l="0" t="0" r="0" b="0"/>
            <a:pathLst>
              <a:path w="512061" h="889845">
                <a:moveTo>
                  <a:pt x="458950" y="242570"/>
                </a:moveTo>
                <a:cubicBezTo>
                  <a:pt x="428901" y="138176"/>
                  <a:pt x="382838" y="0"/>
                  <a:pt x="256105" y="0"/>
                </a:cubicBezTo>
                <a:cubicBezTo>
                  <a:pt x="129385" y="0"/>
                  <a:pt x="79828" y="136894"/>
                  <a:pt x="53204" y="242570"/>
                </a:cubicBezTo>
                <a:lnTo>
                  <a:pt x="0" y="439522"/>
                </a:lnTo>
                <a:cubicBezTo>
                  <a:pt x="0" y="506591"/>
                  <a:pt x="69552" y="564261"/>
                  <a:pt x="156575" y="590334"/>
                </a:cubicBezTo>
                <a:lnTo>
                  <a:pt x="156575" y="804978"/>
                </a:lnTo>
                <a:cubicBezTo>
                  <a:pt x="156575" y="851849"/>
                  <a:pt x="201127" y="889845"/>
                  <a:pt x="256042" y="889845"/>
                </a:cubicBezTo>
                <a:cubicBezTo>
                  <a:pt x="310969" y="889845"/>
                  <a:pt x="355483" y="851788"/>
                  <a:pt x="355483" y="804978"/>
                </a:cubicBezTo>
                <a:lnTo>
                  <a:pt x="355483" y="590334"/>
                </a:lnTo>
                <a:cubicBezTo>
                  <a:pt x="442516" y="564287"/>
                  <a:pt x="512061" y="506616"/>
                  <a:pt x="512061" y="439522"/>
                </a:cubicBezTo>
                <a:close/>
                <a:moveTo>
                  <a:pt x="647456" y="891108"/>
                </a:moveTo>
              </a:path>
            </a:pathLst>
          </a:custGeom>
          <a:solidFill>
            <a:srgbClr val="FFFFFF">
              <a:alpha val="100000"/>
            </a:srgbClr>
          </a:solidFill>
          <a:ln w="4408">
            <a:noFill/>
          </a:ln>
        </p:spPr>
        <p:style>
          <a:lnRef idx="2">
            <a:schemeClr val="accent1">
              <a:shade val="50000"/>
            </a:schemeClr>
          </a:lnRef>
          <a:fillRef idx="1">
            <a:schemeClr val="accent1"/>
          </a:fillRef>
          <a:effectRef idx="0">
            <a:schemeClr val="accent1"/>
          </a:effectRef>
          <a:fontRef idx="minor">
            <a:schemeClr val="lt1"/>
          </a:fontRef>
        </p:style>
      </p:sp>
      <p:sp>
        <p:nvSpPr>
          <p:cNvPr id="744" name="Freeform 744"/>
          <p:cNvSpPr/>
          <p:nvPr/>
        </p:nvSpPr>
        <p:spPr>
          <a:xfrm>
            <a:off x="1869855" y="2061063"/>
            <a:ext cx="120837" cy="121079"/>
          </a:xfrm>
          <a:custGeom>
            <a:avLst/>
            <a:gdLst/>
            <a:ahLst/>
            <a:cxnLst/>
            <a:rect l="0" t="0" r="0" b="0"/>
            <a:pathLst>
              <a:path w="348095" h="348082">
                <a:moveTo>
                  <a:pt x="174092" y="348082"/>
                </a:moveTo>
                <a:cubicBezTo>
                  <a:pt x="270206" y="348057"/>
                  <a:pt x="348095" y="270117"/>
                  <a:pt x="348069" y="174016"/>
                </a:cubicBezTo>
                <a:cubicBezTo>
                  <a:pt x="348044" y="77902"/>
                  <a:pt x="270117" y="0"/>
                  <a:pt x="174003" y="26"/>
                </a:cubicBezTo>
                <a:cubicBezTo>
                  <a:pt x="77902" y="51"/>
                  <a:pt x="17" y="77966"/>
                  <a:pt x="17" y="174054"/>
                </a:cubicBezTo>
                <a:cubicBezTo>
                  <a:pt x="0" y="270155"/>
                  <a:pt x="77890" y="348069"/>
                  <a:pt x="173978" y="348082"/>
                </a:cubicBezTo>
                <a:cubicBezTo>
                  <a:pt x="174016" y="348082"/>
                  <a:pt x="174054" y="348082"/>
                  <a:pt x="174092" y="348082"/>
                </a:cubicBezTo>
                <a:close/>
                <a:moveTo>
                  <a:pt x="824421" y="1255649"/>
                </a:moveTo>
              </a:path>
            </a:pathLst>
          </a:custGeom>
          <a:solidFill>
            <a:srgbClr val="FFFFFF">
              <a:alpha val="100000"/>
            </a:srgbClr>
          </a:solidFill>
          <a:ln w="4408">
            <a:noFill/>
          </a:ln>
        </p:spPr>
        <p:style>
          <a:lnRef idx="2">
            <a:schemeClr val="accent1">
              <a:shade val="50000"/>
            </a:schemeClr>
          </a:lnRef>
          <a:fillRef idx="1">
            <a:schemeClr val="accent1"/>
          </a:fillRef>
          <a:effectRef idx="0">
            <a:schemeClr val="accent1"/>
          </a:effectRef>
          <a:fontRef idx="minor">
            <a:schemeClr val="lt1"/>
          </a:fontRef>
        </p:style>
      </p:sp>
      <p:sp>
        <p:nvSpPr>
          <p:cNvPr id="745" name="Freeform 745"/>
          <p:cNvSpPr/>
          <p:nvPr/>
        </p:nvSpPr>
        <p:spPr>
          <a:xfrm>
            <a:off x="2044436" y="2083665"/>
            <a:ext cx="122064" cy="117414"/>
          </a:xfrm>
          <a:custGeom>
            <a:avLst/>
            <a:gdLst/>
            <a:ahLst/>
            <a:cxnLst/>
            <a:rect l="0" t="0" r="0" b="0"/>
            <a:pathLst>
              <a:path w="348484" h="348476">
                <a:moveTo>
                  <a:pt x="174279" y="348476"/>
                </a:moveTo>
                <a:cubicBezTo>
                  <a:pt x="270494" y="348450"/>
                  <a:pt x="348484" y="270421"/>
                  <a:pt x="348459" y="174206"/>
                </a:cubicBezTo>
                <a:cubicBezTo>
                  <a:pt x="348434" y="77978"/>
                  <a:pt x="270405" y="0"/>
                  <a:pt x="174190" y="26"/>
                </a:cubicBezTo>
                <a:cubicBezTo>
                  <a:pt x="77986" y="51"/>
                  <a:pt x="10" y="78042"/>
                  <a:pt x="10" y="174244"/>
                </a:cubicBezTo>
                <a:cubicBezTo>
                  <a:pt x="0" y="270460"/>
                  <a:pt x="77990" y="348463"/>
                  <a:pt x="174202" y="348476"/>
                </a:cubicBezTo>
                <a:cubicBezTo>
                  <a:pt x="174228" y="348476"/>
                  <a:pt x="174253" y="348476"/>
                  <a:pt x="174279" y="348476"/>
                </a:cubicBezTo>
                <a:close/>
                <a:moveTo>
                  <a:pt x="875280" y="1256360"/>
                </a:moveTo>
              </a:path>
            </a:pathLst>
          </a:custGeom>
          <a:solidFill>
            <a:srgbClr val="FFFFFF">
              <a:alpha val="100000"/>
            </a:srgbClr>
          </a:solidFill>
          <a:ln w="4279">
            <a:noFill/>
          </a:ln>
        </p:spPr>
        <p:style>
          <a:lnRef idx="2">
            <a:schemeClr val="accent1">
              <a:shade val="50000"/>
            </a:schemeClr>
          </a:lnRef>
          <a:fillRef idx="1">
            <a:schemeClr val="accent1"/>
          </a:fillRef>
          <a:effectRef idx="0">
            <a:schemeClr val="accent1"/>
          </a:effectRef>
          <a:fontRef idx="minor">
            <a:schemeClr val="lt1"/>
          </a:fontRef>
        </p:style>
      </p:sp>
      <p:sp>
        <p:nvSpPr>
          <p:cNvPr id="746" name="Freeform 746"/>
          <p:cNvSpPr/>
          <p:nvPr/>
        </p:nvSpPr>
        <p:spPr>
          <a:xfrm>
            <a:off x="2033518" y="2206629"/>
            <a:ext cx="143948" cy="300167"/>
          </a:xfrm>
          <a:custGeom>
            <a:avLst/>
            <a:gdLst/>
            <a:ahLst/>
            <a:cxnLst/>
            <a:rect l="0" t="0" r="0" b="0"/>
            <a:pathLst>
              <a:path w="410961" h="890868">
                <a:moveTo>
                  <a:pt x="328690" y="0"/>
                </a:moveTo>
                <a:lnTo>
                  <a:pt x="82113" y="0"/>
                </a:lnTo>
                <a:cubicBezTo>
                  <a:pt x="36752" y="39"/>
                  <a:pt x="0" y="36830"/>
                  <a:pt x="0" y="82182"/>
                </a:cubicBezTo>
                <a:lnTo>
                  <a:pt x="0" y="447079"/>
                </a:lnTo>
                <a:cubicBezTo>
                  <a:pt x="9" y="492468"/>
                  <a:pt x="36801" y="529260"/>
                  <a:pt x="82190" y="529273"/>
                </a:cubicBezTo>
                <a:lnTo>
                  <a:pt x="105903" y="529273"/>
                </a:lnTo>
                <a:lnTo>
                  <a:pt x="105903" y="805904"/>
                </a:lnTo>
                <a:cubicBezTo>
                  <a:pt x="105903" y="852828"/>
                  <a:pt x="150509" y="890868"/>
                  <a:pt x="205513" y="890868"/>
                </a:cubicBezTo>
                <a:cubicBezTo>
                  <a:pt x="260517" y="890868"/>
                  <a:pt x="305056" y="852767"/>
                  <a:pt x="305056" y="805904"/>
                </a:cubicBezTo>
                <a:lnTo>
                  <a:pt x="305056" y="529248"/>
                </a:lnTo>
                <a:lnTo>
                  <a:pt x="328741" y="529248"/>
                </a:lnTo>
                <a:cubicBezTo>
                  <a:pt x="374131" y="529248"/>
                  <a:pt x="410923" y="492456"/>
                  <a:pt x="410936" y="447066"/>
                </a:cubicBezTo>
                <a:lnTo>
                  <a:pt x="410936" y="82182"/>
                </a:lnTo>
                <a:cubicBezTo>
                  <a:pt x="410961" y="36818"/>
                  <a:pt x="374194" y="26"/>
                  <a:pt x="328830" y="0"/>
                </a:cubicBezTo>
                <a:cubicBezTo>
                  <a:pt x="328817" y="0"/>
                  <a:pt x="328792" y="0"/>
                  <a:pt x="328767" y="0"/>
                </a:cubicBezTo>
                <a:close/>
                <a:moveTo>
                  <a:pt x="889980" y="891413"/>
                </a:moveTo>
              </a:path>
            </a:pathLst>
          </a:custGeom>
          <a:solidFill>
            <a:srgbClr val="FFFFFF">
              <a:alpha val="100000"/>
            </a:srgbClr>
          </a:solidFill>
          <a:ln w="4279">
            <a:noFill/>
          </a:ln>
        </p:spPr>
        <p:style>
          <a:lnRef idx="2">
            <a:schemeClr val="accent1">
              <a:shade val="50000"/>
            </a:schemeClr>
          </a:lnRef>
          <a:fillRef idx="1">
            <a:schemeClr val="accent1"/>
          </a:fillRef>
          <a:effectRef idx="0">
            <a:schemeClr val="accent1"/>
          </a:effectRef>
          <a:fontRef idx="minor">
            <a:schemeClr val="lt1"/>
          </a:fontRef>
        </p:style>
      </p:sp>
      <p:sp>
        <p:nvSpPr>
          <p:cNvPr id="747" name="Freeform 747"/>
          <p:cNvSpPr/>
          <p:nvPr/>
        </p:nvSpPr>
        <p:spPr>
          <a:xfrm>
            <a:off x="1823973" y="1555878"/>
            <a:ext cx="527685" cy="390270"/>
          </a:xfrm>
          <a:custGeom>
            <a:avLst/>
            <a:gdLst/>
            <a:ahLst/>
            <a:cxnLst/>
            <a:rect l="0" t="0" r="0" b="0"/>
            <a:pathLst>
              <a:path w="527685" h="390270">
                <a:moveTo>
                  <a:pt x="325375" y="287019"/>
                </a:moveTo>
                <a:cubicBezTo>
                  <a:pt x="410972" y="390270"/>
                  <a:pt x="527685" y="240664"/>
                  <a:pt x="479934" y="126238"/>
                </a:cubicBezTo>
                <a:cubicBezTo>
                  <a:pt x="451866" y="58419"/>
                  <a:pt x="399797" y="37211"/>
                  <a:pt x="333884" y="58165"/>
                </a:cubicBezTo>
                <a:cubicBezTo>
                  <a:pt x="249175" y="88138"/>
                  <a:pt x="224918" y="172338"/>
                  <a:pt x="164212" y="224663"/>
                </a:cubicBezTo>
                <a:cubicBezTo>
                  <a:pt x="46102" y="316738"/>
                  <a:pt x="50674" y="40386"/>
                  <a:pt x="203200" y="158242"/>
                </a:cubicBezTo>
                <a:cubicBezTo>
                  <a:pt x="218949" y="135127"/>
                  <a:pt x="227203" y="122555"/>
                  <a:pt x="242316" y="102488"/>
                </a:cubicBezTo>
                <a:cubicBezTo>
                  <a:pt x="145924" y="0"/>
                  <a:pt x="0" y="59308"/>
                  <a:pt x="6604" y="201802"/>
                </a:cubicBezTo>
                <a:cubicBezTo>
                  <a:pt x="12066" y="285369"/>
                  <a:pt x="90678" y="338201"/>
                  <a:pt x="154813" y="309118"/>
                </a:cubicBezTo>
                <a:cubicBezTo>
                  <a:pt x="236094" y="275589"/>
                  <a:pt x="274956" y="144271"/>
                  <a:pt x="365379" y="134493"/>
                </a:cubicBezTo>
                <a:cubicBezTo>
                  <a:pt x="451231" y="126492"/>
                  <a:pt x="436627" y="275336"/>
                  <a:pt x="356871" y="229234"/>
                </a:cubicBezTo>
                <a:cubicBezTo>
                  <a:pt x="365125" y="225551"/>
                  <a:pt x="373381" y="221742"/>
                  <a:pt x="381509" y="218058"/>
                </a:cubicBezTo>
                <a:cubicBezTo>
                  <a:pt x="347091" y="211836"/>
                  <a:pt x="312802" y="205232"/>
                  <a:pt x="278131" y="198882"/>
                </a:cubicBezTo>
                <a:cubicBezTo>
                  <a:pt x="298197" y="247522"/>
                  <a:pt x="305309" y="265302"/>
                  <a:pt x="323978" y="318769"/>
                </a:cubicBezTo>
                <a:cubicBezTo>
                  <a:pt x="323343" y="309880"/>
                  <a:pt x="325882" y="295909"/>
                  <a:pt x="325375" y="287019"/>
                </a:cubicBezTo>
                <a:close/>
                <a:moveTo>
                  <a:pt x="3191130" y="5302122"/>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48" name="Freeform 748"/>
          <p:cNvSpPr/>
          <p:nvPr/>
        </p:nvSpPr>
        <p:spPr>
          <a:xfrm>
            <a:off x="1592498" y="954416"/>
            <a:ext cx="426550" cy="344527"/>
          </a:xfrm>
          <a:custGeom>
            <a:avLst/>
            <a:gdLst/>
            <a:ahLst/>
            <a:cxnLst/>
            <a:rect l="0" t="0" r="0" b="0"/>
            <a:pathLst>
              <a:path w="1173900" h="950570">
                <a:moveTo>
                  <a:pt x="987083" y="402171"/>
                </a:moveTo>
                <a:cubicBezTo>
                  <a:pt x="968794" y="248616"/>
                  <a:pt x="840905" y="131572"/>
                  <a:pt x="683680" y="131572"/>
                </a:cubicBezTo>
                <a:cubicBezTo>
                  <a:pt x="636156" y="131572"/>
                  <a:pt x="592278" y="142583"/>
                  <a:pt x="555714" y="160871"/>
                </a:cubicBezTo>
                <a:cubicBezTo>
                  <a:pt x="497218" y="62104"/>
                  <a:pt x="394856" y="0"/>
                  <a:pt x="270549" y="0"/>
                </a:cubicBezTo>
                <a:cubicBezTo>
                  <a:pt x="157214" y="0"/>
                  <a:pt x="58497" y="58547"/>
                  <a:pt x="0" y="142583"/>
                </a:cubicBezTo>
                <a:cubicBezTo>
                  <a:pt x="120650" y="149899"/>
                  <a:pt x="233985" y="215710"/>
                  <a:pt x="303454" y="314427"/>
                </a:cubicBezTo>
                <a:cubicBezTo>
                  <a:pt x="345847" y="300038"/>
                  <a:pt x="390297" y="292634"/>
                  <a:pt x="435077" y="292482"/>
                </a:cubicBezTo>
                <a:cubicBezTo>
                  <a:pt x="621526" y="292482"/>
                  <a:pt x="778675" y="427762"/>
                  <a:pt x="811696" y="610553"/>
                </a:cubicBezTo>
                <a:cubicBezTo>
                  <a:pt x="939585" y="672707"/>
                  <a:pt x="1023658" y="804330"/>
                  <a:pt x="1023658" y="950570"/>
                </a:cubicBezTo>
                <a:cubicBezTo>
                  <a:pt x="1115099" y="899389"/>
                  <a:pt x="1173646" y="800672"/>
                  <a:pt x="1173646" y="687337"/>
                </a:cubicBezTo>
                <a:cubicBezTo>
                  <a:pt x="1173900" y="563614"/>
                  <a:pt x="1100621" y="451562"/>
                  <a:pt x="987083" y="402171"/>
                </a:cubicBezTo>
                <a:close/>
                <a:moveTo>
                  <a:pt x="426797" y="1411732"/>
                </a:moveTo>
              </a:path>
            </a:pathLst>
          </a:custGeom>
          <a:solidFill>
            <a:srgbClr val="FFFFFF">
              <a:alpha val="100000"/>
            </a:srgbClr>
          </a:solidFill>
          <a:ln w="4603">
            <a:noFill/>
          </a:ln>
        </p:spPr>
        <p:style>
          <a:lnRef idx="2">
            <a:schemeClr val="accent1">
              <a:shade val="50000"/>
            </a:schemeClr>
          </a:lnRef>
          <a:fillRef idx="1">
            <a:schemeClr val="accent1"/>
          </a:fillRef>
          <a:effectRef idx="0">
            <a:schemeClr val="accent1"/>
          </a:effectRef>
          <a:fontRef idx="minor">
            <a:schemeClr val="lt1"/>
          </a:fontRef>
        </p:style>
      </p:sp>
      <p:sp>
        <p:nvSpPr>
          <p:cNvPr id="749" name="Freeform 749"/>
          <p:cNvSpPr/>
          <p:nvPr/>
        </p:nvSpPr>
        <p:spPr>
          <a:xfrm>
            <a:off x="1664238" y="1192936"/>
            <a:ext cx="98302" cy="100705"/>
          </a:xfrm>
          <a:custGeom>
            <a:avLst/>
            <a:gdLst/>
            <a:ahLst/>
            <a:cxnLst/>
            <a:rect l="0" t="0" r="0" b="0"/>
            <a:pathLst>
              <a:path w="270535" h="277851">
                <a:moveTo>
                  <a:pt x="135267" y="0"/>
                </a:moveTo>
                <a:cubicBezTo>
                  <a:pt x="98704" y="0"/>
                  <a:pt x="65798" y="14618"/>
                  <a:pt x="40208" y="40208"/>
                </a:cubicBezTo>
                <a:cubicBezTo>
                  <a:pt x="14617" y="65812"/>
                  <a:pt x="0" y="98705"/>
                  <a:pt x="0" y="138925"/>
                </a:cubicBezTo>
                <a:cubicBezTo>
                  <a:pt x="0" y="175489"/>
                  <a:pt x="14630" y="208394"/>
                  <a:pt x="40208" y="237642"/>
                </a:cubicBezTo>
                <a:cubicBezTo>
                  <a:pt x="65798" y="263233"/>
                  <a:pt x="98704" y="277851"/>
                  <a:pt x="135267" y="277851"/>
                </a:cubicBezTo>
                <a:cubicBezTo>
                  <a:pt x="171831" y="277851"/>
                  <a:pt x="204736" y="263233"/>
                  <a:pt x="230327" y="237642"/>
                </a:cubicBezTo>
                <a:cubicBezTo>
                  <a:pt x="255917" y="212052"/>
                  <a:pt x="270535" y="179146"/>
                  <a:pt x="270535" y="138925"/>
                </a:cubicBezTo>
                <a:cubicBezTo>
                  <a:pt x="270535" y="102362"/>
                  <a:pt x="255905" y="69456"/>
                  <a:pt x="230327" y="40208"/>
                </a:cubicBezTo>
                <a:cubicBezTo>
                  <a:pt x="204749" y="10960"/>
                  <a:pt x="175488" y="0"/>
                  <a:pt x="135267" y="0"/>
                </a:cubicBezTo>
                <a:close/>
                <a:moveTo>
                  <a:pt x="-26556" y="753643"/>
                </a:moveTo>
              </a:path>
            </a:pathLst>
          </a:custGeom>
          <a:solidFill>
            <a:srgbClr val="FFFFFF">
              <a:alpha val="100000"/>
            </a:srgbClr>
          </a:solidFill>
          <a:ln w="4603">
            <a:noFill/>
          </a:ln>
        </p:spPr>
        <p:style>
          <a:lnRef idx="2">
            <a:schemeClr val="accent1">
              <a:shade val="50000"/>
            </a:schemeClr>
          </a:lnRef>
          <a:fillRef idx="1">
            <a:schemeClr val="accent1"/>
          </a:fillRef>
          <a:effectRef idx="0">
            <a:schemeClr val="accent1"/>
          </a:effectRef>
          <a:fontRef idx="minor">
            <a:schemeClr val="lt1"/>
          </a:fontRef>
        </p:style>
      </p:sp>
      <p:pic>
        <p:nvPicPr>
          <p:cNvPr id="750" name="Picture 75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1381275" y="1018021"/>
            <a:ext cx="569891" cy="447884"/>
          </a:xfrm>
          <a:prstGeom prst="rect">
            <a:avLst/>
          </a:prstGeom>
          <a:noFill/>
        </p:spPr>
      </p:pic>
      <p:sp>
        <p:nvSpPr>
          <p:cNvPr id="751" name="Rectangle 751"/>
          <p:cNvSpPr/>
          <p:nvPr/>
        </p:nvSpPr>
        <p:spPr>
          <a:xfrm>
            <a:off x="848867" y="284709"/>
            <a:ext cx="3911327" cy="369332"/>
          </a:xfrm>
          <a:prstGeom prst="rect">
            <a:avLst/>
          </a:prstGeom>
        </p:spPr>
        <p:txBody>
          <a:bodyPr wrap="none" lIns="0" tIns="0" rIns="0" bIns="0" anchor="t">
            <a:spAutoFit/>
          </a:bodyPr>
          <a:lstStyle/>
          <a:p>
            <a:pPr marL="0"/>
            <a:r>
              <a:rPr lang="en-US" sz="2400" b="1" i="0" spc="0" baseline="0" dirty="0">
                <a:solidFill>
                  <a:srgbClr val="000000"/>
                </a:solidFill>
                <a:latin typeface="Barlow"/>
              </a:rPr>
              <a:t>Functional Circular Economy</a:t>
            </a:r>
          </a:p>
        </p:txBody>
      </p:sp>
      <p:sp>
        <p:nvSpPr>
          <p:cNvPr id="752" name="Rectangle 752"/>
          <p:cNvSpPr/>
          <p:nvPr/>
        </p:nvSpPr>
        <p:spPr>
          <a:xfrm>
            <a:off x="11159363" y="6191394"/>
            <a:ext cx="192119" cy="275806"/>
          </a:xfrm>
          <a:prstGeom prst="rect">
            <a:avLst/>
          </a:prstGeom>
        </p:spPr>
        <p:txBody>
          <a:bodyPr wrap="none" lIns="0" tIns="0" rIns="0" bIns="0">
            <a:spAutoFit/>
          </a:bodyPr>
          <a:lstStyle/>
          <a:p>
            <a:pPr marL="0"/>
            <a:r>
              <a:rPr lang="en-US" sz="1403" b="0" i="0" spc="0" baseline="0">
                <a:solidFill>
                  <a:srgbClr val="000000"/>
                </a:solidFill>
                <a:latin typeface="SegoeUI"/>
              </a:rPr>
              <a:t>14</a:t>
            </a:r>
          </a:p>
        </p:txBody>
      </p:sp>
      <p:sp>
        <p:nvSpPr>
          <p:cNvPr id="753" name="Rectangle 753"/>
          <p:cNvSpPr/>
          <p:nvPr/>
        </p:nvSpPr>
        <p:spPr>
          <a:xfrm>
            <a:off x="4730750" y="862442"/>
            <a:ext cx="528751" cy="306415"/>
          </a:xfrm>
          <a:prstGeom prst="rect">
            <a:avLst/>
          </a:prstGeom>
        </p:spPr>
        <p:txBody>
          <a:bodyPr wrap="none" lIns="0" tIns="0" rIns="0" bIns="0">
            <a:spAutoFit/>
          </a:bodyPr>
          <a:lstStyle/>
          <a:p>
            <a:pPr marL="0"/>
            <a:r>
              <a:rPr lang="en-US" sz="1800" b="1" i="0" spc="0" baseline="0">
                <a:solidFill>
                  <a:srgbClr val="FFFFFF"/>
                </a:solidFill>
                <a:latin typeface="Arial"/>
              </a:rPr>
              <a:t>A</a:t>
            </a:r>
            <a:r>
              <a:rPr lang="en-US" sz="1800" b="1" i="0" spc="0" baseline="0">
                <a:solidFill>
                  <a:srgbClr val="FFFFFF"/>
                </a:solidFill>
                <a:latin typeface="Barlow,Bold"/>
              </a:rPr>
              <a:t>ims</a:t>
            </a:r>
          </a:p>
        </p:txBody>
      </p:sp>
      <p:sp>
        <p:nvSpPr>
          <p:cNvPr id="754" name="Rectangle 754"/>
          <p:cNvSpPr/>
          <p:nvPr/>
        </p:nvSpPr>
        <p:spPr>
          <a:xfrm>
            <a:off x="850984" y="3013586"/>
            <a:ext cx="3917739" cy="169277"/>
          </a:xfrm>
          <a:prstGeom prst="rect">
            <a:avLst/>
          </a:prstGeom>
        </p:spPr>
        <p:txBody>
          <a:bodyPr wrap="none" lIns="0" tIns="0" rIns="0" bIns="0" anchor="t">
            <a:spAutoFit/>
          </a:bodyPr>
          <a:lstStyle/>
          <a:p>
            <a:r>
              <a:rPr lang="en-US" sz="1100" b="0" i="0" spc="0" baseline="0">
                <a:solidFill>
                  <a:srgbClr val="000000"/>
                </a:solidFill>
                <a:latin typeface="Barlow"/>
              </a:rPr>
              <a:t>Circular </a:t>
            </a:r>
            <a:r>
              <a:rPr lang="en-US" sz="1100">
                <a:solidFill>
                  <a:srgbClr val="000000"/>
                </a:solidFill>
                <a:latin typeface="Barlow"/>
              </a:rPr>
              <a:t>Economy</a:t>
            </a:r>
            <a:r>
              <a:rPr lang="en-US" sz="1100" b="0" i="0" spc="0" baseline="0">
                <a:solidFill>
                  <a:srgbClr val="000000"/>
                </a:solidFill>
                <a:latin typeface="Barlow"/>
              </a:rPr>
              <a:t> </a:t>
            </a:r>
            <a:r>
              <a:rPr lang="en-US" sz="1100">
                <a:solidFill>
                  <a:srgbClr val="000000"/>
                </a:solidFill>
                <a:latin typeface="Barlow"/>
              </a:rPr>
              <a:t>Roadmap</a:t>
            </a:r>
            <a:r>
              <a:rPr lang="en-US" sz="1100" b="0" i="0" spc="0" baseline="0">
                <a:solidFill>
                  <a:srgbClr val="000000"/>
                </a:solidFill>
                <a:latin typeface="Barlow"/>
              </a:rPr>
              <a:t> </a:t>
            </a:r>
            <a:r>
              <a:rPr lang="en-US" sz="1100">
                <a:solidFill>
                  <a:srgbClr val="000000"/>
                </a:solidFill>
                <a:latin typeface="Barlow"/>
              </a:rPr>
              <a:t>actions </a:t>
            </a:r>
            <a:r>
              <a:rPr lang="en-US" sz="1100" b="0" i="0" spc="0" baseline="0">
                <a:solidFill>
                  <a:srgbClr val="000000"/>
                </a:solidFill>
                <a:latin typeface="Barlow"/>
              </a:rPr>
              <a:t>are implemented as planned.</a:t>
            </a:r>
          </a:p>
        </p:txBody>
      </p:sp>
      <p:sp>
        <p:nvSpPr>
          <p:cNvPr id="755" name="Rectangle 755"/>
          <p:cNvSpPr/>
          <p:nvPr/>
        </p:nvSpPr>
        <p:spPr>
          <a:xfrm>
            <a:off x="848867" y="2646223"/>
            <a:ext cx="9437076" cy="184666"/>
          </a:xfrm>
          <a:prstGeom prst="rect">
            <a:avLst/>
          </a:prstGeom>
        </p:spPr>
        <p:txBody>
          <a:bodyPr wrap="square" lIns="0" tIns="0" rIns="0" bIns="0" anchor="t">
            <a:spAutoFit/>
          </a:bodyPr>
          <a:lstStyle/>
          <a:p>
            <a:pPr>
              <a:tabLst>
                <a:tab pos="5706435" algn="l"/>
              </a:tabLst>
            </a:pPr>
            <a:r>
              <a:rPr lang="en-US" sz="1200" b="1" dirty="0">
                <a:solidFill>
                  <a:srgbClr val="000000"/>
                </a:solidFill>
                <a:latin typeface="Barlow"/>
              </a:rPr>
              <a:t>Actions                                                                                                                                                                               </a:t>
            </a:r>
            <a:r>
              <a:rPr lang="en-US" sz="1200" b="1" i="0" spc="0" baseline="0" dirty="0">
                <a:solidFill>
                  <a:srgbClr val="000000"/>
                </a:solidFill>
                <a:latin typeface="Barlow"/>
              </a:rPr>
              <a:t>Indicators</a:t>
            </a:r>
          </a:p>
        </p:txBody>
      </p:sp>
      <p:sp>
        <p:nvSpPr>
          <p:cNvPr id="756" name="Rectangle 756"/>
          <p:cNvSpPr/>
          <p:nvPr/>
        </p:nvSpPr>
        <p:spPr>
          <a:xfrm>
            <a:off x="874268" y="3347528"/>
            <a:ext cx="4544514" cy="503151"/>
          </a:xfrm>
          <a:prstGeom prst="rect">
            <a:avLst/>
          </a:prstGeom>
        </p:spPr>
        <p:txBody>
          <a:bodyPr wrap="none" lIns="0" tIns="0" rIns="0" bIns="0" anchor="t">
            <a:spAutoFit/>
          </a:bodyPr>
          <a:lstStyle/>
          <a:p>
            <a:r>
              <a:rPr lang="en-US" sz="1100" b="0" i="0" spc="0" baseline="0">
                <a:solidFill>
                  <a:srgbClr val="000000"/>
                </a:solidFill>
                <a:latin typeface="Barlow"/>
              </a:rPr>
              <a:t>City planning creates the </a:t>
            </a:r>
            <a:r>
              <a:rPr lang="en-US" sz="1100">
                <a:solidFill>
                  <a:srgbClr val="000000"/>
                </a:solidFill>
                <a:latin typeface="Barlow"/>
              </a:rPr>
              <a:t>preconditions </a:t>
            </a:r>
            <a:r>
              <a:rPr lang="en-US" sz="1100" b="0" i="0" spc="0" baseline="0">
                <a:solidFill>
                  <a:srgbClr val="000000"/>
                </a:solidFill>
                <a:latin typeface="Barlow"/>
              </a:rPr>
              <a:t>to the use of surplus waste and</a:t>
            </a:r>
            <a:r>
              <a:rPr lang="en-US" sz="1100">
                <a:solidFill>
                  <a:srgbClr val="000000"/>
                </a:solidFill>
                <a:latin typeface="Barlow"/>
              </a:rPr>
              <a:t> </a:t>
            </a:r>
            <a:endParaRPr lang="en-US" sz="1103" b="0" i="0" spc="0" baseline="0">
              <a:solidFill>
                <a:srgbClr val="000000"/>
              </a:solidFill>
              <a:latin typeface="Barlow"/>
            </a:endParaRPr>
          </a:p>
          <a:p>
            <a:pPr>
              <a:lnSpc>
                <a:spcPts val="1319"/>
              </a:lnSpc>
            </a:pPr>
            <a:r>
              <a:rPr lang="en-US" sz="1100" b="0" i="0" spc="0" baseline="0">
                <a:solidFill>
                  <a:srgbClr val="000000"/>
                </a:solidFill>
                <a:latin typeface="Barlow"/>
              </a:rPr>
              <a:t>recycled material. The basis of the planning is alternative comparison that</a:t>
            </a:r>
            <a:r>
              <a:rPr lang="en-US" sz="1100">
                <a:solidFill>
                  <a:srgbClr val="000000"/>
                </a:solidFill>
                <a:latin typeface="Barlow"/>
              </a:rPr>
              <a:t> </a:t>
            </a:r>
            <a:endParaRPr lang="en-US" sz="1100" b="0" i="0" spc="0" baseline="0">
              <a:solidFill>
                <a:srgbClr val="000000"/>
              </a:solidFill>
              <a:latin typeface="Barlow"/>
            </a:endParaRPr>
          </a:p>
          <a:p>
            <a:pPr marL="0">
              <a:lnSpc>
                <a:spcPts val="1319"/>
              </a:lnSpc>
            </a:pPr>
            <a:r>
              <a:rPr lang="en-US" sz="1100" b="0" i="0" spc="0" baseline="0">
                <a:solidFill>
                  <a:srgbClr val="000000"/>
                </a:solidFill>
                <a:latin typeface="Barlow"/>
              </a:rPr>
              <a:t>is based on mass economy observation and emission calculation.</a:t>
            </a:r>
          </a:p>
        </p:txBody>
      </p:sp>
      <p:sp>
        <p:nvSpPr>
          <p:cNvPr id="757" name="Rectangle 757"/>
          <p:cNvSpPr/>
          <p:nvPr/>
        </p:nvSpPr>
        <p:spPr>
          <a:xfrm>
            <a:off x="832768" y="3942581"/>
            <a:ext cx="4498026" cy="503151"/>
          </a:xfrm>
          <a:prstGeom prst="rect">
            <a:avLst/>
          </a:prstGeom>
        </p:spPr>
        <p:txBody>
          <a:bodyPr wrap="none" lIns="0" tIns="0" rIns="0" bIns="0" anchor="t">
            <a:spAutoFit/>
          </a:bodyPr>
          <a:lstStyle/>
          <a:p>
            <a:r>
              <a:rPr lang="en-US" sz="1100" b="0" i="0" spc="0" baseline="0" dirty="0">
                <a:solidFill>
                  <a:srgbClr val="000000"/>
                </a:solidFill>
                <a:latin typeface="Barlow"/>
              </a:rPr>
              <a:t>Material flows and mass flows emerging from</a:t>
            </a:r>
            <a:r>
              <a:rPr lang="en-US" sz="1100" dirty="0">
                <a:solidFill>
                  <a:srgbClr val="000000"/>
                </a:solidFill>
                <a:latin typeface="Barlow"/>
              </a:rPr>
              <a:t> </a:t>
            </a:r>
            <a:r>
              <a:rPr lang="en-US" sz="1100" b="0" i="0" spc="0" baseline="0" dirty="0">
                <a:solidFill>
                  <a:srgbClr val="000000"/>
                </a:solidFill>
                <a:latin typeface="Barlow"/>
              </a:rPr>
              <a:t>city activities are</a:t>
            </a:r>
            <a:r>
              <a:rPr lang="en-US" sz="1100" dirty="0">
                <a:solidFill>
                  <a:srgbClr val="000000"/>
                </a:solidFill>
                <a:latin typeface="Barlow"/>
              </a:rPr>
              <a:t> </a:t>
            </a:r>
            <a:endParaRPr lang="en-US" sz="1103" b="0" i="0" spc="0" baseline="0" dirty="0">
              <a:solidFill>
                <a:srgbClr val="000000"/>
              </a:solidFill>
              <a:latin typeface="Barlow"/>
            </a:endParaRPr>
          </a:p>
          <a:p>
            <a:pPr>
              <a:lnSpc>
                <a:spcPts val="1333"/>
              </a:lnSpc>
            </a:pPr>
            <a:r>
              <a:rPr lang="en-US" sz="1100" b="0" i="0" spc="0" baseline="0" dirty="0">
                <a:solidFill>
                  <a:srgbClr val="000000"/>
                </a:solidFill>
                <a:latin typeface="Barlow"/>
              </a:rPr>
              <a:t>investigated and a control and </a:t>
            </a:r>
            <a:r>
              <a:rPr lang="en-US" sz="1100" dirty="0" err="1">
                <a:solidFill>
                  <a:srgbClr val="000000"/>
                </a:solidFill>
                <a:latin typeface="Barlow"/>
              </a:rPr>
              <a:t>utilisation</a:t>
            </a:r>
            <a:r>
              <a:rPr lang="en-US" sz="1100" b="0" i="0" spc="0" baseline="0" dirty="0">
                <a:solidFill>
                  <a:srgbClr val="000000"/>
                </a:solidFill>
                <a:latin typeface="Barlow"/>
              </a:rPr>
              <a:t> plan for the largest components</a:t>
            </a:r>
            <a:r>
              <a:rPr lang="en-US" sz="1100" dirty="0">
                <a:solidFill>
                  <a:srgbClr val="000000"/>
                </a:solidFill>
                <a:latin typeface="Barlow"/>
              </a:rPr>
              <a:t> </a:t>
            </a:r>
            <a:endParaRPr lang="en-US" sz="1100" b="0" i="0" spc="0" baseline="0" dirty="0">
              <a:solidFill>
                <a:srgbClr val="000000"/>
              </a:solidFill>
              <a:latin typeface="Barlow"/>
            </a:endParaRPr>
          </a:p>
          <a:p>
            <a:pPr marL="0">
              <a:lnSpc>
                <a:spcPts val="1333"/>
              </a:lnSpc>
            </a:pPr>
            <a:r>
              <a:rPr lang="en-US" sz="1100" b="0" i="0" spc="0" baseline="0" dirty="0">
                <a:solidFill>
                  <a:srgbClr val="000000"/>
                </a:solidFill>
                <a:latin typeface="Barlow"/>
              </a:rPr>
              <a:t>is composed (MASSA project)</a:t>
            </a:r>
          </a:p>
        </p:txBody>
      </p:sp>
      <p:sp>
        <p:nvSpPr>
          <p:cNvPr id="758" name="Rectangle 758"/>
          <p:cNvSpPr/>
          <p:nvPr/>
        </p:nvSpPr>
        <p:spPr>
          <a:xfrm>
            <a:off x="5804789" y="849874"/>
            <a:ext cx="6017673" cy="747962"/>
          </a:xfrm>
          <a:prstGeom prst="rect">
            <a:avLst/>
          </a:prstGeom>
        </p:spPr>
        <p:txBody>
          <a:bodyPr wrap="none" lIns="0" tIns="0" rIns="0" bIns="0" anchor="t">
            <a:spAutoFit/>
          </a:bodyPr>
          <a:lstStyle/>
          <a:p>
            <a:r>
              <a:rPr lang="en-US" sz="1200" b="1" i="0" spc="0" baseline="0" dirty="0">
                <a:solidFill>
                  <a:srgbClr val="FFFFFF"/>
                </a:solidFill>
                <a:latin typeface="Barlow,Bold"/>
              </a:rPr>
              <a:t>Oulu a</a:t>
            </a:r>
            <a:r>
              <a:rPr lang="en-US" sz="1200" b="1" i="0" spc="0" baseline="0" dirty="0">
                <a:solidFill>
                  <a:srgbClr val="FFFFFF"/>
                </a:solidFill>
                <a:latin typeface="Arial"/>
              </a:rPr>
              <a:t>c</a:t>
            </a:r>
            <a:r>
              <a:rPr lang="en-US" sz="1200" b="1" i="0" spc="0" baseline="0" dirty="0">
                <a:solidFill>
                  <a:srgbClr val="FFFFFF"/>
                </a:solidFill>
                <a:latin typeface="Barlow,Bold"/>
              </a:rPr>
              <a:t>ts a</a:t>
            </a:r>
            <a:r>
              <a:rPr lang="en-US" sz="1200" b="1" i="0" spc="0" baseline="0" dirty="0">
                <a:solidFill>
                  <a:srgbClr val="FFFFFF"/>
                </a:solidFill>
                <a:latin typeface="Arial"/>
              </a:rPr>
              <a:t>cc</a:t>
            </a:r>
            <a:r>
              <a:rPr lang="en-US" sz="1200" b="1" i="0" spc="0" baseline="0" dirty="0">
                <a:solidFill>
                  <a:srgbClr val="FFFFFF"/>
                </a:solidFill>
                <a:latin typeface="Barlow,Bold"/>
              </a:rPr>
              <a:t>ording to the prin</a:t>
            </a:r>
            <a:r>
              <a:rPr lang="en-US" sz="1200" b="1" i="0" spc="0" baseline="0" dirty="0">
                <a:solidFill>
                  <a:srgbClr val="FFFFFF"/>
                </a:solidFill>
                <a:latin typeface="Arial"/>
              </a:rPr>
              <a:t>ci</a:t>
            </a:r>
            <a:r>
              <a:rPr lang="en-US" sz="1200" b="1" i="0" spc="0" baseline="0" dirty="0">
                <a:solidFill>
                  <a:srgbClr val="FFFFFF"/>
                </a:solidFill>
                <a:latin typeface="Barlow,Bold"/>
              </a:rPr>
              <a:t>ples of </a:t>
            </a:r>
            <a:r>
              <a:rPr lang="en-US" sz="1200" b="1" i="0" spc="0" baseline="0" dirty="0">
                <a:solidFill>
                  <a:srgbClr val="FFFFFF"/>
                </a:solidFill>
                <a:latin typeface="Arial"/>
              </a:rPr>
              <a:t>c</a:t>
            </a:r>
            <a:r>
              <a:rPr lang="en-US" sz="1200" b="1" i="0" spc="0" baseline="0" dirty="0">
                <a:solidFill>
                  <a:srgbClr val="FFFFFF"/>
                </a:solidFill>
                <a:latin typeface="Barlow,Bold"/>
              </a:rPr>
              <a:t>ir</a:t>
            </a:r>
            <a:r>
              <a:rPr lang="en-US" sz="1200" b="1" i="0" spc="0" baseline="0" dirty="0">
                <a:solidFill>
                  <a:srgbClr val="FFFFFF"/>
                </a:solidFill>
                <a:latin typeface="Arial"/>
              </a:rPr>
              <a:t>c</a:t>
            </a:r>
            <a:r>
              <a:rPr lang="en-US" sz="1200" b="1" i="0" spc="0" baseline="0" dirty="0">
                <a:solidFill>
                  <a:srgbClr val="FFFFFF"/>
                </a:solidFill>
                <a:latin typeface="Barlow,Bold"/>
              </a:rPr>
              <a:t>ular e</a:t>
            </a:r>
            <a:r>
              <a:rPr lang="en-US" sz="1200" b="1" i="0" spc="0" baseline="0" dirty="0">
                <a:solidFill>
                  <a:srgbClr val="FFFFFF"/>
                </a:solidFill>
                <a:latin typeface="Arial"/>
              </a:rPr>
              <a:t>c</a:t>
            </a:r>
            <a:r>
              <a:rPr lang="en-US" sz="1200" b="1" i="0" spc="0" baseline="0" dirty="0">
                <a:solidFill>
                  <a:srgbClr val="FFFFFF"/>
                </a:solidFill>
                <a:latin typeface="Barlow,Bold"/>
              </a:rPr>
              <a:t>onomy, bringing about ne</a:t>
            </a:r>
            <a:r>
              <a:rPr lang="en-US" sz="1200" b="1" i="0" spc="0" baseline="0" dirty="0">
                <a:solidFill>
                  <a:srgbClr val="FFFFFF"/>
                </a:solidFill>
                <a:latin typeface="Arial"/>
              </a:rPr>
              <a:t>w</a:t>
            </a:r>
            <a:r>
              <a:rPr lang="en-US" sz="1200" b="1" dirty="0">
                <a:solidFill>
                  <a:srgbClr val="FFFFFF"/>
                </a:solidFill>
                <a:latin typeface="Barlow,Bold"/>
              </a:rPr>
              <a:t> </a:t>
            </a:r>
            <a:endParaRPr lang="en-US" sz="1200" b="1" i="0" spc="0" baseline="0" dirty="0">
              <a:solidFill>
                <a:srgbClr val="FFFFFF"/>
              </a:solidFill>
              <a:latin typeface="Barlow,Bold"/>
            </a:endParaRPr>
          </a:p>
          <a:p>
            <a:pPr>
              <a:lnSpc>
                <a:spcPts val="1500"/>
              </a:lnSpc>
            </a:pPr>
            <a:r>
              <a:rPr lang="en-US" sz="1200" b="1" i="0" spc="0" baseline="0" dirty="0">
                <a:solidFill>
                  <a:srgbClr val="FFFFFF"/>
                </a:solidFill>
                <a:latin typeface="Barlow,Bold"/>
              </a:rPr>
              <a:t>businesses and </a:t>
            </a:r>
            <a:r>
              <a:rPr lang="en-US" sz="1200" b="1" i="0" spc="0" baseline="0" dirty="0">
                <a:solidFill>
                  <a:srgbClr val="FFFFFF"/>
                </a:solidFill>
                <a:latin typeface="Arial"/>
              </a:rPr>
              <a:t>c</a:t>
            </a:r>
            <a:r>
              <a:rPr lang="en-US" sz="1200" b="1" i="0" spc="0" baseline="0" dirty="0">
                <a:solidFill>
                  <a:srgbClr val="FFFFFF"/>
                </a:solidFill>
                <a:latin typeface="Barlow,Bold"/>
              </a:rPr>
              <a:t>ooperation. In </a:t>
            </a:r>
            <a:r>
              <a:rPr lang="en-US" sz="1200" b="1" i="0" spc="0" baseline="0" dirty="0">
                <a:solidFill>
                  <a:srgbClr val="FFFFFF"/>
                </a:solidFill>
                <a:latin typeface="Arial"/>
              </a:rPr>
              <a:t>c</a:t>
            </a:r>
            <a:r>
              <a:rPr lang="en-US" sz="1200" b="1" i="0" spc="0" baseline="0" dirty="0">
                <a:solidFill>
                  <a:srgbClr val="FFFFFF"/>
                </a:solidFill>
                <a:latin typeface="Barlow,Bold"/>
              </a:rPr>
              <a:t>ir</a:t>
            </a:r>
            <a:r>
              <a:rPr lang="en-US" sz="1200" b="1" i="0" spc="0" baseline="0" dirty="0">
                <a:solidFill>
                  <a:srgbClr val="FFFFFF"/>
                </a:solidFill>
                <a:latin typeface="Arial"/>
              </a:rPr>
              <a:t>c</a:t>
            </a:r>
            <a:r>
              <a:rPr lang="en-US" sz="1200" b="1" i="0" spc="0" baseline="0" dirty="0">
                <a:solidFill>
                  <a:srgbClr val="FFFFFF"/>
                </a:solidFill>
                <a:latin typeface="Barlow,Bold"/>
              </a:rPr>
              <a:t>ular e</a:t>
            </a:r>
            <a:r>
              <a:rPr lang="en-US" sz="1200" b="1" i="0" spc="0" baseline="0" dirty="0">
                <a:solidFill>
                  <a:srgbClr val="FFFFFF"/>
                </a:solidFill>
                <a:latin typeface="Arial"/>
              </a:rPr>
              <a:t>c</a:t>
            </a:r>
            <a:r>
              <a:rPr lang="en-US" sz="1200" b="1" i="0" spc="0" baseline="0" dirty="0">
                <a:solidFill>
                  <a:srgbClr val="FFFFFF"/>
                </a:solidFill>
                <a:latin typeface="Barlow,Bold"/>
              </a:rPr>
              <a:t>onomy, materials are used effi</a:t>
            </a:r>
            <a:r>
              <a:rPr lang="en-US" sz="1200" b="1" i="0" spc="0" baseline="0" dirty="0">
                <a:solidFill>
                  <a:srgbClr val="FFFFFF"/>
                </a:solidFill>
                <a:latin typeface="Arial"/>
              </a:rPr>
              <a:t>c</a:t>
            </a:r>
            <a:r>
              <a:rPr lang="en-US" sz="1200" b="1" i="0" spc="0" baseline="0" dirty="0">
                <a:solidFill>
                  <a:srgbClr val="FFFFFF"/>
                </a:solidFill>
                <a:latin typeface="Barlow,Bold"/>
              </a:rPr>
              <a:t>iently</a:t>
            </a:r>
            <a:r>
              <a:rPr lang="en-US" sz="1200" b="1" dirty="0">
                <a:solidFill>
                  <a:srgbClr val="FFFFFF"/>
                </a:solidFill>
                <a:latin typeface="Barlow,Bold"/>
              </a:rPr>
              <a:t> </a:t>
            </a:r>
            <a:endParaRPr lang="en-US" sz="1200" b="1" i="0" spc="0" baseline="0" dirty="0">
              <a:solidFill>
                <a:srgbClr val="FFFFFF"/>
              </a:solidFill>
              <a:latin typeface="Barlow,Bold"/>
            </a:endParaRPr>
          </a:p>
          <a:p>
            <a:pPr>
              <a:lnSpc>
                <a:spcPts val="1500"/>
              </a:lnSpc>
            </a:pPr>
            <a:r>
              <a:rPr lang="en-US" sz="1200" b="1" i="0" spc="0" baseline="0" dirty="0">
                <a:solidFill>
                  <a:srgbClr val="FFFFFF"/>
                </a:solidFill>
                <a:latin typeface="Barlow,Bold"/>
              </a:rPr>
              <a:t>and sustainably and</a:t>
            </a:r>
            <a:r>
              <a:rPr lang="en-US" sz="1200" b="1" dirty="0">
                <a:solidFill>
                  <a:srgbClr val="FFFFFF"/>
                </a:solidFill>
                <a:latin typeface="Barlow,Bold"/>
              </a:rPr>
              <a:t> remain </a:t>
            </a:r>
            <a:r>
              <a:rPr lang="en-US" sz="1200" b="1" i="0" spc="0" baseline="0" dirty="0">
                <a:solidFill>
                  <a:srgbClr val="FFFFFF"/>
                </a:solidFill>
                <a:latin typeface="Barlow,Bold"/>
              </a:rPr>
              <a:t>in </a:t>
            </a:r>
            <a:r>
              <a:rPr lang="en-US" sz="1200" b="1" i="0" spc="0" baseline="0" dirty="0">
                <a:solidFill>
                  <a:srgbClr val="FFFFFF"/>
                </a:solidFill>
                <a:latin typeface="Arial"/>
              </a:rPr>
              <a:t>c</a:t>
            </a:r>
            <a:r>
              <a:rPr lang="en-US" sz="1200" b="1" i="0" spc="0" baseline="0" dirty="0">
                <a:solidFill>
                  <a:srgbClr val="FFFFFF"/>
                </a:solidFill>
                <a:latin typeface="Barlow,Bold"/>
              </a:rPr>
              <a:t>ir</a:t>
            </a:r>
            <a:r>
              <a:rPr lang="en-US" sz="1200" b="1" i="0" spc="0" baseline="0" dirty="0">
                <a:solidFill>
                  <a:srgbClr val="FFFFFF"/>
                </a:solidFill>
                <a:latin typeface="Arial"/>
              </a:rPr>
              <a:t>c</a:t>
            </a:r>
            <a:r>
              <a:rPr lang="en-US" sz="1200" b="1" i="0" spc="0" baseline="0" dirty="0">
                <a:solidFill>
                  <a:srgbClr val="FFFFFF"/>
                </a:solidFill>
                <a:latin typeface="Barlow,Bold"/>
              </a:rPr>
              <a:t>ulation safely and long-term. Produ</a:t>
            </a:r>
            <a:r>
              <a:rPr lang="en-US" sz="1200" b="1" i="0" spc="0" baseline="0" dirty="0">
                <a:solidFill>
                  <a:srgbClr val="FFFFFF"/>
                </a:solidFill>
                <a:latin typeface="Arial"/>
              </a:rPr>
              <a:t>c</a:t>
            </a:r>
            <a:r>
              <a:rPr lang="en-US" sz="1200" b="1" i="0" spc="0" baseline="0" dirty="0">
                <a:solidFill>
                  <a:srgbClr val="FFFFFF"/>
                </a:solidFill>
                <a:latin typeface="Barlow,Bold"/>
              </a:rPr>
              <a:t>ts are</a:t>
            </a:r>
            <a:r>
              <a:rPr lang="en-US" sz="1200" b="1" dirty="0">
                <a:solidFill>
                  <a:srgbClr val="FFFFFF"/>
                </a:solidFill>
                <a:latin typeface="Barlow,Bold"/>
              </a:rPr>
              <a:t> </a:t>
            </a:r>
            <a:endParaRPr lang="en-US" sz="1200" b="1" i="0" spc="0" baseline="0" dirty="0">
              <a:solidFill>
                <a:srgbClr val="FFFFFF"/>
              </a:solidFill>
              <a:latin typeface="Barlow,Bold"/>
            </a:endParaRPr>
          </a:p>
          <a:p>
            <a:pPr>
              <a:lnSpc>
                <a:spcPts val="1500"/>
              </a:lnSpc>
            </a:pPr>
            <a:r>
              <a:rPr lang="en-US" sz="1200" b="1" i="0" spc="0" baseline="0" dirty="0">
                <a:solidFill>
                  <a:srgbClr val="FFFFFF"/>
                </a:solidFill>
                <a:latin typeface="Barlow,Bold"/>
              </a:rPr>
              <a:t>shared, rented, </a:t>
            </a:r>
            <a:r>
              <a:rPr lang="en-US" sz="1200" b="1" dirty="0">
                <a:solidFill>
                  <a:srgbClr val="FFFFFF"/>
                </a:solidFill>
                <a:latin typeface="Barlow,Bold"/>
              </a:rPr>
              <a:t>repaired</a:t>
            </a:r>
            <a:r>
              <a:rPr lang="en-US" sz="1200" b="1" i="0" spc="0" baseline="0" dirty="0">
                <a:solidFill>
                  <a:srgbClr val="FFFFFF"/>
                </a:solidFill>
                <a:latin typeface="Barlow,Bold"/>
              </a:rPr>
              <a:t>, and re</a:t>
            </a:r>
            <a:r>
              <a:rPr lang="en-US" sz="1200" b="1" i="0" spc="0" baseline="0" dirty="0">
                <a:solidFill>
                  <a:srgbClr val="FFFFFF"/>
                </a:solidFill>
                <a:latin typeface="Arial"/>
              </a:rPr>
              <a:t>c</a:t>
            </a:r>
            <a:r>
              <a:rPr lang="en-US" sz="1200" b="1" i="0" spc="0" baseline="0" dirty="0">
                <a:solidFill>
                  <a:srgbClr val="FFFFFF"/>
                </a:solidFill>
                <a:latin typeface="Barlow,Bold"/>
              </a:rPr>
              <a:t>y</a:t>
            </a:r>
            <a:r>
              <a:rPr lang="en-US" sz="1200" b="1" i="0" spc="0" baseline="0" dirty="0">
                <a:solidFill>
                  <a:srgbClr val="FFFFFF"/>
                </a:solidFill>
                <a:latin typeface="Arial"/>
              </a:rPr>
              <a:t>c</a:t>
            </a:r>
            <a:r>
              <a:rPr lang="en-US" sz="1200" b="1" i="0" spc="0" baseline="0" dirty="0">
                <a:solidFill>
                  <a:srgbClr val="FFFFFF"/>
                </a:solidFill>
                <a:latin typeface="Barlow,Bold"/>
              </a:rPr>
              <a:t>led. </a:t>
            </a:r>
            <a:r>
              <a:rPr lang="en-US" sz="1200" b="1" dirty="0" err="1">
                <a:solidFill>
                  <a:srgbClr val="FFFFFF"/>
                </a:solidFill>
                <a:latin typeface="Barlow,Bold"/>
              </a:rPr>
              <a:t>Servitisation</a:t>
            </a:r>
            <a:r>
              <a:rPr lang="en-US" sz="1200" b="1" i="0" spc="0" baseline="0" dirty="0">
                <a:solidFill>
                  <a:srgbClr val="FFFFFF"/>
                </a:solidFill>
                <a:latin typeface="Barlow,Bold"/>
              </a:rPr>
              <a:t> is </a:t>
            </a:r>
            <a:r>
              <a:rPr lang="en-US" sz="1200" b="1" dirty="0">
                <a:solidFill>
                  <a:srgbClr val="FFFFFF"/>
                </a:solidFill>
                <a:latin typeface="Barlow,Bold"/>
              </a:rPr>
              <a:t>integrated to</a:t>
            </a:r>
            <a:r>
              <a:rPr lang="en-US" sz="1200" b="1" i="0" spc="0" baseline="0" dirty="0">
                <a:solidFill>
                  <a:srgbClr val="FFFFFF"/>
                </a:solidFill>
                <a:latin typeface="Barlow,Bold"/>
              </a:rPr>
              <a:t> </a:t>
            </a:r>
            <a:r>
              <a:rPr lang="en-US" sz="1200" b="1" i="0" spc="0" baseline="0" dirty="0">
                <a:solidFill>
                  <a:srgbClr val="FFFFFF"/>
                </a:solidFill>
                <a:latin typeface="Arial"/>
              </a:rPr>
              <a:t>c</a:t>
            </a:r>
            <a:r>
              <a:rPr lang="en-US" sz="1200" b="1" i="0" spc="0" baseline="0" dirty="0">
                <a:solidFill>
                  <a:srgbClr val="FFFFFF"/>
                </a:solidFill>
                <a:latin typeface="Barlow,Bold"/>
              </a:rPr>
              <a:t>ir</a:t>
            </a:r>
            <a:r>
              <a:rPr lang="en-US" sz="1200" b="1" i="0" spc="0" baseline="0" dirty="0">
                <a:solidFill>
                  <a:srgbClr val="FFFFFF"/>
                </a:solidFill>
                <a:latin typeface="Arial"/>
              </a:rPr>
              <a:t>c</a:t>
            </a:r>
            <a:r>
              <a:rPr lang="en-US" sz="1200" b="1" i="0" spc="0" baseline="0" dirty="0">
                <a:solidFill>
                  <a:srgbClr val="FFFFFF"/>
                </a:solidFill>
                <a:latin typeface="Barlow,Bold"/>
              </a:rPr>
              <a:t>ular e</a:t>
            </a:r>
            <a:r>
              <a:rPr lang="en-US" sz="1200" b="1" i="0" spc="0" baseline="0" dirty="0">
                <a:solidFill>
                  <a:srgbClr val="FFFFFF"/>
                </a:solidFill>
                <a:latin typeface="Arial"/>
              </a:rPr>
              <a:t>c</a:t>
            </a:r>
            <a:r>
              <a:rPr lang="en-US" sz="1200" b="1" i="0" spc="0" baseline="0" dirty="0">
                <a:solidFill>
                  <a:srgbClr val="FFFFFF"/>
                </a:solidFill>
                <a:latin typeface="Barlow,Bold"/>
              </a:rPr>
              <a:t>onomy.</a:t>
            </a:r>
          </a:p>
        </p:txBody>
      </p:sp>
      <p:sp>
        <p:nvSpPr>
          <p:cNvPr id="759" name="Rectangle 759"/>
          <p:cNvSpPr/>
          <p:nvPr/>
        </p:nvSpPr>
        <p:spPr>
          <a:xfrm>
            <a:off x="5804789" y="1760860"/>
            <a:ext cx="5060681" cy="556563"/>
          </a:xfrm>
          <a:prstGeom prst="rect">
            <a:avLst/>
          </a:prstGeom>
        </p:spPr>
        <p:txBody>
          <a:bodyPr wrap="none" lIns="0" tIns="0" rIns="0" bIns="0" anchor="t">
            <a:spAutoFit/>
          </a:bodyPr>
          <a:lstStyle/>
          <a:p>
            <a:r>
              <a:rPr lang="en-US" sz="1200" b="1" i="0" spc="0" baseline="0" dirty="0">
                <a:solidFill>
                  <a:srgbClr val="FFFFFF"/>
                </a:solidFill>
                <a:latin typeface="Barlow,Bold"/>
              </a:rPr>
              <a:t>Obje</a:t>
            </a:r>
            <a:r>
              <a:rPr lang="en-US" sz="1200" b="1" i="0" spc="0" baseline="0" dirty="0">
                <a:solidFill>
                  <a:srgbClr val="FFFFFF"/>
                </a:solidFill>
                <a:latin typeface="Arial"/>
              </a:rPr>
              <a:t>c</a:t>
            </a:r>
            <a:r>
              <a:rPr lang="en-US" sz="1200" b="1" i="0" spc="0" baseline="0" dirty="0">
                <a:solidFill>
                  <a:srgbClr val="FFFFFF"/>
                </a:solidFill>
                <a:latin typeface="Barlow,Bold"/>
              </a:rPr>
              <a:t>tives and </a:t>
            </a:r>
            <a:r>
              <a:rPr lang="en-US" sz="1200" b="1" dirty="0">
                <a:solidFill>
                  <a:srgbClr val="FFFFFF"/>
                </a:solidFill>
                <a:latin typeface="Barlow,Bold"/>
              </a:rPr>
              <a:t>a</a:t>
            </a:r>
            <a:r>
              <a:rPr lang="en-US" sz="1200" b="1" dirty="0">
                <a:solidFill>
                  <a:srgbClr val="FFFFFF"/>
                </a:solidFill>
                <a:latin typeface="Arial"/>
              </a:rPr>
              <a:t>c</a:t>
            </a:r>
            <a:r>
              <a:rPr lang="en-US" sz="1200" b="1" dirty="0">
                <a:solidFill>
                  <a:srgbClr val="FFFFFF"/>
                </a:solidFill>
                <a:latin typeface="Barlow,Bold"/>
              </a:rPr>
              <a:t>tions </a:t>
            </a:r>
            <a:r>
              <a:rPr lang="en-US" sz="1200" b="1" i="0" spc="0" baseline="0" dirty="0">
                <a:solidFill>
                  <a:srgbClr val="FFFFFF"/>
                </a:solidFill>
                <a:latin typeface="Barlow,Bold"/>
              </a:rPr>
              <a:t>defined </a:t>
            </a:r>
            <a:r>
              <a:rPr lang="en-US" sz="1200" b="1" dirty="0">
                <a:solidFill>
                  <a:srgbClr val="FFFFFF"/>
                </a:solidFill>
                <a:latin typeface="Barlow,Bold"/>
              </a:rPr>
              <a:t>in </a:t>
            </a:r>
            <a:r>
              <a:rPr lang="en-US" sz="1200" b="1" i="0" spc="0" baseline="0" dirty="0">
                <a:solidFill>
                  <a:srgbClr val="FFFFFF"/>
                </a:solidFill>
                <a:latin typeface="Barlow,Bold"/>
              </a:rPr>
              <a:t>Oulu</a:t>
            </a:r>
            <a:r>
              <a:rPr lang="en-US" sz="1200" b="1" i="0" spc="0" baseline="0" dirty="0">
                <a:solidFill>
                  <a:srgbClr val="FFFFFF"/>
                </a:solidFill>
                <a:latin typeface="Arial"/>
              </a:rPr>
              <a:t>'</a:t>
            </a:r>
            <a:r>
              <a:rPr lang="en-US" sz="1200" b="1" i="0" spc="0" baseline="0" dirty="0">
                <a:solidFill>
                  <a:srgbClr val="FFFFFF"/>
                </a:solidFill>
                <a:latin typeface="Barlow,Bold"/>
              </a:rPr>
              <a:t>s </a:t>
            </a:r>
            <a:r>
              <a:rPr lang="en-US" sz="1200" b="1" dirty="0">
                <a:solidFill>
                  <a:srgbClr val="FFFFFF"/>
                </a:solidFill>
                <a:latin typeface="Barlow,Bold"/>
              </a:rPr>
              <a:t>Cir</a:t>
            </a:r>
            <a:r>
              <a:rPr lang="en-US" sz="1200" b="1" dirty="0">
                <a:solidFill>
                  <a:srgbClr val="FFFFFF"/>
                </a:solidFill>
                <a:latin typeface="Arial"/>
                <a:cs typeface="Arial"/>
              </a:rPr>
              <a:t>c</a:t>
            </a:r>
            <a:r>
              <a:rPr lang="en-US" sz="1200" b="1" dirty="0">
                <a:solidFill>
                  <a:srgbClr val="FFFFFF"/>
                </a:solidFill>
                <a:latin typeface="Barlow,Bold"/>
              </a:rPr>
              <a:t>ular</a:t>
            </a:r>
            <a:r>
              <a:rPr lang="en-US" sz="1200" b="1" i="0" spc="0" baseline="0" dirty="0">
                <a:solidFill>
                  <a:srgbClr val="FFFFFF"/>
                </a:solidFill>
                <a:latin typeface="Barlow,Bold"/>
              </a:rPr>
              <a:t> </a:t>
            </a:r>
            <a:r>
              <a:rPr lang="en-US" sz="1200" b="1" dirty="0">
                <a:solidFill>
                  <a:srgbClr val="FFFFFF"/>
                </a:solidFill>
                <a:latin typeface="Barlow,Bold"/>
              </a:rPr>
              <a:t>E</a:t>
            </a:r>
            <a:r>
              <a:rPr lang="en-US" sz="1200" b="1" dirty="0">
                <a:solidFill>
                  <a:srgbClr val="FFFFFF"/>
                </a:solidFill>
                <a:latin typeface="Arial"/>
              </a:rPr>
              <a:t>c</a:t>
            </a:r>
            <a:r>
              <a:rPr lang="en-US" sz="1200" b="1" dirty="0">
                <a:solidFill>
                  <a:srgbClr val="FFFFFF"/>
                </a:solidFill>
                <a:latin typeface="Barlow,Bold"/>
              </a:rPr>
              <a:t>onomy</a:t>
            </a:r>
            <a:r>
              <a:rPr lang="en-US" sz="1200" b="1" i="0" spc="0" baseline="0" dirty="0">
                <a:solidFill>
                  <a:srgbClr val="FFFFFF"/>
                </a:solidFill>
                <a:latin typeface="Barlow,Bold"/>
              </a:rPr>
              <a:t> </a:t>
            </a:r>
            <a:r>
              <a:rPr lang="en-US" sz="1200" b="1" dirty="0">
                <a:solidFill>
                  <a:srgbClr val="FFFFFF"/>
                </a:solidFill>
                <a:latin typeface="Barlow,Bold"/>
              </a:rPr>
              <a:t>Roadmap </a:t>
            </a:r>
            <a:endParaRPr lang="en-US" sz="1200" b="1" i="0" spc="0" baseline="0" dirty="0">
              <a:solidFill>
                <a:srgbClr val="FFFFFF"/>
              </a:solidFill>
              <a:latin typeface="Barlow,Bold"/>
            </a:endParaRPr>
          </a:p>
          <a:p>
            <a:pPr>
              <a:lnSpc>
                <a:spcPts val="1454"/>
              </a:lnSpc>
            </a:pPr>
            <a:r>
              <a:rPr lang="en-US" sz="1200" b="1" i="0" spc="0" baseline="0" dirty="0">
                <a:solidFill>
                  <a:srgbClr val="FFFFFF"/>
                </a:solidFill>
                <a:latin typeface="Barlow,Bold"/>
              </a:rPr>
              <a:t>have been adopted </a:t>
            </a:r>
            <a:r>
              <a:rPr lang="en-US" sz="1200" b="1" i="0" spc="0" baseline="0" dirty="0">
                <a:solidFill>
                  <a:srgbClr val="FFFFFF"/>
                </a:solidFill>
                <a:latin typeface="Arial"/>
              </a:rPr>
              <a:t>w</a:t>
            </a:r>
            <a:r>
              <a:rPr lang="en-US" sz="1200" b="1" i="0" spc="0" baseline="0" dirty="0">
                <a:solidFill>
                  <a:srgbClr val="FFFFFF"/>
                </a:solidFill>
                <a:latin typeface="Barlow,Bold"/>
              </a:rPr>
              <a:t>idely and the </a:t>
            </a:r>
            <a:r>
              <a:rPr lang="en-US" sz="1200" b="1" i="0" spc="0" baseline="0" dirty="0">
                <a:solidFill>
                  <a:srgbClr val="FFFFFF"/>
                </a:solidFill>
                <a:latin typeface="Arial"/>
              </a:rPr>
              <a:t>c</a:t>
            </a:r>
            <a:r>
              <a:rPr lang="en-US" sz="1200" b="1" i="0" spc="0" baseline="0" dirty="0">
                <a:solidFill>
                  <a:srgbClr val="FFFFFF"/>
                </a:solidFill>
                <a:latin typeface="Barlow,Bold"/>
              </a:rPr>
              <a:t>ourses of a</a:t>
            </a:r>
            <a:r>
              <a:rPr lang="en-US" sz="1200" b="1" i="0" spc="0" baseline="0" dirty="0">
                <a:solidFill>
                  <a:srgbClr val="FFFFFF"/>
                </a:solidFill>
                <a:latin typeface="Arial"/>
              </a:rPr>
              <a:t>c</a:t>
            </a:r>
            <a:r>
              <a:rPr lang="en-US" sz="1200" b="1" i="0" spc="0" baseline="0" dirty="0">
                <a:solidFill>
                  <a:srgbClr val="FFFFFF"/>
                </a:solidFill>
                <a:latin typeface="Barlow,Bold"/>
              </a:rPr>
              <a:t>tion </a:t>
            </a:r>
            <a:r>
              <a:rPr lang="en-US" sz="1200" b="1" dirty="0">
                <a:solidFill>
                  <a:srgbClr val="FFFFFF"/>
                </a:solidFill>
                <a:latin typeface="Barlow,Bold"/>
              </a:rPr>
              <a:t>and are </a:t>
            </a:r>
            <a:r>
              <a:rPr lang="en-US" sz="1200" b="1" i="0" spc="0" baseline="0" dirty="0">
                <a:solidFill>
                  <a:srgbClr val="FFFFFF"/>
                </a:solidFill>
                <a:latin typeface="Barlow,Bold"/>
              </a:rPr>
              <a:t>a part of daily</a:t>
            </a:r>
            <a:r>
              <a:rPr lang="en-US" sz="1200" b="1" dirty="0">
                <a:solidFill>
                  <a:srgbClr val="FFFFFF"/>
                </a:solidFill>
                <a:latin typeface="Barlow,Bold"/>
              </a:rPr>
              <a:t> </a:t>
            </a:r>
            <a:endParaRPr lang="en-US" sz="1200" b="1" i="0" spc="0" baseline="0" dirty="0">
              <a:solidFill>
                <a:srgbClr val="FFFFFF"/>
              </a:solidFill>
              <a:latin typeface="Barlow,Bold"/>
            </a:endParaRPr>
          </a:p>
          <a:p>
            <a:pPr marL="0">
              <a:lnSpc>
                <a:spcPts val="1439"/>
              </a:lnSpc>
            </a:pPr>
            <a:r>
              <a:rPr lang="en-US" sz="1200" b="1" i="0" spc="0" baseline="0" dirty="0">
                <a:solidFill>
                  <a:srgbClr val="FFFFFF"/>
                </a:solidFill>
                <a:latin typeface="Barlow,Bold"/>
              </a:rPr>
              <a:t>life.</a:t>
            </a:r>
          </a:p>
        </p:txBody>
      </p:sp>
      <p:sp>
        <p:nvSpPr>
          <p:cNvPr id="760" name="Rectangle 760"/>
          <p:cNvSpPr/>
          <p:nvPr/>
        </p:nvSpPr>
        <p:spPr>
          <a:xfrm>
            <a:off x="6723380" y="2933153"/>
            <a:ext cx="3617978" cy="351378"/>
          </a:xfrm>
          <a:prstGeom prst="rect">
            <a:avLst/>
          </a:prstGeom>
        </p:spPr>
        <p:txBody>
          <a:bodyPr wrap="none" lIns="0" tIns="0" rIns="0" bIns="0" anchor="t">
            <a:spAutoFit/>
          </a:bodyPr>
          <a:lstStyle/>
          <a:p>
            <a:r>
              <a:rPr lang="en-US" sz="1100" b="0" i="0" spc="0" baseline="0" dirty="0">
                <a:solidFill>
                  <a:srgbClr val="000000"/>
                </a:solidFill>
                <a:latin typeface="Barlow"/>
              </a:rPr>
              <a:t>Implementation of the </a:t>
            </a:r>
            <a:r>
              <a:rPr lang="en-US" sz="1100" dirty="0">
                <a:solidFill>
                  <a:srgbClr val="000000"/>
                </a:solidFill>
                <a:latin typeface="Barlow"/>
              </a:rPr>
              <a:t>Circular</a:t>
            </a:r>
            <a:r>
              <a:rPr lang="en-US" sz="1100" b="0" i="0" spc="0" baseline="0" dirty="0">
                <a:solidFill>
                  <a:srgbClr val="000000"/>
                </a:solidFill>
                <a:latin typeface="Barlow"/>
              </a:rPr>
              <a:t> </a:t>
            </a:r>
            <a:r>
              <a:rPr lang="en-US" sz="1100" dirty="0">
                <a:solidFill>
                  <a:srgbClr val="000000"/>
                </a:solidFill>
                <a:latin typeface="Barlow"/>
              </a:rPr>
              <a:t>Economy</a:t>
            </a:r>
            <a:r>
              <a:rPr lang="en-US" sz="1100" b="0" i="0" spc="0" baseline="0" dirty="0">
                <a:solidFill>
                  <a:srgbClr val="000000"/>
                </a:solidFill>
                <a:latin typeface="Barlow"/>
              </a:rPr>
              <a:t> </a:t>
            </a:r>
            <a:r>
              <a:rPr lang="en-US" sz="1100" dirty="0">
                <a:solidFill>
                  <a:srgbClr val="000000"/>
                </a:solidFill>
                <a:latin typeface="Barlow"/>
              </a:rPr>
              <a:t>Roadmap</a:t>
            </a:r>
            <a:r>
              <a:rPr lang="en-US" sz="1100" b="0" i="0" spc="0" baseline="0" dirty="0">
                <a:solidFill>
                  <a:srgbClr val="000000"/>
                </a:solidFill>
                <a:latin typeface="Barlow"/>
              </a:rPr>
              <a:t> </a:t>
            </a:r>
            <a:r>
              <a:rPr lang="en-US" sz="1100" dirty="0">
                <a:solidFill>
                  <a:srgbClr val="000000"/>
                </a:solidFill>
                <a:latin typeface="Barlow"/>
              </a:rPr>
              <a:t>actions</a:t>
            </a:r>
            <a:r>
              <a:rPr lang="en-US" sz="1100" b="0" i="0" spc="0" baseline="0" dirty="0">
                <a:solidFill>
                  <a:srgbClr val="000000"/>
                </a:solidFill>
                <a:latin typeface="Barlow"/>
              </a:rPr>
              <a:t>.</a:t>
            </a:r>
            <a:r>
              <a:rPr lang="en-US" sz="1100" dirty="0">
                <a:solidFill>
                  <a:srgbClr val="000000"/>
                </a:solidFill>
                <a:latin typeface="Barlow"/>
              </a:rPr>
              <a:t> </a:t>
            </a:r>
            <a:endParaRPr lang="en-US" sz="1100" b="0" i="0" spc="0" baseline="0" dirty="0">
              <a:solidFill>
                <a:srgbClr val="000000"/>
              </a:solidFill>
              <a:latin typeface="Barlow"/>
            </a:endParaRPr>
          </a:p>
          <a:p>
            <a:pPr marL="0">
              <a:lnSpc>
                <a:spcPts val="1558"/>
              </a:lnSpc>
            </a:pPr>
            <a:r>
              <a:rPr lang="en-US" sz="1100" b="0" i="0" spc="0" baseline="0" dirty="0">
                <a:solidFill>
                  <a:srgbClr val="000000"/>
                </a:solidFill>
                <a:latin typeface="Barlow"/>
              </a:rPr>
              <a:t>Qualitative evaluation.</a:t>
            </a:r>
          </a:p>
        </p:txBody>
      </p:sp>
      <p:sp>
        <p:nvSpPr>
          <p:cNvPr id="761" name="Rectangle 761"/>
          <p:cNvSpPr/>
          <p:nvPr/>
        </p:nvSpPr>
        <p:spPr>
          <a:xfrm>
            <a:off x="6692138" y="5095678"/>
            <a:ext cx="3686907" cy="335989"/>
          </a:xfrm>
          <a:prstGeom prst="rect">
            <a:avLst/>
          </a:prstGeom>
        </p:spPr>
        <p:txBody>
          <a:bodyPr wrap="none" lIns="0" tIns="0" rIns="0" bIns="0" anchor="t">
            <a:spAutoFit/>
          </a:bodyPr>
          <a:lstStyle/>
          <a:p>
            <a:r>
              <a:rPr lang="en-US" sz="1100" dirty="0" err="1">
                <a:solidFill>
                  <a:srgbClr val="000000"/>
                </a:solidFill>
                <a:latin typeface="Barlow"/>
              </a:rPr>
              <a:t>Utilisation</a:t>
            </a:r>
            <a:r>
              <a:rPr lang="en-US" sz="1100" dirty="0">
                <a:solidFill>
                  <a:srgbClr val="000000"/>
                </a:solidFill>
                <a:latin typeface="Barlow"/>
              </a:rPr>
              <a:t> rates of diverse waste</a:t>
            </a:r>
            <a:r>
              <a:rPr lang="en-US" sz="1100" b="0" i="0" spc="0" baseline="0" dirty="0">
                <a:solidFill>
                  <a:srgbClr val="000000"/>
                </a:solidFill>
                <a:latin typeface="Barlow"/>
              </a:rPr>
              <a:t> components (</a:t>
            </a:r>
            <a:r>
              <a:rPr lang="en-US" sz="1100" dirty="0">
                <a:solidFill>
                  <a:srgbClr val="000000"/>
                </a:solidFill>
                <a:latin typeface="Barlow"/>
              </a:rPr>
              <a:t>combustible </a:t>
            </a:r>
            <a:endParaRPr lang="en-US" sz="1103" b="0" i="0" spc="0" baseline="0" dirty="0">
              <a:solidFill>
                <a:srgbClr val="000000"/>
              </a:solidFill>
              <a:latin typeface="Barlow"/>
            </a:endParaRPr>
          </a:p>
          <a:p>
            <a:pPr marL="0">
              <a:lnSpc>
                <a:spcPts val="1320"/>
              </a:lnSpc>
            </a:pPr>
            <a:r>
              <a:rPr lang="en-US" sz="1100" b="0" i="0" spc="0" baseline="0" dirty="0">
                <a:solidFill>
                  <a:srgbClr val="000000"/>
                </a:solidFill>
                <a:latin typeface="Barlow"/>
              </a:rPr>
              <a:t>waste + separately recycled biowaste)</a:t>
            </a:r>
          </a:p>
        </p:txBody>
      </p:sp>
      <p:sp>
        <p:nvSpPr>
          <p:cNvPr id="762" name="Rectangle 762"/>
          <p:cNvSpPr/>
          <p:nvPr/>
        </p:nvSpPr>
        <p:spPr>
          <a:xfrm>
            <a:off x="848867" y="116966"/>
            <a:ext cx="1974900" cy="153888"/>
          </a:xfrm>
          <a:prstGeom prst="rect">
            <a:avLst/>
          </a:prstGeom>
        </p:spPr>
        <p:txBody>
          <a:bodyPr wrap="none" lIns="0" tIns="0" rIns="0" bIns="0" anchor="t">
            <a:spAutoFit/>
          </a:bodyPr>
          <a:lstStyle/>
          <a:p>
            <a:r>
              <a:rPr lang="en-US" sz="1000" dirty="0">
                <a:solidFill>
                  <a:srgbClr val="F05A5A"/>
                </a:solidFill>
                <a:latin typeface="Calibri"/>
              </a:rPr>
              <a:t>Focus Area </a:t>
            </a:r>
            <a:r>
              <a:rPr lang="en-US" sz="1000" b="0" i="0" spc="0" baseline="0" dirty="0">
                <a:solidFill>
                  <a:srgbClr val="F05A5A"/>
                </a:solidFill>
                <a:latin typeface="Calibri"/>
              </a:rPr>
              <a:t>2: </a:t>
            </a:r>
            <a:r>
              <a:rPr lang="en-US" sz="1000" dirty="0">
                <a:solidFill>
                  <a:srgbClr val="F05A5A"/>
                </a:solidFill>
                <a:latin typeface="Calibri"/>
              </a:rPr>
              <a:t>We Act Resource-wisely</a:t>
            </a:r>
            <a:endParaRPr lang="fi-FI" dirty="0"/>
          </a:p>
        </p:txBody>
      </p:sp>
      <p:sp>
        <p:nvSpPr>
          <p:cNvPr id="763" name="Rectangle 763"/>
          <p:cNvSpPr/>
          <p:nvPr/>
        </p:nvSpPr>
        <p:spPr>
          <a:xfrm>
            <a:off x="859764" y="5201207"/>
            <a:ext cx="4257576" cy="335989"/>
          </a:xfrm>
          <a:prstGeom prst="rect">
            <a:avLst/>
          </a:prstGeom>
        </p:spPr>
        <p:txBody>
          <a:bodyPr wrap="none" lIns="0" tIns="0" rIns="0" bIns="0" anchor="t">
            <a:spAutoFit/>
          </a:bodyPr>
          <a:lstStyle/>
          <a:p>
            <a:r>
              <a:rPr lang="en-US" sz="1100" b="0" i="0" spc="0" baseline="0" dirty="0">
                <a:solidFill>
                  <a:srgbClr val="000000"/>
                </a:solidFill>
                <a:latin typeface="Barlow"/>
              </a:rPr>
              <a:t>Positive </a:t>
            </a:r>
            <a:r>
              <a:rPr lang="en-US" sz="1100" dirty="0">
                <a:solidFill>
                  <a:srgbClr val="000000"/>
                </a:solidFill>
                <a:latin typeface="Barlow"/>
              </a:rPr>
              <a:t>attitude </a:t>
            </a:r>
            <a:r>
              <a:rPr lang="en-US" sz="1100" b="0" i="0" spc="0" baseline="0" dirty="0">
                <a:solidFill>
                  <a:srgbClr val="000000"/>
                </a:solidFill>
                <a:latin typeface="Barlow"/>
              </a:rPr>
              <a:t>toward circular economy is promoted with positive,</a:t>
            </a:r>
            <a:r>
              <a:rPr lang="en-US" sz="1100" dirty="0">
                <a:solidFill>
                  <a:srgbClr val="000000"/>
                </a:solidFill>
                <a:latin typeface="Barlow"/>
              </a:rPr>
              <a:t> </a:t>
            </a:r>
            <a:endParaRPr lang="fi-FI" dirty="0"/>
          </a:p>
          <a:p>
            <a:pPr marL="0">
              <a:lnSpc>
                <a:spcPts val="1292"/>
              </a:lnSpc>
            </a:pPr>
            <a:r>
              <a:rPr lang="en-US" sz="1100" b="0" i="0" spc="0" baseline="0" dirty="0">
                <a:solidFill>
                  <a:srgbClr val="000000"/>
                </a:solidFill>
                <a:latin typeface="Barlow"/>
              </a:rPr>
              <a:t>e</a:t>
            </a:r>
            <a:r>
              <a:rPr lang="en-US" sz="1100" b="0" i="0" spc="0" baseline="0" dirty="0">
                <a:solidFill>
                  <a:srgbClr val="000000"/>
                </a:solidFill>
                <a:latin typeface="Arial"/>
              </a:rPr>
              <a:t>x</a:t>
            </a:r>
            <a:r>
              <a:rPr lang="en-US" sz="1100" b="0" i="0" spc="0" baseline="0" dirty="0">
                <a:solidFill>
                  <a:srgbClr val="000000"/>
                </a:solidFill>
                <a:latin typeface="Barlow"/>
              </a:rPr>
              <a:t>citing, and open communication.</a:t>
            </a:r>
          </a:p>
        </p:txBody>
      </p:sp>
      <p:sp>
        <p:nvSpPr>
          <p:cNvPr id="764" name="Rectangle 764"/>
          <p:cNvSpPr/>
          <p:nvPr/>
        </p:nvSpPr>
        <p:spPr>
          <a:xfrm>
            <a:off x="831850" y="4544769"/>
            <a:ext cx="4180632" cy="537327"/>
          </a:xfrm>
          <a:prstGeom prst="rect">
            <a:avLst/>
          </a:prstGeom>
        </p:spPr>
        <p:txBody>
          <a:bodyPr wrap="none" lIns="0" tIns="0" rIns="0" bIns="0" anchor="t">
            <a:spAutoFit/>
          </a:bodyPr>
          <a:lstStyle/>
          <a:p>
            <a:r>
              <a:rPr lang="en-US" sz="1100" b="0" i="0" spc="0" baseline="0" dirty="0">
                <a:solidFill>
                  <a:srgbClr val="000000"/>
                </a:solidFill>
                <a:latin typeface="Barlow"/>
              </a:rPr>
              <a:t>Sharing economy and joint use are promoted by developing libraries,</a:t>
            </a:r>
            <a:r>
              <a:rPr lang="en-US" sz="1100" dirty="0">
                <a:solidFill>
                  <a:srgbClr val="000000"/>
                </a:solidFill>
                <a:latin typeface="Barlow"/>
              </a:rPr>
              <a:t> </a:t>
            </a:r>
            <a:endParaRPr lang="en-US" sz="1100" b="0" i="0" spc="0" baseline="0">
              <a:solidFill>
                <a:srgbClr val="000000"/>
              </a:solidFill>
              <a:latin typeface="Barlow"/>
            </a:endParaRPr>
          </a:p>
          <a:p>
            <a:pPr>
              <a:lnSpc>
                <a:spcPts val="1540"/>
              </a:lnSpc>
            </a:pPr>
            <a:r>
              <a:rPr lang="en-US" sz="1100" b="0" i="0" spc="0" baseline="0" dirty="0">
                <a:solidFill>
                  <a:srgbClr val="000000"/>
                </a:solidFill>
                <a:latin typeface="Barlow"/>
              </a:rPr>
              <a:t>community spaces etc. as </a:t>
            </a:r>
            <a:r>
              <a:rPr lang="en-US" sz="1100" b="0" i="0" spc="0" baseline="0" dirty="0" err="1">
                <a:solidFill>
                  <a:srgbClr val="000000"/>
                </a:solidFill>
                <a:latin typeface="Barlow"/>
              </a:rPr>
              <a:t>centres</a:t>
            </a:r>
            <a:r>
              <a:rPr lang="en-US" sz="1100" b="0" i="0" spc="0" baseline="0" dirty="0">
                <a:solidFill>
                  <a:srgbClr val="000000"/>
                </a:solidFill>
                <a:latin typeface="Barlow"/>
              </a:rPr>
              <a:t> of sharing </a:t>
            </a:r>
            <a:r>
              <a:rPr lang="en-US" sz="1100" dirty="0">
                <a:solidFill>
                  <a:srgbClr val="000000"/>
                </a:solidFill>
                <a:latin typeface="Barlow"/>
              </a:rPr>
              <a:t>economy</a:t>
            </a:r>
          </a:p>
          <a:p>
            <a:pPr>
              <a:lnSpc>
                <a:spcPts val="1540"/>
              </a:lnSpc>
            </a:pPr>
            <a:r>
              <a:rPr lang="en-US" sz="1100" dirty="0">
                <a:solidFill>
                  <a:srgbClr val="000000"/>
                </a:solidFill>
                <a:latin typeface="Barlow"/>
              </a:rPr>
              <a:t>and</a:t>
            </a:r>
            <a:r>
              <a:rPr lang="en-US" sz="1100" b="0" i="0" spc="0" baseline="0" dirty="0">
                <a:solidFill>
                  <a:srgbClr val="000000"/>
                </a:solidFill>
                <a:latin typeface="Barlow"/>
              </a:rPr>
              <a:t> encouraging for</a:t>
            </a:r>
            <a:r>
              <a:rPr lang="en-US" sz="1100" dirty="0">
                <a:solidFill>
                  <a:srgbClr val="000000"/>
                </a:solidFill>
                <a:latin typeface="Barlow"/>
              </a:rPr>
              <a:t> </a:t>
            </a:r>
            <a:r>
              <a:rPr lang="en-US" sz="1100" b="0" i="0" spc="0" baseline="0" dirty="0">
                <a:solidFill>
                  <a:srgbClr val="000000"/>
                </a:solidFill>
                <a:latin typeface="Barlow"/>
              </a:rPr>
              <a:t>communality.</a:t>
            </a:r>
            <a:endParaRPr lang="en-US" dirty="0"/>
          </a:p>
        </p:txBody>
      </p:sp>
    </p:spTree>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Freeform 765"/>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766" name="Picture 10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741152" y="669036"/>
            <a:ext cx="643127" cy="647700"/>
          </a:xfrm>
          <a:prstGeom prst="rect">
            <a:avLst/>
          </a:prstGeom>
          <a:noFill/>
        </p:spPr>
      </p:pic>
      <p:pic>
        <p:nvPicPr>
          <p:cNvPr id="767" name="Picture 10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23900" y="5751576"/>
            <a:ext cx="1249680" cy="623316"/>
          </a:xfrm>
          <a:prstGeom prst="rect">
            <a:avLst/>
          </a:prstGeom>
          <a:noFill/>
        </p:spPr>
      </p:pic>
      <p:sp>
        <p:nvSpPr>
          <p:cNvPr id="768" name="Freeform 768"/>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769" name="Picture 10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741152" y="669036"/>
            <a:ext cx="643127" cy="647700"/>
          </a:xfrm>
          <a:prstGeom prst="rect">
            <a:avLst/>
          </a:prstGeom>
          <a:noFill/>
        </p:spPr>
      </p:pic>
      <p:sp>
        <p:nvSpPr>
          <p:cNvPr id="770" name="Freeform 770"/>
          <p:cNvSpPr/>
          <p:nvPr/>
        </p:nvSpPr>
        <p:spPr>
          <a:xfrm>
            <a:off x="845819" y="1696212"/>
            <a:ext cx="934213" cy="833629"/>
          </a:xfrm>
          <a:custGeom>
            <a:avLst/>
            <a:gdLst/>
            <a:ahLst/>
            <a:cxnLst/>
            <a:rect l="0" t="0" r="0" b="0"/>
            <a:pathLst>
              <a:path w="934213" h="833629">
                <a:moveTo>
                  <a:pt x="642367" y="803910"/>
                </a:moveTo>
                <a:cubicBezTo>
                  <a:pt x="803276" y="803910"/>
                  <a:pt x="934213" y="672973"/>
                  <a:pt x="934213" y="512065"/>
                </a:cubicBezTo>
                <a:cubicBezTo>
                  <a:pt x="934213" y="406781"/>
                  <a:pt x="877825" y="311531"/>
                  <a:pt x="789306" y="260097"/>
                </a:cubicBezTo>
                <a:cubicBezTo>
                  <a:pt x="752475" y="110363"/>
                  <a:pt x="615189" y="0"/>
                  <a:pt x="454533" y="0"/>
                </a:cubicBezTo>
                <a:cubicBezTo>
                  <a:pt x="270536" y="0"/>
                  <a:pt x="119711" y="143384"/>
                  <a:pt x="110465" y="322961"/>
                </a:cubicBezTo>
                <a:cubicBezTo>
                  <a:pt x="41885" y="376429"/>
                  <a:pt x="0" y="459360"/>
                  <a:pt x="0" y="548386"/>
                </a:cubicBezTo>
                <a:cubicBezTo>
                  <a:pt x="0" y="705612"/>
                  <a:pt x="128029" y="833629"/>
                  <a:pt x="285395" y="833629"/>
                </a:cubicBezTo>
                <a:cubicBezTo>
                  <a:pt x="297612" y="833629"/>
                  <a:pt x="309652" y="832740"/>
                  <a:pt x="321526" y="831216"/>
                </a:cubicBezTo>
                <a:lnTo>
                  <a:pt x="323317" y="813054"/>
                </a:lnTo>
                <a:lnTo>
                  <a:pt x="259284" y="739394"/>
                </a:lnTo>
                <a:cubicBezTo>
                  <a:pt x="165050" y="726567"/>
                  <a:pt x="92368" y="646049"/>
                  <a:pt x="92368" y="548386"/>
                </a:cubicBezTo>
                <a:cubicBezTo>
                  <a:pt x="92368" y="470535"/>
                  <a:pt x="138354" y="403606"/>
                  <a:pt x="204610" y="373127"/>
                </a:cubicBezTo>
                <a:cubicBezTo>
                  <a:pt x="203188" y="362331"/>
                  <a:pt x="202388" y="351536"/>
                  <a:pt x="202388" y="340487"/>
                </a:cubicBezTo>
                <a:cubicBezTo>
                  <a:pt x="202388" y="203454"/>
                  <a:pt x="315303" y="92329"/>
                  <a:pt x="454533" y="92329"/>
                </a:cubicBezTo>
                <a:cubicBezTo>
                  <a:pt x="588011" y="92329"/>
                  <a:pt x="697103" y="194184"/>
                  <a:pt x="706120" y="323216"/>
                </a:cubicBezTo>
                <a:cubicBezTo>
                  <a:pt x="784988" y="349759"/>
                  <a:pt x="841883" y="424308"/>
                  <a:pt x="841883" y="512065"/>
                </a:cubicBezTo>
                <a:cubicBezTo>
                  <a:pt x="841883" y="622300"/>
                  <a:pt x="752603" y="711581"/>
                  <a:pt x="642367" y="711581"/>
                </a:cubicBezTo>
                <a:cubicBezTo>
                  <a:pt x="633731" y="711581"/>
                  <a:pt x="625348" y="710947"/>
                  <a:pt x="616967" y="709930"/>
                </a:cubicBezTo>
                <a:lnTo>
                  <a:pt x="629794" y="803403"/>
                </a:lnTo>
                <a:cubicBezTo>
                  <a:pt x="633984" y="803529"/>
                  <a:pt x="638175" y="803910"/>
                  <a:pt x="642367" y="803910"/>
                </a:cubicBez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71" name="Freeform 771"/>
          <p:cNvSpPr/>
          <p:nvPr/>
        </p:nvSpPr>
        <p:spPr>
          <a:xfrm>
            <a:off x="1046988" y="2089404"/>
            <a:ext cx="455675" cy="783337"/>
          </a:xfrm>
          <a:custGeom>
            <a:avLst/>
            <a:gdLst/>
            <a:ahLst/>
            <a:cxnLst/>
            <a:rect l="0" t="0" r="0" b="0"/>
            <a:pathLst>
              <a:path w="455675" h="783337">
                <a:moveTo>
                  <a:pt x="416559" y="0"/>
                </a:moveTo>
                <a:lnTo>
                  <a:pt x="328803" y="133224"/>
                </a:lnTo>
                <a:lnTo>
                  <a:pt x="315340" y="16764"/>
                </a:lnTo>
                <a:lnTo>
                  <a:pt x="215900" y="19050"/>
                </a:lnTo>
                <a:lnTo>
                  <a:pt x="198780" y="264161"/>
                </a:lnTo>
                <a:lnTo>
                  <a:pt x="39598" y="137795"/>
                </a:lnTo>
                <a:lnTo>
                  <a:pt x="0" y="179325"/>
                </a:lnTo>
                <a:lnTo>
                  <a:pt x="138861" y="339471"/>
                </a:lnTo>
                <a:lnTo>
                  <a:pt x="189433" y="397892"/>
                </a:lnTo>
                <a:lnTo>
                  <a:pt x="187198" y="420751"/>
                </a:lnTo>
                <a:lnTo>
                  <a:pt x="151688" y="783337"/>
                </a:lnTo>
                <a:lnTo>
                  <a:pt x="414147" y="783337"/>
                </a:lnTo>
                <a:lnTo>
                  <a:pt x="361823" y="398907"/>
                </a:lnTo>
                <a:lnTo>
                  <a:pt x="347472" y="294260"/>
                </a:lnTo>
                <a:lnTo>
                  <a:pt x="345948" y="282321"/>
                </a:lnTo>
                <a:lnTo>
                  <a:pt x="455675" y="20956"/>
                </a:lnTo>
                <a:close/>
                <a:moveTo>
                  <a:pt x="3721608" y="4768596"/>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72" name="Freeform 772"/>
          <p:cNvSpPr/>
          <p:nvPr/>
        </p:nvSpPr>
        <p:spPr>
          <a:xfrm>
            <a:off x="528500" y="6455905"/>
            <a:ext cx="118714" cy="504562"/>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122068">
            <a:noFill/>
          </a:ln>
        </p:spPr>
        <p:style>
          <a:lnRef idx="2">
            <a:schemeClr val="accent1">
              <a:shade val="50000"/>
            </a:schemeClr>
          </a:lnRef>
          <a:fillRef idx="1">
            <a:schemeClr val="accent1"/>
          </a:fillRef>
          <a:effectRef idx="0">
            <a:schemeClr val="accent1"/>
          </a:effectRef>
          <a:fontRef idx="minor">
            <a:schemeClr val="lt1"/>
          </a:fontRef>
        </p:style>
      </p:sp>
      <p:sp>
        <p:nvSpPr>
          <p:cNvPr id="773" name="Freeform 773"/>
          <p:cNvSpPr/>
          <p:nvPr/>
        </p:nvSpPr>
        <p:spPr>
          <a:xfrm>
            <a:off x="401929" y="5955791"/>
            <a:ext cx="371857" cy="635632"/>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122068">
            <a:noFill/>
          </a:ln>
        </p:spPr>
        <p:style>
          <a:lnRef idx="2">
            <a:schemeClr val="accent1">
              <a:shade val="50000"/>
            </a:schemeClr>
          </a:lnRef>
          <a:fillRef idx="1">
            <a:schemeClr val="accent1"/>
          </a:fillRef>
          <a:effectRef idx="0">
            <a:schemeClr val="accent1"/>
          </a:effectRef>
          <a:fontRef idx="minor">
            <a:schemeClr val="lt1"/>
          </a:fontRef>
        </p:style>
      </p:sp>
      <p:sp>
        <p:nvSpPr>
          <p:cNvPr id="774" name="Freeform 774"/>
          <p:cNvSpPr/>
          <p:nvPr/>
        </p:nvSpPr>
        <p:spPr>
          <a:xfrm>
            <a:off x="199316" y="6311124"/>
            <a:ext cx="118714" cy="504562"/>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122068">
            <a:noFill/>
          </a:ln>
        </p:spPr>
        <p:style>
          <a:lnRef idx="2">
            <a:schemeClr val="accent1">
              <a:shade val="50000"/>
            </a:schemeClr>
          </a:lnRef>
          <a:fillRef idx="1">
            <a:schemeClr val="accent1"/>
          </a:fillRef>
          <a:effectRef idx="0">
            <a:schemeClr val="accent1"/>
          </a:effectRef>
          <a:fontRef idx="minor">
            <a:schemeClr val="lt1"/>
          </a:fontRef>
        </p:style>
      </p:sp>
      <p:sp>
        <p:nvSpPr>
          <p:cNvPr id="775" name="Freeform 775"/>
          <p:cNvSpPr/>
          <p:nvPr/>
        </p:nvSpPr>
        <p:spPr>
          <a:xfrm>
            <a:off x="72745" y="5811010"/>
            <a:ext cx="371857" cy="635632"/>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122068">
            <a:noFill/>
          </a:ln>
        </p:spPr>
        <p:style>
          <a:lnRef idx="2">
            <a:schemeClr val="accent1">
              <a:shade val="50000"/>
            </a:schemeClr>
          </a:lnRef>
          <a:fillRef idx="1">
            <a:schemeClr val="accent1"/>
          </a:fillRef>
          <a:effectRef idx="0">
            <a:schemeClr val="accent1"/>
          </a:effectRef>
          <a:fontRef idx="minor">
            <a:schemeClr val="lt1"/>
          </a:fontRef>
        </p:style>
      </p:sp>
      <p:sp>
        <p:nvSpPr>
          <p:cNvPr id="776" name="Freeform 776"/>
          <p:cNvSpPr/>
          <p:nvPr/>
        </p:nvSpPr>
        <p:spPr>
          <a:xfrm>
            <a:off x="3787399" y="6027581"/>
            <a:ext cx="434449" cy="581143"/>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122605">
            <a:noFill/>
          </a:ln>
        </p:spPr>
        <p:style>
          <a:lnRef idx="2">
            <a:schemeClr val="accent1">
              <a:shade val="50000"/>
            </a:schemeClr>
          </a:lnRef>
          <a:fillRef idx="1">
            <a:schemeClr val="accent1"/>
          </a:fillRef>
          <a:effectRef idx="0">
            <a:schemeClr val="accent1"/>
          </a:effectRef>
          <a:fontRef idx="minor">
            <a:schemeClr val="lt1"/>
          </a:fontRef>
        </p:style>
      </p:sp>
      <p:sp>
        <p:nvSpPr>
          <p:cNvPr id="777" name="Freeform 777"/>
          <p:cNvSpPr/>
          <p:nvPr/>
        </p:nvSpPr>
        <p:spPr>
          <a:xfrm>
            <a:off x="3954504" y="6529526"/>
            <a:ext cx="62625" cy="325274"/>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122605">
            <a:noFill/>
          </a:ln>
        </p:spPr>
        <p:style>
          <a:lnRef idx="2">
            <a:schemeClr val="accent1">
              <a:shade val="50000"/>
            </a:schemeClr>
          </a:lnRef>
          <a:fillRef idx="1">
            <a:schemeClr val="accent1"/>
          </a:fillRef>
          <a:effectRef idx="0">
            <a:schemeClr val="accent1"/>
          </a:effectRef>
          <a:fontRef idx="minor">
            <a:schemeClr val="lt1"/>
          </a:fontRef>
        </p:style>
      </p:sp>
      <p:sp>
        <p:nvSpPr>
          <p:cNvPr id="778" name="Freeform 778"/>
          <p:cNvSpPr/>
          <p:nvPr/>
        </p:nvSpPr>
        <p:spPr>
          <a:xfrm>
            <a:off x="4151332" y="5693655"/>
            <a:ext cx="742908" cy="990373"/>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209655">
            <a:noFill/>
          </a:ln>
        </p:spPr>
        <p:style>
          <a:lnRef idx="2">
            <a:schemeClr val="accent1">
              <a:shade val="50000"/>
            </a:schemeClr>
          </a:lnRef>
          <a:fillRef idx="1">
            <a:schemeClr val="accent1"/>
          </a:fillRef>
          <a:effectRef idx="0">
            <a:schemeClr val="accent1"/>
          </a:effectRef>
          <a:fontRef idx="minor">
            <a:schemeClr val="lt1"/>
          </a:fontRef>
        </p:style>
      </p:sp>
      <p:pic>
        <p:nvPicPr>
          <p:cNvPr id="779" name="Picture 77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138695" y="6549060"/>
            <a:ext cx="717697" cy="321640"/>
          </a:xfrm>
          <a:prstGeom prst="rect">
            <a:avLst/>
          </a:prstGeom>
          <a:noFill/>
        </p:spPr>
      </p:pic>
      <p:pic>
        <p:nvPicPr>
          <p:cNvPr id="780" name="Picture 78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044887" y="6143354"/>
            <a:ext cx="672068" cy="696294"/>
          </a:xfrm>
          <a:prstGeom prst="rect">
            <a:avLst/>
          </a:prstGeom>
          <a:noFill/>
        </p:spPr>
      </p:pic>
      <p:sp>
        <p:nvSpPr>
          <p:cNvPr id="781" name="Freeform 781"/>
          <p:cNvSpPr/>
          <p:nvPr/>
        </p:nvSpPr>
        <p:spPr>
          <a:xfrm>
            <a:off x="7063399" y="6498676"/>
            <a:ext cx="198435" cy="345297"/>
          </a:xfrm>
          <a:custGeom>
            <a:avLst/>
            <a:gdLst/>
            <a:ahLst/>
            <a:cxnLst/>
            <a:rect l="0" t="0" r="0" b="0"/>
            <a:pathLst>
              <a:path w="379489" h="659480">
                <a:moveTo>
                  <a:pt x="189713" y="63"/>
                </a:moveTo>
                <a:cubicBezTo>
                  <a:pt x="95784" y="63"/>
                  <a:pt x="59093" y="101473"/>
                  <a:pt x="39383" y="179882"/>
                </a:cubicBezTo>
                <a:lnTo>
                  <a:pt x="0" y="325742"/>
                </a:lnTo>
                <a:cubicBezTo>
                  <a:pt x="0" y="375424"/>
                  <a:pt x="51524" y="418185"/>
                  <a:pt x="116040" y="437438"/>
                </a:cubicBezTo>
                <a:lnTo>
                  <a:pt x="116040" y="596587"/>
                </a:lnTo>
                <a:cubicBezTo>
                  <a:pt x="116040" y="631303"/>
                  <a:pt x="149060" y="659480"/>
                  <a:pt x="189726" y="659480"/>
                </a:cubicBezTo>
                <a:cubicBezTo>
                  <a:pt x="230404" y="659480"/>
                  <a:pt x="263436" y="631303"/>
                  <a:pt x="263436" y="596587"/>
                </a:cubicBezTo>
                <a:lnTo>
                  <a:pt x="263436" y="437502"/>
                </a:lnTo>
                <a:cubicBezTo>
                  <a:pt x="327902" y="418211"/>
                  <a:pt x="379489" y="375501"/>
                  <a:pt x="379489" y="325806"/>
                </a:cubicBezTo>
                <a:lnTo>
                  <a:pt x="340094" y="179819"/>
                </a:lnTo>
                <a:cubicBezTo>
                  <a:pt x="317805" y="102451"/>
                  <a:pt x="283705" y="0"/>
                  <a:pt x="189764" y="0"/>
                </a:cubicBezTo>
                <a:close/>
                <a:moveTo>
                  <a:pt x="217653" y="660069"/>
                </a:moveTo>
              </a:path>
            </a:pathLst>
          </a:custGeom>
          <a:solidFill>
            <a:srgbClr val="FFFFFF">
              <a:alpha val="100000"/>
            </a:srgbClr>
          </a:solidFill>
          <a:ln w="6640">
            <a:noFill/>
          </a:ln>
        </p:spPr>
        <p:style>
          <a:lnRef idx="2">
            <a:schemeClr val="accent1">
              <a:shade val="50000"/>
            </a:schemeClr>
          </a:lnRef>
          <a:fillRef idx="1">
            <a:schemeClr val="accent1"/>
          </a:fillRef>
          <a:effectRef idx="0">
            <a:schemeClr val="accent1"/>
          </a:effectRef>
          <a:fontRef idx="minor">
            <a:schemeClr val="lt1"/>
          </a:fontRef>
        </p:style>
      </p:sp>
      <p:sp>
        <p:nvSpPr>
          <p:cNvPr id="782" name="Freeform 782"/>
          <p:cNvSpPr/>
          <p:nvPr/>
        </p:nvSpPr>
        <p:spPr>
          <a:xfrm>
            <a:off x="7095162" y="6357246"/>
            <a:ext cx="134895" cy="135067"/>
          </a:xfrm>
          <a:custGeom>
            <a:avLst/>
            <a:gdLst/>
            <a:ahLst/>
            <a:cxnLst/>
            <a:rect l="0" t="0" r="0" b="0"/>
            <a:pathLst>
              <a:path w="257975" h="257963">
                <a:moveTo>
                  <a:pt x="257975" y="129020"/>
                </a:moveTo>
                <a:cubicBezTo>
                  <a:pt x="257950" y="200241"/>
                  <a:pt x="200178" y="257963"/>
                  <a:pt x="128956" y="257937"/>
                </a:cubicBezTo>
                <a:cubicBezTo>
                  <a:pt x="57722" y="257912"/>
                  <a:pt x="0" y="200152"/>
                  <a:pt x="26" y="128918"/>
                </a:cubicBezTo>
                <a:cubicBezTo>
                  <a:pt x="51" y="57722"/>
                  <a:pt x="57773" y="13"/>
                  <a:pt x="128969" y="0"/>
                </a:cubicBezTo>
                <a:cubicBezTo>
                  <a:pt x="200190" y="13"/>
                  <a:pt x="257912" y="57735"/>
                  <a:pt x="257925" y="128956"/>
                </a:cubicBezTo>
              </a:path>
            </a:pathLst>
          </a:custGeom>
          <a:solidFill>
            <a:srgbClr val="FFFFFF">
              <a:alpha val="100000"/>
            </a:srgbClr>
          </a:solidFill>
          <a:ln w="6640">
            <a:noFill/>
          </a:ln>
        </p:spPr>
        <p:style>
          <a:lnRef idx="2">
            <a:schemeClr val="accent1">
              <a:shade val="50000"/>
            </a:schemeClr>
          </a:lnRef>
          <a:fillRef idx="1">
            <a:schemeClr val="accent1"/>
          </a:fillRef>
          <a:effectRef idx="0">
            <a:schemeClr val="accent1"/>
          </a:effectRef>
          <a:fontRef idx="minor">
            <a:schemeClr val="lt1"/>
          </a:fontRef>
        </p:style>
      </p:sp>
      <p:sp>
        <p:nvSpPr>
          <p:cNvPr id="783" name="Freeform 783"/>
          <p:cNvSpPr/>
          <p:nvPr/>
        </p:nvSpPr>
        <p:spPr>
          <a:xfrm>
            <a:off x="7273847" y="6377554"/>
            <a:ext cx="268083" cy="466420"/>
          </a:xfrm>
          <a:custGeom>
            <a:avLst/>
            <a:gdLst/>
            <a:ahLst/>
            <a:cxnLst/>
            <a:rect l="0" t="0" r="0" b="0"/>
            <a:pathLst>
              <a:path w="512686" h="890811">
                <a:moveTo>
                  <a:pt x="459473" y="242837"/>
                </a:moveTo>
                <a:cubicBezTo>
                  <a:pt x="429375" y="138329"/>
                  <a:pt x="383261" y="0"/>
                  <a:pt x="256388" y="0"/>
                </a:cubicBezTo>
                <a:cubicBezTo>
                  <a:pt x="129528" y="0"/>
                  <a:pt x="79921" y="137046"/>
                  <a:pt x="53264" y="242837"/>
                </a:cubicBezTo>
                <a:lnTo>
                  <a:pt x="0" y="440004"/>
                </a:lnTo>
                <a:cubicBezTo>
                  <a:pt x="0" y="507149"/>
                  <a:pt x="69634" y="564871"/>
                  <a:pt x="156756" y="590982"/>
                </a:cubicBezTo>
                <a:lnTo>
                  <a:pt x="156756" y="805852"/>
                </a:lnTo>
                <a:cubicBezTo>
                  <a:pt x="156756" y="852773"/>
                  <a:pt x="201346" y="890811"/>
                  <a:pt x="256337" y="890811"/>
                </a:cubicBezTo>
                <a:cubicBezTo>
                  <a:pt x="311315" y="890811"/>
                  <a:pt x="355880" y="852712"/>
                  <a:pt x="355880" y="805852"/>
                </a:cubicBezTo>
                <a:lnTo>
                  <a:pt x="355880" y="590982"/>
                </a:lnTo>
                <a:cubicBezTo>
                  <a:pt x="442964" y="564909"/>
                  <a:pt x="512686" y="507162"/>
                  <a:pt x="512686" y="440004"/>
                </a:cubicBezTo>
                <a:close/>
                <a:moveTo>
                  <a:pt x="-196253" y="891400"/>
                </a:moveTo>
              </a:path>
            </a:pathLst>
          </a:custGeom>
          <a:solidFill>
            <a:srgbClr val="FFFFFF">
              <a:alpha val="100000"/>
            </a:srgbClr>
          </a:solidFill>
          <a:ln w="6640">
            <a:noFill/>
          </a:ln>
        </p:spPr>
        <p:style>
          <a:lnRef idx="2">
            <a:schemeClr val="accent1">
              <a:shade val="50000"/>
            </a:schemeClr>
          </a:lnRef>
          <a:fillRef idx="1">
            <a:schemeClr val="accent1"/>
          </a:fillRef>
          <a:effectRef idx="0">
            <a:schemeClr val="accent1"/>
          </a:effectRef>
          <a:fontRef idx="minor">
            <a:schemeClr val="lt1"/>
          </a:fontRef>
        </p:style>
      </p:sp>
      <p:sp>
        <p:nvSpPr>
          <p:cNvPr id="784" name="Freeform 784"/>
          <p:cNvSpPr/>
          <p:nvPr/>
        </p:nvSpPr>
        <p:spPr>
          <a:xfrm>
            <a:off x="7316807" y="6186477"/>
            <a:ext cx="182225" cy="182451"/>
          </a:xfrm>
          <a:custGeom>
            <a:avLst/>
            <a:gdLst/>
            <a:ahLst/>
            <a:cxnLst/>
            <a:rect l="0" t="0" r="0" b="0"/>
            <a:pathLst>
              <a:path w="348489" h="348462">
                <a:moveTo>
                  <a:pt x="174283" y="348462"/>
                </a:moveTo>
                <a:cubicBezTo>
                  <a:pt x="270498" y="348437"/>
                  <a:pt x="348489" y="270408"/>
                  <a:pt x="348489" y="174193"/>
                </a:cubicBezTo>
                <a:cubicBezTo>
                  <a:pt x="348489" y="77978"/>
                  <a:pt x="270409" y="0"/>
                  <a:pt x="174194" y="25"/>
                </a:cubicBezTo>
                <a:cubicBezTo>
                  <a:pt x="77991" y="51"/>
                  <a:pt x="26" y="78041"/>
                  <a:pt x="26" y="174244"/>
                </a:cubicBezTo>
                <a:cubicBezTo>
                  <a:pt x="0" y="270446"/>
                  <a:pt x="77978" y="348437"/>
                  <a:pt x="174181" y="348462"/>
                </a:cubicBezTo>
                <a:cubicBezTo>
                  <a:pt x="174206" y="348462"/>
                  <a:pt x="174244" y="348462"/>
                  <a:pt x="174283" y="348462"/>
                </a:cubicBezTo>
                <a:close/>
                <a:moveTo>
                  <a:pt x="-19100" y="1256334"/>
                </a:moveTo>
              </a:path>
            </a:pathLst>
          </a:custGeom>
          <a:solidFill>
            <a:srgbClr val="FFFFFF">
              <a:alpha val="100000"/>
            </a:srgbClr>
          </a:solidFill>
          <a:ln w="6640">
            <a:noFill/>
          </a:ln>
        </p:spPr>
        <p:style>
          <a:lnRef idx="2">
            <a:schemeClr val="accent1">
              <a:shade val="50000"/>
            </a:schemeClr>
          </a:lnRef>
          <a:fillRef idx="1">
            <a:schemeClr val="accent1"/>
          </a:fillRef>
          <a:effectRef idx="0">
            <a:schemeClr val="accent1"/>
          </a:effectRef>
          <a:fontRef idx="minor">
            <a:schemeClr val="lt1"/>
          </a:fontRef>
        </p:style>
      </p:sp>
      <p:sp>
        <p:nvSpPr>
          <p:cNvPr id="785" name="Freeform 785"/>
          <p:cNvSpPr/>
          <p:nvPr/>
        </p:nvSpPr>
        <p:spPr>
          <a:xfrm>
            <a:off x="6848997" y="6186477"/>
            <a:ext cx="182213" cy="182451"/>
          </a:xfrm>
          <a:custGeom>
            <a:avLst/>
            <a:gdLst/>
            <a:ahLst/>
            <a:cxnLst/>
            <a:rect l="0" t="0" r="0" b="0"/>
            <a:pathLst>
              <a:path w="348467" h="348462">
                <a:moveTo>
                  <a:pt x="174274" y="348462"/>
                </a:moveTo>
                <a:cubicBezTo>
                  <a:pt x="270489" y="348437"/>
                  <a:pt x="348467" y="270408"/>
                  <a:pt x="348442" y="174193"/>
                </a:cubicBezTo>
                <a:cubicBezTo>
                  <a:pt x="348416" y="77978"/>
                  <a:pt x="270400" y="0"/>
                  <a:pt x="174185" y="25"/>
                </a:cubicBezTo>
                <a:cubicBezTo>
                  <a:pt x="77981" y="51"/>
                  <a:pt x="9" y="78041"/>
                  <a:pt x="9" y="174244"/>
                </a:cubicBezTo>
                <a:cubicBezTo>
                  <a:pt x="0" y="270446"/>
                  <a:pt x="77985" y="348450"/>
                  <a:pt x="174198" y="348462"/>
                </a:cubicBezTo>
                <a:cubicBezTo>
                  <a:pt x="174223" y="348462"/>
                  <a:pt x="174249" y="348462"/>
                  <a:pt x="174274" y="348462"/>
                </a:cubicBezTo>
                <a:close/>
                <a:moveTo>
                  <a:pt x="875543" y="1256334"/>
                </a:moveTo>
              </a:path>
            </a:pathLst>
          </a:custGeom>
          <a:solidFill>
            <a:srgbClr val="FFFFFF">
              <a:alpha val="100000"/>
            </a:srgbClr>
          </a:solidFill>
          <a:ln w="6640">
            <a:noFill/>
          </a:ln>
        </p:spPr>
        <p:style>
          <a:lnRef idx="2">
            <a:schemeClr val="accent1">
              <a:shade val="50000"/>
            </a:schemeClr>
          </a:lnRef>
          <a:fillRef idx="1">
            <a:schemeClr val="accent1"/>
          </a:fillRef>
          <a:effectRef idx="0">
            <a:schemeClr val="accent1"/>
          </a:effectRef>
          <a:fontRef idx="minor">
            <a:schemeClr val="lt1"/>
          </a:fontRef>
        </p:style>
      </p:sp>
      <p:sp>
        <p:nvSpPr>
          <p:cNvPr id="786" name="Freeform 786"/>
          <p:cNvSpPr/>
          <p:nvPr/>
        </p:nvSpPr>
        <p:spPr>
          <a:xfrm>
            <a:off x="6832698" y="6377554"/>
            <a:ext cx="214882" cy="466428"/>
          </a:xfrm>
          <a:custGeom>
            <a:avLst/>
            <a:gdLst/>
            <a:ahLst/>
            <a:cxnLst/>
            <a:rect l="0" t="0" r="0" b="0"/>
            <a:pathLst>
              <a:path w="410944" h="890826">
                <a:moveTo>
                  <a:pt x="328686" y="0"/>
                </a:moveTo>
                <a:lnTo>
                  <a:pt x="82110" y="0"/>
                </a:lnTo>
                <a:cubicBezTo>
                  <a:pt x="36750" y="38"/>
                  <a:pt x="0" y="36817"/>
                  <a:pt x="0" y="82182"/>
                </a:cubicBezTo>
                <a:lnTo>
                  <a:pt x="0" y="447053"/>
                </a:lnTo>
                <a:cubicBezTo>
                  <a:pt x="10" y="492443"/>
                  <a:pt x="36801" y="529235"/>
                  <a:pt x="82187" y="529247"/>
                </a:cubicBezTo>
                <a:lnTo>
                  <a:pt x="105899" y="529247"/>
                </a:lnTo>
                <a:lnTo>
                  <a:pt x="105899" y="805867"/>
                </a:lnTo>
                <a:cubicBezTo>
                  <a:pt x="105899" y="852789"/>
                  <a:pt x="150505" y="890826"/>
                  <a:pt x="205509" y="890826"/>
                </a:cubicBezTo>
                <a:cubicBezTo>
                  <a:pt x="260500" y="890826"/>
                  <a:pt x="305051" y="852728"/>
                  <a:pt x="305051" y="805867"/>
                </a:cubicBezTo>
                <a:lnTo>
                  <a:pt x="305051" y="529222"/>
                </a:lnTo>
                <a:lnTo>
                  <a:pt x="328724" y="529222"/>
                </a:lnTo>
                <a:cubicBezTo>
                  <a:pt x="374114" y="529222"/>
                  <a:pt x="410906" y="492430"/>
                  <a:pt x="410918" y="447040"/>
                </a:cubicBezTo>
                <a:lnTo>
                  <a:pt x="410918" y="82182"/>
                </a:lnTo>
                <a:cubicBezTo>
                  <a:pt x="410944" y="36817"/>
                  <a:pt x="374177" y="26"/>
                  <a:pt x="328813" y="0"/>
                </a:cubicBezTo>
                <a:cubicBezTo>
                  <a:pt x="328800" y="0"/>
                  <a:pt x="328775" y="0"/>
                  <a:pt x="328762" y="0"/>
                </a:cubicBezTo>
                <a:close/>
                <a:moveTo>
                  <a:pt x="890242" y="891400"/>
                </a:moveTo>
              </a:path>
            </a:pathLst>
          </a:custGeom>
          <a:solidFill>
            <a:srgbClr val="FFFFFF">
              <a:alpha val="100000"/>
            </a:srgbClr>
          </a:solidFill>
          <a:ln w="6640">
            <a:noFill/>
          </a:ln>
        </p:spPr>
        <p:style>
          <a:lnRef idx="2">
            <a:schemeClr val="accent1">
              <a:shade val="50000"/>
            </a:schemeClr>
          </a:lnRef>
          <a:fillRef idx="1">
            <a:schemeClr val="accent1"/>
          </a:fillRef>
          <a:effectRef idx="0">
            <a:schemeClr val="accent1"/>
          </a:effectRef>
          <a:fontRef idx="minor">
            <a:schemeClr val="lt1"/>
          </a:fontRef>
        </p:style>
      </p:sp>
      <p:sp>
        <p:nvSpPr>
          <p:cNvPr id="787" name="Freeform 787"/>
          <p:cNvSpPr/>
          <p:nvPr/>
        </p:nvSpPr>
        <p:spPr>
          <a:xfrm>
            <a:off x="9101402" y="6179893"/>
            <a:ext cx="156155" cy="662477"/>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160568">
            <a:noFill/>
          </a:ln>
        </p:spPr>
        <p:style>
          <a:lnRef idx="2">
            <a:schemeClr val="accent1">
              <a:shade val="50000"/>
            </a:schemeClr>
          </a:lnRef>
          <a:fillRef idx="1">
            <a:schemeClr val="accent1"/>
          </a:fillRef>
          <a:effectRef idx="0">
            <a:schemeClr val="accent1"/>
          </a:effectRef>
          <a:fontRef idx="minor">
            <a:schemeClr val="lt1"/>
          </a:fontRef>
        </p:style>
      </p:sp>
      <p:sp>
        <p:nvSpPr>
          <p:cNvPr id="788" name="Freeform 788"/>
          <p:cNvSpPr/>
          <p:nvPr/>
        </p:nvSpPr>
        <p:spPr>
          <a:xfrm>
            <a:off x="8934912" y="5523255"/>
            <a:ext cx="489138" cy="834569"/>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160568">
            <a:noFill/>
          </a:ln>
        </p:spPr>
        <p:style>
          <a:lnRef idx="2">
            <a:schemeClr val="accent1">
              <a:shade val="50000"/>
            </a:schemeClr>
          </a:lnRef>
          <a:fillRef idx="1">
            <a:schemeClr val="accent1"/>
          </a:fillRef>
          <a:effectRef idx="0">
            <a:schemeClr val="accent1"/>
          </a:effectRef>
          <a:fontRef idx="minor">
            <a:schemeClr val="lt1"/>
          </a:fontRef>
        </p:style>
      </p:sp>
      <p:sp>
        <p:nvSpPr>
          <p:cNvPr id="789" name="Freeform 789"/>
          <p:cNvSpPr/>
          <p:nvPr/>
        </p:nvSpPr>
        <p:spPr>
          <a:xfrm>
            <a:off x="5489363" y="5463530"/>
            <a:ext cx="741457" cy="990373"/>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209246">
            <a:noFill/>
          </a:ln>
        </p:spPr>
        <p:style>
          <a:lnRef idx="2">
            <a:schemeClr val="accent1">
              <a:shade val="50000"/>
            </a:schemeClr>
          </a:lnRef>
          <a:fillRef idx="1">
            <a:schemeClr val="accent1"/>
          </a:fillRef>
          <a:effectRef idx="0">
            <a:schemeClr val="accent1"/>
          </a:effectRef>
          <a:fontRef idx="minor">
            <a:schemeClr val="lt1"/>
          </a:fontRef>
        </p:style>
      </p:sp>
      <p:sp>
        <p:nvSpPr>
          <p:cNvPr id="790" name="Freeform 790"/>
          <p:cNvSpPr/>
          <p:nvPr/>
        </p:nvSpPr>
        <p:spPr>
          <a:xfrm>
            <a:off x="5774553" y="6318934"/>
            <a:ext cx="106880" cy="554326"/>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209246">
            <a:noFill/>
          </a:ln>
        </p:spPr>
        <p:style>
          <a:lnRef idx="2">
            <a:schemeClr val="accent1">
              <a:shade val="50000"/>
            </a:schemeClr>
          </a:lnRef>
          <a:fillRef idx="1">
            <a:schemeClr val="accent1"/>
          </a:fillRef>
          <a:effectRef idx="0">
            <a:schemeClr val="accent1"/>
          </a:effectRef>
          <a:fontRef idx="minor">
            <a:schemeClr val="lt1"/>
          </a:fontRef>
        </p:style>
      </p:sp>
      <p:sp>
        <p:nvSpPr>
          <p:cNvPr id="791" name="Freeform 791"/>
          <p:cNvSpPr/>
          <p:nvPr/>
        </p:nvSpPr>
        <p:spPr>
          <a:xfrm>
            <a:off x="6119161" y="6024516"/>
            <a:ext cx="435900" cy="580093"/>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123015">
            <a:noFill/>
          </a:ln>
        </p:spPr>
        <p:style>
          <a:lnRef idx="2">
            <a:schemeClr val="accent1">
              <a:shade val="50000"/>
            </a:schemeClr>
          </a:lnRef>
          <a:fillRef idx="1">
            <a:schemeClr val="accent1"/>
          </a:fillRef>
          <a:effectRef idx="0">
            <a:schemeClr val="accent1"/>
          </a:effectRef>
          <a:fontRef idx="minor">
            <a:schemeClr val="lt1"/>
          </a:fontRef>
        </p:style>
      </p:sp>
      <p:sp>
        <p:nvSpPr>
          <p:cNvPr id="792" name="Freeform 792"/>
          <p:cNvSpPr/>
          <p:nvPr/>
        </p:nvSpPr>
        <p:spPr>
          <a:xfrm>
            <a:off x="6286823" y="6525553"/>
            <a:ext cx="62834" cy="324686"/>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123015">
            <a:noFill/>
          </a:ln>
        </p:spPr>
        <p:style>
          <a:lnRef idx="2">
            <a:schemeClr val="accent1">
              <a:shade val="50000"/>
            </a:schemeClr>
          </a:lnRef>
          <a:fillRef idx="1">
            <a:schemeClr val="accent1"/>
          </a:fillRef>
          <a:effectRef idx="0">
            <a:schemeClr val="accent1"/>
          </a:effectRef>
          <a:fontRef idx="minor">
            <a:schemeClr val="lt1"/>
          </a:fontRef>
        </p:style>
      </p:sp>
      <p:sp>
        <p:nvSpPr>
          <p:cNvPr id="793" name="Freeform 793"/>
          <p:cNvSpPr/>
          <p:nvPr/>
        </p:nvSpPr>
        <p:spPr>
          <a:xfrm rot="10800000" flipV="1">
            <a:off x="5060657" y="6183832"/>
            <a:ext cx="119898" cy="119935"/>
          </a:xfrm>
          <a:custGeom>
            <a:avLst/>
            <a:gdLst/>
            <a:ahLst/>
            <a:cxnLst/>
            <a:rect l="0" t="0" r="0" b="0"/>
            <a:pathLst>
              <a:path w="440308" h="440435">
                <a:moveTo>
                  <a:pt x="440308" y="220218"/>
                </a:moveTo>
                <a:cubicBezTo>
                  <a:pt x="440308" y="341884"/>
                  <a:pt x="341756" y="440435"/>
                  <a:pt x="220179" y="440435"/>
                </a:cubicBezTo>
                <a:cubicBezTo>
                  <a:pt x="98577" y="440435"/>
                  <a:pt x="0" y="341884"/>
                  <a:pt x="0" y="220218"/>
                </a:cubicBezTo>
                <a:cubicBezTo>
                  <a:pt x="0" y="98552"/>
                  <a:pt x="98577" y="0"/>
                  <a:pt x="220179" y="0"/>
                </a:cubicBezTo>
                <a:cubicBezTo>
                  <a:pt x="341756" y="0"/>
                  <a:pt x="440308" y="98552"/>
                  <a:pt x="440308" y="220218"/>
                </a:cubicBezTo>
              </a:path>
            </a:pathLst>
          </a:custGeom>
          <a:solidFill>
            <a:srgbClr val="FFFFFF">
              <a:alpha val="100000"/>
            </a:srgbClr>
          </a:solidFill>
          <a:ln w="3458">
            <a:noFill/>
          </a:ln>
        </p:spPr>
        <p:style>
          <a:lnRef idx="2">
            <a:schemeClr val="accent1">
              <a:shade val="50000"/>
            </a:schemeClr>
          </a:lnRef>
          <a:fillRef idx="1">
            <a:schemeClr val="accent1"/>
          </a:fillRef>
          <a:effectRef idx="0">
            <a:schemeClr val="accent1"/>
          </a:effectRef>
          <a:fontRef idx="minor">
            <a:schemeClr val="lt1"/>
          </a:fontRef>
        </p:style>
      </p:sp>
      <p:sp>
        <p:nvSpPr>
          <p:cNvPr id="794" name="Freeform 794"/>
          <p:cNvSpPr/>
          <p:nvPr/>
        </p:nvSpPr>
        <p:spPr>
          <a:xfrm rot="10800000" flipV="1">
            <a:off x="4861115" y="6329395"/>
            <a:ext cx="444405" cy="424272"/>
          </a:xfrm>
          <a:custGeom>
            <a:avLst/>
            <a:gdLst/>
            <a:ahLst/>
            <a:cxnLst/>
            <a:rect l="0" t="0" r="0" b="0"/>
            <a:pathLst>
              <a:path w="1632014" h="1558036">
                <a:moveTo>
                  <a:pt x="1344739" y="830021"/>
                </a:moveTo>
                <a:cubicBezTo>
                  <a:pt x="1334071" y="808824"/>
                  <a:pt x="1317689" y="791019"/>
                  <a:pt x="1297496" y="778586"/>
                </a:cubicBezTo>
                <a:cubicBezTo>
                  <a:pt x="1277176" y="766140"/>
                  <a:pt x="1253934" y="759548"/>
                  <a:pt x="1230186" y="759548"/>
                </a:cubicBezTo>
                <a:lnTo>
                  <a:pt x="853376" y="759548"/>
                </a:lnTo>
                <a:lnTo>
                  <a:pt x="853376" y="200151"/>
                </a:lnTo>
                <a:cubicBezTo>
                  <a:pt x="853376" y="147066"/>
                  <a:pt x="832295" y="96138"/>
                  <a:pt x="794829" y="58673"/>
                </a:cubicBezTo>
                <a:cubicBezTo>
                  <a:pt x="757237" y="21082"/>
                  <a:pt x="706336" y="0"/>
                  <a:pt x="653250" y="0"/>
                </a:cubicBezTo>
                <a:lnTo>
                  <a:pt x="102172" y="0"/>
                </a:lnTo>
                <a:cubicBezTo>
                  <a:pt x="75108" y="126"/>
                  <a:pt x="49200" y="10922"/>
                  <a:pt x="30061" y="30098"/>
                </a:cubicBezTo>
                <a:cubicBezTo>
                  <a:pt x="10922" y="49148"/>
                  <a:pt x="127" y="75057"/>
                  <a:pt x="0" y="102107"/>
                </a:cubicBezTo>
                <a:lnTo>
                  <a:pt x="0" y="423545"/>
                </a:lnTo>
                <a:cubicBezTo>
                  <a:pt x="0" y="450723"/>
                  <a:pt x="10782" y="476758"/>
                  <a:pt x="29972" y="496061"/>
                </a:cubicBezTo>
                <a:cubicBezTo>
                  <a:pt x="49174" y="515239"/>
                  <a:pt x="75235" y="526161"/>
                  <a:pt x="102413" y="526161"/>
                </a:cubicBezTo>
                <a:cubicBezTo>
                  <a:pt x="129591" y="526161"/>
                  <a:pt x="155664" y="515365"/>
                  <a:pt x="174917" y="496189"/>
                </a:cubicBezTo>
                <a:cubicBezTo>
                  <a:pt x="194158" y="477011"/>
                  <a:pt x="205003" y="450976"/>
                  <a:pt x="205067" y="423798"/>
                </a:cubicBezTo>
                <a:lnTo>
                  <a:pt x="205067" y="204342"/>
                </a:lnTo>
                <a:lnTo>
                  <a:pt x="467449" y="204342"/>
                </a:lnTo>
                <a:lnTo>
                  <a:pt x="467449" y="820026"/>
                </a:lnTo>
                <a:cubicBezTo>
                  <a:pt x="467449" y="872274"/>
                  <a:pt x="488201" y="922388"/>
                  <a:pt x="525145" y="959332"/>
                </a:cubicBezTo>
                <a:cubicBezTo>
                  <a:pt x="562102" y="996289"/>
                  <a:pt x="612216" y="1017041"/>
                  <a:pt x="664464" y="1017041"/>
                </a:cubicBezTo>
                <a:lnTo>
                  <a:pt x="1150937" y="1017041"/>
                </a:lnTo>
                <a:lnTo>
                  <a:pt x="1383348" y="1481797"/>
                </a:lnTo>
                <a:cubicBezTo>
                  <a:pt x="1398461" y="1512722"/>
                  <a:pt x="1425511" y="1536255"/>
                  <a:pt x="1458151" y="1547152"/>
                </a:cubicBezTo>
                <a:cubicBezTo>
                  <a:pt x="1490917" y="1558036"/>
                  <a:pt x="1526604" y="1555356"/>
                  <a:pt x="1557211" y="1539735"/>
                </a:cubicBezTo>
                <a:cubicBezTo>
                  <a:pt x="1587945" y="1524101"/>
                  <a:pt x="1611058" y="1496821"/>
                  <a:pt x="1621599" y="1463979"/>
                </a:cubicBezTo>
                <a:cubicBezTo>
                  <a:pt x="1632014" y="1431137"/>
                  <a:pt x="1628839" y="1395488"/>
                  <a:pt x="1612709" y="1365008"/>
                </a:cubicBezTo>
                <a:close/>
                <a:moveTo>
                  <a:pt x="530847" y="1874011"/>
                </a:moveTo>
              </a:path>
            </a:pathLst>
          </a:custGeom>
          <a:solidFill>
            <a:srgbClr val="FFFFFF">
              <a:alpha val="100000"/>
            </a:srgbClr>
          </a:solidFill>
          <a:ln w="3458">
            <a:noFill/>
          </a:ln>
        </p:spPr>
        <p:style>
          <a:lnRef idx="2">
            <a:schemeClr val="accent1">
              <a:shade val="50000"/>
            </a:schemeClr>
          </a:lnRef>
          <a:fillRef idx="1">
            <a:schemeClr val="accent1"/>
          </a:fillRef>
          <a:effectRef idx="0">
            <a:schemeClr val="accent1"/>
          </a:effectRef>
          <a:fontRef idx="minor">
            <a:schemeClr val="lt1"/>
          </a:fontRef>
        </p:style>
      </p:sp>
      <p:sp>
        <p:nvSpPr>
          <p:cNvPr id="795" name="Freeform 795"/>
          <p:cNvSpPr/>
          <p:nvPr/>
        </p:nvSpPr>
        <p:spPr>
          <a:xfrm rot="10800000" flipV="1">
            <a:off x="5011550" y="6504665"/>
            <a:ext cx="354030" cy="326454"/>
          </a:xfrm>
          <a:custGeom>
            <a:avLst/>
            <a:gdLst/>
            <a:ahLst/>
            <a:cxnLst/>
            <a:rect l="0" t="0" r="0" b="0"/>
            <a:pathLst>
              <a:path w="1300125" h="1198824">
                <a:moveTo>
                  <a:pt x="1210335" y="537019"/>
                </a:moveTo>
                <a:cubicBezTo>
                  <a:pt x="1183284" y="532726"/>
                  <a:pt x="1155598" y="539280"/>
                  <a:pt x="1133373" y="555256"/>
                </a:cubicBezTo>
                <a:cubicBezTo>
                  <a:pt x="1111148" y="571245"/>
                  <a:pt x="1096162" y="595363"/>
                  <a:pt x="1091590" y="622363"/>
                </a:cubicBezTo>
                <a:cubicBezTo>
                  <a:pt x="1075970" y="718248"/>
                  <a:pt x="1029106" y="806297"/>
                  <a:pt x="958418" y="872871"/>
                </a:cubicBezTo>
                <a:cubicBezTo>
                  <a:pt x="887679" y="939444"/>
                  <a:pt x="796938" y="980808"/>
                  <a:pt x="700291" y="990587"/>
                </a:cubicBezTo>
                <a:cubicBezTo>
                  <a:pt x="603631" y="1000340"/>
                  <a:pt x="506476" y="977950"/>
                  <a:pt x="423837" y="926858"/>
                </a:cubicBezTo>
                <a:cubicBezTo>
                  <a:pt x="341211" y="875779"/>
                  <a:pt x="277749" y="798855"/>
                  <a:pt x="243294" y="708024"/>
                </a:cubicBezTo>
                <a:cubicBezTo>
                  <a:pt x="208839" y="617207"/>
                  <a:pt x="205296" y="517550"/>
                  <a:pt x="233236" y="424522"/>
                </a:cubicBezTo>
                <a:cubicBezTo>
                  <a:pt x="261176" y="331482"/>
                  <a:pt x="319037" y="250266"/>
                  <a:pt x="397828" y="193459"/>
                </a:cubicBezTo>
                <a:cubicBezTo>
                  <a:pt x="427749" y="171678"/>
                  <a:pt x="443789" y="135597"/>
                  <a:pt x="439890" y="98793"/>
                </a:cubicBezTo>
                <a:cubicBezTo>
                  <a:pt x="435991" y="61988"/>
                  <a:pt x="412750" y="30060"/>
                  <a:pt x="378930" y="15024"/>
                </a:cubicBezTo>
                <a:cubicBezTo>
                  <a:pt x="345097" y="0"/>
                  <a:pt x="305829" y="4165"/>
                  <a:pt x="275908" y="25946"/>
                </a:cubicBezTo>
                <a:cubicBezTo>
                  <a:pt x="184760" y="92163"/>
                  <a:pt x="112357" y="180886"/>
                  <a:pt x="65761" y="283464"/>
                </a:cubicBezTo>
                <a:cubicBezTo>
                  <a:pt x="19164" y="386029"/>
                  <a:pt x="0" y="498957"/>
                  <a:pt x="10122" y="611162"/>
                </a:cubicBezTo>
                <a:cubicBezTo>
                  <a:pt x="25159" y="771652"/>
                  <a:pt x="99467" y="920788"/>
                  <a:pt x="218542" y="1029436"/>
                </a:cubicBezTo>
                <a:cubicBezTo>
                  <a:pt x="337630" y="1138107"/>
                  <a:pt x="492900" y="1198499"/>
                  <a:pt x="654101" y="1198824"/>
                </a:cubicBezTo>
                <a:cubicBezTo>
                  <a:pt x="674586" y="1198824"/>
                  <a:pt x="695312" y="1198824"/>
                  <a:pt x="715798" y="1195898"/>
                </a:cubicBezTo>
                <a:cubicBezTo>
                  <a:pt x="858584" y="1182688"/>
                  <a:pt x="992912" y="1122522"/>
                  <a:pt x="1097940" y="1024788"/>
                </a:cubicBezTo>
                <a:cubicBezTo>
                  <a:pt x="1202843" y="927049"/>
                  <a:pt x="1272312" y="797267"/>
                  <a:pt x="1295679" y="655789"/>
                </a:cubicBezTo>
                <a:cubicBezTo>
                  <a:pt x="1300125" y="628713"/>
                  <a:pt x="1293648" y="601002"/>
                  <a:pt x="1277645" y="578726"/>
                </a:cubicBezTo>
                <a:cubicBezTo>
                  <a:pt x="1261517" y="556463"/>
                  <a:pt x="1237387" y="541464"/>
                  <a:pt x="1210335" y="537032"/>
                </a:cubicBezTo>
                <a:close/>
                <a:moveTo>
                  <a:pt x="400774" y="1230375"/>
                </a:moveTo>
              </a:path>
            </a:pathLst>
          </a:custGeom>
          <a:solidFill>
            <a:srgbClr val="FFFFFF">
              <a:alpha val="100000"/>
            </a:srgbClr>
          </a:solidFill>
          <a:ln w="3458">
            <a:noFill/>
          </a:ln>
        </p:spPr>
        <p:style>
          <a:lnRef idx="2">
            <a:schemeClr val="accent1">
              <a:shade val="50000"/>
            </a:schemeClr>
          </a:lnRef>
          <a:fillRef idx="1">
            <a:schemeClr val="accent1"/>
          </a:fillRef>
          <a:effectRef idx="0">
            <a:schemeClr val="accent1"/>
          </a:effectRef>
          <a:fontRef idx="minor">
            <a:schemeClr val="lt1"/>
          </a:fontRef>
        </p:style>
      </p:sp>
      <p:sp>
        <p:nvSpPr>
          <p:cNvPr id="796" name="Freeform 796"/>
          <p:cNvSpPr/>
          <p:nvPr/>
        </p:nvSpPr>
        <p:spPr>
          <a:xfrm>
            <a:off x="8005571" y="5593081"/>
            <a:ext cx="458724" cy="880872"/>
          </a:xfrm>
          <a:custGeom>
            <a:avLst/>
            <a:gdLst/>
            <a:ahLst/>
            <a:cxnLst/>
            <a:rect l="0" t="0" r="0" b="0"/>
            <a:pathLst>
              <a:path w="458724" h="880872">
                <a:moveTo>
                  <a:pt x="458217" y="307606"/>
                </a:moveTo>
                <a:lnTo>
                  <a:pt x="426847" y="356438"/>
                </a:lnTo>
                <a:lnTo>
                  <a:pt x="398654" y="400126"/>
                </a:lnTo>
                <a:lnTo>
                  <a:pt x="436246" y="435927"/>
                </a:lnTo>
                <a:lnTo>
                  <a:pt x="458724" y="457225"/>
                </a:lnTo>
                <a:lnTo>
                  <a:pt x="354585" y="620585"/>
                </a:lnTo>
                <a:lnTo>
                  <a:pt x="301245" y="704278"/>
                </a:lnTo>
                <a:lnTo>
                  <a:pt x="276352" y="743369"/>
                </a:lnTo>
                <a:lnTo>
                  <a:pt x="275718" y="744346"/>
                </a:lnTo>
                <a:lnTo>
                  <a:pt x="297561" y="768794"/>
                </a:lnTo>
                <a:lnTo>
                  <a:pt x="307340" y="779792"/>
                </a:lnTo>
                <a:lnTo>
                  <a:pt x="320168" y="794207"/>
                </a:lnTo>
                <a:lnTo>
                  <a:pt x="338201" y="814400"/>
                </a:lnTo>
                <a:lnTo>
                  <a:pt x="306324" y="880872"/>
                </a:lnTo>
                <a:lnTo>
                  <a:pt x="234570" y="880872"/>
                </a:lnTo>
                <a:lnTo>
                  <a:pt x="234570" y="794207"/>
                </a:lnTo>
                <a:lnTo>
                  <a:pt x="234570" y="768794"/>
                </a:lnTo>
                <a:lnTo>
                  <a:pt x="234570" y="743369"/>
                </a:lnTo>
                <a:lnTo>
                  <a:pt x="0" y="743369"/>
                </a:lnTo>
                <a:lnTo>
                  <a:pt x="329438" y="0"/>
                </a:lnTo>
                <a:close/>
                <a:moveTo>
                  <a:pt x="-7048258" y="1264919"/>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97" name="Freeform 797"/>
          <p:cNvSpPr/>
          <p:nvPr/>
        </p:nvSpPr>
        <p:spPr>
          <a:xfrm>
            <a:off x="8305800" y="5666233"/>
            <a:ext cx="748283" cy="1185672"/>
          </a:xfrm>
          <a:custGeom>
            <a:avLst/>
            <a:gdLst/>
            <a:ahLst/>
            <a:cxnLst/>
            <a:rect l="0" t="0" r="0" b="0"/>
            <a:pathLst>
              <a:path w="748283" h="1185672">
                <a:moveTo>
                  <a:pt x="445643" y="998194"/>
                </a:moveTo>
                <a:lnTo>
                  <a:pt x="445643" y="1029500"/>
                </a:lnTo>
                <a:lnTo>
                  <a:pt x="445643" y="1104811"/>
                </a:lnTo>
                <a:lnTo>
                  <a:pt x="538606" y="1104811"/>
                </a:lnTo>
                <a:cubicBezTo>
                  <a:pt x="553466" y="1104811"/>
                  <a:pt x="567563" y="1110780"/>
                  <a:pt x="577977" y="1121359"/>
                </a:cubicBezTo>
                <a:lnTo>
                  <a:pt x="619506" y="1163700"/>
                </a:lnTo>
                <a:cubicBezTo>
                  <a:pt x="623189" y="1167396"/>
                  <a:pt x="624205" y="1172933"/>
                  <a:pt x="622172" y="1177734"/>
                </a:cubicBezTo>
                <a:cubicBezTo>
                  <a:pt x="620141" y="1182547"/>
                  <a:pt x="615442" y="1185672"/>
                  <a:pt x="610234" y="1185672"/>
                </a:cubicBezTo>
                <a:lnTo>
                  <a:pt x="131571" y="1185672"/>
                </a:lnTo>
                <a:cubicBezTo>
                  <a:pt x="126365" y="1185672"/>
                  <a:pt x="121666" y="1182547"/>
                  <a:pt x="119760" y="1177734"/>
                </a:cubicBezTo>
                <a:cubicBezTo>
                  <a:pt x="117729" y="1172933"/>
                  <a:pt x="118744" y="1167396"/>
                  <a:pt x="122428" y="1163700"/>
                </a:cubicBezTo>
                <a:lnTo>
                  <a:pt x="163956" y="1121359"/>
                </a:lnTo>
                <a:cubicBezTo>
                  <a:pt x="174243" y="1110780"/>
                  <a:pt x="188468" y="1104811"/>
                  <a:pt x="203327" y="1104811"/>
                </a:cubicBezTo>
                <a:lnTo>
                  <a:pt x="281051" y="1104811"/>
                </a:lnTo>
                <a:lnTo>
                  <a:pt x="281051" y="1029500"/>
                </a:lnTo>
                <a:lnTo>
                  <a:pt x="281051" y="998194"/>
                </a:lnTo>
                <a:lnTo>
                  <a:pt x="281051" y="966876"/>
                </a:lnTo>
                <a:lnTo>
                  <a:pt x="0" y="966876"/>
                </a:lnTo>
                <a:lnTo>
                  <a:pt x="113538" y="730249"/>
                </a:lnTo>
                <a:lnTo>
                  <a:pt x="104902" y="720648"/>
                </a:lnTo>
                <a:lnTo>
                  <a:pt x="82295" y="695274"/>
                </a:lnTo>
                <a:lnTo>
                  <a:pt x="73659" y="685584"/>
                </a:lnTo>
                <a:lnTo>
                  <a:pt x="59563" y="669886"/>
                </a:lnTo>
                <a:lnTo>
                  <a:pt x="54864" y="664540"/>
                </a:lnTo>
                <a:lnTo>
                  <a:pt x="73659" y="635088"/>
                </a:lnTo>
                <a:lnTo>
                  <a:pt x="226441" y="395655"/>
                </a:lnTo>
                <a:lnTo>
                  <a:pt x="240030" y="374294"/>
                </a:lnTo>
                <a:lnTo>
                  <a:pt x="202565" y="338658"/>
                </a:lnTo>
                <a:lnTo>
                  <a:pt x="180085" y="317449"/>
                </a:lnTo>
                <a:lnTo>
                  <a:pt x="188341" y="304800"/>
                </a:lnTo>
                <a:lnTo>
                  <a:pt x="204978" y="278930"/>
                </a:lnTo>
                <a:lnTo>
                  <a:pt x="221615" y="253060"/>
                </a:lnTo>
                <a:lnTo>
                  <a:pt x="384809" y="0"/>
                </a:lnTo>
                <a:lnTo>
                  <a:pt x="568197" y="317449"/>
                </a:lnTo>
                <a:lnTo>
                  <a:pt x="508254" y="374294"/>
                </a:lnTo>
                <a:lnTo>
                  <a:pt x="693419" y="664540"/>
                </a:lnTo>
                <a:lnTo>
                  <a:pt x="634745" y="730249"/>
                </a:lnTo>
                <a:lnTo>
                  <a:pt x="748283" y="966876"/>
                </a:lnTo>
                <a:lnTo>
                  <a:pt x="445643" y="966876"/>
                </a:lnTo>
                <a:close/>
                <a:moveTo>
                  <a:pt x="-8112227" y="1191767"/>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798" name="Picture 79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947829" y="5191053"/>
            <a:ext cx="1864446" cy="1671653"/>
          </a:xfrm>
          <a:prstGeom prst="rect">
            <a:avLst/>
          </a:prstGeom>
          <a:noFill/>
        </p:spPr>
      </p:pic>
      <p:sp>
        <p:nvSpPr>
          <p:cNvPr id="799" name="Freeform 799"/>
          <p:cNvSpPr/>
          <p:nvPr/>
        </p:nvSpPr>
        <p:spPr>
          <a:xfrm>
            <a:off x="11026140" y="5558028"/>
            <a:ext cx="489203" cy="940309"/>
          </a:xfrm>
          <a:custGeom>
            <a:avLst/>
            <a:gdLst/>
            <a:ahLst/>
            <a:cxnLst/>
            <a:rect l="0" t="0" r="0" b="0"/>
            <a:pathLst>
              <a:path w="489203" h="940309">
                <a:moveTo>
                  <a:pt x="488695" y="328359"/>
                </a:moveTo>
                <a:lnTo>
                  <a:pt x="455167" y="380492"/>
                </a:lnTo>
                <a:lnTo>
                  <a:pt x="425195" y="427114"/>
                </a:lnTo>
                <a:lnTo>
                  <a:pt x="465328" y="465341"/>
                </a:lnTo>
                <a:lnTo>
                  <a:pt x="489203" y="488074"/>
                </a:lnTo>
                <a:lnTo>
                  <a:pt x="378205" y="662458"/>
                </a:lnTo>
                <a:lnTo>
                  <a:pt x="321310" y="751790"/>
                </a:lnTo>
                <a:lnTo>
                  <a:pt x="294766" y="793535"/>
                </a:lnTo>
                <a:lnTo>
                  <a:pt x="294131" y="794576"/>
                </a:lnTo>
                <a:lnTo>
                  <a:pt x="317245" y="820662"/>
                </a:lnTo>
                <a:lnTo>
                  <a:pt x="327787" y="832409"/>
                </a:lnTo>
                <a:lnTo>
                  <a:pt x="341503" y="847802"/>
                </a:lnTo>
                <a:lnTo>
                  <a:pt x="360679" y="869354"/>
                </a:lnTo>
                <a:lnTo>
                  <a:pt x="326770" y="940309"/>
                </a:lnTo>
                <a:lnTo>
                  <a:pt x="250190" y="940309"/>
                </a:lnTo>
                <a:lnTo>
                  <a:pt x="250190" y="847802"/>
                </a:lnTo>
                <a:lnTo>
                  <a:pt x="250190" y="820662"/>
                </a:lnTo>
                <a:lnTo>
                  <a:pt x="250190" y="793535"/>
                </a:lnTo>
                <a:lnTo>
                  <a:pt x="0" y="793535"/>
                </a:lnTo>
                <a:lnTo>
                  <a:pt x="351281" y="0"/>
                </a:lnTo>
                <a:close/>
                <a:moveTo>
                  <a:pt x="-10054527" y="1299972"/>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800" name="Picture 80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11331956" y="5623053"/>
            <a:ext cx="825500" cy="1234947"/>
          </a:xfrm>
          <a:prstGeom prst="rect">
            <a:avLst/>
          </a:prstGeom>
          <a:noFill/>
        </p:spPr>
      </p:pic>
      <p:sp>
        <p:nvSpPr>
          <p:cNvPr id="801" name="Rectangle 801"/>
          <p:cNvSpPr/>
          <p:nvPr/>
        </p:nvSpPr>
        <p:spPr>
          <a:xfrm>
            <a:off x="1967969" y="2443837"/>
            <a:ext cx="4946867" cy="677108"/>
          </a:xfrm>
          <a:prstGeom prst="rect">
            <a:avLst/>
          </a:prstGeom>
        </p:spPr>
        <p:txBody>
          <a:bodyPr wrap="none" lIns="0" tIns="0" rIns="0" bIns="0" anchor="t">
            <a:spAutoFit/>
          </a:bodyPr>
          <a:lstStyle/>
          <a:p>
            <a:r>
              <a:rPr lang="en-US" sz="4400">
                <a:solidFill>
                  <a:srgbClr val="000000"/>
                </a:solidFill>
                <a:latin typeface="Calibri"/>
                <a:cs typeface="Calibri"/>
              </a:rPr>
              <a:t>Strength from Nature</a:t>
            </a:r>
            <a:endParaRPr lang="en-US" sz="4400" b="0" i="0" spc="0" baseline="0">
              <a:solidFill>
                <a:srgbClr val="000000"/>
              </a:solidFill>
              <a:latin typeface="Calibri"/>
              <a:cs typeface="Calibri"/>
            </a:endParaRPr>
          </a:p>
        </p:txBody>
      </p:sp>
      <p:sp>
        <p:nvSpPr>
          <p:cNvPr id="802" name="Rectangle 802"/>
          <p:cNvSpPr/>
          <p:nvPr/>
        </p:nvSpPr>
        <p:spPr>
          <a:xfrm>
            <a:off x="1939417" y="1798270"/>
            <a:ext cx="1199046" cy="276999"/>
          </a:xfrm>
          <a:prstGeom prst="rect">
            <a:avLst/>
          </a:prstGeom>
        </p:spPr>
        <p:txBody>
          <a:bodyPr wrap="none" lIns="0" tIns="0" rIns="0" bIns="0" anchor="t">
            <a:spAutoFit/>
          </a:bodyPr>
          <a:lstStyle/>
          <a:p>
            <a:r>
              <a:rPr lang="en-US" dirty="0">
                <a:solidFill>
                  <a:srgbClr val="000000"/>
                </a:solidFill>
                <a:latin typeface="Calibri"/>
              </a:rPr>
              <a:t>Focus Area</a:t>
            </a:r>
            <a:r>
              <a:rPr lang="en-US" sz="1800" b="0" i="0" spc="0" baseline="0" dirty="0">
                <a:solidFill>
                  <a:srgbClr val="000000"/>
                </a:solidFill>
                <a:latin typeface="Calibri"/>
              </a:rPr>
              <a:t> 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 name="Freeform 803">
            <a:hlinkClick r:id="rId2"/>
          </p:cNvPr>
          <p:cNvSpPr/>
          <p:nvPr/>
        </p:nvSpPr>
        <p:spPr>
          <a:xfrm>
            <a:off x="0" y="73378"/>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804" name="Picture 10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23900" y="5751576"/>
            <a:ext cx="1249680" cy="623316"/>
          </a:xfrm>
          <a:prstGeom prst="rect">
            <a:avLst/>
          </a:prstGeom>
          <a:noFill/>
        </p:spPr>
      </p:pic>
      <p:pic>
        <p:nvPicPr>
          <p:cNvPr id="805" name="Picture 80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802855" y="3262684"/>
            <a:ext cx="2180869" cy="2180858"/>
          </a:xfrm>
          <a:prstGeom prst="rect">
            <a:avLst/>
          </a:prstGeom>
          <a:noFill/>
        </p:spPr>
      </p:pic>
      <p:pic>
        <p:nvPicPr>
          <p:cNvPr id="806" name="Picture 80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050616" y="3983129"/>
            <a:ext cx="2351462" cy="2350236"/>
          </a:xfrm>
          <a:prstGeom prst="rect">
            <a:avLst/>
          </a:prstGeom>
          <a:noFill/>
        </p:spPr>
      </p:pic>
      <p:pic>
        <p:nvPicPr>
          <p:cNvPr id="807" name="Picture 80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1912240" y="2838641"/>
            <a:ext cx="1959265" cy="1959272"/>
          </a:xfrm>
          <a:prstGeom prst="rect">
            <a:avLst/>
          </a:prstGeom>
          <a:noFill/>
        </p:spPr>
      </p:pic>
      <p:sp>
        <p:nvSpPr>
          <p:cNvPr id="808" name="Freeform 808"/>
          <p:cNvSpPr/>
          <p:nvPr/>
        </p:nvSpPr>
        <p:spPr>
          <a:xfrm>
            <a:off x="0" y="669037"/>
            <a:ext cx="12192000" cy="1822704"/>
          </a:xfrm>
          <a:custGeom>
            <a:avLst/>
            <a:gdLst/>
            <a:ahLst/>
            <a:cxnLst/>
            <a:rect l="0" t="0" r="0" b="0"/>
            <a:pathLst>
              <a:path w="12192000" h="1822704">
                <a:moveTo>
                  <a:pt x="0" y="1822704"/>
                </a:moveTo>
                <a:lnTo>
                  <a:pt x="12192000" y="1822704"/>
                </a:lnTo>
                <a:lnTo>
                  <a:pt x="12192000" y="0"/>
                </a:lnTo>
                <a:lnTo>
                  <a:pt x="0" y="0"/>
                </a:lnTo>
                <a:lnTo>
                  <a:pt x="0" y="1822704"/>
                </a:lnTo>
                <a:close/>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09" name="Freeform 809"/>
          <p:cNvSpPr/>
          <p:nvPr/>
        </p:nvSpPr>
        <p:spPr>
          <a:xfrm>
            <a:off x="757427" y="2865121"/>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810" name="Freeform 810"/>
          <p:cNvSpPr/>
          <p:nvPr/>
        </p:nvSpPr>
        <p:spPr>
          <a:xfrm>
            <a:off x="11330940" y="1720597"/>
            <a:ext cx="286512" cy="550163"/>
          </a:xfrm>
          <a:custGeom>
            <a:avLst/>
            <a:gdLst/>
            <a:ahLst/>
            <a:cxnLst/>
            <a:rect l="0" t="0" r="0" b="0"/>
            <a:pathLst>
              <a:path w="286512" h="550163">
                <a:moveTo>
                  <a:pt x="286130" y="192150"/>
                </a:moveTo>
                <a:lnTo>
                  <a:pt x="266573" y="222631"/>
                </a:lnTo>
                <a:lnTo>
                  <a:pt x="249046" y="249936"/>
                </a:lnTo>
                <a:lnTo>
                  <a:pt x="272541" y="272288"/>
                </a:lnTo>
                <a:lnTo>
                  <a:pt x="286512" y="285623"/>
                </a:lnTo>
                <a:lnTo>
                  <a:pt x="221488" y="387603"/>
                </a:lnTo>
                <a:lnTo>
                  <a:pt x="188214" y="439927"/>
                </a:lnTo>
                <a:lnTo>
                  <a:pt x="172592" y="464312"/>
                </a:lnTo>
                <a:lnTo>
                  <a:pt x="172212" y="464946"/>
                </a:lnTo>
                <a:lnTo>
                  <a:pt x="185801" y="480187"/>
                </a:lnTo>
                <a:lnTo>
                  <a:pt x="192024" y="487044"/>
                </a:lnTo>
                <a:lnTo>
                  <a:pt x="200025" y="496062"/>
                </a:lnTo>
                <a:lnTo>
                  <a:pt x="211201" y="508634"/>
                </a:lnTo>
                <a:lnTo>
                  <a:pt x="191389" y="550163"/>
                </a:lnTo>
                <a:lnTo>
                  <a:pt x="146557" y="550163"/>
                </a:lnTo>
                <a:lnTo>
                  <a:pt x="146557" y="496062"/>
                </a:lnTo>
                <a:lnTo>
                  <a:pt x="146557" y="480187"/>
                </a:lnTo>
                <a:lnTo>
                  <a:pt x="146557" y="464312"/>
                </a:lnTo>
                <a:lnTo>
                  <a:pt x="0" y="464312"/>
                </a:lnTo>
                <a:lnTo>
                  <a:pt x="205740" y="0"/>
                </a:lnTo>
                <a:close/>
                <a:moveTo>
                  <a:pt x="-6385687" y="513740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11" name="Freeform 811"/>
          <p:cNvSpPr/>
          <p:nvPr/>
        </p:nvSpPr>
        <p:spPr>
          <a:xfrm>
            <a:off x="11518392" y="1766316"/>
            <a:ext cx="467867" cy="740664"/>
          </a:xfrm>
          <a:custGeom>
            <a:avLst/>
            <a:gdLst/>
            <a:ahLst/>
            <a:cxnLst/>
            <a:rect l="0" t="0" r="0" b="0"/>
            <a:pathLst>
              <a:path w="467867" h="740664">
                <a:moveTo>
                  <a:pt x="278638" y="623570"/>
                </a:moveTo>
                <a:lnTo>
                  <a:pt x="278638" y="643129"/>
                </a:lnTo>
                <a:lnTo>
                  <a:pt x="278638" y="690119"/>
                </a:lnTo>
                <a:lnTo>
                  <a:pt x="336803" y="690119"/>
                </a:lnTo>
                <a:cubicBezTo>
                  <a:pt x="346075" y="690119"/>
                  <a:pt x="354838" y="693929"/>
                  <a:pt x="361441" y="700532"/>
                </a:cubicBezTo>
                <a:lnTo>
                  <a:pt x="387350" y="726949"/>
                </a:lnTo>
                <a:cubicBezTo>
                  <a:pt x="389636" y="729234"/>
                  <a:pt x="390271" y="732663"/>
                  <a:pt x="389001" y="735712"/>
                </a:cubicBezTo>
                <a:cubicBezTo>
                  <a:pt x="387730" y="738759"/>
                  <a:pt x="384810" y="740664"/>
                  <a:pt x="381635" y="740664"/>
                </a:cubicBezTo>
                <a:lnTo>
                  <a:pt x="82296" y="740664"/>
                </a:lnTo>
                <a:cubicBezTo>
                  <a:pt x="78993" y="740664"/>
                  <a:pt x="76073" y="738759"/>
                  <a:pt x="74802" y="735712"/>
                </a:cubicBezTo>
                <a:cubicBezTo>
                  <a:pt x="73533" y="732663"/>
                  <a:pt x="74294" y="729234"/>
                  <a:pt x="76453" y="726949"/>
                </a:cubicBezTo>
                <a:lnTo>
                  <a:pt x="102489" y="700532"/>
                </a:lnTo>
                <a:cubicBezTo>
                  <a:pt x="108965" y="693929"/>
                  <a:pt x="117855" y="690119"/>
                  <a:pt x="127126" y="690119"/>
                </a:cubicBezTo>
                <a:lnTo>
                  <a:pt x="175767" y="690119"/>
                </a:lnTo>
                <a:lnTo>
                  <a:pt x="175767" y="643129"/>
                </a:lnTo>
                <a:lnTo>
                  <a:pt x="175767" y="623570"/>
                </a:lnTo>
                <a:lnTo>
                  <a:pt x="175767" y="604013"/>
                </a:lnTo>
                <a:lnTo>
                  <a:pt x="0" y="604013"/>
                </a:lnTo>
                <a:lnTo>
                  <a:pt x="70992" y="456184"/>
                </a:lnTo>
                <a:lnTo>
                  <a:pt x="65659" y="450215"/>
                </a:lnTo>
                <a:lnTo>
                  <a:pt x="51435" y="434340"/>
                </a:lnTo>
                <a:lnTo>
                  <a:pt x="45974" y="428244"/>
                </a:lnTo>
                <a:lnTo>
                  <a:pt x="37211" y="418465"/>
                </a:lnTo>
                <a:lnTo>
                  <a:pt x="34289" y="415163"/>
                </a:lnTo>
                <a:lnTo>
                  <a:pt x="45974" y="396749"/>
                </a:lnTo>
                <a:lnTo>
                  <a:pt x="141604" y="247143"/>
                </a:lnTo>
                <a:lnTo>
                  <a:pt x="150114" y="233807"/>
                </a:lnTo>
                <a:lnTo>
                  <a:pt x="126618" y="211582"/>
                </a:lnTo>
                <a:lnTo>
                  <a:pt x="112649" y="198248"/>
                </a:lnTo>
                <a:lnTo>
                  <a:pt x="117728" y="190374"/>
                </a:lnTo>
                <a:lnTo>
                  <a:pt x="128142" y="174244"/>
                </a:lnTo>
                <a:lnTo>
                  <a:pt x="138556" y="158115"/>
                </a:lnTo>
                <a:lnTo>
                  <a:pt x="240538" y="0"/>
                </a:lnTo>
                <a:lnTo>
                  <a:pt x="355218" y="198248"/>
                </a:lnTo>
                <a:lnTo>
                  <a:pt x="317753" y="233807"/>
                </a:lnTo>
                <a:lnTo>
                  <a:pt x="433577" y="415163"/>
                </a:lnTo>
                <a:lnTo>
                  <a:pt x="396875" y="456184"/>
                </a:lnTo>
                <a:lnTo>
                  <a:pt x="467867" y="604013"/>
                </a:lnTo>
                <a:lnTo>
                  <a:pt x="278638" y="604013"/>
                </a:lnTo>
                <a:close/>
                <a:moveTo>
                  <a:pt x="-7050278" y="5091684"/>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12" name="Freeform 812"/>
          <p:cNvSpPr/>
          <p:nvPr/>
        </p:nvSpPr>
        <p:spPr>
          <a:xfrm>
            <a:off x="757427" y="3320797"/>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813" name="Freeform 813"/>
          <p:cNvSpPr/>
          <p:nvPr/>
        </p:nvSpPr>
        <p:spPr>
          <a:xfrm>
            <a:off x="757427" y="3777997"/>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814" name="Freeform 814"/>
          <p:cNvSpPr/>
          <p:nvPr/>
        </p:nvSpPr>
        <p:spPr>
          <a:xfrm>
            <a:off x="757427" y="4235197"/>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815" name="Freeform 815"/>
          <p:cNvSpPr/>
          <p:nvPr/>
        </p:nvSpPr>
        <p:spPr>
          <a:xfrm>
            <a:off x="5593079" y="3075433"/>
            <a:ext cx="1006602" cy="0"/>
          </a:xfrm>
          <a:custGeom>
            <a:avLst/>
            <a:gdLst/>
            <a:ahLst/>
            <a:cxnLst/>
            <a:rect l="0" t="0" r="0" b="0"/>
            <a:pathLst>
              <a:path w="1006602">
                <a:moveTo>
                  <a:pt x="0" y="0"/>
                </a:moveTo>
                <a:lnTo>
                  <a:pt x="1006602" y="0"/>
                </a:lnTo>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816" name="Freeform 816"/>
          <p:cNvSpPr/>
          <p:nvPr/>
        </p:nvSpPr>
        <p:spPr>
          <a:xfrm>
            <a:off x="5593079" y="3531109"/>
            <a:ext cx="1006602" cy="0"/>
          </a:xfrm>
          <a:custGeom>
            <a:avLst/>
            <a:gdLst/>
            <a:ahLst/>
            <a:cxnLst/>
            <a:rect l="0" t="0" r="0" b="0"/>
            <a:pathLst>
              <a:path w="1006602">
                <a:moveTo>
                  <a:pt x="0" y="0"/>
                </a:moveTo>
                <a:lnTo>
                  <a:pt x="1006602" y="0"/>
                </a:lnTo>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817" name="Freeform 817"/>
          <p:cNvSpPr/>
          <p:nvPr/>
        </p:nvSpPr>
        <p:spPr>
          <a:xfrm>
            <a:off x="5593079" y="3988308"/>
            <a:ext cx="1006602" cy="0"/>
          </a:xfrm>
          <a:custGeom>
            <a:avLst/>
            <a:gdLst/>
            <a:ahLst/>
            <a:cxnLst/>
            <a:rect l="0" t="0" r="0" b="0"/>
            <a:pathLst>
              <a:path w="1006602">
                <a:moveTo>
                  <a:pt x="0" y="0"/>
                </a:moveTo>
                <a:lnTo>
                  <a:pt x="1006602" y="0"/>
                </a:lnTo>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818" name="Freeform 818"/>
          <p:cNvSpPr/>
          <p:nvPr/>
        </p:nvSpPr>
        <p:spPr>
          <a:xfrm>
            <a:off x="6361176" y="2948941"/>
            <a:ext cx="266700" cy="251459"/>
          </a:xfrm>
          <a:custGeom>
            <a:avLst/>
            <a:gdLst/>
            <a:ahLst/>
            <a:cxnLst/>
            <a:rect l="0" t="0" r="0" b="0"/>
            <a:pathLst>
              <a:path w="266700" h="251459">
                <a:moveTo>
                  <a:pt x="0" y="125730"/>
                </a:moveTo>
                <a:cubicBezTo>
                  <a:pt x="0" y="56261"/>
                  <a:pt x="59689" y="0"/>
                  <a:pt x="133350" y="0"/>
                </a:cubicBezTo>
                <a:cubicBezTo>
                  <a:pt x="207009" y="0"/>
                  <a:pt x="266700" y="56261"/>
                  <a:pt x="266700" y="125730"/>
                </a:cubicBezTo>
                <a:cubicBezTo>
                  <a:pt x="266700" y="195199"/>
                  <a:pt x="207009" y="251459"/>
                  <a:pt x="133350" y="251459"/>
                </a:cubicBezTo>
                <a:cubicBezTo>
                  <a:pt x="59689" y="251459"/>
                  <a:pt x="0" y="195199"/>
                  <a:pt x="0" y="125730"/>
                </a:cubicBezTo>
                <a:close/>
                <a:moveTo>
                  <a:pt x="-2577847" y="3909059"/>
                </a:moveTo>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19" name="Freeform 819"/>
          <p:cNvSpPr/>
          <p:nvPr/>
        </p:nvSpPr>
        <p:spPr>
          <a:xfrm>
            <a:off x="6361176" y="3406141"/>
            <a:ext cx="266700" cy="251459"/>
          </a:xfrm>
          <a:custGeom>
            <a:avLst/>
            <a:gdLst/>
            <a:ahLst/>
            <a:cxnLst/>
            <a:rect l="0" t="0" r="0" b="0"/>
            <a:pathLst>
              <a:path w="266700" h="251459">
                <a:moveTo>
                  <a:pt x="0" y="125730"/>
                </a:moveTo>
                <a:cubicBezTo>
                  <a:pt x="0" y="56261"/>
                  <a:pt x="59689" y="0"/>
                  <a:pt x="133350" y="0"/>
                </a:cubicBezTo>
                <a:cubicBezTo>
                  <a:pt x="207009" y="0"/>
                  <a:pt x="266700" y="56261"/>
                  <a:pt x="266700" y="125730"/>
                </a:cubicBezTo>
                <a:cubicBezTo>
                  <a:pt x="266700" y="195199"/>
                  <a:pt x="207009" y="251459"/>
                  <a:pt x="133350" y="251459"/>
                </a:cubicBezTo>
                <a:cubicBezTo>
                  <a:pt x="59689" y="251459"/>
                  <a:pt x="0" y="195199"/>
                  <a:pt x="0" y="125730"/>
                </a:cubicBezTo>
                <a:close/>
                <a:moveTo>
                  <a:pt x="-3035047" y="3451859"/>
                </a:moveTo>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20" name="Freeform 820"/>
          <p:cNvSpPr/>
          <p:nvPr/>
        </p:nvSpPr>
        <p:spPr>
          <a:xfrm>
            <a:off x="6361176" y="3861817"/>
            <a:ext cx="266700" cy="252983"/>
          </a:xfrm>
          <a:custGeom>
            <a:avLst/>
            <a:gdLst/>
            <a:ahLst/>
            <a:cxnLst/>
            <a:rect l="0" t="0" r="0" b="0"/>
            <a:pathLst>
              <a:path w="266700" h="252983">
                <a:moveTo>
                  <a:pt x="0" y="126491"/>
                </a:moveTo>
                <a:cubicBezTo>
                  <a:pt x="0" y="56641"/>
                  <a:pt x="59689" y="0"/>
                  <a:pt x="133350" y="0"/>
                </a:cubicBezTo>
                <a:cubicBezTo>
                  <a:pt x="207009" y="0"/>
                  <a:pt x="266700" y="56641"/>
                  <a:pt x="266700" y="126491"/>
                </a:cubicBezTo>
                <a:cubicBezTo>
                  <a:pt x="266700" y="196341"/>
                  <a:pt x="207009" y="252983"/>
                  <a:pt x="133350" y="252983"/>
                </a:cubicBezTo>
                <a:cubicBezTo>
                  <a:pt x="59689" y="252983"/>
                  <a:pt x="0" y="196341"/>
                  <a:pt x="0" y="126491"/>
                </a:cubicBezTo>
                <a:close/>
                <a:moveTo>
                  <a:pt x="-3491484" y="2996183"/>
                </a:moveTo>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21" name="Freeform 821"/>
          <p:cNvSpPr/>
          <p:nvPr/>
        </p:nvSpPr>
        <p:spPr>
          <a:xfrm>
            <a:off x="149352" y="89917"/>
            <a:ext cx="492252" cy="440436"/>
          </a:xfrm>
          <a:custGeom>
            <a:avLst/>
            <a:gdLst/>
            <a:ahLst/>
            <a:cxnLst/>
            <a:rect l="0" t="0" r="0" b="0"/>
            <a:pathLst>
              <a:path w="492252" h="440436">
                <a:moveTo>
                  <a:pt x="338467" y="424687"/>
                </a:moveTo>
                <a:cubicBezTo>
                  <a:pt x="423265" y="424687"/>
                  <a:pt x="492252" y="355599"/>
                  <a:pt x="492252" y="270510"/>
                </a:cubicBezTo>
                <a:cubicBezTo>
                  <a:pt x="492252" y="214883"/>
                  <a:pt x="462559" y="164591"/>
                  <a:pt x="415924" y="137414"/>
                </a:cubicBezTo>
                <a:cubicBezTo>
                  <a:pt x="396493" y="58292"/>
                  <a:pt x="324142" y="0"/>
                  <a:pt x="239534" y="0"/>
                </a:cubicBezTo>
                <a:cubicBezTo>
                  <a:pt x="142544" y="0"/>
                  <a:pt x="63080" y="75691"/>
                  <a:pt x="58204" y="170688"/>
                </a:cubicBezTo>
                <a:cubicBezTo>
                  <a:pt x="22072" y="198881"/>
                  <a:pt x="0" y="242697"/>
                  <a:pt x="0" y="289687"/>
                </a:cubicBezTo>
                <a:cubicBezTo>
                  <a:pt x="0" y="372872"/>
                  <a:pt x="67462" y="440436"/>
                  <a:pt x="150380" y="440436"/>
                </a:cubicBezTo>
                <a:cubicBezTo>
                  <a:pt x="156819" y="440436"/>
                  <a:pt x="163156" y="439928"/>
                  <a:pt x="169418" y="439166"/>
                </a:cubicBezTo>
                <a:lnTo>
                  <a:pt x="170357" y="429513"/>
                </a:lnTo>
                <a:lnTo>
                  <a:pt x="136613" y="390651"/>
                </a:lnTo>
                <a:cubicBezTo>
                  <a:pt x="86969" y="383920"/>
                  <a:pt x="48666" y="341375"/>
                  <a:pt x="48666" y="289687"/>
                </a:cubicBezTo>
                <a:cubicBezTo>
                  <a:pt x="48666" y="248665"/>
                  <a:pt x="72898" y="213232"/>
                  <a:pt x="107810" y="197103"/>
                </a:cubicBezTo>
                <a:cubicBezTo>
                  <a:pt x="107061" y="191515"/>
                  <a:pt x="106641" y="185674"/>
                  <a:pt x="106641" y="179831"/>
                </a:cubicBezTo>
                <a:cubicBezTo>
                  <a:pt x="106641" y="107441"/>
                  <a:pt x="166141" y="48767"/>
                  <a:pt x="239534" y="48767"/>
                </a:cubicBezTo>
                <a:cubicBezTo>
                  <a:pt x="309803" y="48767"/>
                  <a:pt x="367296" y="102615"/>
                  <a:pt x="372059" y="170688"/>
                </a:cubicBezTo>
                <a:cubicBezTo>
                  <a:pt x="413639" y="184785"/>
                  <a:pt x="443585" y="224154"/>
                  <a:pt x="443585" y="270510"/>
                </a:cubicBezTo>
                <a:cubicBezTo>
                  <a:pt x="443585" y="328803"/>
                  <a:pt x="396532" y="375919"/>
                  <a:pt x="338467" y="375919"/>
                </a:cubicBezTo>
                <a:cubicBezTo>
                  <a:pt x="333933" y="375919"/>
                  <a:pt x="329488" y="375666"/>
                  <a:pt x="325094" y="375030"/>
                </a:cubicBezTo>
                <a:lnTo>
                  <a:pt x="331825" y="424433"/>
                </a:lnTo>
                <a:cubicBezTo>
                  <a:pt x="334035" y="424561"/>
                  <a:pt x="336245" y="424687"/>
                  <a:pt x="338467" y="424687"/>
                </a:cubicBezTo>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22" name="Freeform 822"/>
          <p:cNvSpPr/>
          <p:nvPr/>
        </p:nvSpPr>
        <p:spPr>
          <a:xfrm>
            <a:off x="254508" y="298705"/>
            <a:ext cx="240792" cy="413004"/>
          </a:xfrm>
          <a:custGeom>
            <a:avLst/>
            <a:gdLst/>
            <a:ahLst/>
            <a:cxnLst/>
            <a:rect l="0" t="0" r="0" b="0"/>
            <a:pathLst>
              <a:path w="240792" h="413004">
                <a:moveTo>
                  <a:pt x="220129" y="0"/>
                </a:moveTo>
                <a:lnTo>
                  <a:pt x="173723" y="70230"/>
                </a:lnTo>
                <a:lnTo>
                  <a:pt x="166662" y="8889"/>
                </a:lnTo>
                <a:lnTo>
                  <a:pt x="114096" y="10032"/>
                </a:lnTo>
                <a:lnTo>
                  <a:pt x="105041" y="139318"/>
                </a:lnTo>
                <a:lnTo>
                  <a:pt x="20929" y="72643"/>
                </a:lnTo>
                <a:lnTo>
                  <a:pt x="0" y="94487"/>
                </a:lnTo>
                <a:lnTo>
                  <a:pt x="73380" y="178942"/>
                </a:lnTo>
                <a:lnTo>
                  <a:pt x="100101" y="209804"/>
                </a:lnTo>
                <a:lnTo>
                  <a:pt x="98920" y="221868"/>
                </a:lnTo>
                <a:lnTo>
                  <a:pt x="80149" y="413004"/>
                </a:lnTo>
                <a:lnTo>
                  <a:pt x="218846" y="413004"/>
                </a:lnTo>
                <a:lnTo>
                  <a:pt x="191185" y="210311"/>
                </a:lnTo>
                <a:lnTo>
                  <a:pt x="183642" y="155067"/>
                </a:lnTo>
                <a:lnTo>
                  <a:pt x="182791" y="148843"/>
                </a:lnTo>
                <a:lnTo>
                  <a:pt x="240792" y="11049"/>
                </a:lnTo>
                <a:close/>
                <a:moveTo>
                  <a:pt x="6304787" y="6559295"/>
                </a:moveTo>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23" name="Freeform 823"/>
          <p:cNvSpPr/>
          <p:nvPr/>
        </p:nvSpPr>
        <p:spPr>
          <a:xfrm>
            <a:off x="294391" y="2270425"/>
            <a:ext cx="74426" cy="314328"/>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824" name="Freeform 824"/>
          <p:cNvSpPr/>
          <p:nvPr/>
        </p:nvSpPr>
        <p:spPr>
          <a:xfrm>
            <a:off x="215039" y="1958867"/>
            <a:ext cx="233130" cy="395981"/>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825" name="Freeform 825"/>
          <p:cNvSpPr/>
          <p:nvPr/>
        </p:nvSpPr>
        <p:spPr>
          <a:xfrm>
            <a:off x="88651" y="2179749"/>
            <a:ext cx="74426" cy="315077"/>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826" name="Freeform 826"/>
          <p:cNvSpPr/>
          <p:nvPr/>
        </p:nvSpPr>
        <p:spPr>
          <a:xfrm>
            <a:off x="9299" y="1867449"/>
            <a:ext cx="233130" cy="396925"/>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827" name="Freeform 827"/>
          <p:cNvSpPr/>
          <p:nvPr/>
        </p:nvSpPr>
        <p:spPr>
          <a:xfrm>
            <a:off x="2110881" y="1992728"/>
            <a:ext cx="270809" cy="362818"/>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76425">
            <a:noFill/>
          </a:ln>
        </p:spPr>
        <p:style>
          <a:lnRef idx="2">
            <a:schemeClr val="accent1">
              <a:shade val="50000"/>
            </a:schemeClr>
          </a:lnRef>
          <a:fillRef idx="1">
            <a:schemeClr val="accent1"/>
          </a:fillRef>
          <a:effectRef idx="0">
            <a:schemeClr val="accent1"/>
          </a:effectRef>
          <a:fontRef idx="minor">
            <a:schemeClr val="lt1"/>
          </a:fontRef>
        </p:style>
      </p:sp>
      <p:sp>
        <p:nvSpPr>
          <p:cNvPr id="828" name="Freeform 828"/>
          <p:cNvSpPr/>
          <p:nvPr/>
        </p:nvSpPr>
        <p:spPr>
          <a:xfrm>
            <a:off x="2215044" y="2306102"/>
            <a:ext cx="39036" cy="203074"/>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76425">
            <a:noFill/>
          </a:ln>
        </p:spPr>
        <p:style>
          <a:lnRef idx="2">
            <a:schemeClr val="accent1">
              <a:shade val="50000"/>
            </a:schemeClr>
          </a:lnRef>
          <a:fillRef idx="1">
            <a:schemeClr val="accent1"/>
          </a:fillRef>
          <a:effectRef idx="0">
            <a:schemeClr val="accent1"/>
          </a:effectRef>
          <a:fontRef idx="minor">
            <a:schemeClr val="lt1"/>
          </a:fontRef>
        </p:style>
      </p:sp>
      <p:sp>
        <p:nvSpPr>
          <p:cNvPr id="829" name="Freeform 829"/>
          <p:cNvSpPr/>
          <p:nvPr/>
        </p:nvSpPr>
        <p:spPr>
          <a:xfrm>
            <a:off x="2337381" y="1783651"/>
            <a:ext cx="463409" cy="619113"/>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130778">
            <a:noFill/>
          </a:ln>
        </p:spPr>
        <p:style>
          <a:lnRef idx="2">
            <a:schemeClr val="accent1">
              <a:shade val="50000"/>
            </a:schemeClr>
          </a:lnRef>
          <a:fillRef idx="1">
            <a:schemeClr val="accent1"/>
          </a:fillRef>
          <a:effectRef idx="0">
            <a:schemeClr val="accent1"/>
          </a:effectRef>
          <a:fontRef idx="minor">
            <a:schemeClr val="lt1"/>
          </a:fontRef>
        </p:style>
      </p:sp>
      <p:sp>
        <p:nvSpPr>
          <p:cNvPr id="830" name="Freeform 830"/>
          <p:cNvSpPr/>
          <p:nvPr/>
        </p:nvSpPr>
        <p:spPr>
          <a:xfrm>
            <a:off x="2515625" y="2318390"/>
            <a:ext cx="66800" cy="346526"/>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130778">
            <a:noFill/>
          </a:ln>
        </p:spPr>
        <p:style>
          <a:lnRef idx="2">
            <a:schemeClr val="accent1">
              <a:shade val="50000"/>
            </a:schemeClr>
          </a:lnRef>
          <a:fillRef idx="1">
            <a:schemeClr val="accent1"/>
          </a:fillRef>
          <a:effectRef idx="0">
            <a:schemeClr val="accent1"/>
          </a:effectRef>
          <a:fontRef idx="minor">
            <a:schemeClr val="lt1"/>
          </a:fontRef>
        </p:style>
      </p:sp>
      <p:pic>
        <p:nvPicPr>
          <p:cNvPr id="831" name="Picture 83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1681475" y="2071680"/>
            <a:ext cx="419526" cy="433761"/>
          </a:xfrm>
          <a:prstGeom prst="rect">
            <a:avLst/>
          </a:prstGeom>
          <a:noFill/>
        </p:spPr>
      </p:pic>
      <p:sp>
        <p:nvSpPr>
          <p:cNvPr id="832" name="Freeform 832"/>
          <p:cNvSpPr/>
          <p:nvPr/>
        </p:nvSpPr>
        <p:spPr>
          <a:xfrm>
            <a:off x="3917866" y="2294024"/>
            <a:ext cx="123914" cy="215811"/>
          </a:xfrm>
          <a:custGeom>
            <a:avLst/>
            <a:gdLst/>
            <a:ahLst/>
            <a:cxnLst/>
            <a:rect l="0" t="0" r="0" b="0"/>
            <a:pathLst>
              <a:path w="379489" h="659480">
                <a:moveTo>
                  <a:pt x="189713" y="63"/>
                </a:moveTo>
                <a:cubicBezTo>
                  <a:pt x="95784" y="63"/>
                  <a:pt x="59093" y="101473"/>
                  <a:pt x="39383" y="179882"/>
                </a:cubicBezTo>
                <a:lnTo>
                  <a:pt x="0" y="325742"/>
                </a:lnTo>
                <a:cubicBezTo>
                  <a:pt x="0" y="375424"/>
                  <a:pt x="51524" y="418185"/>
                  <a:pt x="116040" y="437438"/>
                </a:cubicBezTo>
                <a:lnTo>
                  <a:pt x="116040" y="596587"/>
                </a:lnTo>
                <a:cubicBezTo>
                  <a:pt x="116040" y="631303"/>
                  <a:pt x="149060" y="659480"/>
                  <a:pt x="189726" y="659480"/>
                </a:cubicBezTo>
                <a:cubicBezTo>
                  <a:pt x="230404" y="659480"/>
                  <a:pt x="263436" y="631303"/>
                  <a:pt x="263436" y="596587"/>
                </a:cubicBezTo>
                <a:lnTo>
                  <a:pt x="263436" y="437502"/>
                </a:lnTo>
                <a:cubicBezTo>
                  <a:pt x="327902" y="418211"/>
                  <a:pt x="379489" y="375501"/>
                  <a:pt x="379489" y="325806"/>
                </a:cubicBezTo>
                <a:lnTo>
                  <a:pt x="340094" y="179819"/>
                </a:lnTo>
                <a:cubicBezTo>
                  <a:pt x="317805" y="102451"/>
                  <a:pt x="283705" y="0"/>
                  <a:pt x="189764" y="0"/>
                </a:cubicBezTo>
                <a:close/>
                <a:moveTo>
                  <a:pt x="217653" y="660069"/>
                </a:moveTo>
              </a:path>
            </a:pathLst>
          </a:custGeom>
          <a:solidFill>
            <a:srgbClr val="FFFFFF">
              <a:alpha val="100000"/>
            </a:srgbClr>
          </a:solidFill>
          <a:ln w="4146">
            <a:noFill/>
          </a:ln>
        </p:spPr>
        <p:style>
          <a:lnRef idx="2">
            <a:schemeClr val="accent1">
              <a:shade val="50000"/>
            </a:schemeClr>
          </a:lnRef>
          <a:fillRef idx="1">
            <a:schemeClr val="accent1"/>
          </a:fillRef>
          <a:effectRef idx="0">
            <a:schemeClr val="accent1"/>
          </a:effectRef>
          <a:fontRef idx="minor">
            <a:schemeClr val="lt1"/>
          </a:fontRef>
        </p:style>
      </p:sp>
      <p:sp>
        <p:nvSpPr>
          <p:cNvPr id="833" name="Freeform 833"/>
          <p:cNvSpPr/>
          <p:nvPr/>
        </p:nvSpPr>
        <p:spPr>
          <a:xfrm>
            <a:off x="3937701" y="2205630"/>
            <a:ext cx="84236" cy="84416"/>
          </a:xfrm>
          <a:custGeom>
            <a:avLst/>
            <a:gdLst/>
            <a:ahLst/>
            <a:cxnLst/>
            <a:rect l="0" t="0" r="0" b="0"/>
            <a:pathLst>
              <a:path w="257975" h="257963">
                <a:moveTo>
                  <a:pt x="257975" y="129020"/>
                </a:moveTo>
                <a:cubicBezTo>
                  <a:pt x="257950" y="200241"/>
                  <a:pt x="200178" y="257963"/>
                  <a:pt x="128956" y="257937"/>
                </a:cubicBezTo>
                <a:cubicBezTo>
                  <a:pt x="57722" y="257912"/>
                  <a:pt x="0" y="200152"/>
                  <a:pt x="26" y="128918"/>
                </a:cubicBezTo>
                <a:cubicBezTo>
                  <a:pt x="51" y="57722"/>
                  <a:pt x="57773" y="13"/>
                  <a:pt x="128969" y="0"/>
                </a:cubicBezTo>
                <a:cubicBezTo>
                  <a:pt x="200190" y="13"/>
                  <a:pt x="257912" y="57735"/>
                  <a:pt x="257925" y="128956"/>
                </a:cubicBezTo>
              </a:path>
            </a:pathLst>
          </a:custGeom>
          <a:solidFill>
            <a:srgbClr val="FFFFFF">
              <a:alpha val="100000"/>
            </a:srgbClr>
          </a:solidFill>
          <a:ln w="4146">
            <a:noFill/>
          </a:ln>
        </p:spPr>
        <p:style>
          <a:lnRef idx="2">
            <a:schemeClr val="accent1">
              <a:shade val="50000"/>
            </a:schemeClr>
          </a:lnRef>
          <a:fillRef idx="1">
            <a:schemeClr val="accent1"/>
          </a:fillRef>
          <a:effectRef idx="0">
            <a:schemeClr val="accent1"/>
          </a:effectRef>
          <a:fontRef idx="minor">
            <a:schemeClr val="lt1"/>
          </a:fontRef>
        </p:style>
      </p:sp>
      <p:sp>
        <p:nvSpPr>
          <p:cNvPr id="834" name="Freeform 834"/>
          <p:cNvSpPr/>
          <p:nvPr/>
        </p:nvSpPr>
        <p:spPr>
          <a:xfrm>
            <a:off x="4049282" y="2218323"/>
            <a:ext cx="167407" cy="291512"/>
          </a:xfrm>
          <a:custGeom>
            <a:avLst/>
            <a:gdLst/>
            <a:ahLst/>
            <a:cxnLst/>
            <a:rect l="0" t="0" r="0" b="0"/>
            <a:pathLst>
              <a:path w="512686" h="890811">
                <a:moveTo>
                  <a:pt x="459473" y="242837"/>
                </a:moveTo>
                <a:cubicBezTo>
                  <a:pt x="429375" y="138329"/>
                  <a:pt x="383261" y="0"/>
                  <a:pt x="256388" y="0"/>
                </a:cubicBezTo>
                <a:cubicBezTo>
                  <a:pt x="129528" y="0"/>
                  <a:pt x="79921" y="137046"/>
                  <a:pt x="53264" y="242837"/>
                </a:cubicBezTo>
                <a:lnTo>
                  <a:pt x="0" y="440004"/>
                </a:lnTo>
                <a:cubicBezTo>
                  <a:pt x="0" y="507149"/>
                  <a:pt x="69634" y="564871"/>
                  <a:pt x="156756" y="590982"/>
                </a:cubicBezTo>
                <a:lnTo>
                  <a:pt x="156756" y="805852"/>
                </a:lnTo>
                <a:cubicBezTo>
                  <a:pt x="156756" y="852773"/>
                  <a:pt x="201346" y="890811"/>
                  <a:pt x="256337" y="890811"/>
                </a:cubicBezTo>
                <a:cubicBezTo>
                  <a:pt x="311315" y="890811"/>
                  <a:pt x="355880" y="852712"/>
                  <a:pt x="355880" y="805852"/>
                </a:cubicBezTo>
                <a:lnTo>
                  <a:pt x="355880" y="590982"/>
                </a:lnTo>
                <a:cubicBezTo>
                  <a:pt x="442964" y="564909"/>
                  <a:pt x="512686" y="507162"/>
                  <a:pt x="512686" y="440004"/>
                </a:cubicBezTo>
                <a:close/>
                <a:moveTo>
                  <a:pt x="-196253" y="891400"/>
                </a:moveTo>
              </a:path>
            </a:pathLst>
          </a:custGeom>
          <a:solidFill>
            <a:srgbClr val="FFFFFF">
              <a:alpha val="100000"/>
            </a:srgbClr>
          </a:solidFill>
          <a:ln w="4146">
            <a:noFill/>
          </a:ln>
        </p:spPr>
        <p:style>
          <a:lnRef idx="2">
            <a:schemeClr val="accent1">
              <a:shade val="50000"/>
            </a:schemeClr>
          </a:lnRef>
          <a:fillRef idx="1">
            <a:schemeClr val="accent1"/>
          </a:fillRef>
          <a:effectRef idx="0">
            <a:schemeClr val="accent1"/>
          </a:effectRef>
          <a:fontRef idx="minor">
            <a:schemeClr val="lt1"/>
          </a:fontRef>
        </p:style>
      </p:sp>
      <p:sp>
        <p:nvSpPr>
          <p:cNvPr id="835" name="Freeform 835"/>
          <p:cNvSpPr/>
          <p:nvPr/>
        </p:nvSpPr>
        <p:spPr>
          <a:xfrm>
            <a:off x="4076109" y="2098900"/>
            <a:ext cx="113792" cy="114032"/>
          </a:xfrm>
          <a:custGeom>
            <a:avLst/>
            <a:gdLst/>
            <a:ahLst/>
            <a:cxnLst/>
            <a:rect l="0" t="0" r="0" b="0"/>
            <a:pathLst>
              <a:path w="348489" h="348462">
                <a:moveTo>
                  <a:pt x="174283" y="348462"/>
                </a:moveTo>
                <a:cubicBezTo>
                  <a:pt x="270498" y="348437"/>
                  <a:pt x="348489" y="270408"/>
                  <a:pt x="348489" y="174193"/>
                </a:cubicBezTo>
                <a:cubicBezTo>
                  <a:pt x="348489" y="77978"/>
                  <a:pt x="270409" y="0"/>
                  <a:pt x="174194" y="25"/>
                </a:cubicBezTo>
                <a:cubicBezTo>
                  <a:pt x="77991" y="51"/>
                  <a:pt x="26" y="78041"/>
                  <a:pt x="26" y="174244"/>
                </a:cubicBezTo>
                <a:cubicBezTo>
                  <a:pt x="0" y="270446"/>
                  <a:pt x="77978" y="348437"/>
                  <a:pt x="174181" y="348462"/>
                </a:cubicBezTo>
                <a:cubicBezTo>
                  <a:pt x="174206" y="348462"/>
                  <a:pt x="174244" y="348462"/>
                  <a:pt x="174283" y="348462"/>
                </a:cubicBezTo>
                <a:close/>
                <a:moveTo>
                  <a:pt x="-19100" y="1256334"/>
                </a:moveTo>
              </a:path>
            </a:pathLst>
          </a:custGeom>
          <a:solidFill>
            <a:srgbClr val="FFFFFF">
              <a:alpha val="100000"/>
            </a:srgbClr>
          </a:solidFill>
          <a:ln w="4146">
            <a:noFill/>
          </a:ln>
        </p:spPr>
        <p:style>
          <a:lnRef idx="2">
            <a:schemeClr val="accent1">
              <a:shade val="50000"/>
            </a:schemeClr>
          </a:lnRef>
          <a:fillRef idx="1">
            <a:schemeClr val="accent1"/>
          </a:fillRef>
          <a:effectRef idx="0">
            <a:schemeClr val="accent1"/>
          </a:effectRef>
          <a:fontRef idx="minor">
            <a:schemeClr val="lt1"/>
          </a:fontRef>
        </p:style>
      </p:sp>
      <p:sp>
        <p:nvSpPr>
          <p:cNvPr id="836" name="Freeform 836"/>
          <p:cNvSpPr/>
          <p:nvPr/>
        </p:nvSpPr>
        <p:spPr>
          <a:xfrm>
            <a:off x="3783980" y="2098900"/>
            <a:ext cx="113785" cy="114032"/>
          </a:xfrm>
          <a:custGeom>
            <a:avLst/>
            <a:gdLst/>
            <a:ahLst/>
            <a:cxnLst/>
            <a:rect l="0" t="0" r="0" b="0"/>
            <a:pathLst>
              <a:path w="348467" h="348462">
                <a:moveTo>
                  <a:pt x="174274" y="348462"/>
                </a:moveTo>
                <a:cubicBezTo>
                  <a:pt x="270489" y="348437"/>
                  <a:pt x="348467" y="270408"/>
                  <a:pt x="348442" y="174193"/>
                </a:cubicBezTo>
                <a:cubicBezTo>
                  <a:pt x="348416" y="77978"/>
                  <a:pt x="270400" y="0"/>
                  <a:pt x="174185" y="25"/>
                </a:cubicBezTo>
                <a:cubicBezTo>
                  <a:pt x="77981" y="51"/>
                  <a:pt x="9" y="78041"/>
                  <a:pt x="9" y="174244"/>
                </a:cubicBezTo>
                <a:cubicBezTo>
                  <a:pt x="0" y="270446"/>
                  <a:pt x="77985" y="348450"/>
                  <a:pt x="174198" y="348462"/>
                </a:cubicBezTo>
                <a:cubicBezTo>
                  <a:pt x="174223" y="348462"/>
                  <a:pt x="174249" y="348462"/>
                  <a:pt x="174274" y="348462"/>
                </a:cubicBezTo>
                <a:close/>
                <a:moveTo>
                  <a:pt x="875543" y="1256334"/>
                </a:moveTo>
              </a:path>
            </a:pathLst>
          </a:custGeom>
          <a:solidFill>
            <a:srgbClr val="FFFFFF">
              <a:alpha val="100000"/>
            </a:srgbClr>
          </a:solidFill>
          <a:ln w="4146">
            <a:noFill/>
          </a:ln>
        </p:spPr>
        <p:style>
          <a:lnRef idx="2">
            <a:schemeClr val="accent1">
              <a:shade val="50000"/>
            </a:schemeClr>
          </a:lnRef>
          <a:fillRef idx="1">
            <a:schemeClr val="accent1"/>
          </a:fillRef>
          <a:effectRef idx="0">
            <a:schemeClr val="accent1"/>
          </a:effectRef>
          <a:fontRef idx="minor">
            <a:schemeClr val="lt1"/>
          </a:fontRef>
        </p:style>
      </p:sp>
      <p:sp>
        <p:nvSpPr>
          <p:cNvPr id="837" name="Freeform 837"/>
          <p:cNvSpPr/>
          <p:nvPr/>
        </p:nvSpPr>
        <p:spPr>
          <a:xfrm>
            <a:off x="3773802" y="2218323"/>
            <a:ext cx="134185" cy="291517"/>
          </a:xfrm>
          <a:custGeom>
            <a:avLst/>
            <a:gdLst/>
            <a:ahLst/>
            <a:cxnLst/>
            <a:rect l="0" t="0" r="0" b="0"/>
            <a:pathLst>
              <a:path w="410944" h="890826">
                <a:moveTo>
                  <a:pt x="328686" y="0"/>
                </a:moveTo>
                <a:lnTo>
                  <a:pt x="82110" y="0"/>
                </a:lnTo>
                <a:cubicBezTo>
                  <a:pt x="36750" y="38"/>
                  <a:pt x="0" y="36817"/>
                  <a:pt x="0" y="82182"/>
                </a:cubicBezTo>
                <a:lnTo>
                  <a:pt x="0" y="447053"/>
                </a:lnTo>
                <a:cubicBezTo>
                  <a:pt x="10" y="492443"/>
                  <a:pt x="36801" y="529235"/>
                  <a:pt x="82187" y="529247"/>
                </a:cubicBezTo>
                <a:lnTo>
                  <a:pt x="105899" y="529247"/>
                </a:lnTo>
                <a:lnTo>
                  <a:pt x="105899" y="805867"/>
                </a:lnTo>
                <a:cubicBezTo>
                  <a:pt x="105899" y="852789"/>
                  <a:pt x="150505" y="890826"/>
                  <a:pt x="205509" y="890826"/>
                </a:cubicBezTo>
                <a:cubicBezTo>
                  <a:pt x="260500" y="890826"/>
                  <a:pt x="305051" y="852728"/>
                  <a:pt x="305051" y="805867"/>
                </a:cubicBezTo>
                <a:lnTo>
                  <a:pt x="305051" y="529222"/>
                </a:lnTo>
                <a:lnTo>
                  <a:pt x="328724" y="529222"/>
                </a:lnTo>
                <a:cubicBezTo>
                  <a:pt x="374114" y="529222"/>
                  <a:pt x="410906" y="492430"/>
                  <a:pt x="410918" y="447040"/>
                </a:cubicBezTo>
                <a:lnTo>
                  <a:pt x="410918" y="82182"/>
                </a:lnTo>
                <a:cubicBezTo>
                  <a:pt x="410944" y="36817"/>
                  <a:pt x="374177" y="26"/>
                  <a:pt x="328813" y="0"/>
                </a:cubicBezTo>
                <a:cubicBezTo>
                  <a:pt x="328800" y="0"/>
                  <a:pt x="328775" y="0"/>
                  <a:pt x="328762" y="0"/>
                </a:cubicBezTo>
                <a:close/>
                <a:moveTo>
                  <a:pt x="890242" y="891400"/>
                </a:moveTo>
              </a:path>
            </a:pathLst>
          </a:custGeom>
          <a:solidFill>
            <a:srgbClr val="FFFFFF">
              <a:alpha val="100000"/>
            </a:srgbClr>
          </a:solidFill>
          <a:ln w="4146">
            <a:noFill/>
          </a:ln>
        </p:spPr>
        <p:style>
          <a:lnRef idx="2">
            <a:schemeClr val="accent1">
              <a:shade val="50000"/>
            </a:schemeClr>
          </a:lnRef>
          <a:fillRef idx="1">
            <a:schemeClr val="accent1"/>
          </a:fillRef>
          <a:effectRef idx="0">
            <a:schemeClr val="accent1"/>
          </a:effectRef>
          <a:fontRef idx="minor">
            <a:schemeClr val="lt1"/>
          </a:fontRef>
        </p:style>
      </p:sp>
      <p:sp>
        <p:nvSpPr>
          <p:cNvPr id="838" name="Freeform 838"/>
          <p:cNvSpPr/>
          <p:nvPr/>
        </p:nvSpPr>
        <p:spPr>
          <a:xfrm>
            <a:off x="3082617" y="1615993"/>
            <a:ext cx="463409" cy="618062"/>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130778">
            <a:noFill/>
          </a:ln>
        </p:spPr>
        <p:style>
          <a:lnRef idx="2">
            <a:schemeClr val="accent1">
              <a:shade val="50000"/>
            </a:schemeClr>
          </a:lnRef>
          <a:fillRef idx="1">
            <a:schemeClr val="accent1"/>
          </a:fillRef>
          <a:effectRef idx="0">
            <a:schemeClr val="accent1"/>
          </a:effectRef>
          <a:fontRef idx="minor">
            <a:schemeClr val="lt1"/>
          </a:fontRef>
        </p:style>
      </p:sp>
      <p:sp>
        <p:nvSpPr>
          <p:cNvPr id="839" name="Freeform 839"/>
          <p:cNvSpPr/>
          <p:nvPr/>
        </p:nvSpPr>
        <p:spPr>
          <a:xfrm>
            <a:off x="3260861" y="2149826"/>
            <a:ext cx="66800" cy="345938"/>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130778">
            <a:noFill/>
          </a:ln>
        </p:spPr>
        <p:style>
          <a:lnRef idx="2">
            <a:schemeClr val="accent1">
              <a:shade val="50000"/>
            </a:schemeClr>
          </a:lnRef>
          <a:fillRef idx="1">
            <a:schemeClr val="accent1"/>
          </a:fillRef>
          <a:effectRef idx="0">
            <a:schemeClr val="accent1"/>
          </a:effectRef>
          <a:fontRef idx="minor">
            <a:schemeClr val="lt1"/>
          </a:fontRef>
        </p:style>
      </p:sp>
      <p:sp>
        <p:nvSpPr>
          <p:cNvPr id="840" name="Freeform 840"/>
          <p:cNvSpPr/>
          <p:nvPr/>
        </p:nvSpPr>
        <p:spPr>
          <a:xfrm>
            <a:off x="4878888" y="2079819"/>
            <a:ext cx="97712" cy="413589"/>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100473">
            <a:noFill/>
          </a:ln>
        </p:spPr>
        <p:style>
          <a:lnRef idx="2">
            <a:schemeClr val="accent1">
              <a:shade val="50000"/>
            </a:schemeClr>
          </a:lnRef>
          <a:fillRef idx="1">
            <a:schemeClr val="accent1"/>
          </a:fillRef>
          <a:effectRef idx="0">
            <a:schemeClr val="accent1"/>
          </a:effectRef>
          <a:fontRef idx="minor">
            <a:schemeClr val="lt1"/>
          </a:fontRef>
        </p:style>
      </p:sp>
      <p:sp>
        <p:nvSpPr>
          <p:cNvPr id="841" name="Freeform 841"/>
          <p:cNvSpPr/>
          <p:nvPr/>
        </p:nvSpPr>
        <p:spPr>
          <a:xfrm>
            <a:off x="4774709" y="1669875"/>
            <a:ext cx="306072" cy="521027"/>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100473">
            <a:noFill/>
          </a:ln>
        </p:spPr>
        <p:style>
          <a:lnRef idx="2">
            <a:schemeClr val="accent1">
              <a:shade val="50000"/>
            </a:schemeClr>
          </a:lnRef>
          <a:fillRef idx="1">
            <a:schemeClr val="accent1"/>
          </a:fillRef>
          <a:effectRef idx="0">
            <a:schemeClr val="accent1"/>
          </a:effectRef>
          <a:fontRef idx="minor">
            <a:schemeClr val="lt1"/>
          </a:fontRef>
        </p:style>
      </p:sp>
      <p:sp>
        <p:nvSpPr>
          <p:cNvPr id="842" name="Freeform 842"/>
          <p:cNvSpPr/>
          <p:nvPr/>
        </p:nvSpPr>
        <p:spPr>
          <a:xfrm>
            <a:off x="3476427" y="1966803"/>
            <a:ext cx="272252" cy="361767"/>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76832">
            <a:noFill/>
          </a:ln>
        </p:spPr>
        <p:style>
          <a:lnRef idx="2">
            <a:schemeClr val="accent1">
              <a:shade val="50000"/>
            </a:schemeClr>
          </a:lnRef>
          <a:fillRef idx="1">
            <a:schemeClr val="accent1"/>
          </a:fillRef>
          <a:effectRef idx="0">
            <a:schemeClr val="accent1"/>
          </a:effectRef>
          <a:fontRef idx="minor">
            <a:schemeClr val="lt1"/>
          </a:fontRef>
        </p:style>
      </p:sp>
      <p:sp>
        <p:nvSpPr>
          <p:cNvPr id="843" name="Freeform 843"/>
          <p:cNvSpPr/>
          <p:nvPr/>
        </p:nvSpPr>
        <p:spPr>
          <a:xfrm>
            <a:off x="3581144" y="2279269"/>
            <a:ext cx="39244" cy="202486"/>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76832">
            <a:noFill/>
          </a:ln>
        </p:spPr>
        <p:style>
          <a:lnRef idx="2">
            <a:schemeClr val="accent1">
              <a:shade val="50000"/>
            </a:schemeClr>
          </a:lnRef>
          <a:fillRef idx="1">
            <a:schemeClr val="accent1"/>
          </a:fillRef>
          <a:effectRef idx="0">
            <a:schemeClr val="accent1"/>
          </a:effectRef>
          <a:fontRef idx="minor">
            <a:schemeClr val="lt1"/>
          </a:fontRef>
        </p:style>
      </p:sp>
      <p:sp>
        <p:nvSpPr>
          <p:cNvPr id="844" name="Freeform 844"/>
          <p:cNvSpPr/>
          <p:nvPr/>
        </p:nvSpPr>
        <p:spPr>
          <a:xfrm rot="10800000" flipV="1">
            <a:off x="2905608" y="2090194"/>
            <a:ext cx="74797" cy="74821"/>
          </a:xfrm>
          <a:custGeom>
            <a:avLst/>
            <a:gdLst/>
            <a:ahLst/>
            <a:cxnLst/>
            <a:rect l="0" t="0" r="0" b="0"/>
            <a:pathLst>
              <a:path w="440308" h="440435">
                <a:moveTo>
                  <a:pt x="440308" y="220218"/>
                </a:moveTo>
                <a:cubicBezTo>
                  <a:pt x="440308" y="341884"/>
                  <a:pt x="341756" y="440435"/>
                  <a:pt x="220179" y="440435"/>
                </a:cubicBezTo>
                <a:cubicBezTo>
                  <a:pt x="98577" y="440435"/>
                  <a:pt x="0" y="341884"/>
                  <a:pt x="0" y="220218"/>
                </a:cubicBezTo>
                <a:cubicBezTo>
                  <a:pt x="0" y="98552"/>
                  <a:pt x="98577" y="0"/>
                  <a:pt x="220179" y="0"/>
                </a:cubicBezTo>
                <a:cubicBezTo>
                  <a:pt x="341756" y="0"/>
                  <a:pt x="440308" y="98552"/>
                  <a:pt x="440308" y="220218"/>
                </a:cubicBezTo>
              </a:path>
            </a:pathLst>
          </a:custGeom>
          <a:solidFill>
            <a:srgbClr val="FFFFFF">
              <a:alpha val="100000"/>
            </a:srgbClr>
          </a:solidFill>
          <a:ln w="2157">
            <a:noFill/>
          </a:ln>
        </p:spPr>
        <p:style>
          <a:lnRef idx="2">
            <a:schemeClr val="accent1">
              <a:shade val="50000"/>
            </a:schemeClr>
          </a:lnRef>
          <a:fillRef idx="1">
            <a:schemeClr val="accent1"/>
          </a:fillRef>
          <a:effectRef idx="0">
            <a:schemeClr val="accent1"/>
          </a:effectRef>
          <a:fontRef idx="minor">
            <a:schemeClr val="lt1"/>
          </a:fontRef>
        </p:style>
      </p:sp>
      <p:sp>
        <p:nvSpPr>
          <p:cNvPr id="845" name="Freeform 845"/>
          <p:cNvSpPr/>
          <p:nvPr/>
        </p:nvSpPr>
        <p:spPr>
          <a:xfrm rot="10800000" flipV="1">
            <a:off x="2781124" y="2181002"/>
            <a:ext cx="277240" cy="264680"/>
          </a:xfrm>
          <a:custGeom>
            <a:avLst/>
            <a:gdLst/>
            <a:ahLst/>
            <a:cxnLst/>
            <a:rect l="0" t="0" r="0" b="0"/>
            <a:pathLst>
              <a:path w="1632014" h="1558036">
                <a:moveTo>
                  <a:pt x="1344739" y="830021"/>
                </a:moveTo>
                <a:cubicBezTo>
                  <a:pt x="1334071" y="808824"/>
                  <a:pt x="1317689" y="791019"/>
                  <a:pt x="1297496" y="778586"/>
                </a:cubicBezTo>
                <a:cubicBezTo>
                  <a:pt x="1277176" y="766140"/>
                  <a:pt x="1253934" y="759548"/>
                  <a:pt x="1230186" y="759548"/>
                </a:cubicBezTo>
                <a:lnTo>
                  <a:pt x="853376" y="759548"/>
                </a:lnTo>
                <a:lnTo>
                  <a:pt x="853376" y="200151"/>
                </a:lnTo>
                <a:cubicBezTo>
                  <a:pt x="853376" y="147066"/>
                  <a:pt x="832295" y="96138"/>
                  <a:pt x="794829" y="58673"/>
                </a:cubicBezTo>
                <a:cubicBezTo>
                  <a:pt x="757237" y="21082"/>
                  <a:pt x="706336" y="0"/>
                  <a:pt x="653250" y="0"/>
                </a:cubicBezTo>
                <a:lnTo>
                  <a:pt x="102172" y="0"/>
                </a:lnTo>
                <a:cubicBezTo>
                  <a:pt x="75108" y="126"/>
                  <a:pt x="49200" y="10922"/>
                  <a:pt x="30061" y="30098"/>
                </a:cubicBezTo>
                <a:cubicBezTo>
                  <a:pt x="10922" y="49148"/>
                  <a:pt x="127" y="75057"/>
                  <a:pt x="0" y="102107"/>
                </a:cubicBezTo>
                <a:lnTo>
                  <a:pt x="0" y="423545"/>
                </a:lnTo>
                <a:cubicBezTo>
                  <a:pt x="0" y="450723"/>
                  <a:pt x="10782" y="476758"/>
                  <a:pt x="29972" y="496061"/>
                </a:cubicBezTo>
                <a:cubicBezTo>
                  <a:pt x="49174" y="515239"/>
                  <a:pt x="75235" y="526161"/>
                  <a:pt x="102413" y="526161"/>
                </a:cubicBezTo>
                <a:cubicBezTo>
                  <a:pt x="129591" y="526161"/>
                  <a:pt x="155664" y="515365"/>
                  <a:pt x="174917" y="496189"/>
                </a:cubicBezTo>
                <a:cubicBezTo>
                  <a:pt x="194158" y="477011"/>
                  <a:pt x="205003" y="450976"/>
                  <a:pt x="205067" y="423798"/>
                </a:cubicBezTo>
                <a:lnTo>
                  <a:pt x="205067" y="204342"/>
                </a:lnTo>
                <a:lnTo>
                  <a:pt x="467449" y="204342"/>
                </a:lnTo>
                <a:lnTo>
                  <a:pt x="467449" y="820026"/>
                </a:lnTo>
                <a:cubicBezTo>
                  <a:pt x="467449" y="872274"/>
                  <a:pt x="488201" y="922388"/>
                  <a:pt x="525145" y="959332"/>
                </a:cubicBezTo>
                <a:cubicBezTo>
                  <a:pt x="562102" y="996289"/>
                  <a:pt x="612216" y="1017041"/>
                  <a:pt x="664464" y="1017041"/>
                </a:cubicBezTo>
                <a:lnTo>
                  <a:pt x="1150937" y="1017041"/>
                </a:lnTo>
                <a:lnTo>
                  <a:pt x="1383348" y="1481797"/>
                </a:lnTo>
                <a:cubicBezTo>
                  <a:pt x="1398461" y="1512722"/>
                  <a:pt x="1425511" y="1536255"/>
                  <a:pt x="1458151" y="1547152"/>
                </a:cubicBezTo>
                <a:cubicBezTo>
                  <a:pt x="1490917" y="1558036"/>
                  <a:pt x="1526604" y="1555356"/>
                  <a:pt x="1557211" y="1539735"/>
                </a:cubicBezTo>
                <a:cubicBezTo>
                  <a:pt x="1587945" y="1524101"/>
                  <a:pt x="1611058" y="1496821"/>
                  <a:pt x="1621599" y="1463979"/>
                </a:cubicBezTo>
                <a:cubicBezTo>
                  <a:pt x="1632014" y="1431137"/>
                  <a:pt x="1628839" y="1395488"/>
                  <a:pt x="1612709" y="1365008"/>
                </a:cubicBezTo>
                <a:close/>
                <a:moveTo>
                  <a:pt x="530847" y="1874011"/>
                </a:moveTo>
              </a:path>
            </a:pathLst>
          </a:custGeom>
          <a:solidFill>
            <a:srgbClr val="FFFFFF">
              <a:alpha val="100000"/>
            </a:srgbClr>
          </a:solidFill>
          <a:ln w="2157">
            <a:noFill/>
          </a:ln>
        </p:spPr>
        <p:style>
          <a:lnRef idx="2">
            <a:schemeClr val="accent1">
              <a:shade val="50000"/>
            </a:schemeClr>
          </a:lnRef>
          <a:fillRef idx="1">
            <a:schemeClr val="accent1"/>
          </a:fillRef>
          <a:effectRef idx="0">
            <a:schemeClr val="accent1"/>
          </a:effectRef>
          <a:fontRef idx="minor">
            <a:schemeClr val="lt1"/>
          </a:fontRef>
        </p:style>
      </p:sp>
      <p:sp>
        <p:nvSpPr>
          <p:cNvPr id="846" name="Freeform 846"/>
          <p:cNvSpPr/>
          <p:nvPr/>
        </p:nvSpPr>
        <p:spPr>
          <a:xfrm rot="10800000" flipV="1">
            <a:off x="2874973" y="2290343"/>
            <a:ext cx="220860" cy="203657"/>
          </a:xfrm>
          <a:custGeom>
            <a:avLst/>
            <a:gdLst/>
            <a:ahLst/>
            <a:cxnLst/>
            <a:rect l="0" t="0" r="0" b="0"/>
            <a:pathLst>
              <a:path w="1300125" h="1198824">
                <a:moveTo>
                  <a:pt x="1210335" y="537019"/>
                </a:moveTo>
                <a:cubicBezTo>
                  <a:pt x="1183284" y="532726"/>
                  <a:pt x="1155598" y="539280"/>
                  <a:pt x="1133373" y="555256"/>
                </a:cubicBezTo>
                <a:cubicBezTo>
                  <a:pt x="1111148" y="571245"/>
                  <a:pt x="1096162" y="595363"/>
                  <a:pt x="1091590" y="622363"/>
                </a:cubicBezTo>
                <a:cubicBezTo>
                  <a:pt x="1075970" y="718248"/>
                  <a:pt x="1029106" y="806297"/>
                  <a:pt x="958418" y="872871"/>
                </a:cubicBezTo>
                <a:cubicBezTo>
                  <a:pt x="887679" y="939444"/>
                  <a:pt x="796938" y="980808"/>
                  <a:pt x="700291" y="990587"/>
                </a:cubicBezTo>
                <a:cubicBezTo>
                  <a:pt x="603631" y="1000340"/>
                  <a:pt x="506476" y="977950"/>
                  <a:pt x="423837" y="926858"/>
                </a:cubicBezTo>
                <a:cubicBezTo>
                  <a:pt x="341211" y="875779"/>
                  <a:pt x="277749" y="798855"/>
                  <a:pt x="243294" y="708024"/>
                </a:cubicBezTo>
                <a:cubicBezTo>
                  <a:pt x="208839" y="617207"/>
                  <a:pt x="205296" y="517550"/>
                  <a:pt x="233236" y="424522"/>
                </a:cubicBezTo>
                <a:cubicBezTo>
                  <a:pt x="261176" y="331482"/>
                  <a:pt x="319037" y="250266"/>
                  <a:pt x="397828" y="193459"/>
                </a:cubicBezTo>
                <a:cubicBezTo>
                  <a:pt x="427749" y="171678"/>
                  <a:pt x="443789" y="135597"/>
                  <a:pt x="439890" y="98793"/>
                </a:cubicBezTo>
                <a:cubicBezTo>
                  <a:pt x="435991" y="61988"/>
                  <a:pt x="412750" y="30060"/>
                  <a:pt x="378930" y="15024"/>
                </a:cubicBezTo>
                <a:cubicBezTo>
                  <a:pt x="345097" y="0"/>
                  <a:pt x="305829" y="4165"/>
                  <a:pt x="275908" y="25946"/>
                </a:cubicBezTo>
                <a:cubicBezTo>
                  <a:pt x="184760" y="92163"/>
                  <a:pt x="112357" y="180886"/>
                  <a:pt x="65761" y="283464"/>
                </a:cubicBezTo>
                <a:cubicBezTo>
                  <a:pt x="19164" y="386029"/>
                  <a:pt x="0" y="498957"/>
                  <a:pt x="10122" y="611162"/>
                </a:cubicBezTo>
                <a:cubicBezTo>
                  <a:pt x="25159" y="771652"/>
                  <a:pt x="99467" y="920788"/>
                  <a:pt x="218542" y="1029436"/>
                </a:cubicBezTo>
                <a:cubicBezTo>
                  <a:pt x="337630" y="1138107"/>
                  <a:pt x="492900" y="1198499"/>
                  <a:pt x="654101" y="1198824"/>
                </a:cubicBezTo>
                <a:cubicBezTo>
                  <a:pt x="674586" y="1198824"/>
                  <a:pt x="695312" y="1198824"/>
                  <a:pt x="715798" y="1195898"/>
                </a:cubicBezTo>
                <a:cubicBezTo>
                  <a:pt x="858584" y="1182688"/>
                  <a:pt x="992912" y="1122522"/>
                  <a:pt x="1097940" y="1024788"/>
                </a:cubicBezTo>
                <a:cubicBezTo>
                  <a:pt x="1202843" y="927049"/>
                  <a:pt x="1272312" y="797267"/>
                  <a:pt x="1295679" y="655789"/>
                </a:cubicBezTo>
                <a:cubicBezTo>
                  <a:pt x="1300125" y="628713"/>
                  <a:pt x="1293648" y="601002"/>
                  <a:pt x="1277645" y="578726"/>
                </a:cubicBezTo>
                <a:cubicBezTo>
                  <a:pt x="1261517" y="556463"/>
                  <a:pt x="1237387" y="541464"/>
                  <a:pt x="1210335" y="537032"/>
                </a:cubicBezTo>
                <a:close/>
                <a:moveTo>
                  <a:pt x="400774" y="1230375"/>
                </a:moveTo>
              </a:path>
            </a:pathLst>
          </a:custGeom>
          <a:solidFill>
            <a:srgbClr val="FFFFFF">
              <a:alpha val="100000"/>
            </a:srgbClr>
          </a:solidFill>
          <a:ln w="2157">
            <a:noFill/>
          </a:ln>
        </p:spPr>
        <p:style>
          <a:lnRef idx="2">
            <a:schemeClr val="accent1">
              <a:shade val="50000"/>
            </a:schemeClr>
          </a:lnRef>
          <a:fillRef idx="1">
            <a:schemeClr val="accent1"/>
          </a:fillRef>
          <a:effectRef idx="0">
            <a:schemeClr val="accent1"/>
          </a:effectRef>
          <a:fontRef idx="minor">
            <a:schemeClr val="lt1"/>
          </a:fontRef>
        </p:style>
      </p:sp>
      <p:sp>
        <p:nvSpPr>
          <p:cNvPr id="847" name="Freeform 847"/>
          <p:cNvSpPr/>
          <p:nvPr/>
        </p:nvSpPr>
        <p:spPr>
          <a:xfrm>
            <a:off x="4195571" y="1712977"/>
            <a:ext cx="286513" cy="550164"/>
          </a:xfrm>
          <a:custGeom>
            <a:avLst/>
            <a:gdLst/>
            <a:ahLst/>
            <a:cxnLst/>
            <a:rect l="0" t="0" r="0" b="0"/>
            <a:pathLst>
              <a:path w="286513" h="550164">
                <a:moveTo>
                  <a:pt x="286132" y="192151"/>
                </a:moveTo>
                <a:lnTo>
                  <a:pt x="266574" y="222631"/>
                </a:lnTo>
                <a:lnTo>
                  <a:pt x="249048" y="249935"/>
                </a:lnTo>
                <a:lnTo>
                  <a:pt x="272543" y="272288"/>
                </a:lnTo>
                <a:lnTo>
                  <a:pt x="286513" y="285622"/>
                </a:lnTo>
                <a:lnTo>
                  <a:pt x="221488" y="387603"/>
                </a:lnTo>
                <a:lnTo>
                  <a:pt x="188214" y="439927"/>
                </a:lnTo>
                <a:lnTo>
                  <a:pt x="172594" y="464312"/>
                </a:lnTo>
                <a:lnTo>
                  <a:pt x="172213" y="464946"/>
                </a:lnTo>
                <a:lnTo>
                  <a:pt x="185801" y="480187"/>
                </a:lnTo>
                <a:lnTo>
                  <a:pt x="192025" y="487045"/>
                </a:lnTo>
                <a:lnTo>
                  <a:pt x="200025" y="496062"/>
                </a:lnTo>
                <a:lnTo>
                  <a:pt x="211201" y="508634"/>
                </a:lnTo>
                <a:lnTo>
                  <a:pt x="191389" y="550164"/>
                </a:lnTo>
                <a:lnTo>
                  <a:pt x="146558" y="550164"/>
                </a:lnTo>
                <a:lnTo>
                  <a:pt x="146558" y="496062"/>
                </a:lnTo>
                <a:lnTo>
                  <a:pt x="146558" y="480187"/>
                </a:lnTo>
                <a:lnTo>
                  <a:pt x="146558" y="464312"/>
                </a:lnTo>
                <a:lnTo>
                  <a:pt x="0" y="464312"/>
                </a:lnTo>
                <a:lnTo>
                  <a:pt x="205740" y="0"/>
                </a:lnTo>
                <a:close/>
                <a:moveTo>
                  <a:pt x="757301" y="514502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48" name="Freeform 848"/>
          <p:cNvSpPr/>
          <p:nvPr/>
        </p:nvSpPr>
        <p:spPr>
          <a:xfrm>
            <a:off x="4383023" y="1758697"/>
            <a:ext cx="467868" cy="740663"/>
          </a:xfrm>
          <a:custGeom>
            <a:avLst/>
            <a:gdLst/>
            <a:ahLst/>
            <a:cxnLst/>
            <a:rect l="0" t="0" r="0" b="0"/>
            <a:pathLst>
              <a:path w="467868" h="740663">
                <a:moveTo>
                  <a:pt x="278638" y="623569"/>
                </a:moveTo>
                <a:lnTo>
                  <a:pt x="278638" y="643127"/>
                </a:lnTo>
                <a:lnTo>
                  <a:pt x="278638" y="690118"/>
                </a:lnTo>
                <a:lnTo>
                  <a:pt x="336805" y="690118"/>
                </a:lnTo>
                <a:cubicBezTo>
                  <a:pt x="346075" y="690118"/>
                  <a:pt x="354838" y="693927"/>
                  <a:pt x="361442" y="700532"/>
                </a:cubicBezTo>
                <a:lnTo>
                  <a:pt x="387350" y="726948"/>
                </a:lnTo>
                <a:cubicBezTo>
                  <a:pt x="389636" y="729233"/>
                  <a:pt x="390272" y="732663"/>
                  <a:pt x="389002" y="735711"/>
                </a:cubicBezTo>
                <a:cubicBezTo>
                  <a:pt x="387731" y="738758"/>
                  <a:pt x="384811" y="740663"/>
                  <a:pt x="381636" y="740663"/>
                </a:cubicBezTo>
                <a:lnTo>
                  <a:pt x="82297" y="740663"/>
                </a:lnTo>
                <a:cubicBezTo>
                  <a:pt x="78994" y="740663"/>
                  <a:pt x="76073" y="738758"/>
                  <a:pt x="74804" y="735711"/>
                </a:cubicBezTo>
                <a:cubicBezTo>
                  <a:pt x="73534" y="732663"/>
                  <a:pt x="74296" y="729233"/>
                  <a:pt x="76455" y="726948"/>
                </a:cubicBezTo>
                <a:lnTo>
                  <a:pt x="102490" y="700532"/>
                </a:lnTo>
                <a:cubicBezTo>
                  <a:pt x="108967" y="693927"/>
                  <a:pt x="117856" y="690118"/>
                  <a:pt x="127128" y="690118"/>
                </a:cubicBezTo>
                <a:lnTo>
                  <a:pt x="175768" y="690118"/>
                </a:lnTo>
                <a:lnTo>
                  <a:pt x="175768" y="643127"/>
                </a:lnTo>
                <a:lnTo>
                  <a:pt x="175768" y="623569"/>
                </a:lnTo>
                <a:lnTo>
                  <a:pt x="175768" y="604012"/>
                </a:lnTo>
                <a:lnTo>
                  <a:pt x="0" y="604012"/>
                </a:lnTo>
                <a:lnTo>
                  <a:pt x="70993" y="456183"/>
                </a:lnTo>
                <a:lnTo>
                  <a:pt x="65660" y="450214"/>
                </a:lnTo>
                <a:lnTo>
                  <a:pt x="51436" y="434339"/>
                </a:lnTo>
                <a:lnTo>
                  <a:pt x="45974" y="428244"/>
                </a:lnTo>
                <a:lnTo>
                  <a:pt x="37211" y="418464"/>
                </a:lnTo>
                <a:lnTo>
                  <a:pt x="34291" y="415163"/>
                </a:lnTo>
                <a:lnTo>
                  <a:pt x="45974" y="396748"/>
                </a:lnTo>
                <a:lnTo>
                  <a:pt x="141605" y="247142"/>
                </a:lnTo>
                <a:lnTo>
                  <a:pt x="150115" y="233807"/>
                </a:lnTo>
                <a:lnTo>
                  <a:pt x="126619" y="211582"/>
                </a:lnTo>
                <a:lnTo>
                  <a:pt x="112649" y="198246"/>
                </a:lnTo>
                <a:lnTo>
                  <a:pt x="117730" y="190373"/>
                </a:lnTo>
                <a:lnTo>
                  <a:pt x="128143" y="174244"/>
                </a:lnTo>
                <a:lnTo>
                  <a:pt x="138557" y="158114"/>
                </a:lnTo>
                <a:lnTo>
                  <a:pt x="240538" y="0"/>
                </a:lnTo>
                <a:lnTo>
                  <a:pt x="355219" y="198246"/>
                </a:lnTo>
                <a:lnTo>
                  <a:pt x="317755" y="233807"/>
                </a:lnTo>
                <a:lnTo>
                  <a:pt x="433579" y="415163"/>
                </a:lnTo>
                <a:lnTo>
                  <a:pt x="396875" y="456183"/>
                </a:lnTo>
                <a:lnTo>
                  <a:pt x="467868" y="604012"/>
                </a:lnTo>
                <a:lnTo>
                  <a:pt x="278638" y="604012"/>
                </a:lnTo>
                <a:close/>
                <a:moveTo>
                  <a:pt x="92711" y="509930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849" name="Picture 84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555838" y="1480169"/>
            <a:ext cx="1165478" cy="1044961"/>
          </a:xfrm>
          <a:prstGeom prst="rect">
            <a:avLst/>
          </a:prstGeom>
          <a:noFill/>
        </p:spPr>
      </p:pic>
      <p:sp>
        <p:nvSpPr>
          <p:cNvPr id="850" name="Freeform 850">
            <a:hlinkClick r:id="rId2"/>
          </p:cNvPr>
          <p:cNvSpPr/>
          <p:nvPr/>
        </p:nvSpPr>
        <p:spPr>
          <a:xfrm>
            <a:off x="8953500" y="6070042"/>
            <a:ext cx="2500883" cy="6096"/>
          </a:xfrm>
          <a:custGeom>
            <a:avLst/>
            <a:gdLst/>
            <a:ahLst/>
            <a:cxnLst/>
            <a:rect l="0" t="0" r="0" b="0"/>
            <a:pathLst>
              <a:path w="2500883" h="6096">
                <a:moveTo>
                  <a:pt x="0" y="0"/>
                </a:moveTo>
                <a:lnTo>
                  <a:pt x="833628" y="0"/>
                </a:lnTo>
                <a:lnTo>
                  <a:pt x="1667256" y="0"/>
                </a:lnTo>
                <a:lnTo>
                  <a:pt x="2500883" y="0"/>
                </a:lnTo>
                <a:lnTo>
                  <a:pt x="2500883" y="6096"/>
                </a:lnTo>
                <a:lnTo>
                  <a:pt x="1667256" y="6096"/>
                </a:lnTo>
                <a:lnTo>
                  <a:pt x="833628" y="6096"/>
                </a:lnTo>
                <a:lnTo>
                  <a:pt x="0" y="6096"/>
                </a:lnTo>
                <a:close/>
                <a:moveTo>
                  <a:pt x="-8165542" y="787958"/>
                </a:moveTo>
              </a:path>
            </a:pathLst>
          </a:custGeom>
          <a:solidFill>
            <a:srgbClr val="0563C1">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51" name="Rectangle 851"/>
          <p:cNvSpPr/>
          <p:nvPr/>
        </p:nvSpPr>
        <p:spPr>
          <a:xfrm>
            <a:off x="851408" y="284709"/>
            <a:ext cx="4211089" cy="369332"/>
          </a:xfrm>
          <a:prstGeom prst="rect">
            <a:avLst/>
          </a:prstGeom>
        </p:spPr>
        <p:txBody>
          <a:bodyPr wrap="none" lIns="0" tIns="0" rIns="0" bIns="0" anchor="t">
            <a:spAutoFit/>
          </a:bodyPr>
          <a:lstStyle/>
          <a:p>
            <a:pPr marL="0"/>
            <a:r>
              <a:rPr lang="en-US" sz="2400" b="1" i="0" spc="0" baseline="0" dirty="0">
                <a:solidFill>
                  <a:srgbClr val="000000"/>
                </a:solidFill>
                <a:latin typeface="Barlow"/>
              </a:rPr>
              <a:t>Nature Accessible to Everyone</a:t>
            </a:r>
          </a:p>
        </p:txBody>
      </p:sp>
      <p:sp>
        <p:nvSpPr>
          <p:cNvPr id="852" name="Rectangle 852"/>
          <p:cNvSpPr/>
          <p:nvPr/>
        </p:nvSpPr>
        <p:spPr>
          <a:xfrm>
            <a:off x="11159363" y="6191394"/>
            <a:ext cx="192119" cy="275806"/>
          </a:xfrm>
          <a:prstGeom prst="rect">
            <a:avLst/>
          </a:prstGeom>
        </p:spPr>
        <p:txBody>
          <a:bodyPr wrap="none" lIns="0" tIns="0" rIns="0" bIns="0">
            <a:spAutoFit/>
          </a:bodyPr>
          <a:lstStyle/>
          <a:p>
            <a:pPr marL="0"/>
            <a:r>
              <a:rPr lang="en-US" sz="1403" b="0" i="0" spc="0" baseline="0">
                <a:solidFill>
                  <a:srgbClr val="000000"/>
                </a:solidFill>
                <a:latin typeface="SegoeUI"/>
              </a:rPr>
              <a:t>16</a:t>
            </a:r>
          </a:p>
        </p:txBody>
      </p:sp>
      <p:sp>
        <p:nvSpPr>
          <p:cNvPr id="853" name="Rectangle 853"/>
          <p:cNvSpPr/>
          <p:nvPr/>
        </p:nvSpPr>
        <p:spPr>
          <a:xfrm>
            <a:off x="5792089" y="837174"/>
            <a:ext cx="5998437" cy="363241"/>
          </a:xfrm>
          <a:prstGeom prst="rect">
            <a:avLst/>
          </a:prstGeom>
        </p:spPr>
        <p:txBody>
          <a:bodyPr wrap="none" lIns="0" tIns="0" rIns="0" bIns="0" anchor="t">
            <a:spAutoFit/>
          </a:bodyPr>
          <a:lstStyle/>
          <a:p>
            <a:r>
              <a:rPr lang="en-US" sz="1200" b="1" i="0" spc="0" baseline="0">
                <a:solidFill>
                  <a:srgbClr val="FFFFFF"/>
                </a:solidFill>
                <a:latin typeface="Barlow,Bold"/>
              </a:rPr>
              <a:t>Oulu is an environmentally friendly </a:t>
            </a:r>
            <a:r>
              <a:rPr lang="en-US" sz="1200" b="1" i="0" spc="0" baseline="0">
                <a:solidFill>
                  <a:srgbClr val="FFFFFF"/>
                </a:solidFill>
                <a:latin typeface="Arial"/>
              </a:rPr>
              <a:t>c</a:t>
            </a:r>
            <a:r>
              <a:rPr lang="en-US" sz="1200" b="1" i="0" spc="0" baseline="0">
                <a:solidFill>
                  <a:srgbClr val="FFFFFF"/>
                </a:solidFill>
                <a:latin typeface="Barlow,Bold"/>
              </a:rPr>
              <a:t>ity that </a:t>
            </a:r>
            <a:r>
              <a:rPr lang="en-US" sz="1200" b="1" i="0" spc="0" baseline="0">
                <a:solidFill>
                  <a:srgbClr val="FFFFFF"/>
                </a:solidFill>
                <a:latin typeface="Arial"/>
              </a:rPr>
              <a:t>c</a:t>
            </a:r>
            <a:r>
              <a:rPr lang="en-US" sz="1200" b="1" i="0" spc="0" baseline="0">
                <a:solidFill>
                  <a:srgbClr val="FFFFFF"/>
                </a:solidFill>
                <a:latin typeface="Barlow,Bold"/>
              </a:rPr>
              <a:t>onsiders re</a:t>
            </a:r>
            <a:r>
              <a:rPr lang="en-US" sz="1200" b="1" i="0" spc="0" baseline="0">
                <a:solidFill>
                  <a:srgbClr val="FFFFFF"/>
                </a:solidFill>
                <a:latin typeface="Arial"/>
              </a:rPr>
              <a:t>c</a:t>
            </a:r>
            <a:r>
              <a:rPr lang="en-US" sz="1200" b="1" i="0" spc="0" baseline="0">
                <a:solidFill>
                  <a:srgbClr val="FFFFFF"/>
                </a:solidFill>
                <a:latin typeface="Barlow,Bold"/>
              </a:rPr>
              <a:t>reational values and</a:t>
            </a:r>
            <a:r>
              <a:rPr lang="en-US" sz="1200" b="1">
                <a:solidFill>
                  <a:srgbClr val="FFFFFF"/>
                </a:solidFill>
                <a:latin typeface="Barlow,Bold"/>
              </a:rPr>
              <a:t> </a:t>
            </a:r>
            <a:endParaRPr lang="en-US" sz="1200" b="1" i="0" spc="0" baseline="0">
              <a:solidFill>
                <a:srgbClr val="FFFFFF"/>
              </a:solidFill>
              <a:latin typeface="Barlow,Bold"/>
            </a:endParaRPr>
          </a:p>
          <a:p>
            <a:pPr>
              <a:lnSpc>
                <a:spcPts val="1502"/>
              </a:lnSpc>
            </a:pPr>
            <a:r>
              <a:rPr lang="en-US" sz="1200" b="1" i="0" spc="0" baseline="0">
                <a:solidFill>
                  <a:srgbClr val="FFFFFF"/>
                </a:solidFill>
                <a:latin typeface="Barlow,Bold"/>
              </a:rPr>
              <a:t>e</a:t>
            </a:r>
            <a:r>
              <a:rPr lang="en-US" sz="1200" b="1" i="0" spc="0" baseline="0">
                <a:solidFill>
                  <a:srgbClr val="FFFFFF"/>
                </a:solidFill>
                <a:latin typeface="Arial"/>
              </a:rPr>
              <a:t>c</a:t>
            </a:r>
            <a:r>
              <a:rPr lang="en-US" sz="1200" b="1" i="0" spc="0" baseline="0">
                <a:solidFill>
                  <a:srgbClr val="FFFFFF"/>
                </a:solidFill>
                <a:latin typeface="Barlow,Bold"/>
              </a:rPr>
              <a:t>ologi</a:t>
            </a:r>
            <a:r>
              <a:rPr lang="en-US" sz="1200" b="1" i="0" spc="0" baseline="0">
                <a:solidFill>
                  <a:srgbClr val="FFFFFF"/>
                </a:solidFill>
                <a:latin typeface="Arial"/>
              </a:rPr>
              <a:t>c</a:t>
            </a:r>
            <a:r>
              <a:rPr lang="en-US" sz="1200" b="1" i="0" spc="0" baseline="0">
                <a:solidFill>
                  <a:srgbClr val="FFFFFF"/>
                </a:solidFill>
                <a:latin typeface="Barlow,Bold"/>
              </a:rPr>
              <a:t>al net</a:t>
            </a:r>
            <a:r>
              <a:rPr lang="en-US" sz="1200" b="1" i="0" spc="0" baseline="0">
                <a:solidFill>
                  <a:srgbClr val="FFFFFF"/>
                </a:solidFill>
                <a:latin typeface="Arial"/>
              </a:rPr>
              <a:t>w</a:t>
            </a:r>
            <a:r>
              <a:rPr lang="en-US" sz="1200" b="1" i="0" spc="0" baseline="0">
                <a:solidFill>
                  <a:srgbClr val="FFFFFF"/>
                </a:solidFill>
                <a:latin typeface="Barlow,Bold"/>
              </a:rPr>
              <a:t>ork </a:t>
            </a:r>
            <a:r>
              <a:rPr lang="en-US" sz="1200" b="1" i="0" spc="0" baseline="0">
                <a:solidFill>
                  <a:srgbClr val="FFFFFF"/>
                </a:solidFill>
                <a:latin typeface="Arial"/>
              </a:rPr>
              <a:t>q</a:t>
            </a:r>
            <a:r>
              <a:rPr lang="en-US" sz="1200" b="1" i="0" spc="0" baseline="0">
                <a:solidFill>
                  <a:srgbClr val="FFFFFF"/>
                </a:solidFill>
                <a:latin typeface="Barlow,Bold"/>
              </a:rPr>
              <a:t>uality, a</a:t>
            </a:r>
            <a:r>
              <a:rPr lang="en-US" sz="1200" b="1" i="0" spc="0" baseline="0">
                <a:solidFill>
                  <a:srgbClr val="FFFFFF"/>
                </a:solidFill>
                <a:latin typeface="Arial"/>
              </a:rPr>
              <a:t>cc</a:t>
            </a:r>
            <a:r>
              <a:rPr lang="en-US" sz="1200" b="1" i="0" spc="0" baseline="0">
                <a:solidFill>
                  <a:srgbClr val="FFFFFF"/>
                </a:solidFill>
                <a:latin typeface="Barlow,Bold"/>
              </a:rPr>
              <a:t>essibility, </a:t>
            </a:r>
            <a:r>
              <a:rPr lang="en-US" sz="1200" b="1" i="0" spc="0" baseline="0">
                <a:solidFill>
                  <a:srgbClr val="FFFFFF"/>
                </a:solidFill>
                <a:latin typeface="Arial"/>
              </a:rPr>
              <a:t>q</a:t>
            </a:r>
            <a:r>
              <a:rPr lang="en-US" sz="1200" b="1" i="0" spc="0" baseline="0">
                <a:solidFill>
                  <a:srgbClr val="FFFFFF"/>
                </a:solidFill>
                <a:latin typeface="Barlow,Bold"/>
              </a:rPr>
              <a:t>uantity, and </a:t>
            </a:r>
            <a:r>
              <a:rPr lang="en-US" sz="1200" b="1">
                <a:solidFill>
                  <a:srgbClr val="FFFFFF"/>
                </a:solidFill>
                <a:latin typeface="Barlow,Bold"/>
              </a:rPr>
              <a:t>green </a:t>
            </a:r>
            <a:r>
              <a:rPr lang="en-US" sz="1200" b="1">
                <a:solidFill>
                  <a:srgbClr val="FFFFFF"/>
                </a:solidFill>
                <a:latin typeface="Arial"/>
                <a:cs typeface="Arial"/>
              </a:rPr>
              <a:t>c</a:t>
            </a:r>
            <a:r>
              <a:rPr lang="en-US" sz="1200" b="1">
                <a:solidFill>
                  <a:srgbClr val="FFFFFF"/>
                </a:solidFill>
                <a:latin typeface="Barlow,Bold"/>
              </a:rPr>
              <a:t>onne</a:t>
            </a:r>
            <a:r>
              <a:rPr lang="en-US" sz="1200" b="1">
                <a:solidFill>
                  <a:srgbClr val="FFFFFF"/>
                </a:solidFill>
                <a:latin typeface="Arial"/>
                <a:cs typeface="Arial"/>
              </a:rPr>
              <a:t>c</a:t>
            </a:r>
            <a:r>
              <a:rPr lang="en-US" sz="1200" b="1">
                <a:solidFill>
                  <a:srgbClr val="FFFFFF"/>
                </a:solidFill>
                <a:latin typeface="Barlow,Bold"/>
              </a:rPr>
              <a:t>tions </a:t>
            </a:r>
            <a:r>
              <a:rPr lang="en-US" sz="1200" b="1" i="0" spc="0" baseline="0">
                <a:solidFill>
                  <a:srgbClr val="FFFFFF"/>
                </a:solidFill>
                <a:latin typeface="Barlow,Bold"/>
              </a:rPr>
              <a:t>in </a:t>
            </a:r>
            <a:r>
              <a:rPr lang="en-US" sz="1200" b="1">
                <a:solidFill>
                  <a:srgbClr val="FFFFFF"/>
                </a:solidFill>
                <a:latin typeface="Barlow,Bold"/>
              </a:rPr>
              <a:t>all </a:t>
            </a:r>
            <a:r>
              <a:rPr lang="en-US" sz="1200" b="1" i="0" spc="0" baseline="0">
                <a:solidFill>
                  <a:srgbClr val="FFFFFF"/>
                </a:solidFill>
                <a:latin typeface="Barlow,Bold"/>
              </a:rPr>
              <a:t>land</a:t>
            </a:r>
            <a:r>
              <a:rPr lang="en-US" sz="1200" b="1">
                <a:solidFill>
                  <a:srgbClr val="FFFFFF"/>
                </a:solidFill>
                <a:latin typeface="Barlow,Bold"/>
              </a:rPr>
              <a:t> use</a:t>
            </a:r>
            <a:r>
              <a:rPr lang="en-US" sz="1200" b="1" i="0" spc="0" baseline="0">
                <a:solidFill>
                  <a:srgbClr val="FFFFFF"/>
                </a:solidFill>
                <a:latin typeface="Barlow,Bold"/>
              </a:rPr>
              <a:t>.</a:t>
            </a:r>
          </a:p>
        </p:txBody>
      </p:sp>
      <p:sp>
        <p:nvSpPr>
          <p:cNvPr id="854" name="Rectangle 854"/>
          <p:cNvSpPr/>
          <p:nvPr/>
        </p:nvSpPr>
        <p:spPr>
          <a:xfrm>
            <a:off x="5792089" y="1584332"/>
            <a:ext cx="3337452" cy="184666"/>
          </a:xfrm>
          <a:prstGeom prst="rect">
            <a:avLst/>
          </a:prstGeom>
        </p:spPr>
        <p:txBody>
          <a:bodyPr wrap="none" lIns="0" tIns="0" rIns="0" bIns="0" anchor="t">
            <a:spAutoFit/>
          </a:bodyPr>
          <a:lstStyle/>
          <a:p>
            <a:r>
              <a:rPr lang="en-US" sz="1200" b="1" dirty="0">
                <a:solidFill>
                  <a:srgbClr val="FFFFFF"/>
                </a:solidFill>
                <a:latin typeface="Arial"/>
              </a:rPr>
              <a:t>Nature is present in a</a:t>
            </a:r>
            <a:r>
              <a:rPr lang="en-US" sz="1200" b="1" dirty="0">
                <a:solidFill>
                  <a:srgbClr val="FFFFFF"/>
                </a:solidFill>
                <a:latin typeface="Barlow,Bold"/>
              </a:rPr>
              <a:t>ll</a:t>
            </a:r>
            <a:r>
              <a:rPr lang="en-US" sz="1200" b="1" i="0" spc="0" baseline="0" dirty="0">
                <a:solidFill>
                  <a:srgbClr val="FFFFFF"/>
                </a:solidFill>
                <a:latin typeface="Barlow,Bold"/>
              </a:rPr>
              <a:t> neighborhoods in Oulu.*</a:t>
            </a:r>
          </a:p>
        </p:txBody>
      </p:sp>
      <p:sp>
        <p:nvSpPr>
          <p:cNvPr id="855" name="Rectangle 855"/>
          <p:cNvSpPr/>
          <p:nvPr/>
        </p:nvSpPr>
        <p:spPr>
          <a:xfrm>
            <a:off x="4730750" y="862442"/>
            <a:ext cx="528751" cy="306415"/>
          </a:xfrm>
          <a:prstGeom prst="rect">
            <a:avLst/>
          </a:prstGeom>
        </p:spPr>
        <p:txBody>
          <a:bodyPr wrap="none" lIns="0" tIns="0" rIns="0" bIns="0">
            <a:spAutoFit/>
          </a:bodyPr>
          <a:lstStyle/>
          <a:p>
            <a:pPr marL="0"/>
            <a:r>
              <a:rPr lang="en-US" sz="1800" b="1" i="0" spc="0" baseline="0">
                <a:solidFill>
                  <a:srgbClr val="FFFFFF"/>
                </a:solidFill>
                <a:latin typeface="Arial"/>
              </a:rPr>
              <a:t>A</a:t>
            </a:r>
            <a:r>
              <a:rPr lang="en-US" sz="1800" b="1" i="0" spc="0" baseline="0">
                <a:solidFill>
                  <a:srgbClr val="FFFFFF"/>
                </a:solidFill>
                <a:latin typeface="Barlow,Bold"/>
              </a:rPr>
              <a:t>ims</a:t>
            </a:r>
          </a:p>
        </p:txBody>
      </p:sp>
      <p:sp>
        <p:nvSpPr>
          <p:cNvPr id="856" name="Rectangle 856"/>
          <p:cNvSpPr/>
          <p:nvPr/>
        </p:nvSpPr>
        <p:spPr>
          <a:xfrm>
            <a:off x="867917" y="2890856"/>
            <a:ext cx="4268797" cy="336887"/>
          </a:xfrm>
          <a:prstGeom prst="rect">
            <a:avLst/>
          </a:prstGeom>
        </p:spPr>
        <p:txBody>
          <a:bodyPr wrap="none" lIns="0" tIns="0" rIns="0" bIns="0">
            <a:spAutoFit/>
          </a:bodyPr>
          <a:lstStyle/>
          <a:p>
            <a:pPr marL="0"/>
            <a:r>
              <a:rPr lang="en-US" sz="1106" b="0" i="0" spc="0" baseline="0">
                <a:solidFill>
                  <a:srgbClr val="000000"/>
                </a:solidFill>
                <a:latin typeface="Barlow"/>
              </a:rPr>
              <a:t>The recreational possibilities in local greenspaces, recreational areas </a:t>
            </a:r>
          </a:p>
          <a:p>
            <a:pPr marL="0">
              <a:lnSpc>
                <a:spcPts val="1320"/>
              </a:lnSpc>
            </a:pPr>
            <a:r>
              <a:rPr lang="en-US" sz="1106" b="0" i="0" spc="0" baseline="0">
                <a:solidFill>
                  <a:srgbClr val="000000"/>
                </a:solidFill>
                <a:latin typeface="Barlow"/>
              </a:rPr>
              <a:t>and waterways are developed.</a:t>
            </a:r>
          </a:p>
        </p:txBody>
      </p:sp>
      <p:sp>
        <p:nvSpPr>
          <p:cNvPr id="857" name="Rectangle 857"/>
          <p:cNvSpPr/>
          <p:nvPr/>
        </p:nvSpPr>
        <p:spPr>
          <a:xfrm>
            <a:off x="6691630" y="2614473"/>
            <a:ext cx="630631" cy="182879"/>
          </a:xfrm>
          <a:prstGeom prst="rect">
            <a:avLst/>
          </a:prstGeom>
        </p:spPr>
        <p:txBody>
          <a:bodyPr wrap="none" lIns="0" tIns="0" rIns="0" bIns="0">
            <a:spAutoFit/>
          </a:bodyPr>
          <a:lstStyle/>
          <a:p>
            <a:pPr marL="0"/>
            <a:r>
              <a:rPr lang="en-US" sz="1200" b="1" i="0" spc="0" baseline="0">
                <a:solidFill>
                  <a:srgbClr val="000000"/>
                </a:solidFill>
                <a:latin typeface="Calibri-Bold"/>
              </a:rPr>
              <a:t>Indi</a:t>
            </a:r>
            <a:r>
              <a:rPr lang="en-US" sz="1200" b="1" i="0" spc="0" baseline="0">
                <a:solidFill>
                  <a:srgbClr val="000000"/>
                </a:solidFill>
                <a:latin typeface="Calibri"/>
              </a:rPr>
              <a:t>c</a:t>
            </a:r>
            <a:r>
              <a:rPr lang="en-US" sz="1200" b="1" i="0" spc="0" baseline="0">
                <a:solidFill>
                  <a:srgbClr val="000000"/>
                </a:solidFill>
                <a:latin typeface="Calibri-Bold"/>
              </a:rPr>
              <a:t>ators</a:t>
            </a:r>
          </a:p>
        </p:txBody>
      </p:sp>
      <p:sp>
        <p:nvSpPr>
          <p:cNvPr id="858" name="Rectangle 858"/>
          <p:cNvSpPr/>
          <p:nvPr/>
        </p:nvSpPr>
        <p:spPr>
          <a:xfrm>
            <a:off x="6691630" y="2926041"/>
            <a:ext cx="5052665" cy="338554"/>
          </a:xfrm>
          <a:prstGeom prst="rect">
            <a:avLst/>
          </a:prstGeom>
        </p:spPr>
        <p:txBody>
          <a:bodyPr wrap="none" lIns="0" tIns="0" rIns="0" bIns="0" anchor="t">
            <a:spAutoFit/>
          </a:bodyPr>
          <a:lstStyle/>
          <a:p>
            <a:r>
              <a:rPr lang="en-US" sz="1100" b="0" i="0" spc="0" baseline="0">
                <a:solidFill>
                  <a:srgbClr val="000000"/>
                </a:solidFill>
                <a:latin typeface="Barlow"/>
              </a:rPr>
              <a:t>City of Oulu's allocated and </a:t>
            </a:r>
            <a:r>
              <a:rPr lang="en-US" sz="1100">
                <a:solidFill>
                  <a:srgbClr val="000000"/>
                </a:solidFill>
                <a:latin typeface="Barlow"/>
              </a:rPr>
              <a:t>appropriation of </a:t>
            </a:r>
            <a:r>
              <a:rPr lang="en-US" sz="1100" b="0" i="0" spc="0" baseline="0">
                <a:solidFill>
                  <a:srgbClr val="000000"/>
                </a:solidFill>
                <a:latin typeface="Barlow"/>
              </a:rPr>
              <a:t>funds for the upkeep of </a:t>
            </a:r>
            <a:r>
              <a:rPr lang="en-US" sz="1100">
                <a:solidFill>
                  <a:srgbClr val="000000"/>
                </a:solidFill>
                <a:latin typeface="Barlow"/>
              </a:rPr>
              <a:t>greenspaces</a:t>
            </a:r>
            <a:endParaRPr lang="fi-FI" sz="1100">
              <a:solidFill>
                <a:srgbClr val="000000"/>
              </a:solidFill>
              <a:latin typeface="Barlow"/>
            </a:endParaRPr>
          </a:p>
          <a:p>
            <a:r>
              <a:rPr lang="en-US" sz="1100">
                <a:solidFill>
                  <a:srgbClr val="000000"/>
                </a:solidFill>
                <a:latin typeface="Barlow"/>
              </a:rPr>
              <a:t>and recreational areas</a:t>
            </a:r>
            <a:r>
              <a:rPr lang="en-US" sz="1100">
                <a:solidFill>
                  <a:srgbClr val="000000"/>
                </a:solidFill>
                <a:latin typeface="Barlow"/>
                <a:cs typeface="Arial"/>
              </a:rPr>
              <a:t> </a:t>
            </a:r>
            <a:r>
              <a:rPr lang="en-US" sz="1100" b="0" i="0" spc="0" baseline="0">
                <a:solidFill>
                  <a:srgbClr val="000000"/>
                </a:solidFill>
                <a:latin typeface="Barlow"/>
              </a:rPr>
              <a:t>(€ per resident). The aim is 2€ per resident.</a:t>
            </a:r>
            <a:endParaRPr lang="fi-FI" sz="1100"/>
          </a:p>
        </p:txBody>
      </p:sp>
      <p:sp>
        <p:nvSpPr>
          <p:cNvPr id="860" name="Rectangle 860"/>
          <p:cNvSpPr/>
          <p:nvPr/>
        </p:nvSpPr>
        <p:spPr>
          <a:xfrm>
            <a:off x="848867" y="2646223"/>
            <a:ext cx="476092" cy="184666"/>
          </a:xfrm>
          <a:prstGeom prst="rect">
            <a:avLst/>
          </a:prstGeom>
        </p:spPr>
        <p:txBody>
          <a:bodyPr wrap="none" lIns="0" tIns="0" rIns="0" bIns="0" anchor="t">
            <a:spAutoFit/>
          </a:bodyPr>
          <a:lstStyle/>
          <a:p>
            <a:pPr marL="0"/>
            <a:r>
              <a:rPr lang="en-US" sz="1200" b="1" dirty="0">
                <a:solidFill>
                  <a:srgbClr val="000000"/>
                </a:solidFill>
                <a:latin typeface="Calibri-Bold"/>
              </a:rPr>
              <a:t>A</a:t>
            </a:r>
            <a:r>
              <a:rPr lang="en-US" sz="1200" b="1" dirty="0">
                <a:solidFill>
                  <a:srgbClr val="000000"/>
                </a:solidFill>
                <a:latin typeface="Calibri"/>
              </a:rPr>
              <a:t>c</a:t>
            </a:r>
            <a:r>
              <a:rPr lang="en-US" sz="1200" b="1" dirty="0">
                <a:solidFill>
                  <a:srgbClr val="000000"/>
                </a:solidFill>
                <a:latin typeface="Calibri-Bold"/>
              </a:rPr>
              <a:t>tions</a:t>
            </a:r>
            <a:endParaRPr lang="en-US" sz="1200" b="1" i="0" spc="0" baseline="0" dirty="0">
              <a:solidFill>
                <a:srgbClr val="000000"/>
              </a:solidFill>
              <a:latin typeface="Calibri-Bold"/>
            </a:endParaRPr>
          </a:p>
        </p:txBody>
      </p:sp>
      <p:sp>
        <p:nvSpPr>
          <p:cNvPr id="861" name="Rectangle 861"/>
          <p:cNvSpPr/>
          <p:nvPr/>
        </p:nvSpPr>
        <p:spPr>
          <a:xfrm>
            <a:off x="823020" y="3345437"/>
            <a:ext cx="4632678" cy="341760"/>
          </a:xfrm>
          <a:prstGeom prst="rect">
            <a:avLst/>
          </a:prstGeom>
        </p:spPr>
        <p:txBody>
          <a:bodyPr wrap="none" lIns="0" tIns="0" rIns="0" bIns="0" anchor="t">
            <a:spAutoFit/>
          </a:bodyPr>
          <a:lstStyle/>
          <a:p>
            <a:r>
              <a:rPr lang="en-US" sz="1100" b="0" i="0" spc="0" baseline="0">
                <a:solidFill>
                  <a:srgbClr val="000000"/>
                </a:solidFill>
                <a:latin typeface="Barlow"/>
              </a:rPr>
              <a:t>The </a:t>
            </a:r>
            <a:r>
              <a:rPr lang="en-US" sz="1100">
                <a:solidFill>
                  <a:srgbClr val="000000"/>
                </a:solidFill>
                <a:latin typeface="Barlow"/>
              </a:rPr>
              <a:t>reachability of</a:t>
            </a:r>
            <a:r>
              <a:rPr lang="en-US" sz="1100" b="0" i="0" spc="0" baseline="0">
                <a:solidFill>
                  <a:srgbClr val="000000"/>
                </a:solidFill>
                <a:latin typeface="Barlow"/>
              </a:rPr>
              <a:t> outdoor </a:t>
            </a:r>
            <a:r>
              <a:rPr lang="en-US" sz="1100">
                <a:solidFill>
                  <a:srgbClr val="000000"/>
                </a:solidFill>
                <a:latin typeface="Barlow"/>
              </a:rPr>
              <a:t>recreational trails</a:t>
            </a:r>
            <a:r>
              <a:rPr lang="en-US" sz="1100" b="0" i="0" spc="0" baseline="0">
                <a:solidFill>
                  <a:srgbClr val="000000"/>
                </a:solidFill>
                <a:latin typeface="Barlow"/>
              </a:rPr>
              <a:t> are enhanced with sustainable</a:t>
            </a:r>
            <a:r>
              <a:rPr lang="en-US" sz="1100">
                <a:solidFill>
                  <a:srgbClr val="000000"/>
                </a:solidFill>
                <a:latin typeface="Barlow"/>
              </a:rPr>
              <a:t> </a:t>
            </a:r>
            <a:endParaRPr lang="en-US" sz="1103" b="0" i="0" spc="0" baseline="0">
              <a:solidFill>
                <a:srgbClr val="000000"/>
              </a:solidFill>
              <a:latin typeface="Barlow"/>
            </a:endParaRPr>
          </a:p>
          <a:p>
            <a:pPr marL="0">
              <a:lnSpc>
                <a:spcPts val="1545"/>
              </a:lnSpc>
            </a:pPr>
            <a:r>
              <a:rPr lang="en-US" sz="1100" b="0" i="0" spc="0" baseline="0">
                <a:solidFill>
                  <a:srgbClr val="000000"/>
                </a:solidFill>
                <a:latin typeface="Barlow"/>
              </a:rPr>
              <a:t>modes of mobility and the sufficiency of accessible routes is ensured.</a:t>
            </a:r>
          </a:p>
        </p:txBody>
      </p:sp>
      <p:sp>
        <p:nvSpPr>
          <p:cNvPr id="862" name="Rectangle 862"/>
          <p:cNvSpPr/>
          <p:nvPr/>
        </p:nvSpPr>
        <p:spPr>
          <a:xfrm>
            <a:off x="899667" y="4277828"/>
            <a:ext cx="3087384" cy="341825"/>
          </a:xfrm>
          <a:prstGeom prst="rect">
            <a:avLst/>
          </a:prstGeom>
        </p:spPr>
        <p:txBody>
          <a:bodyPr wrap="none" lIns="0" tIns="0" rIns="0" bIns="0" anchor="t">
            <a:spAutoFit/>
          </a:bodyPr>
          <a:lstStyle/>
          <a:p>
            <a:r>
              <a:rPr lang="en-US" sz="1100">
                <a:solidFill>
                  <a:srgbClr val="000000"/>
                </a:solidFill>
                <a:latin typeface="Barlow"/>
              </a:rPr>
              <a:t>Access </a:t>
            </a:r>
            <a:r>
              <a:rPr lang="en-US" sz="1100" b="0" i="0" spc="0" baseline="0">
                <a:solidFill>
                  <a:srgbClr val="000000"/>
                </a:solidFill>
                <a:latin typeface="Barlow"/>
              </a:rPr>
              <a:t>to nature is secured in the planning of </a:t>
            </a:r>
            <a:r>
              <a:rPr lang="en-US" sz="1100">
                <a:solidFill>
                  <a:srgbClr val="000000"/>
                </a:solidFill>
                <a:latin typeface="Barlow"/>
              </a:rPr>
              <a:t>built </a:t>
            </a:r>
            <a:endParaRPr lang="en-US" sz="1103" b="0" i="0" spc="0" baseline="0">
              <a:solidFill>
                <a:srgbClr val="000000"/>
              </a:solidFill>
              <a:latin typeface="Barlow"/>
            </a:endParaRPr>
          </a:p>
          <a:p>
            <a:pPr marL="0">
              <a:lnSpc>
                <a:spcPts val="1545"/>
              </a:lnSpc>
            </a:pPr>
            <a:r>
              <a:rPr lang="en-US" sz="1100" b="0" i="0" spc="0" baseline="0">
                <a:solidFill>
                  <a:srgbClr val="000000"/>
                </a:solidFill>
                <a:latin typeface="Barlow"/>
              </a:rPr>
              <a:t>environments.</a:t>
            </a:r>
          </a:p>
        </p:txBody>
      </p:sp>
      <p:sp>
        <p:nvSpPr>
          <p:cNvPr id="863" name="Rectangle 863"/>
          <p:cNvSpPr/>
          <p:nvPr/>
        </p:nvSpPr>
        <p:spPr>
          <a:xfrm>
            <a:off x="848867" y="131571"/>
            <a:ext cx="1753685" cy="146194"/>
          </a:xfrm>
          <a:prstGeom prst="rect">
            <a:avLst/>
          </a:prstGeom>
        </p:spPr>
        <p:txBody>
          <a:bodyPr wrap="none" lIns="0" tIns="0" rIns="0" bIns="0" anchor="t">
            <a:spAutoFit/>
          </a:bodyPr>
          <a:lstStyle/>
          <a:p>
            <a:r>
              <a:rPr lang="en-US" sz="950" dirty="0">
                <a:solidFill>
                  <a:srgbClr val="28D74B"/>
                </a:solidFill>
                <a:latin typeface="Calibri"/>
              </a:rPr>
              <a:t>Focus Area</a:t>
            </a:r>
            <a:r>
              <a:rPr lang="en-US" sz="950" b="0" i="0" spc="0" baseline="0" dirty="0">
                <a:solidFill>
                  <a:srgbClr val="28D74B"/>
                </a:solidFill>
                <a:latin typeface="Calibri"/>
              </a:rPr>
              <a:t> 3: </a:t>
            </a:r>
            <a:r>
              <a:rPr lang="en-US" sz="950" dirty="0">
                <a:solidFill>
                  <a:srgbClr val="28D74B"/>
                </a:solidFill>
                <a:latin typeface="Calibri"/>
              </a:rPr>
              <a:t>Strength from Nature</a:t>
            </a:r>
            <a:endParaRPr lang="en-US" sz="950" b="0" i="0" spc="0" baseline="0" dirty="0">
              <a:solidFill>
                <a:srgbClr val="28D74B"/>
              </a:solidFill>
              <a:latin typeface="Calibri"/>
            </a:endParaRPr>
          </a:p>
        </p:txBody>
      </p:sp>
      <p:sp>
        <p:nvSpPr>
          <p:cNvPr id="864" name="Rectangle 864"/>
          <p:cNvSpPr/>
          <p:nvPr/>
        </p:nvSpPr>
        <p:spPr>
          <a:xfrm>
            <a:off x="6246605" y="5336783"/>
            <a:ext cx="5339603" cy="755848"/>
          </a:xfrm>
          <a:prstGeom prst="rect">
            <a:avLst/>
          </a:prstGeom>
        </p:spPr>
        <p:txBody>
          <a:bodyPr wrap="none" lIns="0" tIns="0" rIns="0" bIns="0" anchor="t">
            <a:spAutoFit/>
          </a:bodyPr>
          <a:lstStyle/>
          <a:p>
            <a:pPr marL="623570"/>
            <a:r>
              <a:rPr lang="en-US" sz="950" b="0" i="0" spc="0" baseline="0" dirty="0">
                <a:solidFill>
                  <a:srgbClr val="000000"/>
                </a:solidFill>
                <a:latin typeface="Barlow"/>
              </a:rPr>
              <a:t>*What is considered nature in practice needs more accurate definition from the city.</a:t>
            </a:r>
            <a:endParaRPr lang="fi-FI" sz="950" dirty="0"/>
          </a:p>
          <a:p>
            <a:pPr marL="44450">
              <a:lnSpc>
                <a:spcPts val="1211"/>
              </a:lnSpc>
            </a:pPr>
            <a:r>
              <a:rPr lang="en-US" sz="950" b="0" i="0" spc="0" baseline="0" dirty="0">
                <a:solidFill>
                  <a:srgbClr val="000000"/>
                </a:solidFill>
                <a:latin typeface="Barlow"/>
              </a:rPr>
              <a:t>For now: </a:t>
            </a:r>
            <a:r>
              <a:rPr lang="en-US" sz="950" b="0" i="0" spc="0" baseline="0" dirty="0">
                <a:solidFill>
                  <a:srgbClr val="000000"/>
                </a:solidFill>
                <a:latin typeface="Arial"/>
              </a:rPr>
              <a:t>N</a:t>
            </a:r>
            <a:r>
              <a:rPr lang="en-US" sz="950" b="0" i="0" spc="0" baseline="0" dirty="0">
                <a:solidFill>
                  <a:srgbClr val="000000"/>
                </a:solidFill>
                <a:latin typeface="Barlow"/>
              </a:rPr>
              <a:t>ature means a living environment,</a:t>
            </a:r>
            <a:r>
              <a:rPr lang="en-US" sz="950" dirty="0">
                <a:solidFill>
                  <a:srgbClr val="000000"/>
                </a:solidFill>
                <a:latin typeface="Barlow"/>
              </a:rPr>
              <a:t> </a:t>
            </a:r>
            <a:r>
              <a:rPr lang="en-US" sz="950" b="0" i="0" spc="0" baseline="0" dirty="0">
                <a:solidFill>
                  <a:srgbClr val="000000"/>
                </a:solidFill>
                <a:latin typeface="Barlow"/>
              </a:rPr>
              <a:t>including surface of the earth and waterways and</a:t>
            </a:r>
            <a:r>
              <a:rPr lang="en-US" sz="950" dirty="0">
                <a:solidFill>
                  <a:srgbClr val="000000"/>
                </a:solidFill>
                <a:latin typeface="Barlow"/>
              </a:rPr>
              <a:t> </a:t>
            </a:r>
            <a:endParaRPr lang="en-US" sz="950" b="0" i="0" spc="0" baseline="0" dirty="0">
              <a:solidFill>
                <a:srgbClr val="000000"/>
              </a:solidFill>
              <a:latin typeface="Barlow"/>
            </a:endParaRPr>
          </a:p>
          <a:p>
            <a:pPr>
              <a:lnSpc>
                <a:spcPts val="1187"/>
              </a:lnSpc>
            </a:pPr>
            <a:r>
              <a:rPr lang="en-US" sz="950" b="0" i="0" spc="0" baseline="0" dirty="0">
                <a:solidFill>
                  <a:srgbClr val="000000"/>
                </a:solidFill>
                <a:latin typeface="Barlow"/>
              </a:rPr>
              <a:t>atmosphere with their flora and fauna, that has been altered only slightly or not at all by humans.</a:t>
            </a:r>
            <a:r>
              <a:rPr lang="en-US" sz="950" dirty="0">
                <a:solidFill>
                  <a:srgbClr val="000000"/>
                </a:solidFill>
                <a:latin typeface="Barlow"/>
              </a:rPr>
              <a:t>   </a:t>
            </a:r>
            <a:endParaRPr lang="en-US" sz="950" b="0" i="0" spc="0" baseline="0" dirty="0">
              <a:solidFill>
                <a:srgbClr val="000000"/>
              </a:solidFill>
              <a:latin typeface="Barlow"/>
            </a:endParaRPr>
          </a:p>
          <a:p>
            <a:pPr marL="1979295">
              <a:lnSpc>
                <a:spcPts val="1199"/>
              </a:lnSpc>
            </a:pPr>
            <a:r>
              <a:rPr lang="en-US" sz="950" b="0" i="0" spc="0" baseline="0" dirty="0" err="1">
                <a:solidFill>
                  <a:srgbClr val="000000"/>
                </a:solidFill>
                <a:latin typeface="Barlow"/>
              </a:rPr>
              <a:t>Kielitoimiston</a:t>
            </a:r>
            <a:r>
              <a:rPr lang="en-US" sz="950" b="0" i="0" spc="0" baseline="0" dirty="0">
                <a:solidFill>
                  <a:srgbClr val="000000"/>
                </a:solidFill>
                <a:latin typeface="Barlow"/>
              </a:rPr>
              <a:t> </a:t>
            </a:r>
            <a:r>
              <a:rPr lang="en-US" sz="950" b="0" i="0" spc="0" baseline="0" dirty="0" err="1">
                <a:solidFill>
                  <a:srgbClr val="000000"/>
                </a:solidFill>
                <a:latin typeface="Barlow"/>
              </a:rPr>
              <a:t>sanakirja</a:t>
            </a:r>
            <a:r>
              <a:rPr lang="en-US" sz="950" b="0" i="0" spc="0" baseline="0" dirty="0">
                <a:solidFill>
                  <a:srgbClr val="000000"/>
                </a:solidFill>
                <a:latin typeface="Barlow"/>
              </a:rPr>
              <a:t>. 2022 </a:t>
            </a:r>
            <a:r>
              <a:rPr lang="en-US" sz="950" b="0" i="0" spc="0" baseline="0" dirty="0" err="1">
                <a:solidFill>
                  <a:srgbClr val="000000"/>
                </a:solidFill>
                <a:latin typeface="Barlow"/>
              </a:rPr>
              <a:t>Kotimaisten</a:t>
            </a:r>
            <a:r>
              <a:rPr lang="en-US" sz="950" b="0" i="0" spc="0" baseline="0" dirty="0">
                <a:solidFill>
                  <a:srgbClr val="000000"/>
                </a:solidFill>
                <a:latin typeface="Barlow"/>
              </a:rPr>
              <a:t> </a:t>
            </a:r>
            <a:r>
              <a:rPr lang="en-US" sz="950" b="0" i="0" spc="0" baseline="0" dirty="0" err="1">
                <a:solidFill>
                  <a:srgbClr val="000000"/>
                </a:solidFill>
                <a:latin typeface="Barlow"/>
              </a:rPr>
              <a:t>kielten</a:t>
            </a:r>
            <a:r>
              <a:rPr lang="en-US" sz="950" b="0" i="0" spc="0" baseline="0" dirty="0">
                <a:solidFill>
                  <a:srgbClr val="000000"/>
                </a:solidFill>
                <a:latin typeface="Barlow"/>
              </a:rPr>
              <a:t> </a:t>
            </a:r>
            <a:r>
              <a:rPr lang="en-US" sz="950" b="0" i="0" spc="0" baseline="0" dirty="0" err="1">
                <a:solidFill>
                  <a:srgbClr val="000000"/>
                </a:solidFill>
                <a:latin typeface="Barlow"/>
              </a:rPr>
              <a:t>keskus</a:t>
            </a:r>
            <a:r>
              <a:rPr lang="en-US" sz="950" b="0" i="0" spc="0" baseline="0" dirty="0">
                <a:solidFill>
                  <a:srgbClr val="000000"/>
                </a:solidFill>
                <a:latin typeface="Barlow"/>
              </a:rPr>
              <a:t> ja</a:t>
            </a:r>
            <a:r>
              <a:rPr lang="en-US" sz="950" dirty="0">
                <a:solidFill>
                  <a:srgbClr val="000000"/>
                </a:solidFill>
                <a:latin typeface="Barlow"/>
              </a:rPr>
              <a:t> </a:t>
            </a:r>
            <a:endParaRPr lang="en-US" sz="950" b="0" i="0" spc="0" baseline="0" dirty="0">
              <a:solidFill>
                <a:srgbClr val="000000"/>
              </a:solidFill>
              <a:latin typeface="Barlow"/>
            </a:endParaRPr>
          </a:p>
          <a:p>
            <a:pPr marL="806450">
              <a:lnSpc>
                <a:spcPts val="1200"/>
              </a:lnSpc>
            </a:pPr>
            <a:r>
              <a:rPr lang="en-US" sz="950" b="0" i="0" spc="0" baseline="0" dirty="0" err="1">
                <a:solidFill>
                  <a:srgbClr val="000000"/>
                </a:solidFill>
                <a:latin typeface="Barlow"/>
              </a:rPr>
              <a:t>Kielikone</a:t>
            </a:r>
            <a:r>
              <a:rPr lang="en-US" sz="950" b="0" i="0" spc="0" baseline="0" dirty="0">
                <a:solidFill>
                  <a:srgbClr val="000000"/>
                </a:solidFill>
                <a:latin typeface="Barlow"/>
              </a:rPr>
              <a:t> Oy. Accessed 15.11.2022: </a:t>
            </a:r>
            <a:r>
              <a:rPr lang="en-US" sz="950" b="0" i="0" spc="0" baseline="0" dirty="0">
                <a:solidFill>
                  <a:srgbClr val="0563C1"/>
                </a:solidFill>
                <a:latin typeface="Barlow"/>
                <a:hlinkClick r:id="rId2"/>
              </a:rPr>
              <a:t>https://www.kielitoimistonsanakirja.fi/luonto</a:t>
            </a:r>
          </a:p>
        </p:txBody>
      </p:sp>
      <p:sp>
        <p:nvSpPr>
          <p:cNvPr id="865" name="Rectangle 865"/>
          <p:cNvSpPr/>
          <p:nvPr/>
        </p:nvSpPr>
        <p:spPr>
          <a:xfrm>
            <a:off x="6694372" y="3446172"/>
            <a:ext cx="4964501" cy="169277"/>
          </a:xfrm>
          <a:prstGeom prst="rect">
            <a:avLst/>
          </a:prstGeom>
        </p:spPr>
        <p:txBody>
          <a:bodyPr wrap="none" lIns="0" tIns="0" rIns="0" bIns="0" anchor="t">
            <a:spAutoFit/>
          </a:bodyPr>
          <a:lstStyle/>
          <a:p>
            <a:r>
              <a:rPr lang="en-US" sz="1100" dirty="0">
                <a:solidFill>
                  <a:srgbClr val="000000"/>
                </a:solidFill>
                <a:latin typeface="Barlow"/>
              </a:rPr>
              <a:t>The share of</a:t>
            </a:r>
            <a:r>
              <a:rPr lang="en-US" sz="1100" b="0" i="0" spc="0" baseline="0" dirty="0">
                <a:solidFill>
                  <a:srgbClr val="000000"/>
                </a:solidFill>
                <a:latin typeface="Barlow"/>
              </a:rPr>
              <a:t> </a:t>
            </a:r>
            <a:r>
              <a:rPr lang="en-US" sz="1100" dirty="0">
                <a:solidFill>
                  <a:srgbClr val="000000"/>
                </a:solidFill>
                <a:latin typeface="Barlow"/>
              </a:rPr>
              <a:t>the population</a:t>
            </a:r>
            <a:r>
              <a:rPr lang="en-US" sz="1100" b="0" i="0" spc="0" baseline="0" dirty="0">
                <a:solidFill>
                  <a:srgbClr val="000000"/>
                </a:solidFill>
                <a:latin typeface="Barlow"/>
              </a:rPr>
              <a:t> nearby lit outdoor </a:t>
            </a:r>
            <a:r>
              <a:rPr lang="en-US" sz="1100" dirty="0">
                <a:solidFill>
                  <a:srgbClr val="000000"/>
                </a:solidFill>
                <a:latin typeface="Barlow"/>
              </a:rPr>
              <a:t>recreational trails</a:t>
            </a:r>
            <a:r>
              <a:rPr lang="en-US" sz="1100" b="0" i="0" spc="0" baseline="0" dirty="0">
                <a:solidFill>
                  <a:srgbClr val="000000"/>
                </a:solidFill>
                <a:latin typeface="Barlow"/>
              </a:rPr>
              <a:t> (300m and 700m)</a:t>
            </a:r>
          </a:p>
        </p:txBody>
      </p:sp>
      <p:sp>
        <p:nvSpPr>
          <p:cNvPr id="866" name="Rectangle 866"/>
          <p:cNvSpPr/>
          <p:nvPr/>
        </p:nvSpPr>
        <p:spPr>
          <a:xfrm>
            <a:off x="865054" y="3800875"/>
            <a:ext cx="3606757" cy="338554"/>
          </a:xfrm>
          <a:prstGeom prst="rect">
            <a:avLst/>
          </a:prstGeom>
        </p:spPr>
        <p:txBody>
          <a:bodyPr wrap="none" lIns="0" tIns="0" rIns="0" bIns="0" anchor="t">
            <a:spAutoFit/>
          </a:bodyPr>
          <a:lstStyle/>
          <a:p>
            <a:r>
              <a:rPr lang="en-US" sz="1100" b="0" i="0" spc="0" baseline="0">
                <a:solidFill>
                  <a:srgbClr val="000000"/>
                </a:solidFill>
                <a:latin typeface="Barlow"/>
              </a:rPr>
              <a:t>The coverage of natural networks </a:t>
            </a:r>
            <a:r>
              <a:rPr lang="en-US" sz="1100">
                <a:solidFill>
                  <a:srgbClr val="000000"/>
                </a:solidFill>
                <a:latin typeface="Barlow"/>
              </a:rPr>
              <a:t>is</a:t>
            </a:r>
            <a:r>
              <a:rPr lang="en-US" sz="1100" b="0" i="0" spc="0" baseline="0">
                <a:solidFill>
                  <a:srgbClr val="000000"/>
                </a:solidFill>
                <a:latin typeface="Barlow"/>
              </a:rPr>
              <a:t> </a:t>
            </a:r>
            <a:r>
              <a:rPr lang="en-US" sz="1100">
                <a:solidFill>
                  <a:srgbClr val="000000"/>
                </a:solidFill>
                <a:latin typeface="Barlow"/>
              </a:rPr>
              <a:t>reinforced</a:t>
            </a:r>
            <a:endParaRPr lang="fi-FI">
              <a:solidFill>
                <a:srgbClr val="000000"/>
              </a:solidFill>
            </a:endParaRPr>
          </a:p>
          <a:p>
            <a:r>
              <a:rPr lang="en-US" sz="1100">
                <a:solidFill>
                  <a:srgbClr val="000000"/>
                </a:solidFill>
                <a:latin typeface="Barlow"/>
              </a:rPr>
              <a:t>and</a:t>
            </a:r>
            <a:r>
              <a:rPr lang="en-US" sz="1100" b="0" i="0" spc="0" baseline="0">
                <a:solidFill>
                  <a:srgbClr val="000000"/>
                </a:solidFill>
                <a:latin typeface="Barlow"/>
              </a:rPr>
              <a:t> the</a:t>
            </a:r>
            <a:r>
              <a:rPr lang="en-US" sz="1100">
                <a:solidFill>
                  <a:srgbClr val="000000"/>
                </a:solidFill>
                <a:latin typeface="Barlow"/>
              </a:rPr>
              <a:t> </a:t>
            </a:r>
            <a:r>
              <a:rPr lang="en-US" sz="1100" b="0" i="0" spc="0" baseline="0">
                <a:solidFill>
                  <a:srgbClr val="000000"/>
                </a:solidFill>
                <a:latin typeface="Barlow"/>
              </a:rPr>
              <a:t>preservation of main green </a:t>
            </a:r>
            <a:r>
              <a:rPr lang="en-US" sz="1100">
                <a:solidFill>
                  <a:srgbClr val="000000"/>
                </a:solidFill>
                <a:latin typeface="Barlow"/>
              </a:rPr>
              <a:t>connections </a:t>
            </a:r>
            <a:r>
              <a:rPr lang="en-US" sz="1100" b="0" i="0" spc="0" baseline="0">
                <a:solidFill>
                  <a:srgbClr val="000000"/>
                </a:solidFill>
                <a:latin typeface="Barlow"/>
              </a:rPr>
              <a:t>is secured.</a:t>
            </a:r>
            <a:endParaRPr lang="fi-FI"/>
          </a:p>
        </p:txBody>
      </p:sp>
      <p:sp>
        <p:nvSpPr>
          <p:cNvPr id="867" name="Rectangle 867"/>
          <p:cNvSpPr/>
          <p:nvPr/>
        </p:nvSpPr>
        <p:spPr>
          <a:xfrm>
            <a:off x="6677410" y="3886287"/>
            <a:ext cx="4142160" cy="169277"/>
          </a:xfrm>
          <a:prstGeom prst="rect">
            <a:avLst/>
          </a:prstGeom>
        </p:spPr>
        <p:txBody>
          <a:bodyPr wrap="none" lIns="0" tIns="0" rIns="0" bIns="0" anchor="t">
            <a:spAutoFit/>
          </a:bodyPr>
          <a:lstStyle/>
          <a:p>
            <a:r>
              <a:rPr lang="en-US" sz="1100" dirty="0">
                <a:solidFill>
                  <a:srgbClr val="000000"/>
                </a:solidFill>
                <a:latin typeface="Barlow"/>
              </a:rPr>
              <a:t>The share of</a:t>
            </a:r>
            <a:r>
              <a:rPr lang="en-US" sz="1100" b="0" i="0" spc="0" baseline="0" dirty="0">
                <a:solidFill>
                  <a:srgbClr val="000000"/>
                </a:solidFill>
                <a:latin typeface="Barlow"/>
              </a:rPr>
              <a:t> </a:t>
            </a:r>
            <a:r>
              <a:rPr lang="en-US" sz="1100" dirty="0">
                <a:solidFill>
                  <a:srgbClr val="000000"/>
                </a:solidFill>
                <a:latin typeface="Barlow"/>
              </a:rPr>
              <a:t>the population</a:t>
            </a:r>
            <a:r>
              <a:rPr lang="en-US" sz="1100" b="0" i="0" spc="0" baseline="0" dirty="0">
                <a:solidFill>
                  <a:srgbClr val="000000"/>
                </a:solidFill>
                <a:latin typeface="Barlow"/>
              </a:rPr>
              <a:t> within 300m from</a:t>
            </a:r>
            <a:r>
              <a:rPr lang="en-US" sz="1100" dirty="0">
                <a:solidFill>
                  <a:srgbClr val="000000"/>
                </a:solidFill>
                <a:latin typeface="Barlow"/>
              </a:rPr>
              <a:t> a greenspace</a:t>
            </a:r>
            <a:r>
              <a:rPr lang="en-US" sz="1100" b="0" i="0" spc="0" baseline="0" dirty="0">
                <a:solidFill>
                  <a:srgbClr val="000000"/>
                </a:solidFill>
                <a:latin typeface="Barlow"/>
              </a:rPr>
              <a:t> of</a:t>
            </a:r>
            <a:r>
              <a:rPr lang="en-US" sz="1100" dirty="0">
                <a:solidFill>
                  <a:srgbClr val="000000"/>
                </a:solidFill>
                <a:latin typeface="Barlow"/>
              </a:rPr>
              <a:t> </a:t>
            </a:r>
            <a:r>
              <a:rPr lang="en-US" sz="1100" b="0" i="0" spc="0" baseline="0" dirty="0">
                <a:solidFill>
                  <a:srgbClr val="000000"/>
                </a:solidFill>
                <a:latin typeface="Barlow"/>
              </a:rPr>
              <a:t>1,5 ha</a:t>
            </a:r>
            <a:endParaRPr lang="fi-FI"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Freeform 868"/>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869" name="Picture 10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23900" y="5751576"/>
            <a:ext cx="1249680" cy="623316"/>
          </a:xfrm>
          <a:prstGeom prst="rect">
            <a:avLst/>
          </a:prstGeom>
          <a:noFill/>
        </p:spPr>
      </p:pic>
      <p:pic>
        <p:nvPicPr>
          <p:cNvPr id="870" name="Picture 87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061817" y="3267138"/>
            <a:ext cx="2179521" cy="2179510"/>
          </a:xfrm>
          <a:prstGeom prst="rect">
            <a:avLst/>
          </a:prstGeom>
          <a:noFill/>
        </p:spPr>
      </p:pic>
      <p:pic>
        <p:nvPicPr>
          <p:cNvPr id="871" name="Picture 87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309696" y="3986178"/>
            <a:ext cx="2351462" cy="2350236"/>
          </a:xfrm>
          <a:prstGeom prst="rect">
            <a:avLst/>
          </a:prstGeom>
          <a:noFill/>
        </p:spPr>
      </p:pic>
      <p:pic>
        <p:nvPicPr>
          <p:cNvPr id="872" name="Picture 87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2170304" y="2842070"/>
            <a:ext cx="1959265" cy="1959271"/>
          </a:xfrm>
          <a:prstGeom prst="rect">
            <a:avLst/>
          </a:prstGeom>
          <a:noFill/>
        </p:spPr>
      </p:pic>
      <p:sp>
        <p:nvSpPr>
          <p:cNvPr id="873" name="Freeform 873"/>
          <p:cNvSpPr/>
          <p:nvPr/>
        </p:nvSpPr>
        <p:spPr>
          <a:xfrm>
            <a:off x="0" y="669037"/>
            <a:ext cx="12192000" cy="1822704"/>
          </a:xfrm>
          <a:custGeom>
            <a:avLst/>
            <a:gdLst/>
            <a:ahLst/>
            <a:cxnLst/>
            <a:rect l="0" t="0" r="0" b="0"/>
            <a:pathLst>
              <a:path w="12192000" h="1822704">
                <a:moveTo>
                  <a:pt x="0" y="1822704"/>
                </a:moveTo>
                <a:lnTo>
                  <a:pt x="12192000" y="1822704"/>
                </a:lnTo>
                <a:lnTo>
                  <a:pt x="12192000" y="0"/>
                </a:lnTo>
                <a:lnTo>
                  <a:pt x="0" y="0"/>
                </a:lnTo>
                <a:lnTo>
                  <a:pt x="0" y="1822704"/>
                </a:lnTo>
                <a:close/>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74" name="Freeform 874"/>
          <p:cNvSpPr/>
          <p:nvPr/>
        </p:nvSpPr>
        <p:spPr>
          <a:xfrm>
            <a:off x="11330940" y="1720597"/>
            <a:ext cx="286512" cy="550163"/>
          </a:xfrm>
          <a:custGeom>
            <a:avLst/>
            <a:gdLst/>
            <a:ahLst/>
            <a:cxnLst/>
            <a:rect l="0" t="0" r="0" b="0"/>
            <a:pathLst>
              <a:path w="286512" h="550163">
                <a:moveTo>
                  <a:pt x="286130" y="192150"/>
                </a:moveTo>
                <a:lnTo>
                  <a:pt x="266573" y="222631"/>
                </a:lnTo>
                <a:lnTo>
                  <a:pt x="249046" y="249936"/>
                </a:lnTo>
                <a:lnTo>
                  <a:pt x="272541" y="272288"/>
                </a:lnTo>
                <a:lnTo>
                  <a:pt x="286512" y="285623"/>
                </a:lnTo>
                <a:lnTo>
                  <a:pt x="221488" y="387603"/>
                </a:lnTo>
                <a:lnTo>
                  <a:pt x="188214" y="439927"/>
                </a:lnTo>
                <a:lnTo>
                  <a:pt x="172592" y="464312"/>
                </a:lnTo>
                <a:lnTo>
                  <a:pt x="172212" y="464946"/>
                </a:lnTo>
                <a:lnTo>
                  <a:pt x="185801" y="480187"/>
                </a:lnTo>
                <a:lnTo>
                  <a:pt x="192024" y="487044"/>
                </a:lnTo>
                <a:lnTo>
                  <a:pt x="200025" y="496062"/>
                </a:lnTo>
                <a:lnTo>
                  <a:pt x="211201" y="508634"/>
                </a:lnTo>
                <a:lnTo>
                  <a:pt x="191389" y="550163"/>
                </a:lnTo>
                <a:lnTo>
                  <a:pt x="146557" y="550163"/>
                </a:lnTo>
                <a:lnTo>
                  <a:pt x="146557" y="496062"/>
                </a:lnTo>
                <a:lnTo>
                  <a:pt x="146557" y="480187"/>
                </a:lnTo>
                <a:lnTo>
                  <a:pt x="146557" y="464312"/>
                </a:lnTo>
                <a:lnTo>
                  <a:pt x="0" y="464312"/>
                </a:lnTo>
                <a:lnTo>
                  <a:pt x="205740" y="0"/>
                </a:lnTo>
                <a:close/>
                <a:moveTo>
                  <a:pt x="-6385687" y="513740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75" name="Freeform 875"/>
          <p:cNvSpPr/>
          <p:nvPr/>
        </p:nvSpPr>
        <p:spPr>
          <a:xfrm>
            <a:off x="11518392" y="1766316"/>
            <a:ext cx="467867" cy="740664"/>
          </a:xfrm>
          <a:custGeom>
            <a:avLst/>
            <a:gdLst/>
            <a:ahLst/>
            <a:cxnLst/>
            <a:rect l="0" t="0" r="0" b="0"/>
            <a:pathLst>
              <a:path w="467867" h="740664">
                <a:moveTo>
                  <a:pt x="278638" y="623570"/>
                </a:moveTo>
                <a:lnTo>
                  <a:pt x="278638" y="643129"/>
                </a:lnTo>
                <a:lnTo>
                  <a:pt x="278638" y="690119"/>
                </a:lnTo>
                <a:lnTo>
                  <a:pt x="336803" y="690119"/>
                </a:lnTo>
                <a:cubicBezTo>
                  <a:pt x="346075" y="690119"/>
                  <a:pt x="354838" y="693929"/>
                  <a:pt x="361441" y="700532"/>
                </a:cubicBezTo>
                <a:lnTo>
                  <a:pt x="387350" y="726949"/>
                </a:lnTo>
                <a:cubicBezTo>
                  <a:pt x="389636" y="729234"/>
                  <a:pt x="390271" y="732663"/>
                  <a:pt x="389001" y="735712"/>
                </a:cubicBezTo>
                <a:cubicBezTo>
                  <a:pt x="387730" y="738759"/>
                  <a:pt x="384810" y="740664"/>
                  <a:pt x="381635" y="740664"/>
                </a:cubicBezTo>
                <a:lnTo>
                  <a:pt x="82296" y="740664"/>
                </a:lnTo>
                <a:cubicBezTo>
                  <a:pt x="78993" y="740664"/>
                  <a:pt x="76073" y="738759"/>
                  <a:pt x="74802" y="735712"/>
                </a:cubicBezTo>
                <a:cubicBezTo>
                  <a:pt x="73533" y="732663"/>
                  <a:pt x="74294" y="729234"/>
                  <a:pt x="76453" y="726949"/>
                </a:cubicBezTo>
                <a:lnTo>
                  <a:pt x="102489" y="700532"/>
                </a:lnTo>
                <a:cubicBezTo>
                  <a:pt x="108965" y="693929"/>
                  <a:pt x="117855" y="690119"/>
                  <a:pt x="127126" y="690119"/>
                </a:cubicBezTo>
                <a:lnTo>
                  <a:pt x="175767" y="690119"/>
                </a:lnTo>
                <a:lnTo>
                  <a:pt x="175767" y="643129"/>
                </a:lnTo>
                <a:lnTo>
                  <a:pt x="175767" y="623570"/>
                </a:lnTo>
                <a:lnTo>
                  <a:pt x="175767" y="604013"/>
                </a:lnTo>
                <a:lnTo>
                  <a:pt x="0" y="604013"/>
                </a:lnTo>
                <a:lnTo>
                  <a:pt x="70992" y="456184"/>
                </a:lnTo>
                <a:lnTo>
                  <a:pt x="65659" y="450215"/>
                </a:lnTo>
                <a:lnTo>
                  <a:pt x="51435" y="434340"/>
                </a:lnTo>
                <a:lnTo>
                  <a:pt x="45974" y="428244"/>
                </a:lnTo>
                <a:lnTo>
                  <a:pt x="37211" y="418465"/>
                </a:lnTo>
                <a:lnTo>
                  <a:pt x="34289" y="415163"/>
                </a:lnTo>
                <a:lnTo>
                  <a:pt x="45974" y="396749"/>
                </a:lnTo>
                <a:lnTo>
                  <a:pt x="141604" y="247143"/>
                </a:lnTo>
                <a:lnTo>
                  <a:pt x="150114" y="233807"/>
                </a:lnTo>
                <a:lnTo>
                  <a:pt x="126618" y="211582"/>
                </a:lnTo>
                <a:lnTo>
                  <a:pt x="112649" y="198248"/>
                </a:lnTo>
                <a:lnTo>
                  <a:pt x="117728" y="190374"/>
                </a:lnTo>
                <a:lnTo>
                  <a:pt x="128142" y="174244"/>
                </a:lnTo>
                <a:lnTo>
                  <a:pt x="138556" y="158115"/>
                </a:lnTo>
                <a:lnTo>
                  <a:pt x="240538" y="0"/>
                </a:lnTo>
                <a:lnTo>
                  <a:pt x="355218" y="198248"/>
                </a:lnTo>
                <a:lnTo>
                  <a:pt x="317753" y="233807"/>
                </a:lnTo>
                <a:lnTo>
                  <a:pt x="433577" y="415163"/>
                </a:lnTo>
                <a:lnTo>
                  <a:pt x="396875" y="456184"/>
                </a:lnTo>
                <a:lnTo>
                  <a:pt x="467867" y="604013"/>
                </a:lnTo>
                <a:lnTo>
                  <a:pt x="278638" y="604013"/>
                </a:lnTo>
                <a:close/>
                <a:moveTo>
                  <a:pt x="-7050278" y="5091684"/>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76" name="Freeform 876"/>
          <p:cNvSpPr/>
          <p:nvPr/>
        </p:nvSpPr>
        <p:spPr>
          <a:xfrm>
            <a:off x="5593079" y="4431793"/>
            <a:ext cx="1006602" cy="0"/>
          </a:xfrm>
          <a:custGeom>
            <a:avLst/>
            <a:gdLst/>
            <a:ahLst/>
            <a:cxnLst/>
            <a:rect l="0" t="0" r="0" b="0"/>
            <a:pathLst>
              <a:path w="1006602">
                <a:moveTo>
                  <a:pt x="0" y="0"/>
                </a:moveTo>
                <a:lnTo>
                  <a:pt x="1006602" y="0"/>
                </a:lnTo>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877" name="Freeform 877"/>
          <p:cNvSpPr/>
          <p:nvPr/>
        </p:nvSpPr>
        <p:spPr>
          <a:xfrm>
            <a:off x="6361176" y="4306824"/>
            <a:ext cx="266700" cy="251460"/>
          </a:xfrm>
          <a:custGeom>
            <a:avLst/>
            <a:gdLst/>
            <a:ahLst/>
            <a:cxnLst/>
            <a:rect l="0" t="0" r="0" b="0"/>
            <a:pathLst>
              <a:path w="266700" h="251460">
                <a:moveTo>
                  <a:pt x="0" y="125731"/>
                </a:moveTo>
                <a:cubicBezTo>
                  <a:pt x="0" y="56262"/>
                  <a:pt x="59689" y="0"/>
                  <a:pt x="133350" y="0"/>
                </a:cubicBezTo>
                <a:cubicBezTo>
                  <a:pt x="207009" y="0"/>
                  <a:pt x="266700" y="56262"/>
                  <a:pt x="266700" y="125731"/>
                </a:cubicBezTo>
                <a:cubicBezTo>
                  <a:pt x="266700" y="195200"/>
                  <a:pt x="207009" y="251460"/>
                  <a:pt x="133350" y="251460"/>
                </a:cubicBezTo>
                <a:cubicBezTo>
                  <a:pt x="59689" y="251460"/>
                  <a:pt x="0" y="195200"/>
                  <a:pt x="0" y="125731"/>
                </a:cubicBezTo>
                <a:close/>
                <a:moveTo>
                  <a:pt x="-3935731" y="2551176"/>
                </a:moveTo>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78" name="Freeform 878"/>
          <p:cNvSpPr/>
          <p:nvPr/>
        </p:nvSpPr>
        <p:spPr>
          <a:xfrm>
            <a:off x="757427" y="4221480"/>
            <a:ext cx="4835653" cy="422148"/>
          </a:xfrm>
          <a:custGeom>
            <a:avLst/>
            <a:gdLst/>
            <a:ahLst/>
            <a:cxnLst/>
            <a:rect l="0" t="0" r="0" b="0"/>
            <a:pathLst>
              <a:path w="4835653" h="422148">
                <a:moveTo>
                  <a:pt x="0" y="422148"/>
                </a:moveTo>
                <a:lnTo>
                  <a:pt x="4835653" y="422148"/>
                </a:lnTo>
                <a:lnTo>
                  <a:pt x="4835653" y="0"/>
                </a:lnTo>
                <a:lnTo>
                  <a:pt x="0" y="0"/>
                </a:lnTo>
                <a:lnTo>
                  <a:pt x="0" y="422148"/>
                </a:lnTo>
                <a:close/>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879" name="Freeform 879"/>
          <p:cNvSpPr/>
          <p:nvPr/>
        </p:nvSpPr>
        <p:spPr>
          <a:xfrm>
            <a:off x="5593079" y="3296412"/>
            <a:ext cx="1006602" cy="0"/>
          </a:xfrm>
          <a:custGeom>
            <a:avLst/>
            <a:gdLst/>
            <a:ahLst/>
            <a:cxnLst/>
            <a:rect l="0" t="0" r="0" b="0"/>
            <a:pathLst>
              <a:path w="1006602">
                <a:moveTo>
                  <a:pt x="0" y="0"/>
                </a:moveTo>
                <a:lnTo>
                  <a:pt x="1006602" y="0"/>
                </a:lnTo>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880" name="Freeform 880"/>
          <p:cNvSpPr/>
          <p:nvPr/>
        </p:nvSpPr>
        <p:spPr>
          <a:xfrm>
            <a:off x="6361176" y="3171445"/>
            <a:ext cx="266700" cy="251459"/>
          </a:xfrm>
          <a:custGeom>
            <a:avLst/>
            <a:gdLst/>
            <a:ahLst/>
            <a:cxnLst/>
            <a:rect l="0" t="0" r="0" b="0"/>
            <a:pathLst>
              <a:path w="266700" h="251459">
                <a:moveTo>
                  <a:pt x="0" y="125729"/>
                </a:moveTo>
                <a:cubicBezTo>
                  <a:pt x="0" y="56260"/>
                  <a:pt x="59689" y="0"/>
                  <a:pt x="133350" y="0"/>
                </a:cubicBezTo>
                <a:cubicBezTo>
                  <a:pt x="207009" y="0"/>
                  <a:pt x="266700" y="56260"/>
                  <a:pt x="266700" y="125729"/>
                </a:cubicBezTo>
                <a:cubicBezTo>
                  <a:pt x="266700" y="195198"/>
                  <a:pt x="207009" y="251459"/>
                  <a:pt x="133350" y="251459"/>
                </a:cubicBezTo>
                <a:cubicBezTo>
                  <a:pt x="59689" y="251459"/>
                  <a:pt x="0" y="195198"/>
                  <a:pt x="0" y="125729"/>
                </a:cubicBezTo>
                <a:close/>
                <a:moveTo>
                  <a:pt x="-2800350" y="3686555"/>
                </a:moveTo>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81" name="Freeform 881"/>
          <p:cNvSpPr/>
          <p:nvPr/>
        </p:nvSpPr>
        <p:spPr>
          <a:xfrm>
            <a:off x="757427" y="2865120"/>
            <a:ext cx="4835653" cy="864108"/>
          </a:xfrm>
          <a:custGeom>
            <a:avLst/>
            <a:gdLst/>
            <a:ahLst/>
            <a:cxnLst/>
            <a:rect l="0" t="0" r="0" b="0"/>
            <a:pathLst>
              <a:path w="4835653" h="864108">
                <a:moveTo>
                  <a:pt x="0" y="864108"/>
                </a:moveTo>
                <a:lnTo>
                  <a:pt x="4835653" y="864108"/>
                </a:lnTo>
                <a:lnTo>
                  <a:pt x="4835653" y="0"/>
                </a:lnTo>
                <a:lnTo>
                  <a:pt x="0" y="0"/>
                </a:lnTo>
                <a:lnTo>
                  <a:pt x="0" y="864108"/>
                </a:lnTo>
                <a:close/>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882" name="Freeform 882"/>
          <p:cNvSpPr/>
          <p:nvPr/>
        </p:nvSpPr>
        <p:spPr>
          <a:xfrm>
            <a:off x="5593079" y="3974593"/>
            <a:ext cx="1006602" cy="0"/>
          </a:xfrm>
          <a:custGeom>
            <a:avLst/>
            <a:gdLst/>
            <a:ahLst/>
            <a:cxnLst/>
            <a:rect l="0" t="0" r="0" b="0"/>
            <a:pathLst>
              <a:path w="1006602">
                <a:moveTo>
                  <a:pt x="0" y="0"/>
                </a:moveTo>
                <a:lnTo>
                  <a:pt x="1006602" y="0"/>
                </a:lnTo>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883" name="Freeform 883"/>
          <p:cNvSpPr/>
          <p:nvPr/>
        </p:nvSpPr>
        <p:spPr>
          <a:xfrm>
            <a:off x="6361176" y="3849624"/>
            <a:ext cx="266700" cy="251460"/>
          </a:xfrm>
          <a:custGeom>
            <a:avLst/>
            <a:gdLst/>
            <a:ahLst/>
            <a:cxnLst/>
            <a:rect l="0" t="0" r="0" b="0"/>
            <a:pathLst>
              <a:path w="266700" h="251460">
                <a:moveTo>
                  <a:pt x="0" y="125731"/>
                </a:moveTo>
                <a:cubicBezTo>
                  <a:pt x="0" y="56262"/>
                  <a:pt x="59689" y="0"/>
                  <a:pt x="133350" y="0"/>
                </a:cubicBezTo>
                <a:cubicBezTo>
                  <a:pt x="207009" y="0"/>
                  <a:pt x="266700" y="56262"/>
                  <a:pt x="266700" y="125731"/>
                </a:cubicBezTo>
                <a:cubicBezTo>
                  <a:pt x="266700" y="195200"/>
                  <a:pt x="207009" y="251460"/>
                  <a:pt x="133350" y="251460"/>
                </a:cubicBezTo>
                <a:cubicBezTo>
                  <a:pt x="59689" y="251460"/>
                  <a:pt x="0" y="195200"/>
                  <a:pt x="0" y="125731"/>
                </a:cubicBezTo>
                <a:close/>
                <a:moveTo>
                  <a:pt x="-3478531" y="3008376"/>
                </a:moveTo>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84" name="Freeform 884"/>
          <p:cNvSpPr/>
          <p:nvPr/>
        </p:nvSpPr>
        <p:spPr>
          <a:xfrm>
            <a:off x="757427" y="3764280"/>
            <a:ext cx="4835653" cy="422148"/>
          </a:xfrm>
          <a:custGeom>
            <a:avLst/>
            <a:gdLst/>
            <a:ahLst/>
            <a:cxnLst/>
            <a:rect l="0" t="0" r="0" b="0"/>
            <a:pathLst>
              <a:path w="4835653" h="422148">
                <a:moveTo>
                  <a:pt x="0" y="422148"/>
                </a:moveTo>
                <a:lnTo>
                  <a:pt x="4835653" y="422148"/>
                </a:lnTo>
                <a:lnTo>
                  <a:pt x="4835653" y="0"/>
                </a:lnTo>
                <a:lnTo>
                  <a:pt x="0" y="0"/>
                </a:lnTo>
                <a:lnTo>
                  <a:pt x="0" y="422148"/>
                </a:lnTo>
                <a:close/>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885" name="Freeform 885"/>
          <p:cNvSpPr/>
          <p:nvPr/>
        </p:nvSpPr>
        <p:spPr>
          <a:xfrm>
            <a:off x="757427" y="5291329"/>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886" name="Freeform 886"/>
          <p:cNvSpPr/>
          <p:nvPr/>
        </p:nvSpPr>
        <p:spPr>
          <a:xfrm>
            <a:off x="757427" y="4678681"/>
            <a:ext cx="4835653" cy="576072"/>
          </a:xfrm>
          <a:custGeom>
            <a:avLst/>
            <a:gdLst/>
            <a:ahLst/>
            <a:cxnLst/>
            <a:rect l="0" t="0" r="0" b="0"/>
            <a:pathLst>
              <a:path w="4835653" h="576072">
                <a:moveTo>
                  <a:pt x="0" y="576072"/>
                </a:moveTo>
                <a:lnTo>
                  <a:pt x="4835653" y="576072"/>
                </a:lnTo>
                <a:lnTo>
                  <a:pt x="4835653" y="0"/>
                </a:lnTo>
                <a:lnTo>
                  <a:pt x="0" y="0"/>
                </a:lnTo>
                <a:lnTo>
                  <a:pt x="0" y="576072"/>
                </a:lnTo>
                <a:close/>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887" name="Freeform 887"/>
          <p:cNvSpPr/>
          <p:nvPr/>
        </p:nvSpPr>
        <p:spPr>
          <a:xfrm>
            <a:off x="5593079" y="4966717"/>
            <a:ext cx="1006602" cy="0"/>
          </a:xfrm>
          <a:custGeom>
            <a:avLst/>
            <a:gdLst/>
            <a:ahLst/>
            <a:cxnLst/>
            <a:rect l="0" t="0" r="0" b="0"/>
            <a:pathLst>
              <a:path w="1006602">
                <a:moveTo>
                  <a:pt x="0" y="0"/>
                </a:moveTo>
                <a:lnTo>
                  <a:pt x="1006602" y="0"/>
                </a:lnTo>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888" name="Freeform 888"/>
          <p:cNvSpPr/>
          <p:nvPr/>
        </p:nvSpPr>
        <p:spPr>
          <a:xfrm>
            <a:off x="6361176" y="4841749"/>
            <a:ext cx="266700" cy="251459"/>
          </a:xfrm>
          <a:custGeom>
            <a:avLst/>
            <a:gdLst/>
            <a:ahLst/>
            <a:cxnLst/>
            <a:rect l="0" t="0" r="0" b="0"/>
            <a:pathLst>
              <a:path w="266700" h="251459">
                <a:moveTo>
                  <a:pt x="0" y="125729"/>
                </a:moveTo>
                <a:cubicBezTo>
                  <a:pt x="0" y="56260"/>
                  <a:pt x="59689" y="0"/>
                  <a:pt x="133350" y="0"/>
                </a:cubicBezTo>
                <a:cubicBezTo>
                  <a:pt x="207009" y="0"/>
                  <a:pt x="266700" y="56260"/>
                  <a:pt x="266700" y="125729"/>
                </a:cubicBezTo>
                <a:cubicBezTo>
                  <a:pt x="266700" y="195199"/>
                  <a:pt x="207009" y="251459"/>
                  <a:pt x="133350" y="251459"/>
                </a:cubicBezTo>
                <a:cubicBezTo>
                  <a:pt x="59689" y="251459"/>
                  <a:pt x="0" y="195199"/>
                  <a:pt x="0" y="125729"/>
                </a:cubicBezTo>
                <a:close/>
                <a:moveTo>
                  <a:pt x="-4470654" y="2016251"/>
                </a:moveTo>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89" name="Freeform 889"/>
          <p:cNvSpPr/>
          <p:nvPr/>
        </p:nvSpPr>
        <p:spPr>
          <a:xfrm>
            <a:off x="149351" y="89917"/>
            <a:ext cx="492252" cy="440436"/>
          </a:xfrm>
          <a:custGeom>
            <a:avLst/>
            <a:gdLst/>
            <a:ahLst/>
            <a:cxnLst/>
            <a:rect l="0" t="0" r="0" b="0"/>
            <a:pathLst>
              <a:path w="492252" h="440436">
                <a:moveTo>
                  <a:pt x="338467" y="424687"/>
                </a:moveTo>
                <a:cubicBezTo>
                  <a:pt x="423265" y="424687"/>
                  <a:pt x="492252" y="355599"/>
                  <a:pt x="492252" y="270510"/>
                </a:cubicBezTo>
                <a:cubicBezTo>
                  <a:pt x="492252" y="214883"/>
                  <a:pt x="462559" y="164591"/>
                  <a:pt x="415924" y="137414"/>
                </a:cubicBezTo>
                <a:cubicBezTo>
                  <a:pt x="396493" y="58292"/>
                  <a:pt x="324142" y="0"/>
                  <a:pt x="239534" y="0"/>
                </a:cubicBezTo>
                <a:cubicBezTo>
                  <a:pt x="142544" y="0"/>
                  <a:pt x="63080" y="75691"/>
                  <a:pt x="58204" y="170688"/>
                </a:cubicBezTo>
                <a:cubicBezTo>
                  <a:pt x="22072" y="198881"/>
                  <a:pt x="0" y="242697"/>
                  <a:pt x="0" y="289687"/>
                </a:cubicBezTo>
                <a:cubicBezTo>
                  <a:pt x="0" y="372872"/>
                  <a:pt x="67462" y="440436"/>
                  <a:pt x="150380" y="440436"/>
                </a:cubicBezTo>
                <a:cubicBezTo>
                  <a:pt x="156819" y="440436"/>
                  <a:pt x="163156" y="439928"/>
                  <a:pt x="169418" y="439166"/>
                </a:cubicBezTo>
                <a:lnTo>
                  <a:pt x="170357" y="429513"/>
                </a:lnTo>
                <a:lnTo>
                  <a:pt x="136613" y="390651"/>
                </a:lnTo>
                <a:cubicBezTo>
                  <a:pt x="86969" y="383920"/>
                  <a:pt x="48666" y="341375"/>
                  <a:pt x="48666" y="289687"/>
                </a:cubicBezTo>
                <a:cubicBezTo>
                  <a:pt x="48666" y="248665"/>
                  <a:pt x="72898" y="213232"/>
                  <a:pt x="107810" y="197103"/>
                </a:cubicBezTo>
                <a:cubicBezTo>
                  <a:pt x="107061" y="191515"/>
                  <a:pt x="106641" y="185674"/>
                  <a:pt x="106641" y="179831"/>
                </a:cubicBezTo>
                <a:cubicBezTo>
                  <a:pt x="106641" y="107441"/>
                  <a:pt x="166141" y="48767"/>
                  <a:pt x="239534" y="48767"/>
                </a:cubicBezTo>
                <a:cubicBezTo>
                  <a:pt x="309803" y="48767"/>
                  <a:pt x="367296" y="102615"/>
                  <a:pt x="372059" y="170688"/>
                </a:cubicBezTo>
                <a:cubicBezTo>
                  <a:pt x="413639" y="184785"/>
                  <a:pt x="443585" y="224154"/>
                  <a:pt x="443585" y="270510"/>
                </a:cubicBezTo>
                <a:cubicBezTo>
                  <a:pt x="443585" y="328803"/>
                  <a:pt x="396532" y="375919"/>
                  <a:pt x="338467" y="375919"/>
                </a:cubicBezTo>
                <a:cubicBezTo>
                  <a:pt x="333933" y="375919"/>
                  <a:pt x="329488" y="375666"/>
                  <a:pt x="325094" y="375030"/>
                </a:cubicBezTo>
                <a:lnTo>
                  <a:pt x="331825" y="424433"/>
                </a:lnTo>
                <a:cubicBezTo>
                  <a:pt x="334035" y="424561"/>
                  <a:pt x="336245" y="424687"/>
                  <a:pt x="338467" y="424687"/>
                </a:cubicBezTo>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90" name="Freeform 890"/>
          <p:cNvSpPr/>
          <p:nvPr/>
        </p:nvSpPr>
        <p:spPr>
          <a:xfrm>
            <a:off x="254507" y="298705"/>
            <a:ext cx="240792" cy="413004"/>
          </a:xfrm>
          <a:custGeom>
            <a:avLst/>
            <a:gdLst/>
            <a:ahLst/>
            <a:cxnLst/>
            <a:rect l="0" t="0" r="0" b="0"/>
            <a:pathLst>
              <a:path w="240792" h="413004">
                <a:moveTo>
                  <a:pt x="220129" y="0"/>
                </a:moveTo>
                <a:lnTo>
                  <a:pt x="173723" y="70230"/>
                </a:lnTo>
                <a:lnTo>
                  <a:pt x="166662" y="8889"/>
                </a:lnTo>
                <a:lnTo>
                  <a:pt x="114096" y="10032"/>
                </a:lnTo>
                <a:lnTo>
                  <a:pt x="105041" y="139318"/>
                </a:lnTo>
                <a:lnTo>
                  <a:pt x="20929" y="72643"/>
                </a:lnTo>
                <a:lnTo>
                  <a:pt x="0" y="94487"/>
                </a:lnTo>
                <a:lnTo>
                  <a:pt x="73380" y="178942"/>
                </a:lnTo>
                <a:lnTo>
                  <a:pt x="100101" y="209804"/>
                </a:lnTo>
                <a:lnTo>
                  <a:pt x="98920" y="221868"/>
                </a:lnTo>
                <a:lnTo>
                  <a:pt x="80149" y="413004"/>
                </a:lnTo>
                <a:lnTo>
                  <a:pt x="218846" y="413004"/>
                </a:lnTo>
                <a:lnTo>
                  <a:pt x="191185" y="210311"/>
                </a:lnTo>
                <a:lnTo>
                  <a:pt x="183642" y="155067"/>
                </a:lnTo>
                <a:lnTo>
                  <a:pt x="182791" y="148843"/>
                </a:lnTo>
                <a:lnTo>
                  <a:pt x="240792" y="11049"/>
                </a:lnTo>
                <a:close/>
                <a:moveTo>
                  <a:pt x="6304787" y="6559295"/>
                </a:moveTo>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91" name="Freeform 891"/>
          <p:cNvSpPr/>
          <p:nvPr/>
        </p:nvSpPr>
        <p:spPr>
          <a:xfrm>
            <a:off x="294391" y="2270425"/>
            <a:ext cx="74426" cy="314328"/>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892" name="Freeform 892"/>
          <p:cNvSpPr/>
          <p:nvPr/>
        </p:nvSpPr>
        <p:spPr>
          <a:xfrm>
            <a:off x="215039" y="1958867"/>
            <a:ext cx="233130" cy="395981"/>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893" name="Freeform 893"/>
          <p:cNvSpPr/>
          <p:nvPr/>
        </p:nvSpPr>
        <p:spPr>
          <a:xfrm>
            <a:off x="88651" y="2179749"/>
            <a:ext cx="74426" cy="315077"/>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894" name="Freeform 894"/>
          <p:cNvSpPr/>
          <p:nvPr/>
        </p:nvSpPr>
        <p:spPr>
          <a:xfrm>
            <a:off x="9299" y="1867449"/>
            <a:ext cx="233130" cy="396925"/>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895" name="Freeform 895"/>
          <p:cNvSpPr/>
          <p:nvPr/>
        </p:nvSpPr>
        <p:spPr>
          <a:xfrm>
            <a:off x="2110881" y="1992728"/>
            <a:ext cx="270809" cy="362818"/>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76425">
            <a:noFill/>
          </a:ln>
        </p:spPr>
        <p:style>
          <a:lnRef idx="2">
            <a:schemeClr val="accent1">
              <a:shade val="50000"/>
            </a:schemeClr>
          </a:lnRef>
          <a:fillRef idx="1">
            <a:schemeClr val="accent1"/>
          </a:fillRef>
          <a:effectRef idx="0">
            <a:schemeClr val="accent1"/>
          </a:effectRef>
          <a:fontRef idx="minor">
            <a:schemeClr val="lt1"/>
          </a:fontRef>
        </p:style>
      </p:sp>
      <p:sp>
        <p:nvSpPr>
          <p:cNvPr id="896" name="Freeform 896"/>
          <p:cNvSpPr/>
          <p:nvPr/>
        </p:nvSpPr>
        <p:spPr>
          <a:xfrm>
            <a:off x="2215044" y="2306102"/>
            <a:ext cx="39036" cy="203074"/>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76425">
            <a:noFill/>
          </a:ln>
        </p:spPr>
        <p:style>
          <a:lnRef idx="2">
            <a:schemeClr val="accent1">
              <a:shade val="50000"/>
            </a:schemeClr>
          </a:lnRef>
          <a:fillRef idx="1">
            <a:schemeClr val="accent1"/>
          </a:fillRef>
          <a:effectRef idx="0">
            <a:schemeClr val="accent1"/>
          </a:effectRef>
          <a:fontRef idx="minor">
            <a:schemeClr val="lt1"/>
          </a:fontRef>
        </p:style>
      </p:sp>
      <p:sp>
        <p:nvSpPr>
          <p:cNvPr id="897" name="Freeform 897"/>
          <p:cNvSpPr/>
          <p:nvPr/>
        </p:nvSpPr>
        <p:spPr>
          <a:xfrm>
            <a:off x="2337381" y="1783651"/>
            <a:ext cx="463409" cy="619113"/>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130778">
            <a:noFill/>
          </a:ln>
        </p:spPr>
        <p:style>
          <a:lnRef idx="2">
            <a:schemeClr val="accent1">
              <a:shade val="50000"/>
            </a:schemeClr>
          </a:lnRef>
          <a:fillRef idx="1">
            <a:schemeClr val="accent1"/>
          </a:fillRef>
          <a:effectRef idx="0">
            <a:schemeClr val="accent1"/>
          </a:effectRef>
          <a:fontRef idx="minor">
            <a:schemeClr val="lt1"/>
          </a:fontRef>
        </p:style>
      </p:sp>
      <p:sp>
        <p:nvSpPr>
          <p:cNvPr id="898" name="Freeform 898"/>
          <p:cNvSpPr/>
          <p:nvPr/>
        </p:nvSpPr>
        <p:spPr>
          <a:xfrm>
            <a:off x="2515625" y="2318390"/>
            <a:ext cx="66800" cy="346526"/>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130778">
            <a:noFill/>
          </a:ln>
        </p:spPr>
        <p:style>
          <a:lnRef idx="2">
            <a:schemeClr val="accent1">
              <a:shade val="50000"/>
            </a:schemeClr>
          </a:lnRef>
          <a:fillRef idx="1">
            <a:schemeClr val="accent1"/>
          </a:fillRef>
          <a:effectRef idx="0">
            <a:schemeClr val="accent1"/>
          </a:effectRef>
          <a:fontRef idx="minor">
            <a:schemeClr val="lt1"/>
          </a:fontRef>
        </p:style>
      </p:sp>
      <p:pic>
        <p:nvPicPr>
          <p:cNvPr id="899" name="Picture 89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1681475" y="2071680"/>
            <a:ext cx="419526" cy="433761"/>
          </a:xfrm>
          <a:prstGeom prst="rect">
            <a:avLst/>
          </a:prstGeom>
          <a:noFill/>
        </p:spPr>
      </p:pic>
      <p:sp>
        <p:nvSpPr>
          <p:cNvPr id="900" name="Freeform 900"/>
          <p:cNvSpPr/>
          <p:nvPr/>
        </p:nvSpPr>
        <p:spPr>
          <a:xfrm>
            <a:off x="3917866" y="2294024"/>
            <a:ext cx="123914" cy="215811"/>
          </a:xfrm>
          <a:custGeom>
            <a:avLst/>
            <a:gdLst/>
            <a:ahLst/>
            <a:cxnLst/>
            <a:rect l="0" t="0" r="0" b="0"/>
            <a:pathLst>
              <a:path w="379489" h="659480">
                <a:moveTo>
                  <a:pt x="189713" y="63"/>
                </a:moveTo>
                <a:cubicBezTo>
                  <a:pt x="95784" y="63"/>
                  <a:pt x="59093" y="101473"/>
                  <a:pt x="39383" y="179882"/>
                </a:cubicBezTo>
                <a:lnTo>
                  <a:pt x="0" y="325742"/>
                </a:lnTo>
                <a:cubicBezTo>
                  <a:pt x="0" y="375424"/>
                  <a:pt x="51524" y="418185"/>
                  <a:pt x="116040" y="437438"/>
                </a:cubicBezTo>
                <a:lnTo>
                  <a:pt x="116040" y="596587"/>
                </a:lnTo>
                <a:cubicBezTo>
                  <a:pt x="116040" y="631303"/>
                  <a:pt x="149060" y="659480"/>
                  <a:pt x="189726" y="659480"/>
                </a:cubicBezTo>
                <a:cubicBezTo>
                  <a:pt x="230404" y="659480"/>
                  <a:pt x="263436" y="631303"/>
                  <a:pt x="263436" y="596587"/>
                </a:cubicBezTo>
                <a:lnTo>
                  <a:pt x="263436" y="437502"/>
                </a:lnTo>
                <a:cubicBezTo>
                  <a:pt x="327902" y="418211"/>
                  <a:pt x="379489" y="375501"/>
                  <a:pt x="379489" y="325806"/>
                </a:cubicBezTo>
                <a:lnTo>
                  <a:pt x="340094" y="179819"/>
                </a:lnTo>
                <a:cubicBezTo>
                  <a:pt x="317805" y="102451"/>
                  <a:pt x="283705" y="0"/>
                  <a:pt x="189764" y="0"/>
                </a:cubicBezTo>
                <a:close/>
                <a:moveTo>
                  <a:pt x="217653" y="660069"/>
                </a:moveTo>
              </a:path>
            </a:pathLst>
          </a:custGeom>
          <a:solidFill>
            <a:srgbClr val="FFFFFF">
              <a:alpha val="100000"/>
            </a:srgbClr>
          </a:solidFill>
          <a:ln w="4146">
            <a:noFill/>
          </a:ln>
        </p:spPr>
        <p:style>
          <a:lnRef idx="2">
            <a:schemeClr val="accent1">
              <a:shade val="50000"/>
            </a:schemeClr>
          </a:lnRef>
          <a:fillRef idx="1">
            <a:schemeClr val="accent1"/>
          </a:fillRef>
          <a:effectRef idx="0">
            <a:schemeClr val="accent1"/>
          </a:effectRef>
          <a:fontRef idx="minor">
            <a:schemeClr val="lt1"/>
          </a:fontRef>
        </p:style>
      </p:sp>
      <p:sp>
        <p:nvSpPr>
          <p:cNvPr id="901" name="Freeform 901"/>
          <p:cNvSpPr/>
          <p:nvPr/>
        </p:nvSpPr>
        <p:spPr>
          <a:xfrm>
            <a:off x="3937701" y="2205630"/>
            <a:ext cx="84236" cy="84416"/>
          </a:xfrm>
          <a:custGeom>
            <a:avLst/>
            <a:gdLst/>
            <a:ahLst/>
            <a:cxnLst/>
            <a:rect l="0" t="0" r="0" b="0"/>
            <a:pathLst>
              <a:path w="257975" h="257963">
                <a:moveTo>
                  <a:pt x="257975" y="129020"/>
                </a:moveTo>
                <a:cubicBezTo>
                  <a:pt x="257950" y="200241"/>
                  <a:pt x="200178" y="257963"/>
                  <a:pt x="128956" y="257937"/>
                </a:cubicBezTo>
                <a:cubicBezTo>
                  <a:pt x="57722" y="257912"/>
                  <a:pt x="0" y="200152"/>
                  <a:pt x="26" y="128918"/>
                </a:cubicBezTo>
                <a:cubicBezTo>
                  <a:pt x="51" y="57722"/>
                  <a:pt x="57773" y="13"/>
                  <a:pt x="128969" y="0"/>
                </a:cubicBezTo>
                <a:cubicBezTo>
                  <a:pt x="200190" y="13"/>
                  <a:pt x="257912" y="57735"/>
                  <a:pt x="257925" y="128956"/>
                </a:cubicBezTo>
              </a:path>
            </a:pathLst>
          </a:custGeom>
          <a:solidFill>
            <a:srgbClr val="FFFFFF">
              <a:alpha val="100000"/>
            </a:srgbClr>
          </a:solidFill>
          <a:ln w="4146">
            <a:noFill/>
          </a:ln>
        </p:spPr>
        <p:style>
          <a:lnRef idx="2">
            <a:schemeClr val="accent1">
              <a:shade val="50000"/>
            </a:schemeClr>
          </a:lnRef>
          <a:fillRef idx="1">
            <a:schemeClr val="accent1"/>
          </a:fillRef>
          <a:effectRef idx="0">
            <a:schemeClr val="accent1"/>
          </a:effectRef>
          <a:fontRef idx="minor">
            <a:schemeClr val="lt1"/>
          </a:fontRef>
        </p:style>
      </p:sp>
      <p:sp>
        <p:nvSpPr>
          <p:cNvPr id="902" name="Freeform 902"/>
          <p:cNvSpPr/>
          <p:nvPr/>
        </p:nvSpPr>
        <p:spPr>
          <a:xfrm>
            <a:off x="4049282" y="2218323"/>
            <a:ext cx="167407" cy="291512"/>
          </a:xfrm>
          <a:custGeom>
            <a:avLst/>
            <a:gdLst/>
            <a:ahLst/>
            <a:cxnLst/>
            <a:rect l="0" t="0" r="0" b="0"/>
            <a:pathLst>
              <a:path w="512686" h="890811">
                <a:moveTo>
                  <a:pt x="459473" y="242837"/>
                </a:moveTo>
                <a:cubicBezTo>
                  <a:pt x="429375" y="138329"/>
                  <a:pt x="383261" y="0"/>
                  <a:pt x="256388" y="0"/>
                </a:cubicBezTo>
                <a:cubicBezTo>
                  <a:pt x="129528" y="0"/>
                  <a:pt x="79921" y="137046"/>
                  <a:pt x="53264" y="242837"/>
                </a:cubicBezTo>
                <a:lnTo>
                  <a:pt x="0" y="440004"/>
                </a:lnTo>
                <a:cubicBezTo>
                  <a:pt x="0" y="507149"/>
                  <a:pt x="69634" y="564871"/>
                  <a:pt x="156756" y="590982"/>
                </a:cubicBezTo>
                <a:lnTo>
                  <a:pt x="156756" y="805852"/>
                </a:lnTo>
                <a:cubicBezTo>
                  <a:pt x="156756" y="852773"/>
                  <a:pt x="201346" y="890811"/>
                  <a:pt x="256337" y="890811"/>
                </a:cubicBezTo>
                <a:cubicBezTo>
                  <a:pt x="311315" y="890811"/>
                  <a:pt x="355880" y="852712"/>
                  <a:pt x="355880" y="805852"/>
                </a:cubicBezTo>
                <a:lnTo>
                  <a:pt x="355880" y="590982"/>
                </a:lnTo>
                <a:cubicBezTo>
                  <a:pt x="442964" y="564909"/>
                  <a:pt x="512686" y="507162"/>
                  <a:pt x="512686" y="440004"/>
                </a:cubicBezTo>
                <a:close/>
                <a:moveTo>
                  <a:pt x="-196253" y="891400"/>
                </a:moveTo>
              </a:path>
            </a:pathLst>
          </a:custGeom>
          <a:solidFill>
            <a:srgbClr val="FFFFFF">
              <a:alpha val="100000"/>
            </a:srgbClr>
          </a:solidFill>
          <a:ln w="4146">
            <a:noFill/>
          </a:ln>
        </p:spPr>
        <p:style>
          <a:lnRef idx="2">
            <a:schemeClr val="accent1">
              <a:shade val="50000"/>
            </a:schemeClr>
          </a:lnRef>
          <a:fillRef idx="1">
            <a:schemeClr val="accent1"/>
          </a:fillRef>
          <a:effectRef idx="0">
            <a:schemeClr val="accent1"/>
          </a:effectRef>
          <a:fontRef idx="minor">
            <a:schemeClr val="lt1"/>
          </a:fontRef>
        </p:style>
      </p:sp>
      <p:sp>
        <p:nvSpPr>
          <p:cNvPr id="903" name="Freeform 903"/>
          <p:cNvSpPr/>
          <p:nvPr/>
        </p:nvSpPr>
        <p:spPr>
          <a:xfrm>
            <a:off x="4076109" y="2098900"/>
            <a:ext cx="113792" cy="114032"/>
          </a:xfrm>
          <a:custGeom>
            <a:avLst/>
            <a:gdLst/>
            <a:ahLst/>
            <a:cxnLst/>
            <a:rect l="0" t="0" r="0" b="0"/>
            <a:pathLst>
              <a:path w="348489" h="348462">
                <a:moveTo>
                  <a:pt x="174283" y="348462"/>
                </a:moveTo>
                <a:cubicBezTo>
                  <a:pt x="270498" y="348437"/>
                  <a:pt x="348489" y="270408"/>
                  <a:pt x="348489" y="174193"/>
                </a:cubicBezTo>
                <a:cubicBezTo>
                  <a:pt x="348489" y="77978"/>
                  <a:pt x="270409" y="0"/>
                  <a:pt x="174194" y="25"/>
                </a:cubicBezTo>
                <a:cubicBezTo>
                  <a:pt x="77991" y="51"/>
                  <a:pt x="26" y="78041"/>
                  <a:pt x="26" y="174244"/>
                </a:cubicBezTo>
                <a:cubicBezTo>
                  <a:pt x="0" y="270446"/>
                  <a:pt x="77978" y="348437"/>
                  <a:pt x="174181" y="348462"/>
                </a:cubicBezTo>
                <a:cubicBezTo>
                  <a:pt x="174206" y="348462"/>
                  <a:pt x="174244" y="348462"/>
                  <a:pt x="174283" y="348462"/>
                </a:cubicBezTo>
                <a:close/>
                <a:moveTo>
                  <a:pt x="-19100" y="1256334"/>
                </a:moveTo>
              </a:path>
            </a:pathLst>
          </a:custGeom>
          <a:solidFill>
            <a:srgbClr val="FFFFFF">
              <a:alpha val="100000"/>
            </a:srgbClr>
          </a:solidFill>
          <a:ln w="4146">
            <a:noFill/>
          </a:ln>
        </p:spPr>
        <p:style>
          <a:lnRef idx="2">
            <a:schemeClr val="accent1">
              <a:shade val="50000"/>
            </a:schemeClr>
          </a:lnRef>
          <a:fillRef idx="1">
            <a:schemeClr val="accent1"/>
          </a:fillRef>
          <a:effectRef idx="0">
            <a:schemeClr val="accent1"/>
          </a:effectRef>
          <a:fontRef idx="minor">
            <a:schemeClr val="lt1"/>
          </a:fontRef>
        </p:style>
      </p:sp>
      <p:sp>
        <p:nvSpPr>
          <p:cNvPr id="904" name="Freeform 904"/>
          <p:cNvSpPr/>
          <p:nvPr/>
        </p:nvSpPr>
        <p:spPr>
          <a:xfrm>
            <a:off x="3783980" y="2098900"/>
            <a:ext cx="113785" cy="114032"/>
          </a:xfrm>
          <a:custGeom>
            <a:avLst/>
            <a:gdLst/>
            <a:ahLst/>
            <a:cxnLst/>
            <a:rect l="0" t="0" r="0" b="0"/>
            <a:pathLst>
              <a:path w="348467" h="348462">
                <a:moveTo>
                  <a:pt x="174274" y="348462"/>
                </a:moveTo>
                <a:cubicBezTo>
                  <a:pt x="270489" y="348437"/>
                  <a:pt x="348467" y="270408"/>
                  <a:pt x="348442" y="174193"/>
                </a:cubicBezTo>
                <a:cubicBezTo>
                  <a:pt x="348416" y="77978"/>
                  <a:pt x="270400" y="0"/>
                  <a:pt x="174185" y="25"/>
                </a:cubicBezTo>
                <a:cubicBezTo>
                  <a:pt x="77981" y="51"/>
                  <a:pt x="9" y="78041"/>
                  <a:pt x="9" y="174244"/>
                </a:cubicBezTo>
                <a:cubicBezTo>
                  <a:pt x="0" y="270446"/>
                  <a:pt x="77985" y="348450"/>
                  <a:pt x="174198" y="348462"/>
                </a:cubicBezTo>
                <a:cubicBezTo>
                  <a:pt x="174223" y="348462"/>
                  <a:pt x="174249" y="348462"/>
                  <a:pt x="174274" y="348462"/>
                </a:cubicBezTo>
                <a:close/>
                <a:moveTo>
                  <a:pt x="875543" y="1256334"/>
                </a:moveTo>
              </a:path>
            </a:pathLst>
          </a:custGeom>
          <a:solidFill>
            <a:srgbClr val="FFFFFF">
              <a:alpha val="100000"/>
            </a:srgbClr>
          </a:solidFill>
          <a:ln w="4146">
            <a:noFill/>
          </a:ln>
        </p:spPr>
        <p:style>
          <a:lnRef idx="2">
            <a:schemeClr val="accent1">
              <a:shade val="50000"/>
            </a:schemeClr>
          </a:lnRef>
          <a:fillRef idx="1">
            <a:schemeClr val="accent1"/>
          </a:fillRef>
          <a:effectRef idx="0">
            <a:schemeClr val="accent1"/>
          </a:effectRef>
          <a:fontRef idx="minor">
            <a:schemeClr val="lt1"/>
          </a:fontRef>
        </p:style>
      </p:sp>
      <p:sp>
        <p:nvSpPr>
          <p:cNvPr id="905" name="Freeform 905"/>
          <p:cNvSpPr/>
          <p:nvPr/>
        </p:nvSpPr>
        <p:spPr>
          <a:xfrm>
            <a:off x="3773802" y="2218323"/>
            <a:ext cx="134185" cy="291517"/>
          </a:xfrm>
          <a:custGeom>
            <a:avLst/>
            <a:gdLst/>
            <a:ahLst/>
            <a:cxnLst/>
            <a:rect l="0" t="0" r="0" b="0"/>
            <a:pathLst>
              <a:path w="410944" h="890826">
                <a:moveTo>
                  <a:pt x="328686" y="0"/>
                </a:moveTo>
                <a:lnTo>
                  <a:pt x="82110" y="0"/>
                </a:lnTo>
                <a:cubicBezTo>
                  <a:pt x="36750" y="38"/>
                  <a:pt x="0" y="36817"/>
                  <a:pt x="0" y="82182"/>
                </a:cubicBezTo>
                <a:lnTo>
                  <a:pt x="0" y="447053"/>
                </a:lnTo>
                <a:cubicBezTo>
                  <a:pt x="10" y="492443"/>
                  <a:pt x="36801" y="529235"/>
                  <a:pt x="82187" y="529247"/>
                </a:cubicBezTo>
                <a:lnTo>
                  <a:pt x="105899" y="529247"/>
                </a:lnTo>
                <a:lnTo>
                  <a:pt x="105899" y="805867"/>
                </a:lnTo>
                <a:cubicBezTo>
                  <a:pt x="105899" y="852789"/>
                  <a:pt x="150505" y="890826"/>
                  <a:pt x="205509" y="890826"/>
                </a:cubicBezTo>
                <a:cubicBezTo>
                  <a:pt x="260500" y="890826"/>
                  <a:pt x="305051" y="852728"/>
                  <a:pt x="305051" y="805867"/>
                </a:cubicBezTo>
                <a:lnTo>
                  <a:pt x="305051" y="529222"/>
                </a:lnTo>
                <a:lnTo>
                  <a:pt x="328724" y="529222"/>
                </a:lnTo>
                <a:cubicBezTo>
                  <a:pt x="374114" y="529222"/>
                  <a:pt x="410906" y="492430"/>
                  <a:pt x="410918" y="447040"/>
                </a:cubicBezTo>
                <a:lnTo>
                  <a:pt x="410918" y="82182"/>
                </a:lnTo>
                <a:cubicBezTo>
                  <a:pt x="410944" y="36817"/>
                  <a:pt x="374177" y="26"/>
                  <a:pt x="328813" y="0"/>
                </a:cubicBezTo>
                <a:cubicBezTo>
                  <a:pt x="328800" y="0"/>
                  <a:pt x="328775" y="0"/>
                  <a:pt x="328762" y="0"/>
                </a:cubicBezTo>
                <a:close/>
                <a:moveTo>
                  <a:pt x="890242" y="891400"/>
                </a:moveTo>
              </a:path>
            </a:pathLst>
          </a:custGeom>
          <a:solidFill>
            <a:srgbClr val="FFFFFF">
              <a:alpha val="100000"/>
            </a:srgbClr>
          </a:solidFill>
          <a:ln w="4146">
            <a:noFill/>
          </a:ln>
        </p:spPr>
        <p:style>
          <a:lnRef idx="2">
            <a:schemeClr val="accent1">
              <a:shade val="50000"/>
            </a:schemeClr>
          </a:lnRef>
          <a:fillRef idx="1">
            <a:schemeClr val="accent1"/>
          </a:fillRef>
          <a:effectRef idx="0">
            <a:schemeClr val="accent1"/>
          </a:effectRef>
          <a:fontRef idx="minor">
            <a:schemeClr val="lt1"/>
          </a:fontRef>
        </p:style>
      </p:sp>
      <p:sp>
        <p:nvSpPr>
          <p:cNvPr id="906" name="Freeform 906"/>
          <p:cNvSpPr/>
          <p:nvPr/>
        </p:nvSpPr>
        <p:spPr>
          <a:xfrm>
            <a:off x="3082617" y="1615993"/>
            <a:ext cx="463409" cy="618062"/>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130778">
            <a:noFill/>
          </a:ln>
        </p:spPr>
        <p:style>
          <a:lnRef idx="2">
            <a:schemeClr val="accent1">
              <a:shade val="50000"/>
            </a:schemeClr>
          </a:lnRef>
          <a:fillRef idx="1">
            <a:schemeClr val="accent1"/>
          </a:fillRef>
          <a:effectRef idx="0">
            <a:schemeClr val="accent1"/>
          </a:effectRef>
          <a:fontRef idx="minor">
            <a:schemeClr val="lt1"/>
          </a:fontRef>
        </p:style>
      </p:sp>
      <p:sp>
        <p:nvSpPr>
          <p:cNvPr id="907" name="Freeform 907"/>
          <p:cNvSpPr/>
          <p:nvPr/>
        </p:nvSpPr>
        <p:spPr>
          <a:xfrm>
            <a:off x="3260861" y="2149826"/>
            <a:ext cx="66800" cy="345938"/>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130778">
            <a:noFill/>
          </a:ln>
        </p:spPr>
        <p:style>
          <a:lnRef idx="2">
            <a:schemeClr val="accent1">
              <a:shade val="50000"/>
            </a:schemeClr>
          </a:lnRef>
          <a:fillRef idx="1">
            <a:schemeClr val="accent1"/>
          </a:fillRef>
          <a:effectRef idx="0">
            <a:schemeClr val="accent1"/>
          </a:effectRef>
          <a:fontRef idx="minor">
            <a:schemeClr val="lt1"/>
          </a:fontRef>
        </p:style>
      </p:sp>
      <p:sp>
        <p:nvSpPr>
          <p:cNvPr id="908" name="Freeform 908"/>
          <p:cNvSpPr/>
          <p:nvPr/>
        </p:nvSpPr>
        <p:spPr>
          <a:xfrm>
            <a:off x="4878888" y="2079819"/>
            <a:ext cx="97712" cy="413589"/>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100473">
            <a:noFill/>
          </a:ln>
        </p:spPr>
        <p:style>
          <a:lnRef idx="2">
            <a:schemeClr val="accent1">
              <a:shade val="50000"/>
            </a:schemeClr>
          </a:lnRef>
          <a:fillRef idx="1">
            <a:schemeClr val="accent1"/>
          </a:fillRef>
          <a:effectRef idx="0">
            <a:schemeClr val="accent1"/>
          </a:effectRef>
          <a:fontRef idx="minor">
            <a:schemeClr val="lt1"/>
          </a:fontRef>
        </p:style>
      </p:sp>
      <p:sp>
        <p:nvSpPr>
          <p:cNvPr id="909" name="Freeform 909"/>
          <p:cNvSpPr/>
          <p:nvPr/>
        </p:nvSpPr>
        <p:spPr>
          <a:xfrm>
            <a:off x="4774709" y="1669875"/>
            <a:ext cx="306072" cy="521027"/>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100473">
            <a:noFill/>
          </a:ln>
        </p:spPr>
        <p:style>
          <a:lnRef idx="2">
            <a:schemeClr val="accent1">
              <a:shade val="50000"/>
            </a:schemeClr>
          </a:lnRef>
          <a:fillRef idx="1">
            <a:schemeClr val="accent1"/>
          </a:fillRef>
          <a:effectRef idx="0">
            <a:schemeClr val="accent1"/>
          </a:effectRef>
          <a:fontRef idx="minor">
            <a:schemeClr val="lt1"/>
          </a:fontRef>
        </p:style>
      </p:sp>
      <p:sp>
        <p:nvSpPr>
          <p:cNvPr id="910" name="Freeform 910"/>
          <p:cNvSpPr/>
          <p:nvPr/>
        </p:nvSpPr>
        <p:spPr>
          <a:xfrm>
            <a:off x="3476427" y="1966803"/>
            <a:ext cx="272252" cy="361767"/>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76832">
            <a:noFill/>
          </a:ln>
        </p:spPr>
        <p:style>
          <a:lnRef idx="2">
            <a:schemeClr val="accent1">
              <a:shade val="50000"/>
            </a:schemeClr>
          </a:lnRef>
          <a:fillRef idx="1">
            <a:schemeClr val="accent1"/>
          </a:fillRef>
          <a:effectRef idx="0">
            <a:schemeClr val="accent1"/>
          </a:effectRef>
          <a:fontRef idx="minor">
            <a:schemeClr val="lt1"/>
          </a:fontRef>
        </p:style>
      </p:sp>
      <p:sp>
        <p:nvSpPr>
          <p:cNvPr id="911" name="Freeform 911"/>
          <p:cNvSpPr/>
          <p:nvPr/>
        </p:nvSpPr>
        <p:spPr>
          <a:xfrm>
            <a:off x="3581144" y="2279269"/>
            <a:ext cx="39244" cy="202486"/>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76832">
            <a:noFill/>
          </a:ln>
        </p:spPr>
        <p:style>
          <a:lnRef idx="2">
            <a:schemeClr val="accent1">
              <a:shade val="50000"/>
            </a:schemeClr>
          </a:lnRef>
          <a:fillRef idx="1">
            <a:schemeClr val="accent1"/>
          </a:fillRef>
          <a:effectRef idx="0">
            <a:schemeClr val="accent1"/>
          </a:effectRef>
          <a:fontRef idx="minor">
            <a:schemeClr val="lt1"/>
          </a:fontRef>
        </p:style>
      </p:sp>
      <p:sp>
        <p:nvSpPr>
          <p:cNvPr id="912" name="Freeform 912"/>
          <p:cNvSpPr/>
          <p:nvPr/>
        </p:nvSpPr>
        <p:spPr>
          <a:xfrm rot="10800000" flipV="1">
            <a:off x="2905608" y="2090194"/>
            <a:ext cx="74797" cy="74821"/>
          </a:xfrm>
          <a:custGeom>
            <a:avLst/>
            <a:gdLst/>
            <a:ahLst/>
            <a:cxnLst/>
            <a:rect l="0" t="0" r="0" b="0"/>
            <a:pathLst>
              <a:path w="440308" h="440435">
                <a:moveTo>
                  <a:pt x="440308" y="220218"/>
                </a:moveTo>
                <a:cubicBezTo>
                  <a:pt x="440308" y="341884"/>
                  <a:pt x="341756" y="440435"/>
                  <a:pt x="220179" y="440435"/>
                </a:cubicBezTo>
                <a:cubicBezTo>
                  <a:pt x="98577" y="440435"/>
                  <a:pt x="0" y="341884"/>
                  <a:pt x="0" y="220218"/>
                </a:cubicBezTo>
                <a:cubicBezTo>
                  <a:pt x="0" y="98552"/>
                  <a:pt x="98577" y="0"/>
                  <a:pt x="220179" y="0"/>
                </a:cubicBezTo>
                <a:cubicBezTo>
                  <a:pt x="341756" y="0"/>
                  <a:pt x="440308" y="98552"/>
                  <a:pt x="440308" y="220218"/>
                </a:cubicBezTo>
              </a:path>
            </a:pathLst>
          </a:custGeom>
          <a:solidFill>
            <a:srgbClr val="FFFFFF">
              <a:alpha val="100000"/>
            </a:srgbClr>
          </a:solidFill>
          <a:ln w="2157">
            <a:noFill/>
          </a:ln>
        </p:spPr>
        <p:style>
          <a:lnRef idx="2">
            <a:schemeClr val="accent1">
              <a:shade val="50000"/>
            </a:schemeClr>
          </a:lnRef>
          <a:fillRef idx="1">
            <a:schemeClr val="accent1"/>
          </a:fillRef>
          <a:effectRef idx="0">
            <a:schemeClr val="accent1"/>
          </a:effectRef>
          <a:fontRef idx="minor">
            <a:schemeClr val="lt1"/>
          </a:fontRef>
        </p:style>
      </p:sp>
      <p:sp>
        <p:nvSpPr>
          <p:cNvPr id="913" name="Freeform 913"/>
          <p:cNvSpPr/>
          <p:nvPr/>
        </p:nvSpPr>
        <p:spPr>
          <a:xfrm rot="10800000" flipV="1">
            <a:off x="2781124" y="2181002"/>
            <a:ext cx="277240" cy="264680"/>
          </a:xfrm>
          <a:custGeom>
            <a:avLst/>
            <a:gdLst/>
            <a:ahLst/>
            <a:cxnLst/>
            <a:rect l="0" t="0" r="0" b="0"/>
            <a:pathLst>
              <a:path w="1632014" h="1558036">
                <a:moveTo>
                  <a:pt x="1344739" y="830021"/>
                </a:moveTo>
                <a:cubicBezTo>
                  <a:pt x="1334071" y="808824"/>
                  <a:pt x="1317689" y="791019"/>
                  <a:pt x="1297496" y="778586"/>
                </a:cubicBezTo>
                <a:cubicBezTo>
                  <a:pt x="1277176" y="766140"/>
                  <a:pt x="1253934" y="759548"/>
                  <a:pt x="1230186" y="759548"/>
                </a:cubicBezTo>
                <a:lnTo>
                  <a:pt x="853376" y="759548"/>
                </a:lnTo>
                <a:lnTo>
                  <a:pt x="853376" y="200151"/>
                </a:lnTo>
                <a:cubicBezTo>
                  <a:pt x="853376" y="147066"/>
                  <a:pt x="832295" y="96138"/>
                  <a:pt x="794829" y="58673"/>
                </a:cubicBezTo>
                <a:cubicBezTo>
                  <a:pt x="757237" y="21082"/>
                  <a:pt x="706336" y="0"/>
                  <a:pt x="653250" y="0"/>
                </a:cubicBezTo>
                <a:lnTo>
                  <a:pt x="102172" y="0"/>
                </a:lnTo>
                <a:cubicBezTo>
                  <a:pt x="75108" y="126"/>
                  <a:pt x="49200" y="10922"/>
                  <a:pt x="30061" y="30098"/>
                </a:cubicBezTo>
                <a:cubicBezTo>
                  <a:pt x="10922" y="49148"/>
                  <a:pt x="127" y="75057"/>
                  <a:pt x="0" y="102107"/>
                </a:cubicBezTo>
                <a:lnTo>
                  <a:pt x="0" y="423545"/>
                </a:lnTo>
                <a:cubicBezTo>
                  <a:pt x="0" y="450723"/>
                  <a:pt x="10782" y="476758"/>
                  <a:pt x="29972" y="496061"/>
                </a:cubicBezTo>
                <a:cubicBezTo>
                  <a:pt x="49174" y="515239"/>
                  <a:pt x="75235" y="526161"/>
                  <a:pt x="102413" y="526161"/>
                </a:cubicBezTo>
                <a:cubicBezTo>
                  <a:pt x="129591" y="526161"/>
                  <a:pt x="155664" y="515365"/>
                  <a:pt x="174917" y="496189"/>
                </a:cubicBezTo>
                <a:cubicBezTo>
                  <a:pt x="194158" y="477011"/>
                  <a:pt x="205003" y="450976"/>
                  <a:pt x="205067" y="423798"/>
                </a:cubicBezTo>
                <a:lnTo>
                  <a:pt x="205067" y="204342"/>
                </a:lnTo>
                <a:lnTo>
                  <a:pt x="467449" y="204342"/>
                </a:lnTo>
                <a:lnTo>
                  <a:pt x="467449" y="820026"/>
                </a:lnTo>
                <a:cubicBezTo>
                  <a:pt x="467449" y="872274"/>
                  <a:pt x="488201" y="922388"/>
                  <a:pt x="525145" y="959332"/>
                </a:cubicBezTo>
                <a:cubicBezTo>
                  <a:pt x="562102" y="996289"/>
                  <a:pt x="612216" y="1017041"/>
                  <a:pt x="664464" y="1017041"/>
                </a:cubicBezTo>
                <a:lnTo>
                  <a:pt x="1150937" y="1017041"/>
                </a:lnTo>
                <a:lnTo>
                  <a:pt x="1383348" y="1481797"/>
                </a:lnTo>
                <a:cubicBezTo>
                  <a:pt x="1398461" y="1512722"/>
                  <a:pt x="1425511" y="1536255"/>
                  <a:pt x="1458151" y="1547152"/>
                </a:cubicBezTo>
                <a:cubicBezTo>
                  <a:pt x="1490917" y="1558036"/>
                  <a:pt x="1526604" y="1555356"/>
                  <a:pt x="1557211" y="1539735"/>
                </a:cubicBezTo>
                <a:cubicBezTo>
                  <a:pt x="1587945" y="1524101"/>
                  <a:pt x="1611058" y="1496821"/>
                  <a:pt x="1621599" y="1463979"/>
                </a:cubicBezTo>
                <a:cubicBezTo>
                  <a:pt x="1632014" y="1431137"/>
                  <a:pt x="1628839" y="1395488"/>
                  <a:pt x="1612709" y="1365008"/>
                </a:cubicBezTo>
                <a:close/>
                <a:moveTo>
                  <a:pt x="530847" y="1874011"/>
                </a:moveTo>
              </a:path>
            </a:pathLst>
          </a:custGeom>
          <a:solidFill>
            <a:srgbClr val="FFFFFF">
              <a:alpha val="100000"/>
            </a:srgbClr>
          </a:solidFill>
          <a:ln w="2157">
            <a:noFill/>
          </a:ln>
        </p:spPr>
        <p:style>
          <a:lnRef idx="2">
            <a:schemeClr val="accent1">
              <a:shade val="50000"/>
            </a:schemeClr>
          </a:lnRef>
          <a:fillRef idx="1">
            <a:schemeClr val="accent1"/>
          </a:fillRef>
          <a:effectRef idx="0">
            <a:schemeClr val="accent1"/>
          </a:effectRef>
          <a:fontRef idx="minor">
            <a:schemeClr val="lt1"/>
          </a:fontRef>
        </p:style>
      </p:sp>
      <p:sp>
        <p:nvSpPr>
          <p:cNvPr id="914" name="Freeform 914"/>
          <p:cNvSpPr/>
          <p:nvPr/>
        </p:nvSpPr>
        <p:spPr>
          <a:xfrm rot="10800000" flipV="1">
            <a:off x="2874973" y="2290343"/>
            <a:ext cx="220860" cy="203657"/>
          </a:xfrm>
          <a:custGeom>
            <a:avLst/>
            <a:gdLst/>
            <a:ahLst/>
            <a:cxnLst/>
            <a:rect l="0" t="0" r="0" b="0"/>
            <a:pathLst>
              <a:path w="1300125" h="1198824">
                <a:moveTo>
                  <a:pt x="1210335" y="537019"/>
                </a:moveTo>
                <a:cubicBezTo>
                  <a:pt x="1183284" y="532726"/>
                  <a:pt x="1155598" y="539280"/>
                  <a:pt x="1133373" y="555256"/>
                </a:cubicBezTo>
                <a:cubicBezTo>
                  <a:pt x="1111148" y="571245"/>
                  <a:pt x="1096162" y="595363"/>
                  <a:pt x="1091590" y="622363"/>
                </a:cubicBezTo>
                <a:cubicBezTo>
                  <a:pt x="1075970" y="718248"/>
                  <a:pt x="1029106" y="806297"/>
                  <a:pt x="958418" y="872871"/>
                </a:cubicBezTo>
                <a:cubicBezTo>
                  <a:pt x="887679" y="939444"/>
                  <a:pt x="796938" y="980808"/>
                  <a:pt x="700291" y="990587"/>
                </a:cubicBezTo>
                <a:cubicBezTo>
                  <a:pt x="603631" y="1000340"/>
                  <a:pt x="506476" y="977950"/>
                  <a:pt x="423837" y="926858"/>
                </a:cubicBezTo>
                <a:cubicBezTo>
                  <a:pt x="341211" y="875779"/>
                  <a:pt x="277749" y="798855"/>
                  <a:pt x="243294" y="708024"/>
                </a:cubicBezTo>
                <a:cubicBezTo>
                  <a:pt x="208839" y="617207"/>
                  <a:pt x="205296" y="517550"/>
                  <a:pt x="233236" y="424522"/>
                </a:cubicBezTo>
                <a:cubicBezTo>
                  <a:pt x="261176" y="331482"/>
                  <a:pt x="319037" y="250266"/>
                  <a:pt x="397828" y="193459"/>
                </a:cubicBezTo>
                <a:cubicBezTo>
                  <a:pt x="427749" y="171678"/>
                  <a:pt x="443789" y="135597"/>
                  <a:pt x="439890" y="98793"/>
                </a:cubicBezTo>
                <a:cubicBezTo>
                  <a:pt x="435991" y="61988"/>
                  <a:pt x="412750" y="30060"/>
                  <a:pt x="378930" y="15024"/>
                </a:cubicBezTo>
                <a:cubicBezTo>
                  <a:pt x="345097" y="0"/>
                  <a:pt x="305829" y="4165"/>
                  <a:pt x="275908" y="25946"/>
                </a:cubicBezTo>
                <a:cubicBezTo>
                  <a:pt x="184760" y="92163"/>
                  <a:pt x="112357" y="180886"/>
                  <a:pt x="65761" y="283464"/>
                </a:cubicBezTo>
                <a:cubicBezTo>
                  <a:pt x="19164" y="386029"/>
                  <a:pt x="0" y="498957"/>
                  <a:pt x="10122" y="611162"/>
                </a:cubicBezTo>
                <a:cubicBezTo>
                  <a:pt x="25159" y="771652"/>
                  <a:pt x="99467" y="920788"/>
                  <a:pt x="218542" y="1029436"/>
                </a:cubicBezTo>
                <a:cubicBezTo>
                  <a:pt x="337630" y="1138107"/>
                  <a:pt x="492900" y="1198499"/>
                  <a:pt x="654101" y="1198824"/>
                </a:cubicBezTo>
                <a:cubicBezTo>
                  <a:pt x="674586" y="1198824"/>
                  <a:pt x="695312" y="1198824"/>
                  <a:pt x="715798" y="1195898"/>
                </a:cubicBezTo>
                <a:cubicBezTo>
                  <a:pt x="858584" y="1182688"/>
                  <a:pt x="992912" y="1122522"/>
                  <a:pt x="1097940" y="1024788"/>
                </a:cubicBezTo>
                <a:cubicBezTo>
                  <a:pt x="1202843" y="927049"/>
                  <a:pt x="1272312" y="797267"/>
                  <a:pt x="1295679" y="655789"/>
                </a:cubicBezTo>
                <a:cubicBezTo>
                  <a:pt x="1300125" y="628713"/>
                  <a:pt x="1293648" y="601002"/>
                  <a:pt x="1277645" y="578726"/>
                </a:cubicBezTo>
                <a:cubicBezTo>
                  <a:pt x="1261517" y="556463"/>
                  <a:pt x="1237387" y="541464"/>
                  <a:pt x="1210335" y="537032"/>
                </a:cubicBezTo>
                <a:close/>
                <a:moveTo>
                  <a:pt x="400774" y="1230375"/>
                </a:moveTo>
              </a:path>
            </a:pathLst>
          </a:custGeom>
          <a:solidFill>
            <a:srgbClr val="FFFFFF">
              <a:alpha val="100000"/>
            </a:srgbClr>
          </a:solidFill>
          <a:ln w="2157">
            <a:noFill/>
          </a:ln>
        </p:spPr>
        <p:style>
          <a:lnRef idx="2">
            <a:schemeClr val="accent1">
              <a:shade val="50000"/>
            </a:schemeClr>
          </a:lnRef>
          <a:fillRef idx="1">
            <a:schemeClr val="accent1"/>
          </a:fillRef>
          <a:effectRef idx="0">
            <a:schemeClr val="accent1"/>
          </a:effectRef>
          <a:fontRef idx="minor">
            <a:schemeClr val="lt1"/>
          </a:fontRef>
        </p:style>
      </p:sp>
      <p:sp>
        <p:nvSpPr>
          <p:cNvPr id="915" name="Freeform 915"/>
          <p:cNvSpPr/>
          <p:nvPr/>
        </p:nvSpPr>
        <p:spPr>
          <a:xfrm>
            <a:off x="4195571" y="1712977"/>
            <a:ext cx="286513" cy="550164"/>
          </a:xfrm>
          <a:custGeom>
            <a:avLst/>
            <a:gdLst/>
            <a:ahLst/>
            <a:cxnLst/>
            <a:rect l="0" t="0" r="0" b="0"/>
            <a:pathLst>
              <a:path w="286513" h="550164">
                <a:moveTo>
                  <a:pt x="286132" y="192151"/>
                </a:moveTo>
                <a:lnTo>
                  <a:pt x="266574" y="222631"/>
                </a:lnTo>
                <a:lnTo>
                  <a:pt x="249048" y="249935"/>
                </a:lnTo>
                <a:lnTo>
                  <a:pt x="272543" y="272288"/>
                </a:lnTo>
                <a:lnTo>
                  <a:pt x="286513" y="285622"/>
                </a:lnTo>
                <a:lnTo>
                  <a:pt x="221488" y="387603"/>
                </a:lnTo>
                <a:lnTo>
                  <a:pt x="188214" y="439927"/>
                </a:lnTo>
                <a:lnTo>
                  <a:pt x="172594" y="464312"/>
                </a:lnTo>
                <a:lnTo>
                  <a:pt x="172213" y="464946"/>
                </a:lnTo>
                <a:lnTo>
                  <a:pt x="185801" y="480187"/>
                </a:lnTo>
                <a:lnTo>
                  <a:pt x="192025" y="487045"/>
                </a:lnTo>
                <a:lnTo>
                  <a:pt x="200025" y="496062"/>
                </a:lnTo>
                <a:lnTo>
                  <a:pt x="211201" y="508634"/>
                </a:lnTo>
                <a:lnTo>
                  <a:pt x="191389" y="550164"/>
                </a:lnTo>
                <a:lnTo>
                  <a:pt x="146558" y="550164"/>
                </a:lnTo>
                <a:lnTo>
                  <a:pt x="146558" y="496062"/>
                </a:lnTo>
                <a:lnTo>
                  <a:pt x="146558" y="480187"/>
                </a:lnTo>
                <a:lnTo>
                  <a:pt x="146558" y="464312"/>
                </a:lnTo>
                <a:lnTo>
                  <a:pt x="0" y="464312"/>
                </a:lnTo>
                <a:lnTo>
                  <a:pt x="205740" y="0"/>
                </a:lnTo>
                <a:close/>
                <a:moveTo>
                  <a:pt x="757301" y="514502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16" name="Freeform 916"/>
          <p:cNvSpPr/>
          <p:nvPr/>
        </p:nvSpPr>
        <p:spPr>
          <a:xfrm>
            <a:off x="4383023" y="1758697"/>
            <a:ext cx="467868" cy="740663"/>
          </a:xfrm>
          <a:custGeom>
            <a:avLst/>
            <a:gdLst/>
            <a:ahLst/>
            <a:cxnLst/>
            <a:rect l="0" t="0" r="0" b="0"/>
            <a:pathLst>
              <a:path w="467868" h="740663">
                <a:moveTo>
                  <a:pt x="278638" y="623569"/>
                </a:moveTo>
                <a:lnTo>
                  <a:pt x="278638" y="643127"/>
                </a:lnTo>
                <a:lnTo>
                  <a:pt x="278638" y="690118"/>
                </a:lnTo>
                <a:lnTo>
                  <a:pt x="336805" y="690118"/>
                </a:lnTo>
                <a:cubicBezTo>
                  <a:pt x="346075" y="690118"/>
                  <a:pt x="354838" y="693927"/>
                  <a:pt x="361442" y="700532"/>
                </a:cubicBezTo>
                <a:lnTo>
                  <a:pt x="387350" y="726948"/>
                </a:lnTo>
                <a:cubicBezTo>
                  <a:pt x="389636" y="729233"/>
                  <a:pt x="390272" y="732663"/>
                  <a:pt x="389002" y="735711"/>
                </a:cubicBezTo>
                <a:cubicBezTo>
                  <a:pt x="387731" y="738758"/>
                  <a:pt x="384811" y="740663"/>
                  <a:pt x="381636" y="740663"/>
                </a:cubicBezTo>
                <a:lnTo>
                  <a:pt x="82297" y="740663"/>
                </a:lnTo>
                <a:cubicBezTo>
                  <a:pt x="78994" y="740663"/>
                  <a:pt x="76073" y="738758"/>
                  <a:pt x="74804" y="735711"/>
                </a:cubicBezTo>
                <a:cubicBezTo>
                  <a:pt x="73534" y="732663"/>
                  <a:pt x="74296" y="729233"/>
                  <a:pt x="76455" y="726948"/>
                </a:cubicBezTo>
                <a:lnTo>
                  <a:pt x="102490" y="700532"/>
                </a:lnTo>
                <a:cubicBezTo>
                  <a:pt x="108967" y="693927"/>
                  <a:pt x="117856" y="690118"/>
                  <a:pt x="127128" y="690118"/>
                </a:cubicBezTo>
                <a:lnTo>
                  <a:pt x="175768" y="690118"/>
                </a:lnTo>
                <a:lnTo>
                  <a:pt x="175768" y="643127"/>
                </a:lnTo>
                <a:lnTo>
                  <a:pt x="175768" y="623569"/>
                </a:lnTo>
                <a:lnTo>
                  <a:pt x="175768" y="604012"/>
                </a:lnTo>
                <a:lnTo>
                  <a:pt x="0" y="604012"/>
                </a:lnTo>
                <a:lnTo>
                  <a:pt x="70993" y="456183"/>
                </a:lnTo>
                <a:lnTo>
                  <a:pt x="65660" y="450214"/>
                </a:lnTo>
                <a:lnTo>
                  <a:pt x="51436" y="434339"/>
                </a:lnTo>
                <a:lnTo>
                  <a:pt x="45974" y="428244"/>
                </a:lnTo>
                <a:lnTo>
                  <a:pt x="37211" y="418464"/>
                </a:lnTo>
                <a:lnTo>
                  <a:pt x="34291" y="415163"/>
                </a:lnTo>
                <a:lnTo>
                  <a:pt x="45974" y="396748"/>
                </a:lnTo>
                <a:lnTo>
                  <a:pt x="141605" y="247142"/>
                </a:lnTo>
                <a:lnTo>
                  <a:pt x="150115" y="233807"/>
                </a:lnTo>
                <a:lnTo>
                  <a:pt x="126619" y="211582"/>
                </a:lnTo>
                <a:lnTo>
                  <a:pt x="112649" y="198246"/>
                </a:lnTo>
                <a:lnTo>
                  <a:pt x="117730" y="190373"/>
                </a:lnTo>
                <a:lnTo>
                  <a:pt x="128143" y="174244"/>
                </a:lnTo>
                <a:lnTo>
                  <a:pt x="138557" y="158114"/>
                </a:lnTo>
                <a:lnTo>
                  <a:pt x="240538" y="0"/>
                </a:lnTo>
                <a:lnTo>
                  <a:pt x="355219" y="198246"/>
                </a:lnTo>
                <a:lnTo>
                  <a:pt x="317755" y="233807"/>
                </a:lnTo>
                <a:lnTo>
                  <a:pt x="433579" y="415163"/>
                </a:lnTo>
                <a:lnTo>
                  <a:pt x="396875" y="456183"/>
                </a:lnTo>
                <a:lnTo>
                  <a:pt x="467868" y="604012"/>
                </a:lnTo>
                <a:lnTo>
                  <a:pt x="278638" y="604012"/>
                </a:lnTo>
                <a:close/>
                <a:moveTo>
                  <a:pt x="92711" y="509930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917" name="Picture 91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555838" y="1480169"/>
            <a:ext cx="1165478" cy="1044961"/>
          </a:xfrm>
          <a:prstGeom prst="rect">
            <a:avLst/>
          </a:prstGeom>
          <a:noFill/>
        </p:spPr>
      </p:pic>
      <p:sp>
        <p:nvSpPr>
          <p:cNvPr id="918" name="Rectangle 918"/>
          <p:cNvSpPr/>
          <p:nvPr/>
        </p:nvSpPr>
        <p:spPr>
          <a:xfrm>
            <a:off x="848867" y="264389"/>
            <a:ext cx="3847207" cy="369332"/>
          </a:xfrm>
          <a:prstGeom prst="rect">
            <a:avLst/>
          </a:prstGeom>
        </p:spPr>
        <p:txBody>
          <a:bodyPr wrap="none" lIns="0" tIns="0" rIns="0" bIns="0" anchor="t">
            <a:spAutoFit/>
          </a:bodyPr>
          <a:lstStyle/>
          <a:p>
            <a:r>
              <a:rPr lang="en-US" sz="2400" b="1" dirty="0">
                <a:solidFill>
                  <a:srgbClr val="000000"/>
                </a:solidFill>
                <a:latin typeface="Calibri-Bold"/>
              </a:rPr>
              <a:t>Adaptation to</a:t>
            </a:r>
            <a:r>
              <a:rPr lang="en-US" sz="2400" b="1" i="0" spc="0" baseline="0" dirty="0">
                <a:solidFill>
                  <a:srgbClr val="000000"/>
                </a:solidFill>
                <a:latin typeface="Calibri-Bold"/>
              </a:rPr>
              <a:t> </a:t>
            </a:r>
            <a:r>
              <a:rPr lang="en-US" sz="2400" b="1" i="0" spc="0" baseline="0" dirty="0">
                <a:solidFill>
                  <a:srgbClr val="000000"/>
                </a:solidFill>
                <a:latin typeface="Calibri"/>
              </a:rPr>
              <a:t>C</a:t>
            </a:r>
            <a:r>
              <a:rPr lang="en-US" sz="2400" b="1" i="0" spc="0" baseline="0" dirty="0">
                <a:solidFill>
                  <a:srgbClr val="000000"/>
                </a:solidFill>
                <a:latin typeface="Calibri-Bold"/>
              </a:rPr>
              <a:t>limate </a:t>
            </a:r>
            <a:r>
              <a:rPr lang="en-US" sz="2400" b="1" i="0" spc="0" baseline="0" dirty="0">
                <a:solidFill>
                  <a:srgbClr val="000000"/>
                </a:solidFill>
                <a:latin typeface="Calibri"/>
              </a:rPr>
              <a:t>C</a:t>
            </a:r>
            <a:r>
              <a:rPr lang="en-US" sz="2400" b="1" i="0" spc="0" baseline="0" dirty="0">
                <a:solidFill>
                  <a:srgbClr val="000000"/>
                </a:solidFill>
                <a:latin typeface="Calibri-Bold"/>
              </a:rPr>
              <a:t>hange</a:t>
            </a:r>
          </a:p>
        </p:txBody>
      </p:sp>
      <p:sp>
        <p:nvSpPr>
          <p:cNvPr id="919" name="Rectangle 919"/>
          <p:cNvSpPr/>
          <p:nvPr/>
        </p:nvSpPr>
        <p:spPr>
          <a:xfrm>
            <a:off x="5797169" y="827739"/>
            <a:ext cx="5937523" cy="369332"/>
          </a:xfrm>
          <a:prstGeom prst="rect">
            <a:avLst/>
          </a:prstGeom>
        </p:spPr>
        <p:txBody>
          <a:bodyPr wrap="none" lIns="0" tIns="0" rIns="0" bIns="0" anchor="t">
            <a:spAutoFit/>
          </a:bodyPr>
          <a:lstStyle/>
          <a:p>
            <a:r>
              <a:rPr lang="en-US" sz="1200" b="1" i="0" spc="0" baseline="0" dirty="0">
                <a:solidFill>
                  <a:srgbClr val="FFFFFF"/>
                </a:solidFill>
                <a:latin typeface="Barlow"/>
                <a:cs typeface="Segoe UI"/>
              </a:rPr>
              <a:t>Oulu</a:t>
            </a:r>
            <a:r>
              <a:rPr lang="en-US" sz="1200" b="1" i="0" spc="0" baseline="0" dirty="0">
                <a:solidFill>
                  <a:srgbClr val="FFFFFF"/>
                </a:solidFill>
                <a:latin typeface="Barlow"/>
                <a:cs typeface="Arial"/>
              </a:rPr>
              <a:t>'</a:t>
            </a:r>
            <a:r>
              <a:rPr lang="en-US" sz="1200" b="1" i="0" spc="0" baseline="0" dirty="0">
                <a:solidFill>
                  <a:srgbClr val="FFFFFF"/>
                </a:solidFill>
                <a:latin typeface="Barlow"/>
                <a:cs typeface="Segoe UI"/>
              </a:rPr>
              <a:t>s urban environment</a:t>
            </a:r>
            <a:r>
              <a:rPr lang="en-US" sz="1200" b="1" dirty="0">
                <a:solidFill>
                  <a:srgbClr val="FFFFFF"/>
                </a:solidFill>
                <a:latin typeface="Barlow"/>
                <a:cs typeface="Segoe UI"/>
              </a:rPr>
              <a:t>, including </a:t>
            </a:r>
            <a:r>
              <a:rPr lang="en-US" sz="1200" b="1" i="0" spc="0" baseline="0" dirty="0">
                <a:solidFill>
                  <a:srgbClr val="FFFFFF"/>
                </a:solidFill>
                <a:latin typeface="Barlow"/>
                <a:cs typeface="Segoe UI"/>
              </a:rPr>
              <a:t>land use,</a:t>
            </a:r>
            <a:r>
              <a:rPr lang="en-US" sz="1200" b="1" dirty="0">
                <a:solidFill>
                  <a:srgbClr val="FFFFFF"/>
                </a:solidFill>
                <a:latin typeface="Barlow"/>
                <a:cs typeface="Segoe UI"/>
              </a:rPr>
              <a:t> buildings</a:t>
            </a:r>
            <a:r>
              <a:rPr lang="en-US" sz="1200" b="1" i="0" spc="0" baseline="0" dirty="0">
                <a:solidFill>
                  <a:srgbClr val="FFFFFF"/>
                </a:solidFill>
                <a:latin typeface="Barlow"/>
                <a:cs typeface="Segoe UI"/>
              </a:rPr>
              <a:t>, and e</a:t>
            </a:r>
            <a:r>
              <a:rPr lang="en-US" sz="1200" b="1" i="0" spc="0" baseline="0" dirty="0">
                <a:solidFill>
                  <a:srgbClr val="FFFFFF"/>
                </a:solidFill>
                <a:latin typeface="Barlow"/>
                <a:cs typeface="Arial"/>
              </a:rPr>
              <a:t>c</a:t>
            </a:r>
            <a:r>
              <a:rPr lang="en-US" sz="1200" b="1" i="0" spc="0" baseline="0" dirty="0">
                <a:solidFill>
                  <a:srgbClr val="FFFFFF"/>
                </a:solidFill>
                <a:latin typeface="Barlow"/>
                <a:cs typeface="Segoe UI"/>
              </a:rPr>
              <a:t>osystem servi</a:t>
            </a:r>
            <a:r>
              <a:rPr lang="en-US" sz="1200" b="1" i="0" spc="0" baseline="0" dirty="0">
                <a:solidFill>
                  <a:srgbClr val="FFFFFF"/>
                </a:solidFill>
                <a:latin typeface="Barlow"/>
                <a:cs typeface="Arial"/>
              </a:rPr>
              <a:t>c</a:t>
            </a:r>
            <a:r>
              <a:rPr lang="en-US" sz="1200" b="1" i="0" spc="0" baseline="0" dirty="0">
                <a:solidFill>
                  <a:srgbClr val="FFFFFF"/>
                </a:solidFill>
                <a:latin typeface="Barlow"/>
                <a:cs typeface="Segoe UI"/>
              </a:rPr>
              <a:t>es</a:t>
            </a:r>
            <a:r>
              <a:rPr lang="en-US" sz="1200" b="1" dirty="0">
                <a:solidFill>
                  <a:srgbClr val="FFFFFF"/>
                </a:solidFill>
                <a:latin typeface="Barlow"/>
                <a:cs typeface="Segoe UI"/>
              </a:rPr>
              <a:t> among</a:t>
            </a:r>
            <a:endParaRPr lang="fi-FI" dirty="0">
              <a:solidFill>
                <a:srgbClr val="000000"/>
              </a:solidFill>
              <a:latin typeface="Barlow"/>
            </a:endParaRPr>
          </a:p>
          <a:p>
            <a:r>
              <a:rPr lang="en-US" sz="1200" b="1" dirty="0">
                <a:solidFill>
                  <a:srgbClr val="FFFFFF"/>
                </a:solidFill>
                <a:latin typeface="Barlow"/>
                <a:cs typeface="Segoe UI"/>
              </a:rPr>
              <a:t>other things, is designed to be climate resilient</a:t>
            </a:r>
            <a:r>
              <a:rPr lang="en-US" sz="1200" b="1" i="0" spc="0" baseline="0" dirty="0">
                <a:solidFill>
                  <a:srgbClr val="FFFFFF"/>
                </a:solidFill>
                <a:latin typeface="Barlow"/>
                <a:cs typeface="Segoe UI"/>
              </a:rPr>
              <a:t>.</a:t>
            </a:r>
            <a:endParaRPr lang="fi-FI" dirty="0">
              <a:latin typeface="Barlow"/>
            </a:endParaRPr>
          </a:p>
        </p:txBody>
      </p:sp>
      <p:sp>
        <p:nvSpPr>
          <p:cNvPr id="920" name="Rectangle 920"/>
          <p:cNvSpPr/>
          <p:nvPr/>
        </p:nvSpPr>
        <p:spPr>
          <a:xfrm>
            <a:off x="5797167" y="1353192"/>
            <a:ext cx="4998163" cy="363561"/>
          </a:xfrm>
          <a:prstGeom prst="rect">
            <a:avLst/>
          </a:prstGeom>
        </p:spPr>
        <p:txBody>
          <a:bodyPr wrap="none" lIns="0" tIns="0" rIns="0" bIns="0" anchor="t">
            <a:spAutoFit/>
          </a:bodyPr>
          <a:lstStyle/>
          <a:p>
            <a:r>
              <a:rPr lang="en-US" sz="1200" b="1" i="0" spc="0" baseline="0" dirty="0">
                <a:solidFill>
                  <a:srgbClr val="FFFFFF"/>
                </a:solidFill>
                <a:latin typeface="Barlow"/>
              </a:rPr>
              <a:t>Environmental solutions slow down climate change and at the same time</a:t>
            </a:r>
            <a:r>
              <a:rPr lang="en-US" sz="1200" b="1" dirty="0">
                <a:solidFill>
                  <a:srgbClr val="FFFFFF"/>
                </a:solidFill>
                <a:latin typeface="Barlow"/>
              </a:rPr>
              <a:t> </a:t>
            </a:r>
            <a:endParaRPr lang="fi-FI" dirty="0">
              <a:latin typeface="Barlow"/>
            </a:endParaRPr>
          </a:p>
          <a:p>
            <a:pPr>
              <a:lnSpc>
                <a:spcPts val="1455"/>
              </a:lnSpc>
            </a:pPr>
            <a:r>
              <a:rPr lang="en-US" sz="1200" b="1" i="0" spc="0" baseline="0" dirty="0">
                <a:solidFill>
                  <a:srgbClr val="FFFFFF"/>
                </a:solidFill>
                <a:latin typeface="Barlow"/>
              </a:rPr>
              <a:t>we adapt to the </a:t>
            </a:r>
            <a:r>
              <a:rPr lang="en-US" sz="1200" b="1" dirty="0">
                <a:solidFill>
                  <a:srgbClr val="FFFFFF"/>
                </a:solidFill>
                <a:latin typeface="Barlow"/>
              </a:rPr>
              <a:t>impacts </a:t>
            </a:r>
            <a:r>
              <a:rPr lang="en-US" sz="1200" b="1" i="0" spc="0" baseline="0" dirty="0">
                <a:solidFill>
                  <a:srgbClr val="FFFFFF"/>
                </a:solidFill>
                <a:latin typeface="Barlow"/>
              </a:rPr>
              <a:t>of climate change.</a:t>
            </a:r>
          </a:p>
        </p:txBody>
      </p:sp>
      <p:sp>
        <p:nvSpPr>
          <p:cNvPr id="921" name="Rectangle 921"/>
          <p:cNvSpPr/>
          <p:nvPr/>
        </p:nvSpPr>
        <p:spPr>
          <a:xfrm>
            <a:off x="4730750" y="862442"/>
            <a:ext cx="528751" cy="306415"/>
          </a:xfrm>
          <a:prstGeom prst="rect">
            <a:avLst/>
          </a:prstGeom>
        </p:spPr>
        <p:txBody>
          <a:bodyPr wrap="none" lIns="0" tIns="0" rIns="0" bIns="0">
            <a:spAutoFit/>
          </a:bodyPr>
          <a:lstStyle/>
          <a:p>
            <a:pPr marL="0"/>
            <a:r>
              <a:rPr lang="en-US" sz="1800" b="1" i="0" spc="0" baseline="0">
                <a:solidFill>
                  <a:srgbClr val="FFFFFF"/>
                </a:solidFill>
                <a:latin typeface="Arial"/>
              </a:rPr>
              <a:t>A</a:t>
            </a:r>
            <a:r>
              <a:rPr lang="en-US" sz="1800" b="1" i="0" spc="0" baseline="0">
                <a:solidFill>
                  <a:srgbClr val="FFFFFF"/>
                </a:solidFill>
                <a:latin typeface="Barlow,Bold"/>
              </a:rPr>
              <a:t>ims</a:t>
            </a:r>
          </a:p>
        </p:txBody>
      </p:sp>
      <p:sp>
        <p:nvSpPr>
          <p:cNvPr id="922" name="Rectangle 922"/>
          <p:cNvSpPr/>
          <p:nvPr/>
        </p:nvSpPr>
        <p:spPr>
          <a:xfrm>
            <a:off x="843787" y="2641143"/>
            <a:ext cx="6506268" cy="184666"/>
          </a:xfrm>
          <a:prstGeom prst="rect">
            <a:avLst/>
          </a:prstGeom>
        </p:spPr>
        <p:txBody>
          <a:bodyPr wrap="none" lIns="0" tIns="0" rIns="0" bIns="0" anchor="t">
            <a:spAutoFit/>
          </a:bodyPr>
          <a:lstStyle/>
          <a:p>
            <a:pPr>
              <a:tabLst>
                <a:tab pos="5706435" algn="l"/>
              </a:tabLst>
            </a:pPr>
            <a:r>
              <a:rPr lang="en-US" sz="1200" b="1" dirty="0">
                <a:solidFill>
                  <a:srgbClr val="000000"/>
                </a:solidFill>
                <a:latin typeface="Calibri-Bold"/>
              </a:rPr>
              <a:t>A</a:t>
            </a:r>
            <a:r>
              <a:rPr lang="en-US" sz="1200" b="1" dirty="0">
                <a:solidFill>
                  <a:srgbClr val="000000"/>
                </a:solidFill>
                <a:latin typeface="Calibri"/>
                <a:ea typeface="Calibri"/>
                <a:cs typeface="Calibri"/>
              </a:rPr>
              <a:t>c</a:t>
            </a:r>
            <a:r>
              <a:rPr lang="en-US" sz="1200" b="1" dirty="0">
                <a:solidFill>
                  <a:srgbClr val="000000"/>
                </a:solidFill>
                <a:latin typeface="Calibri-Bold"/>
                <a:ea typeface="Calibri"/>
                <a:cs typeface="Calibri"/>
              </a:rPr>
              <a:t>tions</a:t>
            </a:r>
            <a:r>
              <a:rPr lang="en-US" sz="1200" b="1" dirty="0">
                <a:solidFill>
                  <a:srgbClr val="000000"/>
                </a:solidFill>
                <a:latin typeface="Calibri-Bold"/>
              </a:rPr>
              <a:t> 	  </a:t>
            </a:r>
            <a:r>
              <a:rPr lang="en-US" sz="1200" b="1" i="0" spc="0" baseline="0" dirty="0">
                <a:solidFill>
                  <a:srgbClr val="000000"/>
                </a:solidFill>
                <a:latin typeface="Calibri-Bold"/>
              </a:rPr>
              <a:t> Indi</a:t>
            </a:r>
            <a:r>
              <a:rPr lang="en-US" sz="1200" b="1" i="0" spc="0" baseline="0" dirty="0">
                <a:solidFill>
                  <a:srgbClr val="000000"/>
                </a:solidFill>
                <a:latin typeface="Calibri"/>
              </a:rPr>
              <a:t>c</a:t>
            </a:r>
            <a:r>
              <a:rPr lang="en-US" sz="1200" b="1" i="0" spc="0" baseline="0" dirty="0">
                <a:solidFill>
                  <a:srgbClr val="000000"/>
                </a:solidFill>
                <a:latin typeface="Calibri-Bold"/>
              </a:rPr>
              <a:t>ators</a:t>
            </a:r>
          </a:p>
        </p:txBody>
      </p:sp>
      <p:sp>
        <p:nvSpPr>
          <p:cNvPr id="923" name="Rectangle 923"/>
          <p:cNvSpPr/>
          <p:nvPr/>
        </p:nvSpPr>
        <p:spPr>
          <a:xfrm>
            <a:off x="6701790" y="3225888"/>
            <a:ext cx="3577407" cy="151143"/>
          </a:xfrm>
          <a:prstGeom prst="rect">
            <a:avLst/>
          </a:prstGeom>
        </p:spPr>
        <p:txBody>
          <a:bodyPr wrap="none" lIns="0" tIns="0" rIns="0" bIns="0">
            <a:spAutoFit/>
          </a:bodyPr>
          <a:lstStyle/>
          <a:p>
            <a:pPr marL="0"/>
            <a:r>
              <a:rPr lang="en-US" sz="1103" b="0" i="0" spc="0" baseline="0">
                <a:solidFill>
                  <a:srgbClr val="000000"/>
                </a:solidFill>
                <a:latin typeface="Barlow"/>
              </a:rPr>
              <a:t>Implementation and up-to-dateness of precautionary plans</a:t>
            </a:r>
          </a:p>
        </p:txBody>
      </p:sp>
      <p:sp>
        <p:nvSpPr>
          <p:cNvPr id="924" name="Rectangle 924"/>
          <p:cNvSpPr/>
          <p:nvPr/>
        </p:nvSpPr>
        <p:spPr>
          <a:xfrm>
            <a:off x="874266" y="3031928"/>
            <a:ext cx="4512454" cy="502702"/>
          </a:xfrm>
          <a:prstGeom prst="rect">
            <a:avLst/>
          </a:prstGeom>
        </p:spPr>
        <p:txBody>
          <a:bodyPr wrap="square" lIns="0" tIns="0" rIns="0" bIns="0" anchor="t">
            <a:spAutoFit/>
          </a:bodyPr>
          <a:lstStyle/>
          <a:p>
            <a:r>
              <a:rPr lang="en-US" sz="1100" b="0" i="0" spc="0" baseline="0">
                <a:solidFill>
                  <a:srgbClr val="000000"/>
                </a:solidFill>
                <a:latin typeface="Barlow"/>
              </a:rPr>
              <a:t>Risk analysis and </a:t>
            </a:r>
            <a:r>
              <a:rPr lang="en-US" sz="1100">
                <a:solidFill>
                  <a:srgbClr val="000000"/>
                </a:solidFill>
                <a:latin typeface="Barlow"/>
              </a:rPr>
              <a:t>adaptation </a:t>
            </a:r>
            <a:r>
              <a:rPr lang="en-US" sz="1100" b="0" i="0" spc="0" baseline="0">
                <a:solidFill>
                  <a:srgbClr val="000000"/>
                </a:solidFill>
                <a:latin typeface="Barlow"/>
              </a:rPr>
              <a:t>plans for e</a:t>
            </a:r>
            <a:r>
              <a:rPr lang="en-US" sz="1100" b="0" i="0" spc="0" baseline="0">
                <a:solidFill>
                  <a:srgbClr val="000000"/>
                </a:solidFill>
                <a:latin typeface="Arial"/>
              </a:rPr>
              <a:t>x</a:t>
            </a:r>
            <a:r>
              <a:rPr lang="en-US" sz="1100" b="0" i="0" spc="0" baseline="0">
                <a:solidFill>
                  <a:srgbClr val="000000"/>
                </a:solidFill>
                <a:latin typeface="Barlow"/>
              </a:rPr>
              <a:t>treme weather </a:t>
            </a:r>
            <a:r>
              <a:rPr lang="en-US" sz="1100">
                <a:solidFill>
                  <a:srgbClr val="000000"/>
                </a:solidFill>
                <a:latin typeface="Barlow"/>
              </a:rPr>
              <a:t>events </a:t>
            </a:r>
            <a:r>
              <a:rPr lang="en-US" sz="1100" b="0" i="0" spc="0" baseline="0">
                <a:solidFill>
                  <a:srgbClr val="000000"/>
                </a:solidFill>
                <a:latin typeface="Barlow"/>
              </a:rPr>
              <a:t>will be kept</a:t>
            </a:r>
            <a:r>
              <a:rPr lang="en-US" sz="1100">
                <a:solidFill>
                  <a:srgbClr val="000000"/>
                </a:solidFill>
                <a:latin typeface="Barlow"/>
              </a:rPr>
              <a:t> </a:t>
            </a:r>
            <a:endParaRPr lang="fi-FI"/>
          </a:p>
          <a:p>
            <a:pPr>
              <a:lnSpc>
                <a:spcPts val="1320"/>
              </a:lnSpc>
            </a:pPr>
            <a:r>
              <a:rPr lang="en-US" sz="1100" b="0" i="0" spc="0" baseline="0">
                <a:solidFill>
                  <a:srgbClr val="000000"/>
                </a:solidFill>
                <a:latin typeface="Barlow"/>
              </a:rPr>
              <a:t>up</a:t>
            </a:r>
            <a:r>
              <a:rPr lang="en-US" sz="1100" b="0" i="0" spc="107" baseline="0">
                <a:solidFill>
                  <a:srgbClr val="000000"/>
                </a:solidFill>
                <a:latin typeface="Barlow"/>
              </a:rPr>
              <a:t> </a:t>
            </a:r>
            <a:r>
              <a:rPr lang="en-US" sz="1100" b="0" i="0" spc="0" baseline="0">
                <a:solidFill>
                  <a:srgbClr val="000000"/>
                </a:solidFill>
                <a:latin typeface="Barlow"/>
              </a:rPr>
              <a:t>to</a:t>
            </a:r>
            <a:r>
              <a:rPr lang="en-US" sz="1100" b="0" i="0" spc="107" baseline="0">
                <a:solidFill>
                  <a:srgbClr val="000000"/>
                </a:solidFill>
                <a:latin typeface="Barlow"/>
              </a:rPr>
              <a:t> </a:t>
            </a:r>
            <a:r>
              <a:rPr lang="en-US" sz="1100" b="0" i="0" spc="0" baseline="0">
                <a:solidFill>
                  <a:srgbClr val="000000"/>
                </a:solidFill>
                <a:latin typeface="Barlow"/>
              </a:rPr>
              <a:t>date.</a:t>
            </a:r>
            <a:r>
              <a:rPr lang="en-US" sz="1100">
                <a:solidFill>
                  <a:srgbClr val="000000"/>
                </a:solidFill>
                <a:latin typeface="Barlow"/>
              </a:rPr>
              <a:t> Adaptation actions are implemented systematically based on climate plans and assessments.</a:t>
            </a:r>
            <a:endParaRPr lang="en-US" sz="1100" b="0" i="0" spc="107" baseline="0">
              <a:solidFill>
                <a:srgbClr val="000000"/>
              </a:solidFill>
              <a:latin typeface="Barlow"/>
            </a:endParaRPr>
          </a:p>
        </p:txBody>
      </p:sp>
      <p:sp>
        <p:nvSpPr>
          <p:cNvPr id="925" name="Rectangle 925"/>
          <p:cNvSpPr/>
          <p:nvPr/>
        </p:nvSpPr>
        <p:spPr>
          <a:xfrm>
            <a:off x="847436" y="3796828"/>
            <a:ext cx="4539704" cy="341760"/>
          </a:xfrm>
          <a:prstGeom prst="rect">
            <a:avLst/>
          </a:prstGeom>
        </p:spPr>
        <p:txBody>
          <a:bodyPr wrap="none" lIns="0" tIns="0" rIns="0" bIns="0" anchor="t">
            <a:spAutoFit/>
          </a:bodyPr>
          <a:lstStyle/>
          <a:p>
            <a:r>
              <a:rPr lang="en-US" sz="1100" dirty="0">
                <a:solidFill>
                  <a:srgbClr val="000000"/>
                </a:solidFill>
                <a:latin typeface="Barlow"/>
              </a:rPr>
              <a:t>The Action Plan for Runoff Water </a:t>
            </a:r>
            <a:r>
              <a:rPr lang="en-US" sz="1100" b="0" i="0" spc="0" baseline="0" dirty="0">
                <a:solidFill>
                  <a:srgbClr val="000000"/>
                </a:solidFill>
                <a:latin typeface="Barlow"/>
              </a:rPr>
              <a:t>will be implemented </a:t>
            </a:r>
            <a:r>
              <a:rPr lang="en-US" sz="1100" dirty="0" err="1">
                <a:solidFill>
                  <a:srgbClr val="000000"/>
                </a:solidFill>
                <a:latin typeface="Barlow"/>
              </a:rPr>
              <a:t>emphasising</a:t>
            </a:r>
            <a:r>
              <a:rPr lang="en-US" sz="1100" b="0" i="0" spc="0" baseline="0" dirty="0">
                <a:solidFill>
                  <a:srgbClr val="000000"/>
                </a:solidFill>
                <a:latin typeface="Barlow"/>
              </a:rPr>
              <a:t> natural</a:t>
            </a:r>
            <a:r>
              <a:rPr lang="en-US" sz="1100" dirty="0">
                <a:solidFill>
                  <a:srgbClr val="000000"/>
                </a:solidFill>
                <a:latin typeface="Barlow"/>
              </a:rPr>
              <a:t> </a:t>
            </a:r>
            <a:endParaRPr lang="en-US" sz="1103" b="0" i="0" spc="0" baseline="0" dirty="0">
              <a:solidFill>
                <a:srgbClr val="000000"/>
              </a:solidFill>
              <a:latin typeface="Barlow"/>
            </a:endParaRPr>
          </a:p>
          <a:p>
            <a:pPr>
              <a:lnSpc>
                <a:spcPts val="1545"/>
              </a:lnSpc>
            </a:pPr>
            <a:r>
              <a:rPr lang="en-US" sz="1100" b="0" i="0" spc="0" baseline="0" dirty="0">
                <a:solidFill>
                  <a:srgbClr val="000000"/>
                </a:solidFill>
                <a:latin typeface="Barlow"/>
              </a:rPr>
              <a:t>solutions.</a:t>
            </a:r>
          </a:p>
        </p:txBody>
      </p:sp>
      <p:sp>
        <p:nvSpPr>
          <p:cNvPr id="926" name="Rectangle 926"/>
          <p:cNvSpPr/>
          <p:nvPr/>
        </p:nvSpPr>
        <p:spPr>
          <a:xfrm>
            <a:off x="874267" y="5422617"/>
            <a:ext cx="3562965" cy="151143"/>
          </a:xfrm>
          <a:prstGeom prst="rect">
            <a:avLst/>
          </a:prstGeom>
        </p:spPr>
        <p:txBody>
          <a:bodyPr wrap="none" lIns="0" tIns="0" rIns="0" bIns="0">
            <a:spAutoFit/>
          </a:bodyPr>
          <a:lstStyle/>
          <a:p>
            <a:pPr marL="0"/>
            <a:r>
              <a:rPr lang="en-US" sz="1103" b="0" i="0" spc="0" baseline="0">
                <a:solidFill>
                  <a:srgbClr val="000000"/>
                </a:solidFill>
                <a:latin typeface="Barlow"/>
              </a:rPr>
              <a:t>Promotion of environmentally friendly cultivation methods.</a:t>
            </a:r>
          </a:p>
        </p:txBody>
      </p:sp>
      <p:sp>
        <p:nvSpPr>
          <p:cNvPr id="927" name="Rectangle 927"/>
          <p:cNvSpPr/>
          <p:nvPr/>
        </p:nvSpPr>
        <p:spPr>
          <a:xfrm>
            <a:off x="870034" y="4787548"/>
            <a:ext cx="3648435" cy="338554"/>
          </a:xfrm>
          <a:prstGeom prst="rect">
            <a:avLst/>
          </a:prstGeom>
        </p:spPr>
        <p:txBody>
          <a:bodyPr wrap="none" lIns="0" tIns="0" rIns="0" bIns="0" anchor="t">
            <a:spAutoFit/>
          </a:bodyPr>
          <a:lstStyle/>
          <a:p>
            <a:r>
              <a:rPr lang="en-US" sz="1100" b="0" i="0" spc="0" baseline="0">
                <a:solidFill>
                  <a:srgbClr val="000000"/>
                </a:solidFill>
                <a:latin typeface="Barlow"/>
              </a:rPr>
              <a:t>Implementation of </a:t>
            </a:r>
            <a:r>
              <a:rPr lang="en-US" sz="1100">
                <a:solidFill>
                  <a:srgbClr val="000000"/>
                </a:solidFill>
                <a:latin typeface="Barlow"/>
              </a:rPr>
              <a:t>the Forest Management Plan</a:t>
            </a:r>
            <a:r>
              <a:rPr lang="en-US" sz="1100" b="0" i="0" spc="0" baseline="0">
                <a:solidFill>
                  <a:srgbClr val="000000"/>
                </a:solidFill>
                <a:latin typeface="Barlow"/>
              </a:rPr>
              <a:t>. Thinning </a:t>
            </a:r>
            <a:r>
              <a:rPr lang="en-US" sz="1100">
                <a:solidFill>
                  <a:srgbClr val="000000"/>
                </a:solidFill>
                <a:latin typeface="Barlow"/>
              </a:rPr>
              <a:t>of</a:t>
            </a:r>
            <a:endParaRPr lang="fi-FI"/>
          </a:p>
          <a:p>
            <a:r>
              <a:rPr lang="en-US" sz="1100">
                <a:solidFill>
                  <a:srgbClr val="000000"/>
                </a:solidFill>
                <a:latin typeface="Barlow"/>
              </a:rPr>
              <a:t>forests</a:t>
            </a:r>
            <a:r>
              <a:rPr lang="en-US" sz="1100" b="0" i="0" spc="0" baseline="0">
                <a:solidFill>
                  <a:srgbClr val="000000"/>
                </a:solidFill>
                <a:latin typeface="Barlow"/>
              </a:rPr>
              <a:t> is</a:t>
            </a:r>
            <a:r>
              <a:rPr lang="en-US" sz="1100">
                <a:solidFill>
                  <a:srgbClr val="000000"/>
                </a:solidFill>
                <a:latin typeface="Barlow"/>
              </a:rPr>
              <a:t> handled</a:t>
            </a:r>
            <a:r>
              <a:rPr lang="en-US" sz="1100" b="0" i="0" spc="0" baseline="0">
                <a:solidFill>
                  <a:srgbClr val="000000"/>
                </a:solidFill>
                <a:latin typeface="Barlow"/>
              </a:rPr>
              <a:t> in time and trees are kept </a:t>
            </a:r>
            <a:r>
              <a:rPr lang="en-US" sz="1100">
                <a:solidFill>
                  <a:srgbClr val="000000"/>
                </a:solidFill>
                <a:latin typeface="Barlow"/>
              </a:rPr>
              <a:t>healthy</a:t>
            </a:r>
            <a:r>
              <a:rPr lang="en-US" sz="1100" b="0" i="0" spc="0" baseline="0">
                <a:solidFill>
                  <a:srgbClr val="000000"/>
                </a:solidFill>
                <a:latin typeface="Barlow"/>
              </a:rPr>
              <a:t>.</a:t>
            </a:r>
            <a:endParaRPr lang="en-US"/>
          </a:p>
        </p:txBody>
      </p:sp>
      <p:sp>
        <p:nvSpPr>
          <p:cNvPr id="928" name="Rectangle 928"/>
          <p:cNvSpPr/>
          <p:nvPr/>
        </p:nvSpPr>
        <p:spPr>
          <a:xfrm>
            <a:off x="6681184" y="4805517"/>
            <a:ext cx="3670877" cy="335989"/>
          </a:xfrm>
          <a:prstGeom prst="rect">
            <a:avLst/>
          </a:prstGeom>
        </p:spPr>
        <p:txBody>
          <a:bodyPr wrap="none" lIns="0" tIns="0" rIns="0" bIns="0" anchor="t">
            <a:spAutoFit/>
          </a:bodyPr>
          <a:lstStyle/>
          <a:p>
            <a:r>
              <a:rPr lang="en-US" sz="1100" b="0" i="0" spc="0" baseline="0" dirty="0">
                <a:solidFill>
                  <a:srgbClr val="000000"/>
                </a:solidFill>
                <a:latin typeface="Barlow"/>
              </a:rPr>
              <a:t>Implementation of </a:t>
            </a:r>
            <a:r>
              <a:rPr lang="en-US" sz="1100" dirty="0">
                <a:solidFill>
                  <a:srgbClr val="000000"/>
                </a:solidFill>
                <a:latin typeface="Barlow"/>
              </a:rPr>
              <a:t>the Forest Management Plan</a:t>
            </a:r>
            <a:r>
              <a:rPr lang="en-US" sz="1100" b="0" i="0" spc="0" baseline="0" dirty="0">
                <a:solidFill>
                  <a:srgbClr val="000000"/>
                </a:solidFill>
                <a:latin typeface="Barlow"/>
              </a:rPr>
              <a:t>. </a:t>
            </a:r>
            <a:r>
              <a:rPr lang="en-US" sz="1100" b="0" i="0" spc="0" baseline="0" dirty="0">
                <a:solidFill>
                  <a:srgbClr val="000000"/>
                </a:solidFill>
                <a:latin typeface="Arial"/>
              </a:rPr>
              <a:t>Q</a:t>
            </a:r>
            <a:r>
              <a:rPr lang="en-US" sz="1100" b="0" i="0" spc="0" baseline="0" dirty="0">
                <a:solidFill>
                  <a:srgbClr val="000000"/>
                </a:solidFill>
                <a:latin typeface="Barlow"/>
              </a:rPr>
              <a:t>ualitative</a:t>
            </a:r>
            <a:r>
              <a:rPr lang="en-US" sz="1100" dirty="0">
                <a:solidFill>
                  <a:srgbClr val="000000"/>
                </a:solidFill>
                <a:latin typeface="Barlow"/>
              </a:rPr>
              <a:t> </a:t>
            </a:r>
            <a:endParaRPr lang="en-US" sz="1103" b="0" i="0" spc="0" baseline="0" dirty="0">
              <a:solidFill>
                <a:srgbClr val="000000"/>
              </a:solidFill>
              <a:latin typeface="Barlow"/>
            </a:endParaRPr>
          </a:p>
          <a:p>
            <a:pPr marL="0">
              <a:lnSpc>
                <a:spcPts val="1322"/>
              </a:lnSpc>
            </a:pPr>
            <a:r>
              <a:rPr lang="en-US" sz="1100" b="0" i="0" spc="0" baseline="0" dirty="0">
                <a:solidFill>
                  <a:srgbClr val="000000"/>
                </a:solidFill>
                <a:latin typeface="Barlow"/>
              </a:rPr>
              <a:t>evaluation.</a:t>
            </a:r>
          </a:p>
        </p:txBody>
      </p:sp>
      <p:sp>
        <p:nvSpPr>
          <p:cNvPr id="929" name="Rectangle 929"/>
          <p:cNvSpPr/>
          <p:nvPr/>
        </p:nvSpPr>
        <p:spPr>
          <a:xfrm>
            <a:off x="848867" y="122046"/>
            <a:ext cx="1753685" cy="146194"/>
          </a:xfrm>
          <a:prstGeom prst="rect">
            <a:avLst/>
          </a:prstGeom>
        </p:spPr>
        <p:txBody>
          <a:bodyPr wrap="none" lIns="0" tIns="0" rIns="0" bIns="0" anchor="t">
            <a:spAutoFit/>
          </a:bodyPr>
          <a:lstStyle/>
          <a:p>
            <a:r>
              <a:rPr lang="en-US" sz="950" dirty="0">
                <a:solidFill>
                  <a:srgbClr val="28D74B"/>
                </a:solidFill>
                <a:latin typeface="Calibri"/>
              </a:rPr>
              <a:t>Focus Area 3: Strength from Nature</a:t>
            </a:r>
            <a:endParaRPr lang="en-US" sz="996" b="0" i="0" spc="0" baseline="0" dirty="0">
              <a:solidFill>
                <a:srgbClr val="28D74B"/>
              </a:solidFill>
              <a:latin typeface="Calibri"/>
            </a:endParaRPr>
          </a:p>
        </p:txBody>
      </p:sp>
      <p:sp>
        <p:nvSpPr>
          <p:cNvPr id="930" name="Rectangle 930"/>
          <p:cNvSpPr/>
          <p:nvPr/>
        </p:nvSpPr>
        <p:spPr>
          <a:xfrm>
            <a:off x="6666408" y="3796748"/>
            <a:ext cx="3193182" cy="354584"/>
          </a:xfrm>
          <a:prstGeom prst="rect">
            <a:avLst/>
          </a:prstGeom>
        </p:spPr>
        <p:txBody>
          <a:bodyPr wrap="none" lIns="0" tIns="0" rIns="0" bIns="0" anchor="t">
            <a:spAutoFit/>
          </a:bodyPr>
          <a:lstStyle/>
          <a:p>
            <a:r>
              <a:rPr lang="en-US" sz="1100" b="0" i="0" spc="0" baseline="0">
                <a:solidFill>
                  <a:srgbClr val="000000"/>
                </a:solidFill>
                <a:latin typeface="Barlow"/>
              </a:rPr>
              <a:t>Implementation of the </a:t>
            </a:r>
            <a:r>
              <a:rPr lang="en-US" sz="1100">
                <a:solidFill>
                  <a:srgbClr val="000000"/>
                </a:solidFill>
                <a:latin typeface="Barlow"/>
              </a:rPr>
              <a:t>Action Plan for Runoff Water</a:t>
            </a:r>
            <a:r>
              <a:rPr lang="en-US" sz="1100" b="0" i="0" spc="0" baseline="0">
                <a:solidFill>
                  <a:srgbClr val="000000"/>
                </a:solidFill>
                <a:latin typeface="Barlow"/>
              </a:rPr>
              <a:t>.</a:t>
            </a:r>
            <a:r>
              <a:rPr lang="en-US" sz="1100">
                <a:solidFill>
                  <a:srgbClr val="000000"/>
                </a:solidFill>
                <a:latin typeface="Barlow"/>
              </a:rPr>
              <a:t> </a:t>
            </a:r>
            <a:endParaRPr lang="en-US" sz="1100" b="0" i="0" spc="0" baseline="0">
              <a:solidFill>
                <a:srgbClr val="000000"/>
              </a:solidFill>
              <a:latin typeface="Barlow"/>
            </a:endParaRPr>
          </a:p>
          <a:p>
            <a:pPr marL="0">
              <a:lnSpc>
                <a:spcPts val="1553"/>
              </a:lnSpc>
            </a:pPr>
            <a:r>
              <a:rPr lang="en-US" sz="1100" b="0" i="0" spc="0" baseline="0">
                <a:solidFill>
                  <a:srgbClr val="000000"/>
                </a:solidFill>
                <a:latin typeface="Arial"/>
              </a:rPr>
              <a:t>Q</a:t>
            </a:r>
            <a:r>
              <a:rPr lang="en-US" sz="1100" b="0" i="0" spc="0" baseline="0">
                <a:solidFill>
                  <a:srgbClr val="000000"/>
                </a:solidFill>
                <a:latin typeface="Barlow"/>
              </a:rPr>
              <a:t>ualitative evaluation.</a:t>
            </a:r>
          </a:p>
        </p:txBody>
      </p:sp>
      <p:sp>
        <p:nvSpPr>
          <p:cNvPr id="931" name="Rectangle 931"/>
          <p:cNvSpPr/>
          <p:nvPr/>
        </p:nvSpPr>
        <p:spPr>
          <a:xfrm>
            <a:off x="6682829" y="4334538"/>
            <a:ext cx="3191579" cy="169277"/>
          </a:xfrm>
          <a:prstGeom prst="rect">
            <a:avLst/>
          </a:prstGeom>
        </p:spPr>
        <p:txBody>
          <a:bodyPr wrap="none" lIns="0" tIns="0" rIns="0" bIns="0" anchor="t">
            <a:spAutoFit/>
          </a:bodyPr>
          <a:lstStyle/>
          <a:p>
            <a:r>
              <a:rPr lang="en-US" sz="1100" b="0" i="0" spc="0" baseline="0" dirty="0">
                <a:solidFill>
                  <a:srgbClr val="000000"/>
                </a:solidFill>
                <a:latin typeface="Barlow"/>
              </a:rPr>
              <a:t>The city</a:t>
            </a:r>
            <a:r>
              <a:rPr lang="en-US" sz="1100" b="0" i="0" spc="0" baseline="0" dirty="0">
                <a:solidFill>
                  <a:srgbClr val="000000"/>
                </a:solidFill>
                <a:latin typeface="Arial"/>
              </a:rPr>
              <a:t>'</a:t>
            </a:r>
            <a:r>
              <a:rPr lang="en-US" sz="1100" b="0" i="0" spc="0" baseline="0" dirty="0">
                <a:solidFill>
                  <a:srgbClr val="000000"/>
                </a:solidFill>
                <a:latin typeface="Barlow"/>
              </a:rPr>
              <a:t>s </a:t>
            </a:r>
            <a:r>
              <a:rPr lang="en-US" sz="1100" dirty="0">
                <a:solidFill>
                  <a:srgbClr val="000000"/>
                </a:solidFill>
                <a:latin typeface="Barlow"/>
              </a:rPr>
              <a:t>Climate Road</a:t>
            </a:r>
            <a:r>
              <a:rPr lang="en-US" sz="1100" b="0" i="0" spc="0" baseline="0" dirty="0">
                <a:solidFill>
                  <a:srgbClr val="000000"/>
                </a:solidFill>
                <a:latin typeface="Barlow"/>
              </a:rPr>
              <a:t> </a:t>
            </a:r>
            <a:r>
              <a:rPr lang="en-US" sz="1100" dirty="0">
                <a:solidFill>
                  <a:srgbClr val="000000"/>
                </a:solidFill>
                <a:latin typeface="Barlow"/>
              </a:rPr>
              <a:t>Map</a:t>
            </a:r>
            <a:r>
              <a:rPr lang="en-US" sz="1100" b="0" i="0" spc="0" baseline="0" dirty="0">
                <a:solidFill>
                  <a:srgbClr val="000000"/>
                </a:solidFill>
                <a:latin typeface="Barlow"/>
              </a:rPr>
              <a:t> will be compiled in 2023</a:t>
            </a:r>
          </a:p>
        </p:txBody>
      </p:sp>
      <p:sp>
        <p:nvSpPr>
          <p:cNvPr id="932" name="Rectangle 932"/>
          <p:cNvSpPr/>
          <p:nvPr/>
        </p:nvSpPr>
        <p:spPr>
          <a:xfrm>
            <a:off x="874409" y="4244211"/>
            <a:ext cx="4249561" cy="341760"/>
          </a:xfrm>
          <a:prstGeom prst="rect">
            <a:avLst/>
          </a:prstGeom>
        </p:spPr>
        <p:txBody>
          <a:bodyPr wrap="none" lIns="0" tIns="0" rIns="0" bIns="0" anchor="t">
            <a:spAutoFit/>
          </a:bodyPr>
          <a:lstStyle/>
          <a:p>
            <a:r>
              <a:rPr lang="en-US" sz="1100" b="0" i="0" spc="0" baseline="0">
                <a:solidFill>
                  <a:srgbClr val="000000"/>
                </a:solidFill>
                <a:latin typeface="Barlow"/>
              </a:rPr>
              <a:t>A climate road map is </a:t>
            </a:r>
            <a:r>
              <a:rPr lang="en-US" sz="1100">
                <a:solidFill>
                  <a:srgbClr val="000000"/>
                </a:solidFill>
                <a:latin typeface="Barlow"/>
              </a:rPr>
              <a:t>compiled </a:t>
            </a:r>
            <a:r>
              <a:rPr lang="en-US" sz="1100" b="0" i="0" spc="0" baseline="0">
                <a:solidFill>
                  <a:srgbClr val="000000"/>
                </a:solidFill>
                <a:latin typeface="Barlow"/>
              </a:rPr>
              <a:t>that specifies the courses of action in</a:t>
            </a:r>
            <a:r>
              <a:rPr lang="en-US" sz="1100">
                <a:solidFill>
                  <a:srgbClr val="000000"/>
                </a:solidFill>
                <a:latin typeface="Barlow"/>
              </a:rPr>
              <a:t> </a:t>
            </a:r>
            <a:endParaRPr lang="en-US" sz="1100" b="0" i="0" spc="0" baseline="0">
              <a:solidFill>
                <a:srgbClr val="000000"/>
              </a:solidFill>
              <a:latin typeface="Barlow"/>
            </a:endParaRPr>
          </a:p>
          <a:p>
            <a:pPr marL="0">
              <a:lnSpc>
                <a:spcPts val="1540"/>
              </a:lnSpc>
            </a:pPr>
            <a:r>
              <a:rPr lang="en-US" sz="1100" b="0" i="0" spc="0" baseline="0">
                <a:solidFill>
                  <a:srgbClr val="000000"/>
                </a:solidFill>
                <a:latin typeface="Barlow"/>
              </a:rPr>
              <a:t>adapting for climate change.</a:t>
            </a:r>
          </a:p>
        </p:txBody>
      </p:sp>
      <p:sp>
        <p:nvSpPr>
          <p:cNvPr id="933" name="Rectangle 933"/>
          <p:cNvSpPr/>
          <p:nvPr/>
        </p:nvSpPr>
        <p:spPr>
          <a:xfrm>
            <a:off x="11132883" y="6372567"/>
            <a:ext cx="189751" cy="283767"/>
          </a:xfrm>
          <a:prstGeom prst="rect">
            <a:avLst/>
          </a:prstGeom>
        </p:spPr>
        <p:txBody>
          <a:bodyPr wrap="none" lIns="0" tIns="0" rIns="0" bIns="0">
            <a:spAutoFit/>
          </a:bodyPr>
          <a:lstStyle/>
          <a:p>
            <a:pPr marL="0"/>
            <a:r>
              <a:rPr lang="en-US" sz="1400" b="0" i="0" spc="0" baseline="0">
                <a:solidFill>
                  <a:srgbClr val="000000"/>
                </a:solidFill>
                <a:latin typeface="Segoe UI"/>
              </a:rPr>
              <a:t>17</a:t>
            </a:r>
          </a:p>
        </p:txBody>
      </p:sp>
    </p:spTree>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 name="Freeform 934"/>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935" name="Picture 10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23900" y="5751576"/>
            <a:ext cx="1249680" cy="623316"/>
          </a:xfrm>
          <a:prstGeom prst="rect">
            <a:avLst/>
          </a:prstGeom>
          <a:noFill/>
        </p:spPr>
      </p:pic>
      <p:pic>
        <p:nvPicPr>
          <p:cNvPr id="936" name="Picture 93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202025" y="3245802"/>
            <a:ext cx="2179521" cy="2179510"/>
          </a:xfrm>
          <a:prstGeom prst="rect">
            <a:avLst/>
          </a:prstGeom>
          <a:noFill/>
        </p:spPr>
      </p:pic>
      <p:pic>
        <p:nvPicPr>
          <p:cNvPr id="937" name="Picture 93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449904" y="3964967"/>
            <a:ext cx="2351462" cy="2351479"/>
          </a:xfrm>
          <a:prstGeom prst="rect">
            <a:avLst/>
          </a:prstGeom>
          <a:noFill/>
        </p:spPr>
      </p:pic>
      <p:pic>
        <p:nvPicPr>
          <p:cNvPr id="938" name="Picture 93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2311147" y="2820988"/>
            <a:ext cx="1959265" cy="1959271"/>
          </a:xfrm>
          <a:prstGeom prst="rect">
            <a:avLst/>
          </a:prstGeom>
          <a:noFill/>
        </p:spPr>
      </p:pic>
      <p:sp>
        <p:nvSpPr>
          <p:cNvPr id="939" name="Freeform 939"/>
          <p:cNvSpPr/>
          <p:nvPr/>
        </p:nvSpPr>
        <p:spPr>
          <a:xfrm>
            <a:off x="0" y="669037"/>
            <a:ext cx="12192000" cy="1822704"/>
          </a:xfrm>
          <a:custGeom>
            <a:avLst/>
            <a:gdLst/>
            <a:ahLst/>
            <a:cxnLst/>
            <a:rect l="0" t="0" r="0" b="0"/>
            <a:pathLst>
              <a:path w="12192000" h="1822704">
                <a:moveTo>
                  <a:pt x="0" y="1822704"/>
                </a:moveTo>
                <a:lnTo>
                  <a:pt x="12192000" y="1822704"/>
                </a:lnTo>
                <a:lnTo>
                  <a:pt x="12192000" y="0"/>
                </a:lnTo>
                <a:lnTo>
                  <a:pt x="0" y="0"/>
                </a:lnTo>
                <a:lnTo>
                  <a:pt x="0" y="1822704"/>
                </a:lnTo>
                <a:close/>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40" name="Freeform 940"/>
          <p:cNvSpPr/>
          <p:nvPr/>
        </p:nvSpPr>
        <p:spPr>
          <a:xfrm>
            <a:off x="11330940" y="1720597"/>
            <a:ext cx="286512" cy="550163"/>
          </a:xfrm>
          <a:custGeom>
            <a:avLst/>
            <a:gdLst/>
            <a:ahLst/>
            <a:cxnLst/>
            <a:rect l="0" t="0" r="0" b="0"/>
            <a:pathLst>
              <a:path w="286512" h="550163">
                <a:moveTo>
                  <a:pt x="286130" y="192150"/>
                </a:moveTo>
                <a:lnTo>
                  <a:pt x="266573" y="222631"/>
                </a:lnTo>
                <a:lnTo>
                  <a:pt x="249046" y="249936"/>
                </a:lnTo>
                <a:lnTo>
                  <a:pt x="272541" y="272288"/>
                </a:lnTo>
                <a:lnTo>
                  <a:pt x="286512" y="285623"/>
                </a:lnTo>
                <a:lnTo>
                  <a:pt x="221488" y="387603"/>
                </a:lnTo>
                <a:lnTo>
                  <a:pt x="188214" y="439927"/>
                </a:lnTo>
                <a:lnTo>
                  <a:pt x="172592" y="464312"/>
                </a:lnTo>
                <a:lnTo>
                  <a:pt x="172212" y="464946"/>
                </a:lnTo>
                <a:lnTo>
                  <a:pt x="185801" y="480187"/>
                </a:lnTo>
                <a:lnTo>
                  <a:pt x="192024" y="487044"/>
                </a:lnTo>
                <a:lnTo>
                  <a:pt x="200025" y="496062"/>
                </a:lnTo>
                <a:lnTo>
                  <a:pt x="211201" y="508634"/>
                </a:lnTo>
                <a:lnTo>
                  <a:pt x="191389" y="550163"/>
                </a:lnTo>
                <a:lnTo>
                  <a:pt x="146557" y="550163"/>
                </a:lnTo>
                <a:lnTo>
                  <a:pt x="146557" y="496062"/>
                </a:lnTo>
                <a:lnTo>
                  <a:pt x="146557" y="480187"/>
                </a:lnTo>
                <a:lnTo>
                  <a:pt x="146557" y="464312"/>
                </a:lnTo>
                <a:lnTo>
                  <a:pt x="0" y="464312"/>
                </a:lnTo>
                <a:lnTo>
                  <a:pt x="205740" y="0"/>
                </a:lnTo>
                <a:close/>
                <a:moveTo>
                  <a:pt x="-6385687" y="513740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41" name="Freeform 941"/>
          <p:cNvSpPr/>
          <p:nvPr/>
        </p:nvSpPr>
        <p:spPr>
          <a:xfrm>
            <a:off x="11518392" y="1766316"/>
            <a:ext cx="467867" cy="740664"/>
          </a:xfrm>
          <a:custGeom>
            <a:avLst/>
            <a:gdLst/>
            <a:ahLst/>
            <a:cxnLst/>
            <a:rect l="0" t="0" r="0" b="0"/>
            <a:pathLst>
              <a:path w="467867" h="740664">
                <a:moveTo>
                  <a:pt x="278638" y="623570"/>
                </a:moveTo>
                <a:lnTo>
                  <a:pt x="278638" y="643129"/>
                </a:lnTo>
                <a:lnTo>
                  <a:pt x="278638" y="690119"/>
                </a:lnTo>
                <a:lnTo>
                  <a:pt x="336803" y="690119"/>
                </a:lnTo>
                <a:cubicBezTo>
                  <a:pt x="346075" y="690119"/>
                  <a:pt x="354838" y="693929"/>
                  <a:pt x="361441" y="700532"/>
                </a:cubicBezTo>
                <a:lnTo>
                  <a:pt x="387350" y="726949"/>
                </a:lnTo>
                <a:cubicBezTo>
                  <a:pt x="389636" y="729234"/>
                  <a:pt x="390271" y="732663"/>
                  <a:pt x="389001" y="735712"/>
                </a:cubicBezTo>
                <a:cubicBezTo>
                  <a:pt x="387730" y="738759"/>
                  <a:pt x="384810" y="740664"/>
                  <a:pt x="381635" y="740664"/>
                </a:cubicBezTo>
                <a:lnTo>
                  <a:pt x="82296" y="740664"/>
                </a:lnTo>
                <a:cubicBezTo>
                  <a:pt x="78993" y="740664"/>
                  <a:pt x="76073" y="738759"/>
                  <a:pt x="74802" y="735712"/>
                </a:cubicBezTo>
                <a:cubicBezTo>
                  <a:pt x="73533" y="732663"/>
                  <a:pt x="74294" y="729234"/>
                  <a:pt x="76453" y="726949"/>
                </a:cubicBezTo>
                <a:lnTo>
                  <a:pt x="102489" y="700532"/>
                </a:lnTo>
                <a:cubicBezTo>
                  <a:pt x="108965" y="693929"/>
                  <a:pt x="117855" y="690119"/>
                  <a:pt x="127126" y="690119"/>
                </a:cubicBezTo>
                <a:lnTo>
                  <a:pt x="175767" y="690119"/>
                </a:lnTo>
                <a:lnTo>
                  <a:pt x="175767" y="643129"/>
                </a:lnTo>
                <a:lnTo>
                  <a:pt x="175767" y="623570"/>
                </a:lnTo>
                <a:lnTo>
                  <a:pt x="175767" y="604013"/>
                </a:lnTo>
                <a:lnTo>
                  <a:pt x="0" y="604013"/>
                </a:lnTo>
                <a:lnTo>
                  <a:pt x="70992" y="456184"/>
                </a:lnTo>
                <a:lnTo>
                  <a:pt x="65659" y="450215"/>
                </a:lnTo>
                <a:lnTo>
                  <a:pt x="51435" y="434340"/>
                </a:lnTo>
                <a:lnTo>
                  <a:pt x="45974" y="428244"/>
                </a:lnTo>
                <a:lnTo>
                  <a:pt x="37211" y="418465"/>
                </a:lnTo>
                <a:lnTo>
                  <a:pt x="34289" y="415163"/>
                </a:lnTo>
                <a:lnTo>
                  <a:pt x="45974" y="396749"/>
                </a:lnTo>
                <a:lnTo>
                  <a:pt x="141604" y="247143"/>
                </a:lnTo>
                <a:lnTo>
                  <a:pt x="150114" y="233807"/>
                </a:lnTo>
                <a:lnTo>
                  <a:pt x="126618" y="211582"/>
                </a:lnTo>
                <a:lnTo>
                  <a:pt x="112649" y="198248"/>
                </a:lnTo>
                <a:lnTo>
                  <a:pt x="117728" y="190374"/>
                </a:lnTo>
                <a:lnTo>
                  <a:pt x="128142" y="174244"/>
                </a:lnTo>
                <a:lnTo>
                  <a:pt x="138556" y="158115"/>
                </a:lnTo>
                <a:lnTo>
                  <a:pt x="240538" y="0"/>
                </a:lnTo>
                <a:lnTo>
                  <a:pt x="355218" y="198248"/>
                </a:lnTo>
                <a:lnTo>
                  <a:pt x="317753" y="233807"/>
                </a:lnTo>
                <a:lnTo>
                  <a:pt x="433577" y="415163"/>
                </a:lnTo>
                <a:lnTo>
                  <a:pt x="396875" y="456184"/>
                </a:lnTo>
                <a:lnTo>
                  <a:pt x="467867" y="604013"/>
                </a:lnTo>
                <a:lnTo>
                  <a:pt x="278638" y="604013"/>
                </a:lnTo>
                <a:close/>
                <a:moveTo>
                  <a:pt x="-7050278" y="5091684"/>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42" name="Freeform 942"/>
          <p:cNvSpPr/>
          <p:nvPr/>
        </p:nvSpPr>
        <p:spPr>
          <a:xfrm>
            <a:off x="5593079" y="3075433"/>
            <a:ext cx="1006602" cy="0"/>
          </a:xfrm>
          <a:custGeom>
            <a:avLst/>
            <a:gdLst/>
            <a:ahLst/>
            <a:cxnLst/>
            <a:rect l="0" t="0" r="0" b="0"/>
            <a:pathLst>
              <a:path w="1006602">
                <a:moveTo>
                  <a:pt x="0" y="0"/>
                </a:moveTo>
                <a:lnTo>
                  <a:pt x="1006602" y="0"/>
                </a:lnTo>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943" name="Freeform 943"/>
          <p:cNvSpPr/>
          <p:nvPr/>
        </p:nvSpPr>
        <p:spPr>
          <a:xfrm>
            <a:off x="5593079" y="3531109"/>
            <a:ext cx="1006602" cy="0"/>
          </a:xfrm>
          <a:custGeom>
            <a:avLst/>
            <a:gdLst/>
            <a:ahLst/>
            <a:cxnLst/>
            <a:rect l="0" t="0" r="0" b="0"/>
            <a:pathLst>
              <a:path w="1006602">
                <a:moveTo>
                  <a:pt x="0" y="0"/>
                </a:moveTo>
                <a:lnTo>
                  <a:pt x="1006602" y="0"/>
                </a:lnTo>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944" name="Freeform 944"/>
          <p:cNvSpPr/>
          <p:nvPr/>
        </p:nvSpPr>
        <p:spPr>
          <a:xfrm>
            <a:off x="6361176" y="2948941"/>
            <a:ext cx="266700" cy="251459"/>
          </a:xfrm>
          <a:custGeom>
            <a:avLst/>
            <a:gdLst/>
            <a:ahLst/>
            <a:cxnLst/>
            <a:rect l="0" t="0" r="0" b="0"/>
            <a:pathLst>
              <a:path w="266700" h="251459">
                <a:moveTo>
                  <a:pt x="0" y="125730"/>
                </a:moveTo>
                <a:cubicBezTo>
                  <a:pt x="0" y="56261"/>
                  <a:pt x="59689" y="0"/>
                  <a:pt x="133350" y="0"/>
                </a:cubicBezTo>
                <a:cubicBezTo>
                  <a:pt x="207009" y="0"/>
                  <a:pt x="266700" y="56261"/>
                  <a:pt x="266700" y="125730"/>
                </a:cubicBezTo>
                <a:cubicBezTo>
                  <a:pt x="266700" y="195199"/>
                  <a:pt x="207009" y="251459"/>
                  <a:pt x="133350" y="251459"/>
                </a:cubicBezTo>
                <a:cubicBezTo>
                  <a:pt x="59689" y="251459"/>
                  <a:pt x="0" y="195199"/>
                  <a:pt x="0" y="125730"/>
                </a:cubicBezTo>
                <a:close/>
                <a:moveTo>
                  <a:pt x="-2577847" y="3909059"/>
                </a:moveTo>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45" name="Freeform 945"/>
          <p:cNvSpPr/>
          <p:nvPr/>
        </p:nvSpPr>
        <p:spPr>
          <a:xfrm>
            <a:off x="6361176" y="3406141"/>
            <a:ext cx="266700" cy="251459"/>
          </a:xfrm>
          <a:custGeom>
            <a:avLst/>
            <a:gdLst/>
            <a:ahLst/>
            <a:cxnLst/>
            <a:rect l="0" t="0" r="0" b="0"/>
            <a:pathLst>
              <a:path w="266700" h="251459">
                <a:moveTo>
                  <a:pt x="0" y="125730"/>
                </a:moveTo>
                <a:cubicBezTo>
                  <a:pt x="0" y="56261"/>
                  <a:pt x="59689" y="0"/>
                  <a:pt x="133350" y="0"/>
                </a:cubicBezTo>
                <a:cubicBezTo>
                  <a:pt x="207009" y="0"/>
                  <a:pt x="266700" y="56261"/>
                  <a:pt x="266700" y="125730"/>
                </a:cubicBezTo>
                <a:cubicBezTo>
                  <a:pt x="266700" y="195199"/>
                  <a:pt x="207009" y="251459"/>
                  <a:pt x="133350" y="251459"/>
                </a:cubicBezTo>
                <a:cubicBezTo>
                  <a:pt x="59689" y="251459"/>
                  <a:pt x="0" y="195199"/>
                  <a:pt x="0" y="125730"/>
                </a:cubicBezTo>
                <a:close/>
                <a:moveTo>
                  <a:pt x="-3035047" y="3451859"/>
                </a:moveTo>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46" name="Freeform 946"/>
          <p:cNvSpPr/>
          <p:nvPr/>
        </p:nvSpPr>
        <p:spPr>
          <a:xfrm>
            <a:off x="5593079" y="3988308"/>
            <a:ext cx="1006602" cy="0"/>
          </a:xfrm>
          <a:custGeom>
            <a:avLst/>
            <a:gdLst/>
            <a:ahLst/>
            <a:cxnLst/>
            <a:rect l="0" t="0" r="0" b="0"/>
            <a:pathLst>
              <a:path w="1006602">
                <a:moveTo>
                  <a:pt x="0" y="0"/>
                </a:moveTo>
                <a:lnTo>
                  <a:pt x="1006602" y="0"/>
                </a:lnTo>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947" name="Freeform 947"/>
          <p:cNvSpPr/>
          <p:nvPr/>
        </p:nvSpPr>
        <p:spPr>
          <a:xfrm>
            <a:off x="6361176" y="3861817"/>
            <a:ext cx="266700" cy="252983"/>
          </a:xfrm>
          <a:custGeom>
            <a:avLst/>
            <a:gdLst/>
            <a:ahLst/>
            <a:cxnLst/>
            <a:rect l="0" t="0" r="0" b="0"/>
            <a:pathLst>
              <a:path w="266700" h="252983">
                <a:moveTo>
                  <a:pt x="0" y="126491"/>
                </a:moveTo>
                <a:cubicBezTo>
                  <a:pt x="0" y="56641"/>
                  <a:pt x="59689" y="0"/>
                  <a:pt x="133350" y="0"/>
                </a:cubicBezTo>
                <a:cubicBezTo>
                  <a:pt x="207009" y="0"/>
                  <a:pt x="266700" y="56641"/>
                  <a:pt x="266700" y="126491"/>
                </a:cubicBezTo>
                <a:cubicBezTo>
                  <a:pt x="266700" y="196341"/>
                  <a:pt x="207009" y="252983"/>
                  <a:pt x="133350" y="252983"/>
                </a:cubicBezTo>
                <a:cubicBezTo>
                  <a:pt x="59689" y="252983"/>
                  <a:pt x="0" y="196341"/>
                  <a:pt x="0" y="126491"/>
                </a:cubicBezTo>
                <a:close/>
                <a:moveTo>
                  <a:pt x="-3491484" y="2996183"/>
                </a:moveTo>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48" name="Freeform 948"/>
          <p:cNvSpPr/>
          <p:nvPr/>
        </p:nvSpPr>
        <p:spPr>
          <a:xfrm>
            <a:off x="757427" y="4690872"/>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949" name="Freeform 949"/>
          <p:cNvSpPr/>
          <p:nvPr/>
        </p:nvSpPr>
        <p:spPr>
          <a:xfrm>
            <a:off x="757427" y="4235197"/>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950" name="Freeform 950"/>
          <p:cNvSpPr/>
          <p:nvPr/>
        </p:nvSpPr>
        <p:spPr>
          <a:xfrm>
            <a:off x="757427" y="2865121"/>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951" name="Freeform 951"/>
          <p:cNvSpPr/>
          <p:nvPr/>
        </p:nvSpPr>
        <p:spPr>
          <a:xfrm>
            <a:off x="757427" y="3320797"/>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952" name="Freeform 952"/>
          <p:cNvSpPr/>
          <p:nvPr/>
        </p:nvSpPr>
        <p:spPr>
          <a:xfrm>
            <a:off x="757427" y="3777997"/>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953" name="Freeform 953"/>
          <p:cNvSpPr/>
          <p:nvPr/>
        </p:nvSpPr>
        <p:spPr>
          <a:xfrm>
            <a:off x="149351" y="89917"/>
            <a:ext cx="492252" cy="440436"/>
          </a:xfrm>
          <a:custGeom>
            <a:avLst/>
            <a:gdLst/>
            <a:ahLst/>
            <a:cxnLst/>
            <a:rect l="0" t="0" r="0" b="0"/>
            <a:pathLst>
              <a:path w="492252" h="440436">
                <a:moveTo>
                  <a:pt x="338467" y="424687"/>
                </a:moveTo>
                <a:cubicBezTo>
                  <a:pt x="423265" y="424687"/>
                  <a:pt x="492252" y="355599"/>
                  <a:pt x="492252" y="270510"/>
                </a:cubicBezTo>
                <a:cubicBezTo>
                  <a:pt x="492252" y="214883"/>
                  <a:pt x="462559" y="164591"/>
                  <a:pt x="415924" y="137414"/>
                </a:cubicBezTo>
                <a:cubicBezTo>
                  <a:pt x="396493" y="58292"/>
                  <a:pt x="324142" y="0"/>
                  <a:pt x="239534" y="0"/>
                </a:cubicBezTo>
                <a:cubicBezTo>
                  <a:pt x="142544" y="0"/>
                  <a:pt x="63080" y="75691"/>
                  <a:pt x="58204" y="170688"/>
                </a:cubicBezTo>
                <a:cubicBezTo>
                  <a:pt x="22072" y="198881"/>
                  <a:pt x="0" y="242697"/>
                  <a:pt x="0" y="289687"/>
                </a:cubicBezTo>
                <a:cubicBezTo>
                  <a:pt x="0" y="372872"/>
                  <a:pt x="67462" y="440436"/>
                  <a:pt x="150380" y="440436"/>
                </a:cubicBezTo>
                <a:cubicBezTo>
                  <a:pt x="156819" y="440436"/>
                  <a:pt x="163156" y="439928"/>
                  <a:pt x="169418" y="439166"/>
                </a:cubicBezTo>
                <a:lnTo>
                  <a:pt x="170357" y="429513"/>
                </a:lnTo>
                <a:lnTo>
                  <a:pt x="136613" y="390651"/>
                </a:lnTo>
                <a:cubicBezTo>
                  <a:pt x="86969" y="383920"/>
                  <a:pt x="48666" y="341375"/>
                  <a:pt x="48666" y="289687"/>
                </a:cubicBezTo>
                <a:cubicBezTo>
                  <a:pt x="48666" y="248665"/>
                  <a:pt x="72898" y="213232"/>
                  <a:pt x="107810" y="197103"/>
                </a:cubicBezTo>
                <a:cubicBezTo>
                  <a:pt x="107061" y="191515"/>
                  <a:pt x="106641" y="185674"/>
                  <a:pt x="106641" y="179831"/>
                </a:cubicBezTo>
                <a:cubicBezTo>
                  <a:pt x="106641" y="107441"/>
                  <a:pt x="166141" y="48767"/>
                  <a:pt x="239534" y="48767"/>
                </a:cubicBezTo>
                <a:cubicBezTo>
                  <a:pt x="309803" y="48767"/>
                  <a:pt x="367296" y="102615"/>
                  <a:pt x="372059" y="170688"/>
                </a:cubicBezTo>
                <a:cubicBezTo>
                  <a:pt x="413639" y="184785"/>
                  <a:pt x="443585" y="224154"/>
                  <a:pt x="443585" y="270510"/>
                </a:cubicBezTo>
                <a:cubicBezTo>
                  <a:pt x="443585" y="328803"/>
                  <a:pt x="396532" y="375919"/>
                  <a:pt x="338467" y="375919"/>
                </a:cubicBezTo>
                <a:cubicBezTo>
                  <a:pt x="333933" y="375919"/>
                  <a:pt x="329488" y="375666"/>
                  <a:pt x="325094" y="375030"/>
                </a:cubicBezTo>
                <a:lnTo>
                  <a:pt x="331825" y="424433"/>
                </a:lnTo>
                <a:cubicBezTo>
                  <a:pt x="334035" y="424561"/>
                  <a:pt x="336245" y="424687"/>
                  <a:pt x="338467" y="424687"/>
                </a:cubicBezTo>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54" name="Freeform 954"/>
          <p:cNvSpPr/>
          <p:nvPr/>
        </p:nvSpPr>
        <p:spPr>
          <a:xfrm>
            <a:off x="254507" y="298705"/>
            <a:ext cx="240792" cy="413004"/>
          </a:xfrm>
          <a:custGeom>
            <a:avLst/>
            <a:gdLst/>
            <a:ahLst/>
            <a:cxnLst/>
            <a:rect l="0" t="0" r="0" b="0"/>
            <a:pathLst>
              <a:path w="240792" h="413004">
                <a:moveTo>
                  <a:pt x="220129" y="0"/>
                </a:moveTo>
                <a:lnTo>
                  <a:pt x="173723" y="70230"/>
                </a:lnTo>
                <a:lnTo>
                  <a:pt x="166662" y="8889"/>
                </a:lnTo>
                <a:lnTo>
                  <a:pt x="114096" y="10032"/>
                </a:lnTo>
                <a:lnTo>
                  <a:pt x="105041" y="139318"/>
                </a:lnTo>
                <a:lnTo>
                  <a:pt x="20929" y="72643"/>
                </a:lnTo>
                <a:lnTo>
                  <a:pt x="0" y="94487"/>
                </a:lnTo>
                <a:lnTo>
                  <a:pt x="73380" y="178942"/>
                </a:lnTo>
                <a:lnTo>
                  <a:pt x="100101" y="209804"/>
                </a:lnTo>
                <a:lnTo>
                  <a:pt x="98920" y="221868"/>
                </a:lnTo>
                <a:lnTo>
                  <a:pt x="80149" y="413004"/>
                </a:lnTo>
                <a:lnTo>
                  <a:pt x="218846" y="413004"/>
                </a:lnTo>
                <a:lnTo>
                  <a:pt x="191185" y="210311"/>
                </a:lnTo>
                <a:lnTo>
                  <a:pt x="183642" y="155067"/>
                </a:lnTo>
                <a:lnTo>
                  <a:pt x="182791" y="148843"/>
                </a:lnTo>
                <a:lnTo>
                  <a:pt x="240792" y="11049"/>
                </a:lnTo>
                <a:close/>
                <a:moveTo>
                  <a:pt x="6304787" y="6559295"/>
                </a:moveTo>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55" name="Freeform 955"/>
          <p:cNvSpPr/>
          <p:nvPr/>
        </p:nvSpPr>
        <p:spPr>
          <a:xfrm>
            <a:off x="294391" y="2270425"/>
            <a:ext cx="74426" cy="314328"/>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956" name="Freeform 956"/>
          <p:cNvSpPr/>
          <p:nvPr/>
        </p:nvSpPr>
        <p:spPr>
          <a:xfrm>
            <a:off x="215039" y="1958867"/>
            <a:ext cx="233130" cy="395981"/>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957" name="Freeform 957"/>
          <p:cNvSpPr/>
          <p:nvPr/>
        </p:nvSpPr>
        <p:spPr>
          <a:xfrm>
            <a:off x="88651" y="2179749"/>
            <a:ext cx="74426" cy="315077"/>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958" name="Freeform 958"/>
          <p:cNvSpPr/>
          <p:nvPr/>
        </p:nvSpPr>
        <p:spPr>
          <a:xfrm>
            <a:off x="9299" y="1867449"/>
            <a:ext cx="233130" cy="396925"/>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959" name="Freeform 959"/>
          <p:cNvSpPr/>
          <p:nvPr/>
        </p:nvSpPr>
        <p:spPr>
          <a:xfrm>
            <a:off x="2110881" y="1992728"/>
            <a:ext cx="270809" cy="362818"/>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76425">
            <a:noFill/>
          </a:ln>
        </p:spPr>
        <p:style>
          <a:lnRef idx="2">
            <a:schemeClr val="accent1">
              <a:shade val="50000"/>
            </a:schemeClr>
          </a:lnRef>
          <a:fillRef idx="1">
            <a:schemeClr val="accent1"/>
          </a:fillRef>
          <a:effectRef idx="0">
            <a:schemeClr val="accent1"/>
          </a:effectRef>
          <a:fontRef idx="minor">
            <a:schemeClr val="lt1"/>
          </a:fontRef>
        </p:style>
      </p:sp>
      <p:sp>
        <p:nvSpPr>
          <p:cNvPr id="960" name="Freeform 960"/>
          <p:cNvSpPr/>
          <p:nvPr/>
        </p:nvSpPr>
        <p:spPr>
          <a:xfrm>
            <a:off x="2215044" y="2306102"/>
            <a:ext cx="39036" cy="203074"/>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76425">
            <a:noFill/>
          </a:ln>
        </p:spPr>
        <p:style>
          <a:lnRef idx="2">
            <a:schemeClr val="accent1">
              <a:shade val="50000"/>
            </a:schemeClr>
          </a:lnRef>
          <a:fillRef idx="1">
            <a:schemeClr val="accent1"/>
          </a:fillRef>
          <a:effectRef idx="0">
            <a:schemeClr val="accent1"/>
          </a:effectRef>
          <a:fontRef idx="minor">
            <a:schemeClr val="lt1"/>
          </a:fontRef>
        </p:style>
      </p:sp>
      <p:sp>
        <p:nvSpPr>
          <p:cNvPr id="961" name="Freeform 961"/>
          <p:cNvSpPr/>
          <p:nvPr/>
        </p:nvSpPr>
        <p:spPr>
          <a:xfrm>
            <a:off x="2337381" y="1783651"/>
            <a:ext cx="463409" cy="619113"/>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130778">
            <a:noFill/>
          </a:ln>
        </p:spPr>
        <p:style>
          <a:lnRef idx="2">
            <a:schemeClr val="accent1">
              <a:shade val="50000"/>
            </a:schemeClr>
          </a:lnRef>
          <a:fillRef idx="1">
            <a:schemeClr val="accent1"/>
          </a:fillRef>
          <a:effectRef idx="0">
            <a:schemeClr val="accent1"/>
          </a:effectRef>
          <a:fontRef idx="minor">
            <a:schemeClr val="lt1"/>
          </a:fontRef>
        </p:style>
      </p:sp>
      <p:sp>
        <p:nvSpPr>
          <p:cNvPr id="962" name="Freeform 962"/>
          <p:cNvSpPr/>
          <p:nvPr/>
        </p:nvSpPr>
        <p:spPr>
          <a:xfrm>
            <a:off x="2515625" y="2318390"/>
            <a:ext cx="66800" cy="346526"/>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130778">
            <a:noFill/>
          </a:ln>
        </p:spPr>
        <p:style>
          <a:lnRef idx="2">
            <a:schemeClr val="accent1">
              <a:shade val="50000"/>
            </a:schemeClr>
          </a:lnRef>
          <a:fillRef idx="1">
            <a:schemeClr val="accent1"/>
          </a:fillRef>
          <a:effectRef idx="0">
            <a:schemeClr val="accent1"/>
          </a:effectRef>
          <a:fontRef idx="minor">
            <a:schemeClr val="lt1"/>
          </a:fontRef>
        </p:style>
      </p:sp>
      <p:pic>
        <p:nvPicPr>
          <p:cNvPr id="963" name="Picture 96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1681475" y="2071680"/>
            <a:ext cx="419526" cy="433761"/>
          </a:xfrm>
          <a:prstGeom prst="rect">
            <a:avLst/>
          </a:prstGeom>
          <a:noFill/>
        </p:spPr>
      </p:pic>
      <p:sp>
        <p:nvSpPr>
          <p:cNvPr id="964" name="Freeform 964"/>
          <p:cNvSpPr/>
          <p:nvPr/>
        </p:nvSpPr>
        <p:spPr>
          <a:xfrm>
            <a:off x="3917866" y="2294024"/>
            <a:ext cx="123914" cy="215811"/>
          </a:xfrm>
          <a:custGeom>
            <a:avLst/>
            <a:gdLst/>
            <a:ahLst/>
            <a:cxnLst/>
            <a:rect l="0" t="0" r="0" b="0"/>
            <a:pathLst>
              <a:path w="379489" h="659480">
                <a:moveTo>
                  <a:pt x="189713" y="63"/>
                </a:moveTo>
                <a:cubicBezTo>
                  <a:pt x="95784" y="63"/>
                  <a:pt x="59093" y="101473"/>
                  <a:pt x="39383" y="179882"/>
                </a:cubicBezTo>
                <a:lnTo>
                  <a:pt x="0" y="325742"/>
                </a:lnTo>
                <a:cubicBezTo>
                  <a:pt x="0" y="375424"/>
                  <a:pt x="51524" y="418185"/>
                  <a:pt x="116040" y="437438"/>
                </a:cubicBezTo>
                <a:lnTo>
                  <a:pt x="116040" y="596587"/>
                </a:lnTo>
                <a:cubicBezTo>
                  <a:pt x="116040" y="631303"/>
                  <a:pt x="149060" y="659480"/>
                  <a:pt x="189726" y="659480"/>
                </a:cubicBezTo>
                <a:cubicBezTo>
                  <a:pt x="230404" y="659480"/>
                  <a:pt x="263436" y="631303"/>
                  <a:pt x="263436" y="596587"/>
                </a:cubicBezTo>
                <a:lnTo>
                  <a:pt x="263436" y="437502"/>
                </a:lnTo>
                <a:cubicBezTo>
                  <a:pt x="327902" y="418211"/>
                  <a:pt x="379489" y="375501"/>
                  <a:pt x="379489" y="325806"/>
                </a:cubicBezTo>
                <a:lnTo>
                  <a:pt x="340094" y="179819"/>
                </a:lnTo>
                <a:cubicBezTo>
                  <a:pt x="317805" y="102451"/>
                  <a:pt x="283705" y="0"/>
                  <a:pt x="189764" y="0"/>
                </a:cubicBezTo>
                <a:close/>
                <a:moveTo>
                  <a:pt x="217653" y="660069"/>
                </a:moveTo>
              </a:path>
            </a:pathLst>
          </a:custGeom>
          <a:solidFill>
            <a:srgbClr val="FFFFFF">
              <a:alpha val="100000"/>
            </a:srgbClr>
          </a:solidFill>
          <a:ln w="4146">
            <a:noFill/>
          </a:ln>
        </p:spPr>
        <p:style>
          <a:lnRef idx="2">
            <a:schemeClr val="accent1">
              <a:shade val="50000"/>
            </a:schemeClr>
          </a:lnRef>
          <a:fillRef idx="1">
            <a:schemeClr val="accent1"/>
          </a:fillRef>
          <a:effectRef idx="0">
            <a:schemeClr val="accent1"/>
          </a:effectRef>
          <a:fontRef idx="minor">
            <a:schemeClr val="lt1"/>
          </a:fontRef>
        </p:style>
      </p:sp>
      <p:sp>
        <p:nvSpPr>
          <p:cNvPr id="965" name="Freeform 965"/>
          <p:cNvSpPr/>
          <p:nvPr/>
        </p:nvSpPr>
        <p:spPr>
          <a:xfrm>
            <a:off x="3937701" y="2205630"/>
            <a:ext cx="84236" cy="84416"/>
          </a:xfrm>
          <a:custGeom>
            <a:avLst/>
            <a:gdLst/>
            <a:ahLst/>
            <a:cxnLst/>
            <a:rect l="0" t="0" r="0" b="0"/>
            <a:pathLst>
              <a:path w="257975" h="257963">
                <a:moveTo>
                  <a:pt x="257975" y="129020"/>
                </a:moveTo>
                <a:cubicBezTo>
                  <a:pt x="257950" y="200241"/>
                  <a:pt x="200178" y="257963"/>
                  <a:pt x="128956" y="257937"/>
                </a:cubicBezTo>
                <a:cubicBezTo>
                  <a:pt x="57722" y="257912"/>
                  <a:pt x="0" y="200152"/>
                  <a:pt x="26" y="128918"/>
                </a:cubicBezTo>
                <a:cubicBezTo>
                  <a:pt x="51" y="57722"/>
                  <a:pt x="57773" y="13"/>
                  <a:pt x="128969" y="0"/>
                </a:cubicBezTo>
                <a:cubicBezTo>
                  <a:pt x="200190" y="13"/>
                  <a:pt x="257912" y="57735"/>
                  <a:pt x="257925" y="128956"/>
                </a:cubicBezTo>
              </a:path>
            </a:pathLst>
          </a:custGeom>
          <a:solidFill>
            <a:srgbClr val="FFFFFF">
              <a:alpha val="100000"/>
            </a:srgbClr>
          </a:solidFill>
          <a:ln w="4146">
            <a:noFill/>
          </a:ln>
        </p:spPr>
        <p:style>
          <a:lnRef idx="2">
            <a:schemeClr val="accent1">
              <a:shade val="50000"/>
            </a:schemeClr>
          </a:lnRef>
          <a:fillRef idx="1">
            <a:schemeClr val="accent1"/>
          </a:fillRef>
          <a:effectRef idx="0">
            <a:schemeClr val="accent1"/>
          </a:effectRef>
          <a:fontRef idx="minor">
            <a:schemeClr val="lt1"/>
          </a:fontRef>
        </p:style>
      </p:sp>
      <p:sp>
        <p:nvSpPr>
          <p:cNvPr id="966" name="Freeform 966"/>
          <p:cNvSpPr/>
          <p:nvPr/>
        </p:nvSpPr>
        <p:spPr>
          <a:xfrm>
            <a:off x="4049282" y="2218323"/>
            <a:ext cx="167407" cy="291512"/>
          </a:xfrm>
          <a:custGeom>
            <a:avLst/>
            <a:gdLst/>
            <a:ahLst/>
            <a:cxnLst/>
            <a:rect l="0" t="0" r="0" b="0"/>
            <a:pathLst>
              <a:path w="512686" h="890811">
                <a:moveTo>
                  <a:pt x="459473" y="242837"/>
                </a:moveTo>
                <a:cubicBezTo>
                  <a:pt x="429375" y="138329"/>
                  <a:pt x="383261" y="0"/>
                  <a:pt x="256388" y="0"/>
                </a:cubicBezTo>
                <a:cubicBezTo>
                  <a:pt x="129528" y="0"/>
                  <a:pt x="79921" y="137046"/>
                  <a:pt x="53264" y="242837"/>
                </a:cubicBezTo>
                <a:lnTo>
                  <a:pt x="0" y="440004"/>
                </a:lnTo>
                <a:cubicBezTo>
                  <a:pt x="0" y="507149"/>
                  <a:pt x="69634" y="564871"/>
                  <a:pt x="156756" y="590982"/>
                </a:cubicBezTo>
                <a:lnTo>
                  <a:pt x="156756" y="805852"/>
                </a:lnTo>
                <a:cubicBezTo>
                  <a:pt x="156756" y="852773"/>
                  <a:pt x="201346" y="890811"/>
                  <a:pt x="256337" y="890811"/>
                </a:cubicBezTo>
                <a:cubicBezTo>
                  <a:pt x="311315" y="890811"/>
                  <a:pt x="355880" y="852712"/>
                  <a:pt x="355880" y="805852"/>
                </a:cubicBezTo>
                <a:lnTo>
                  <a:pt x="355880" y="590982"/>
                </a:lnTo>
                <a:cubicBezTo>
                  <a:pt x="442964" y="564909"/>
                  <a:pt x="512686" y="507162"/>
                  <a:pt x="512686" y="440004"/>
                </a:cubicBezTo>
                <a:close/>
                <a:moveTo>
                  <a:pt x="-196253" y="891400"/>
                </a:moveTo>
              </a:path>
            </a:pathLst>
          </a:custGeom>
          <a:solidFill>
            <a:srgbClr val="FFFFFF">
              <a:alpha val="100000"/>
            </a:srgbClr>
          </a:solidFill>
          <a:ln w="4146">
            <a:noFill/>
          </a:ln>
        </p:spPr>
        <p:style>
          <a:lnRef idx="2">
            <a:schemeClr val="accent1">
              <a:shade val="50000"/>
            </a:schemeClr>
          </a:lnRef>
          <a:fillRef idx="1">
            <a:schemeClr val="accent1"/>
          </a:fillRef>
          <a:effectRef idx="0">
            <a:schemeClr val="accent1"/>
          </a:effectRef>
          <a:fontRef idx="minor">
            <a:schemeClr val="lt1"/>
          </a:fontRef>
        </p:style>
      </p:sp>
      <p:sp>
        <p:nvSpPr>
          <p:cNvPr id="967" name="Freeform 967"/>
          <p:cNvSpPr/>
          <p:nvPr/>
        </p:nvSpPr>
        <p:spPr>
          <a:xfrm>
            <a:off x="4076109" y="2098900"/>
            <a:ext cx="113792" cy="114032"/>
          </a:xfrm>
          <a:custGeom>
            <a:avLst/>
            <a:gdLst/>
            <a:ahLst/>
            <a:cxnLst/>
            <a:rect l="0" t="0" r="0" b="0"/>
            <a:pathLst>
              <a:path w="348489" h="348462">
                <a:moveTo>
                  <a:pt x="174283" y="348462"/>
                </a:moveTo>
                <a:cubicBezTo>
                  <a:pt x="270498" y="348437"/>
                  <a:pt x="348489" y="270408"/>
                  <a:pt x="348489" y="174193"/>
                </a:cubicBezTo>
                <a:cubicBezTo>
                  <a:pt x="348489" y="77978"/>
                  <a:pt x="270409" y="0"/>
                  <a:pt x="174194" y="25"/>
                </a:cubicBezTo>
                <a:cubicBezTo>
                  <a:pt x="77991" y="51"/>
                  <a:pt x="26" y="78041"/>
                  <a:pt x="26" y="174244"/>
                </a:cubicBezTo>
                <a:cubicBezTo>
                  <a:pt x="0" y="270446"/>
                  <a:pt x="77978" y="348437"/>
                  <a:pt x="174181" y="348462"/>
                </a:cubicBezTo>
                <a:cubicBezTo>
                  <a:pt x="174206" y="348462"/>
                  <a:pt x="174244" y="348462"/>
                  <a:pt x="174283" y="348462"/>
                </a:cubicBezTo>
                <a:close/>
                <a:moveTo>
                  <a:pt x="-19100" y="1256334"/>
                </a:moveTo>
              </a:path>
            </a:pathLst>
          </a:custGeom>
          <a:solidFill>
            <a:srgbClr val="FFFFFF">
              <a:alpha val="100000"/>
            </a:srgbClr>
          </a:solidFill>
          <a:ln w="4146">
            <a:noFill/>
          </a:ln>
        </p:spPr>
        <p:style>
          <a:lnRef idx="2">
            <a:schemeClr val="accent1">
              <a:shade val="50000"/>
            </a:schemeClr>
          </a:lnRef>
          <a:fillRef idx="1">
            <a:schemeClr val="accent1"/>
          </a:fillRef>
          <a:effectRef idx="0">
            <a:schemeClr val="accent1"/>
          </a:effectRef>
          <a:fontRef idx="minor">
            <a:schemeClr val="lt1"/>
          </a:fontRef>
        </p:style>
      </p:sp>
      <p:sp>
        <p:nvSpPr>
          <p:cNvPr id="968" name="Freeform 968"/>
          <p:cNvSpPr/>
          <p:nvPr/>
        </p:nvSpPr>
        <p:spPr>
          <a:xfrm>
            <a:off x="3783980" y="2098900"/>
            <a:ext cx="113785" cy="114032"/>
          </a:xfrm>
          <a:custGeom>
            <a:avLst/>
            <a:gdLst/>
            <a:ahLst/>
            <a:cxnLst/>
            <a:rect l="0" t="0" r="0" b="0"/>
            <a:pathLst>
              <a:path w="348467" h="348462">
                <a:moveTo>
                  <a:pt x="174274" y="348462"/>
                </a:moveTo>
                <a:cubicBezTo>
                  <a:pt x="270489" y="348437"/>
                  <a:pt x="348467" y="270408"/>
                  <a:pt x="348442" y="174193"/>
                </a:cubicBezTo>
                <a:cubicBezTo>
                  <a:pt x="348416" y="77978"/>
                  <a:pt x="270400" y="0"/>
                  <a:pt x="174185" y="25"/>
                </a:cubicBezTo>
                <a:cubicBezTo>
                  <a:pt x="77981" y="51"/>
                  <a:pt x="9" y="78041"/>
                  <a:pt x="9" y="174244"/>
                </a:cubicBezTo>
                <a:cubicBezTo>
                  <a:pt x="0" y="270446"/>
                  <a:pt x="77985" y="348450"/>
                  <a:pt x="174198" y="348462"/>
                </a:cubicBezTo>
                <a:cubicBezTo>
                  <a:pt x="174223" y="348462"/>
                  <a:pt x="174249" y="348462"/>
                  <a:pt x="174274" y="348462"/>
                </a:cubicBezTo>
                <a:close/>
                <a:moveTo>
                  <a:pt x="875543" y="1256334"/>
                </a:moveTo>
              </a:path>
            </a:pathLst>
          </a:custGeom>
          <a:solidFill>
            <a:srgbClr val="FFFFFF">
              <a:alpha val="100000"/>
            </a:srgbClr>
          </a:solidFill>
          <a:ln w="4146">
            <a:noFill/>
          </a:ln>
        </p:spPr>
        <p:style>
          <a:lnRef idx="2">
            <a:schemeClr val="accent1">
              <a:shade val="50000"/>
            </a:schemeClr>
          </a:lnRef>
          <a:fillRef idx="1">
            <a:schemeClr val="accent1"/>
          </a:fillRef>
          <a:effectRef idx="0">
            <a:schemeClr val="accent1"/>
          </a:effectRef>
          <a:fontRef idx="minor">
            <a:schemeClr val="lt1"/>
          </a:fontRef>
        </p:style>
      </p:sp>
      <p:sp>
        <p:nvSpPr>
          <p:cNvPr id="969" name="Freeform 969"/>
          <p:cNvSpPr/>
          <p:nvPr/>
        </p:nvSpPr>
        <p:spPr>
          <a:xfrm>
            <a:off x="3773802" y="2218323"/>
            <a:ext cx="134185" cy="291517"/>
          </a:xfrm>
          <a:custGeom>
            <a:avLst/>
            <a:gdLst/>
            <a:ahLst/>
            <a:cxnLst/>
            <a:rect l="0" t="0" r="0" b="0"/>
            <a:pathLst>
              <a:path w="410944" h="890826">
                <a:moveTo>
                  <a:pt x="328686" y="0"/>
                </a:moveTo>
                <a:lnTo>
                  <a:pt x="82110" y="0"/>
                </a:lnTo>
                <a:cubicBezTo>
                  <a:pt x="36750" y="38"/>
                  <a:pt x="0" y="36817"/>
                  <a:pt x="0" y="82182"/>
                </a:cubicBezTo>
                <a:lnTo>
                  <a:pt x="0" y="447053"/>
                </a:lnTo>
                <a:cubicBezTo>
                  <a:pt x="10" y="492443"/>
                  <a:pt x="36801" y="529235"/>
                  <a:pt x="82187" y="529247"/>
                </a:cubicBezTo>
                <a:lnTo>
                  <a:pt x="105899" y="529247"/>
                </a:lnTo>
                <a:lnTo>
                  <a:pt x="105899" y="805867"/>
                </a:lnTo>
                <a:cubicBezTo>
                  <a:pt x="105899" y="852789"/>
                  <a:pt x="150505" y="890826"/>
                  <a:pt x="205509" y="890826"/>
                </a:cubicBezTo>
                <a:cubicBezTo>
                  <a:pt x="260500" y="890826"/>
                  <a:pt x="305051" y="852728"/>
                  <a:pt x="305051" y="805867"/>
                </a:cubicBezTo>
                <a:lnTo>
                  <a:pt x="305051" y="529222"/>
                </a:lnTo>
                <a:lnTo>
                  <a:pt x="328724" y="529222"/>
                </a:lnTo>
                <a:cubicBezTo>
                  <a:pt x="374114" y="529222"/>
                  <a:pt x="410906" y="492430"/>
                  <a:pt x="410918" y="447040"/>
                </a:cubicBezTo>
                <a:lnTo>
                  <a:pt x="410918" y="82182"/>
                </a:lnTo>
                <a:cubicBezTo>
                  <a:pt x="410944" y="36817"/>
                  <a:pt x="374177" y="26"/>
                  <a:pt x="328813" y="0"/>
                </a:cubicBezTo>
                <a:cubicBezTo>
                  <a:pt x="328800" y="0"/>
                  <a:pt x="328775" y="0"/>
                  <a:pt x="328762" y="0"/>
                </a:cubicBezTo>
                <a:close/>
                <a:moveTo>
                  <a:pt x="890242" y="891400"/>
                </a:moveTo>
              </a:path>
            </a:pathLst>
          </a:custGeom>
          <a:solidFill>
            <a:srgbClr val="FFFFFF">
              <a:alpha val="100000"/>
            </a:srgbClr>
          </a:solidFill>
          <a:ln w="4146">
            <a:noFill/>
          </a:ln>
        </p:spPr>
        <p:style>
          <a:lnRef idx="2">
            <a:schemeClr val="accent1">
              <a:shade val="50000"/>
            </a:schemeClr>
          </a:lnRef>
          <a:fillRef idx="1">
            <a:schemeClr val="accent1"/>
          </a:fillRef>
          <a:effectRef idx="0">
            <a:schemeClr val="accent1"/>
          </a:effectRef>
          <a:fontRef idx="minor">
            <a:schemeClr val="lt1"/>
          </a:fontRef>
        </p:style>
      </p:sp>
      <p:sp>
        <p:nvSpPr>
          <p:cNvPr id="970" name="Freeform 970"/>
          <p:cNvSpPr/>
          <p:nvPr/>
        </p:nvSpPr>
        <p:spPr>
          <a:xfrm>
            <a:off x="3082617" y="1615993"/>
            <a:ext cx="463409" cy="618062"/>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130778">
            <a:noFill/>
          </a:ln>
        </p:spPr>
        <p:style>
          <a:lnRef idx="2">
            <a:schemeClr val="accent1">
              <a:shade val="50000"/>
            </a:schemeClr>
          </a:lnRef>
          <a:fillRef idx="1">
            <a:schemeClr val="accent1"/>
          </a:fillRef>
          <a:effectRef idx="0">
            <a:schemeClr val="accent1"/>
          </a:effectRef>
          <a:fontRef idx="minor">
            <a:schemeClr val="lt1"/>
          </a:fontRef>
        </p:style>
      </p:sp>
      <p:sp>
        <p:nvSpPr>
          <p:cNvPr id="971" name="Freeform 971"/>
          <p:cNvSpPr/>
          <p:nvPr/>
        </p:nvSpPr>
        <p:spPr>
          <a:xfrm>
            <a:off x="3260861" y="2149826"/>
            <a:ext cx="66800" cy="345938"/>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130778">
            <a:noFill/>
          </a:ln>
        </p:spPr>
        <p:style>
          <a:lnRef idx="2">
            <a:schemeClr val="accent1">
              <a:shade val="50000"/>
            </a:schemeClr>
          </a:lnRef>
          <a:fillRef idx="1">
            <a:schemeClr val="accent1"/>
          </a:fillRef>
          <a:effectRef idx="0">
            <a:schemeClr val="accent1"/>
          </a:effectRef>
          <a:fontRef idx="minor">
            <a:schemeClr val="lt1"/>
          </a:fontRef>
        </p:style>
      </p:sp>
      <p:sp>
        <p:nvSpPr>
          <p:cNvPr id="972" name="Freeform 972"/>
          <p:cNvSpPr/>
          <p:nvPr/>
        </p:nvSpPr>
        <p:spPr>
          <a:xfrm>
            <a:off x="4878888" y="2079819"/>
            <a:ext cx="97712" cy="413589"/>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100473">
            <a:noFill/>
          </a:ln>
        </p:spPr>
        <p:style>
          <a:lnRef idx="2">
            <a:schemeClr val="accent1">
              <a:shade val="50000"/>
            </a:schemeClr>
          </a:lnRef>
          <a:fillRef idx="1">
            <a:schemeClr val="accent1"/>
          </a:fillRef>
          <a:effectRef idx="0">
            <a:schemeClr val="accent1"/>
          </a:effectRef>
          <a:fontRef idx="minor">
            <a:schemeClr val="lt1"/>
          </a:fontRef>
        </p:style>
      </p:sp>
      <p:sp>
        <p:nvSpPr>
          <p:cNvPr id="973" name="Freeform 973"/>
          <p:cNvSpPr/>
          <p:nvPr/>
        </p:nvSpPr>
        <p:spPr>
          <a:xfrm>
            <a:off x="4774709" y="1669875"/>
            <a:ext cx="306072" cy="521027"/>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100473">
            <a:noFill/>
          </a:ln>
        </p:spPr>
        <p:style>
          <a:lnRef idx="2">
            <a:schemeClr val="accent1">
              <a:shade val="50000"/>
            </a:schemeClr>
          </a:lnRef>
          <a:fillRef idx="1">
            <a:schemeClr val="accent1"/>
          </a:fillRef>
          <a:effectRef idx="0">
            <a:schemeClr val="accent1"/>
          </a:effectRef>
          <a:fontRef idx="minor">
            <a:schemeClr val="lt1"/>
          </a:fontRef>
        </p:style>
      </p:sp>
      <p:sp>
        <p:nvSpPr>
          <p:cNvPr id="974" name="Freeform 974"/>
          <p:cNvSpPr/>
          <p:nvPr/>
        </p:nvSpPr>
        <p:spPr>
          <a:xfrm>
            <a:off x="3476427" y="1966803"/>
            <a:ext cx="272252" cy="361767"/>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76832">
            <a:noFill/>
          </a:ln>
        </p:spPr>
        <p:style>
          <a:lnRef idx="2">
            <a:schemeClr val="accent1">
              <a:shade val="50000"/>
            </a:schemeClr>
          </a:lnRef>
          <a:fillRef idx="1">
            <a:schemeClr val="accent1"/>
          </a:fillRef>
          <a:effectRef idx="0">
            <a:schemeClr val="accent1"/>
          </a:effectRef>
          <a:fontRef idx="minor">
            <a:schemeClr val="lt1"/>
          </a:fontRef>
        </p:style>
      </p:sp>
      <p:sp>
        <p:nvSpPr>
          <p:cNvPr id="975" name="Freeform 975"/>
          <p:cNvSpPr/>
          <p:nvPr/>
        </p:nvSpPr>
        <p:spPr>
          <a:xfrm>
            <a:off x="3581144" y="2279269"/>
            <a:ext cx="39244" cy="202486"/>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76832">
            <a:noFill/>
          </a:ln>
        </p:spPr>
        <p:style>
          <a:lnRef idx="2">
            <a:schemeClr val="accent1">
              <a:shade val="50000"/>
            </a:schemeClr>
          </a:lnRef>
          <a:fillRef idx="1">
            <a:schemeClr val="accent1"/>
          </a:fillRef>
          <a:effectRef idx="0">
            <a:schemeClr val="accent1"/>
          </a:effectRef>
          <a:fontRef idx="minor">
            <a:schemeClr val="lt1"/>
          </a:fontRef>
        </p:style>
      </p:sp>
      <p:sp>
        <p:nvSpPr>
          <p:cNvPr id="976" name="Freeform 976"/>
          <p:cNvSpPr/>
          <p:nvPr/>
        </p:nvSpPr>
        <p:spPr>
          <a:xfrm rot="10800000" flipV="1">
            <a:off x="2905608" y="2090194"/>
            <a:ext cx="74797" cy="74821"/>
          </a:xfrm>
          <a:custGeom>
            <a:avLst/>
            <a:gdLst/>
            <a:ahLst/>
            <a:cxnLst/>
            <a:rect l="0" t="0" r="0" b="0"/>
            <a:pathLst>
              <a:path w="440308" h="440435">
                <a:moveTo>
                  <a:pt x="440308" y="220218"/>
                </a:moveTo>
                <a:cubicBezTo>
                  <a:pt x="440308" y="341884"/>
                  <a:pt x="341756" y="440435"/>
                  <a:pt x="220179" y="440435"/>
                </a:cubicBezTo>
                <a:cubicBezTo>
                  <a:pt x="98577" y="440435"/>
                  <a:pt x="0" y="341884"/>
                  <a:pt x="0" y="220218"/>
                </a:cubicBezTo>
                <a:cubicBezTo>
                  <a:pt x="0" y="98552"/>
                  <a:pt x="98577" y="0"/>
                  <a:pt x="220179" y="0"/>
                </a:cubicBezTo>
                <a:cubicBezTo>
                  <a:pt x="341756" y="0"/>
                  <a:pt x="440308" y="98552"/>
                  <a:pt x="440308" y="220218"/>
                </a:cubicBezTo>
              </a:path>
            </a:pathLst>
          </a:custGeom>
          <a:solidFill>
            <a:srgbClr val="FFFFFF">
              <a:alpha val="100000"/>
            </a:srgbClr>
          </a:solidFill>
          <a:ln w="2157">
            <a:noFill/>
          </a:ln>
        </p:spPr>
        <p:style>
          <a:lnRef idx="2">
            <a:schemeClr val="accent1">
              <a:shade val="50000"/>
            </a:schemeClr>
          </a:lnRef>
          <a:fillRef idx="1">
            <a:schemeClr val="accent1"/>
          </a:fillRef>
          <a:effectRef idx="0">
            <a:schemeClr val="accent1"/>
          </a:effectRef>
          <a:fontRef idx="minor">
            <a:schemeClr val="lt1"/>
          </a:fontRef>
        </p:style>
      </p:sp>
      <p:sp>
        <p:nvSpPr>
          <p:cNvPr id="977" name="Freeform 977"/>
          <p:cNvSpPr/>
          <p:nvPr/>
        </p:nvSpPr>
        <p:spPr>
          <a:xfrm rot="10800000" flipV="1">
            <a:off x="2781124" y="2181002"/>
            <a:ext cx="277240" cy="264680"/>
          </a:xfrm>
          <a:custGeom>
            <a:avLst/>
            <a:gdLst/>
            <a:ahLst/>
            <a:cxnLst/>
            <a:rect l="0" t="0" r="0" b="0"/>
            <a:pathLst>
              <a:path w="1632014" h="1558036">
                <a:moveTo>
                  <a:pt x="1344739" y="830021"/>
                </a:moveTo>
                <a:cubicBezTo>
                  <a:pt x="1334071" y="808824"/>
                  <a:pt x="1317689" y="791019"/>
                  <a:pt x="1297496" y="778586"/>
                </a:cubicBezTo>
                <a:cubicBezTo>
                  <a:pt x="1277176" y="766140"/>
                  <a:pt x="1253934" y="759548"/>
                  <a:pt x="1230186" y="759548"/>
                </a:cubicBezTo>
                <a:lnTo>
                  <a:pt x="853376" y="759548"/>
                </a:lnTo>
                <a:lnTo>
                  <a:pt x="853376" y="200151"/>
                </a:lnTo>
                <a:cubicBezTo>
                  <a:pt x="853376" y="147066"/>
                  <a:pt x="832295" y="96138"/>
                  <a:pt x="794829" y="58673"/>
                </a:cubicBezTo>
                <a:cubicBezTo>
                  <a:pt x="757237" y="21082"/>
                  <a:pt x="706336" y="0"/>
                  <a:pt x="653250" y="0"/>
                </a:cubicBezTo>
                <a:lnTo>
                  <a:pt x="102172" y="0"/>
                </a:lnTo>
                <a:cubicBezTo>
                  <a:pt x="75108" y="126"/>
                  <a:pt x="49200" y="10922"/>
                  <a:pt x="30061" y="30098"/>
                </a:cubicBezTo>
                <a:cubicBezTo>
                  <a:pt x="10922" y="49148"/>
                  <a:pt x="127" y="75057"/>
                  <a:pt x="0" y="102107"/>
                </a:cubicBezTo>
                <a:lnTo>
                  <a:pt x="0" y="423545"/>
                </a:lnTo>
                <a:cubicBezTo>
                  <a:pt x="0" y="450723"/>
                  <a:pt x="10782" y="476758"/>
                  <a:pt x="29972" y="496061"/>
                </a:cubicBezTo>
                <a:cubicBezTo>
                  <a:pt x="49174" y="515239"/>
                  <a:pt x="75235" y="526161"/>
                  <a:pt x="102413" y="526161"/>
                </a:cubicBezTo>
                <a:cubicBezTo>
                  <a:pt x="129591" y="526161"/>
                  <a:pt x="155664" y="515365"/>
                  <a:pt x="174917" y="496189"/>
                </a:cubicBezTo>
                <a:cubicBezTo>
                  <a:pt x="194158" y="477011"/>
                  <a:pt x="205003" y="450976"/>
                  <a:pt x="205067" y="423798"/>
                </a:cubicBezTo>
                <a:lnTo>
                  <a:pt x="205067" y="204342"/>
                </a:lnTo>
                <a:lnTo>
                  <a:pt x="467449" y="204342"/>
                </a:lnTo>
                <a:lnTo>
                  <a:pt x="467449" y="820026"/>
                </a:lnTo>
                <a:cubicBezTo>
                  <a:pt x="467449" y="872274"/>
                  <a:pt x="488201" y="922388"/>
                  <a:pt x="525145" y="959332"/>
                </a:cubicBezTo>
                <a:cubicBezTo>
                  <a:pt x="562102" y="996289"/>
                  <a:pt x="612216" y="1017041"/>
                  <a:pt x="664464" y="1017041"/>
                </a:cubicBezTo>
                <a:lnTo>
                  <a:pt x="1150937" y="1017041"/>
                </a:lnTo>
                <a:lnTo>
                  <a:pt x="1383348" y="1481797"/>
                </a:lnTo>
                <a:cubicBezTo>
                  <a:pt x="1398461" y="1512722"/>
                  <a:pt x="1425511" y="1536255"/>
                  <a:pt x="1458151" y="1547152"/>
                </a:cubicBezTo>
                <a:cubicBezTo>
                  <a:pt x="1490917" y="1558036"/>
                  <a:pt x="1526604" y="1555356"/>
                  <a:pt x="1557211" y="1539735"/>
                </a:cubicBezTo>
                <a:cubicBezTo>
                  <a:pt x="1587945" y="1524101"/>
                  <a:pt x="1611058" y="1496821"/>
                  <a:pt x="1621599" y="1463979"/>
                </a:cubicBezTo>
                <a:cubicBezTo>
                  <a:pt x="1632014" y="1431137"/>
                  <a:pt x="1628839" y="1395488"/>
                  <a:pt x="1612709" y="1365008"/>
                </a:cubicBezTo>
                <a:close/>
                <a:moveTo>
                  <a:pt x="530847" y="1874011"/>
                </a:moveTo>
              </a:path>
            </a:pathLst>
          </a:custGeom>
          <a:solidFill>
            <a:srgbClr val="FFFFFF">
              <a:alpha val="100000"/>
            </a:srgbClr>
          </a:solidFill>
          <a:ln w="2157">
            <a:noFill/>
          </a:ln>
        </p:spPr>
        <p:style>
          <a:lnRef idx="2">
            <a:schemeClr val="accent1">
              <a:shade val="50000"/>
            </a:schemeClr>
          </a:lnRef>
          <a:fillRef idx="1">
            <a:schemeClr val="accent1"/>
          </a:fillRef>
          <a:effectRef idx="0">
            <a:schemeClr val="accent1"/>
          </a:effectRef>
          <a:fontRef idx="minor">
            <a:schemeClr val="lt1"/>
          </a:fontRef>
        </p:style>
      </p:sp>
      <p:sp>
        <p:nvSpPr>
          <p:cNvPr id="978" name="Freeform 978"/>
          <p:cNvSpPr/>
          <p:nvPr/>
        </p:nvSpPr>
        <p:spPr>
          <a:xfrm rot="10800000" flipV="1">
            <a:off x="2874973" y="2290343"/>
            <a:ext cx="220860" cy="203657"/>
          </a:xfrm>
          <a:custGeom>
            <a:avLst/>
            <a:gdLst/>
            <a:ahLst/>
            <a:cxnLst/>
            <a:rect l="0" t="0" r="0" b="0"/>
            <a:pathLst>
              <a:path w="1300125" h="1198824">
                <a:moveTo>
                  <a:pt x="1210335" y="537019"/>
                </a:moveTo>
                <a:cubicBezTo>
                  <a:pt x="1183284" y="532726"/>
                  <a:pt x="1155598" y="539280"/>
                  <a:pt x="1133373" y="555256"/>
                </a:cubicBezTo>
                <a:cubicBezTo>
                  <a:pt x="1111148" y="571245"/>
                  <a:pt x="1096162" y="595363"/>
                  <a:pt x="1091590" y="622363"/>
                </a:cubicBezTo>
                <a:cubicBezTo>
                  <a:pt x="1075970" y="718248"/>
                  <a:pt x="1029106" y="806297"/>
                  <a:pt x="958418" y="872871"/>
                </a:cubicBezTo>
                <a:cubicBezTo>
                  <a:pt x="887679" y="939444"/>
                  <a:pt x="796938" y="980808"/>
                  <a:pt x="700291" y="990587"/>
                </a:cubicBezTo>
                <a:cubicBezTo>
                  <a:pt x="603631" y="1000340"/>
                  <a:pt x="506476" y="977950"/>
                  <a:pt x="423837" y="926858"/>
                </a:cubicBezTo>
                <a:cubicBezTo>
                  <a:pt x="341211" y="875779"/>
                  <a:pt x="277749" y="798855"/>
                  <a:pt x="243294" y="708024"/>
                </a:cubicBezTo>
                <a:cubicBezTo>
                  <a:pt x="208839" y="617207"/>
                  <a:pt x="205296" y="517550"/>
                  <a:pt x="233236" y="424522"/>
                </a:cubicBezTo>
                <a:cubicBezTo>
                  <a:pt x="261176" y="331482"/>
                  <a:pt x="319037" y="250266"/>
                  <a:pt x="397828" y="193459"/>
                </a:cubicBezTo>
                <a:cubicBezTo>
                  <a:pt x="427749" y="171678"/>
                  <a:pt x="443789" y="135597"/>
                  <a:pt x="439890" y="98793"/>
                </a:cubicBezTo>
                <a:cubicBezTo>
                  <a:pt x="435991" y="61988"/>
                  <a:pt x="412750" y="30060"/>
                  <a:pt x="378930" y="15024"/>
                </a:cubicBezTo>
                <a:cubicBezTo>
                  <a:pt x="345097" y="0"/>
                  <a:pt x="305829" y="4165"/>
                  <a:pt x="275908" y="25946"/>
                </a:cubicBezTo>
                <a:cubicBezTo>
                  <a:pt x="184760" y="92163"/>
                  <a:pt x="112357" y="180886"/>
                  <a:pt x="65761" y="283464"/>
                </a:cubicBezTo>
                <a:cubicBezTo>
                  <a:pt x="19164" y="386029"/>
                  <a:pt x="0" y="498957"/>
                  <a:pt x="10122" y="611162"/>
                </a:cubicBezTo>
                <a:cubicBezTo>
                  <a:pt x="25159" y="771652"/>
                  <a:pt x="99467" y="920788"/>
                  <a:pt x="218542" y="1029436"/>
                </a:cubicBezTo>
                <a:cubicBezTo>
                  <a:pt x="337630" y="1138107"/>
                  <a:pt x="492900" y="1198499"/>
                  <a:pt x="654101" y="1198824"/>
                </a:cubicBezTo>
                <a:cubicBezTo>
                  <a:pt x="674586" y="1198824"/>
                  <a:pt x="695312" y="1198824"/>
                  <a:pt x="715798" y="1195898"/>
                </a:cubicBezTo>
                <a:cubicBezTo>
                  <a:pt x="858584" y="1182688"/>
                  <a:pt x="992912" y="1122522"/>
                  <a:pt x="1097940" y="1024788"/>
                </a:cubicBezTo>
                <a:cubicBezTo>
                  <a:pt x="1202843" y="927049"/>
                  <a:pt x="1272312" y="797267"/>
                  <a:pt x="1295679" y="655789"/>
                </a:cubicBezTo>
                <a:cubicBezTo>
                  <a:pt x="1300125" y="628713"/>
                  <a:pt x="1293648" y="601002"/>
                  <a:pt x="1277645" y="578726"/>
                </a:cubicBezTo>
                <a:cubicBezTo>
                  <a:pt x="1261517" y="556463"/>
                  <a:pt x="1237387" y="541464"/>
                  <a:pt x="1210335" y="537032"/>
                </a:cubicBezTo>
                <a:close/>
                <a:moveTo>
                  <a:pt x="400774" y="1230375"/>
                </a:moveTo>
              </a:path>
            </a:pathLst>
          </a:custGeom>
          <a:solidFill>
            <a:srgbClr val="FFFFFF">
              <a:alpha val="100000"/>
            </a:srgbClr>
          </a:solidFill>
          <a:ln w="2157">
            <a:noFill/>
          </a:ln>
        </p:spPr>
        <p:style>
          <a:lnRef idx="2">
            <a:schemeClr val="accent1">
              <a:shade val="50000"/>
            </a:schemeClr>
          </a:lnRef>
          <a:fillRef idx="1">
            <a:schemeClr val="accent1"/>
          </a:fillRef>
          <a:effectRef idx="0">
            <a:schemeClr val="accent1"/>
          </a:effectRef>
          <a:fontRef idx="minor">
            <a:schemeClr val="lt1"/>
          </a:fontRef>
        </p:style>
      </p:sp>
      <p:sp>
        <p:nvSpPr>
          <p:cNvPr id="979" name="Freeform 979"/>
          <p:cNvSpPr/>
          <p:nvPr/>
        </p:nvSpPr>
        <p:spPr>
          <a:xfrm>
            <a:off x="4195571" y="1712977"/>
            <a:ext cx="286513" cy="550164"/>
          </a:xfrm>
          <a:custGeom>
            <a:avLst/>
            <a:gdLst/>
            <a:ahLst/>
            <a:cxnLst/>
            <a:rect l="0" t="0" r="0" b="0"/>
            <a:pathLst>
              <a:path w="286513" h="550164">
                <a:moveTo>
                  <a:pt x="286132" y="192151"/>
                </a:moveTo>
                <a:lnTo>
                  <a:pt x="266574" y="222631"/>
                </a:lnTo>
                <a:lnTo>
                  <a:pt x="249048" y="249935"/>
                </a:lnTo>
                <a:lnTo>
                  <a:pt x="272543" y="272288"/>
                </a:lnTo>
                <a:lnTo>
                  <a:pt x="286513" y="285622"/>
                </a:lnTo>
                <a:lnTo>
                  <a:pt x="221488" y="387603"/>
                </a:lnTo>
                <a:lnTo>
                  <a:pt x="188214" y="439927"/>
                </a:lnTo>
                <a:lnTo>
                  <a:pt x="172594" y="464312"/>
                </a:lnTo>
                <a:lnTo>
                  <a:pt x="172213" y="464946"/>
                </a:lnTo>
                <a:lnTo>
                  <a:pt x="185801" y="480187"/>
                </a:lnTo>
                <a:lnTo>
                  <a:pt x="192025" y="487045"/>
                </a:lnTo>
                <a:lnTo>
                  <a:pt x="200025" y="496062"/>
                </a:lnTo>
                <a:lnTo>
                  <a:pt x="211201" y="508634"/>
                </a:lnTo>
                <a:lnTo>
                  <a:pt x="191389" y="550164"/>
                </a:lnTo>
                <a:lnTo>
                  <a:pt x="146558" y="550164"/>
                </a:lnTo>
                <a:lnTo>
                  <a:pt x="146558" y="496062"/>
                </a:lnTo>
                <a:lnTo>
                  <a:pt x="146558" y="480187"/>
                </a:lnTo>
                <a:lnTo>
                  <a:pt x="146558" y="464312"/>
                </a:lnTo>
                <a:lnTo>
                  <a:pt x="0" y="464312"/>
                </a:lnTo>
                <a:lnTo>
                  <a:pt x="205740" y="0"/>
                </a:lnTo>
                <a:close/>
                <a:moveTo>
                  <a:pt x="757301" y="514502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80" name="Freeform 980"/>
          <p:cNvSpPr/>
          <p:nvPr/>
        </p:nvSpPr>
        <p:spPr>
          <a:xfrm>
            <a:off x="4383023" y="1758697"/>
            <a:ext cx="467868" cy="740663"/>
          </a:xfrm>
          <a:custGeom>
            <a:avLst/>
            <a:gdLst/>
            <a:ahLst/>
            <a:cxnLst/>
            <a:rect l="0" t="0" r="0" b="0"/>
            <a:pathLst>
              <a:path w="467868" h="740663">
                <a:moveTo>
                  <a:pt x="278638" y="623569"/>
                </a:moveTo>
                <a:lnTo>
                  <a:pt x="278638" y="643127"/>
                </a:lnTo>
                <a:lnTo>
                  <a:pt x="278638" y="690118"/>
                </a:lnTo>
                <a:lnTo>
                  <a:pt x="336805" y="690118"/>
                </a:lnTo>
                <a:cubicBezTo>
                  <a:pt x="346075" y="690118"/>
                  <a:pt x="354838" y="693927"/>
                  <a:pt x="361442" y="700532"/>
                </a:cubicBezTo>
                <a:lnTo>
                  <a:pt x="387350" y="726948"/>
                </a:lnTo>
                <a:cubicBezTo>
                  <a:pt x="389636" y="729233"/>
                  <a:pt x="390272" y="732663"/>
                  <a:pt x="389002" y="735711"/>
                </a:cubicBezTo>
                <a:cubicBezTo>
                  <a:pt x="387731" y="738758"/>
                  <a:pt x="384811" y="740663"/>
                  <a:pt x="381636" y="740663"/>
                </a:cubicBezTo>
                <a:lnTo>
                  <a:pt x="82297" y="740663"/>
                </a:lnTo>
                <a:cubicBezTo>
                  <a:pt x="78994" y="740663"/>
                  <a:pt x="76073" y="738758"/>
                  <a:pt x="74804" y="735711"/>
                </a:cubicBezTo>
                <a:cubicBezTo>
                  <a:pt x="73534" y="732663"/>
                  <a:pt x="74296" y="729233"/>
                  <a:pt x="76455" y="726948"/>
                </a:cubicBezTo>
                <a:lnTo>
                  <a:pt x="102490" y="700532"/>
                </a:lnTo>
                <a:cubicBezTo>
                  <a:pt x="108967" y="693927"/>
                  <a:pt x="117856" y="690118"/>
                  <a:pt x="127128" y="690118"/>
                </a:cubicBezTo>
                <a:lnTo>
                  <a:pt x="175768" y="690118"/>
                </a:lnTo>
                <a:lnTo>
                  <a:pt x="175768" y="643127"/>
                </a:lnTo>
                <a:lnTo>
                  <a:pt x="175768" y="623569"/>
                </a:lnTo>
                <a:lnTo>
                  <a:pt x="175768" y="604012"/>
                </a:lnTo>
                <a:lnTo>
                  <a:pt x="0" y="604012"/>
                </a:lnTo>
                <a:lnTo>
                  <a:pt x="70993" y="456183"/>
                </a:lnTo>
                <a:lnTo>
                  <a:pt x="65660" y="450214"/>
                </a:lnTo>
                <a:lnTo>
                  <a:pt x="51436" y="434339"/>
                </a:lnTo>
                <a:lnTo>
                  <a:pt x="45974" y="428244"/>
                </a:lnTo>
                <a:lnTo>
                  <a:pt x="37211" y="418464"/>
                </a:lnTo>
                <a:lnTo>
                  <a:pt x="34291" y="415163"/>
                </a:lnTo>
                <a:lnTo>
                  <a:pt x="45974" y="396748"/>
                </a:lnTo>
                <a:lnTo>
                  <a:pt x="141605" y="247142"/>
                </a:lnTo>
                <a:lnTo>
                  <a:pt x="150115" y="233807"/>
                </a:lnTo>
                <a:lnTo>
                  <a:pt x="126619" y="211582"/>
                </a:lnTo>
                <a:lnTo>
                  <a:pt x="112649" y="198246"/>
                </a:lnTo>
                <a:lnTo>
                  <a:pt x="117730" y="190373"/>
                </a:lnTo>
                <a:lnTo>
                  <a:pt x="128143" y="174244"/>
                </a:lnTo>
                <a:lnTo>
                  <a:pt x="138557" y="158114"/>
                </a:lnTo>
                <a:lnTo>
                  <a:pt x="240538" y="0"/>
                </a:lnTo>
                <a:lnTo>
                  <a:pt x="355219" y="198246"/>
                </a:lnTo>
                <a:lnTo>
                  <a:pt x="317755" y="233807"/>
                </a:lnTo>
                <a:lnTo>
                  <a:pt x="433579" y="415163"/>
                </a:lnTo>
                <a:lnTo>
                  <a:pt x="396875" y="456183"/>
                </a:lnTo>
                <a:lnTo>
                  <a:pt x="467868" y="604012"/>
                </a:lnTo>
                <a:lnTo>
                  <a:pt x="278638" y="604012"/>
                </a:lnTo>
                <a:close/>
                <a:moveTo>
                  <a:pt x="92711" y="509930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981" name="Picture 98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555838" y="1480169"/>
            <a:ext cx="1165478" cy="1044961"/>
          </a:xfrm>
          <a:prstGeom prst="rect">
            <a:avLst/>
          </a:prstGeom>
          <a:noFill/>
        </p:spPr>
      </p:pic>
      <p:sp>
        <p:nvSpPr>
          <p:cNvPr id="982" name="Rectangle 982"/>
          <p:cNvSpPr/>
          <p:nvPr/>
        </p:nvSpPr>
        <p:spPr>
          <a:xfrm>
            <a:off x="840400" y="267775"/>
            <a:ext cx="6721754" cy="365759"/>
          </a:xfrm>
          <a:prstGeom prst="rect">
            <a:avLst/>
          </a:prstGeom>
        </p:spPr>
        <p:txBody>
          <a:bodyPr wrap="none" lIns="0" tIns="0" rIns="0" bIns="0">
            <a:spAutoFit/>
          </a:bodyPr>
          <a:lstStyle/>
          <a:p>
            <a:pPr marL="0"/>
            <a:r>
              <a:rPr lang="en-US" sz="2400" b="1" i="0" spc="0" baseline="0">
                <a:solidFill>
                  <a:srgbClr val="000000"/>
                </a:solidFill>
                <a:latin typeface="Calibri-Bold"/>
              </a:rPr>
              <a:t>A Sa</a:t>
            </a:r>
            <a:r>
              <a:rPr lang="en-US" sz="2400" b="1" i="0" spc="0" baseline="0">
                <a:solidFill>
                  <a:srgbClr val="000000"/>
                </a:solidFill>
                <a:latin typeface="Calibri"/>
              </a:rPr>
              <a:t>f</a:t>
            </a:r>
            <a:r>
              <a:rPr lang="en-US" sz="2400" b="1" i="0" spc="0" baseline="0">
                <a:solidFill>
                  <a:srgbClr val="000000"/>
                </a:solidFill>
                <a:latin typeface="Calibri-Bold"/>
              </a:rPr>
              <a:t>e, Healthy, and </a:t>
            </a:r>
            <a:r>
              <a:rPr lang="en-US" sz="2400" b="1" i="0" spc="0" baseline="0">
                <a:solidFill>
                  <a:srgbClr val="000000"/>
                </a:solidFill>
                <a:latin typeface="Calibri"/>
              </a:rPr>
              <a:t>C</a:t>
            </a:r>
            <a:r>
              <a:rPr lang="en-US" sz="2400" b="1" i="0" spc="0" baseline="0">
                <a:solidFill>
                  <a:srgbClr val="000000"/>
                </a:solidFill>
                <a:latin typeface="Calibri-Bold"/>
              </a:rPr>
              <a:t>om</a:t>
            </a:r>
            <a:r>
              <a:rPr lang="en-US" sz="2400" b="1" i="0" spc="0" baseline="0">
                <a:solidFill>
                  <a:srgbClr val="000000"/>
                </a:solidFill>
                <a:latin typeface="Calibri"/>
              </a:rPr>
              <a:t>f</a:t>
            </a:r>
            <a:r>
              <a:rPr lang="en-US" sz="2400" b="1" i="0" spc="0" baseline="0">
                <a:solidFill>
                  <a:srgbClr val="000000"/>
                </a:solidFill>
                <a:latin typeface="Calibri-Bold"/>
              </a:rPr>
              <a:t>orta</a:t>
            </a:r>
            <a:r>
              <a:rPr lang="en-US" sz="2400" b="1" i="0" spc="0" baseline="0">
                <a:solidFill>
                  <a:srgbClr val="000000"/>
                </a:solidFill>
                <a:latin typeface="Calibri"/>
              </a:rPr>
              <a:t>b</a:t>
            </a:r>
            <a:r>
              <a:rPr lang="en-US" sz="2400" b="1" i="0" spc="0" baseline="0">
                <a:solidFill>
                  <a:srgbClr val="000000"/>
                </a:solidFill>
                <a:latin typeface="Calibri-Bold"/>
              </a:rPr>
              <a:t>le Living Environment</a:t>
            </a:r>
          </a:p>
        </p:txBody>
      </p:sp>
      <p:sp>
        <p:nvSpPr>
          <p:cNvPr id="983" name="Rectangle 983"/>
          <p:cNvSpPr/>
          <p:nvPr/>
        </p:nvSpPr>
        <p:spPr>
          <a:xfrm>
            <a:off x="11159363" y="6191394"/>
            <a:ext cx="192119" cy="275806"/>
          </a:xfrm>
          <a:prstGeom prst="rect">
            <a:avLst/>
          </a:prstGeom>
        </p:spPr>
        <p:txBody>
          <a:bodyPr wrap="none" lIns="0" tIns="0" rIns="0" bIns="0">
            <a:spAutoFit/>
          </a:bodyPr>
          <a:lstStyle/>
          <a:p>
            <a:pPr marL="0"/>
            <a:r>
              <a:rPr lang="en-US" sz="1403" b="0" i="0" spc="0" baseline="0">
                <a:solidFill>
                  <a:srgbClr val="000000"/>
                </a:solidFill>
                <a:latin typeface="SegoeUI"/>
              </a:rPr>
              <a:t>18</a:t>
            </a:r>
          </a:p>
        </p:txBody>
      </p:sp>
      <p:sp>
        <p:nvSpPr>
          <p:cNvPr id="984" name="Rectangle 984"/>
          <p:cNvSpPr/>
          <p:nvPr/>
        </p:nvSpPr>
        <p:spPr>
          <a:xfrm>
            <a:off x="5792089" y="837174"/>
            <a:ext cx="5359450" cy="395146"/>
          </a:xfrm>
          <a:prstGeom prst="rect">
            <a:avLst/>
          </a:prstGeom>
        </p:spPr>
        <p:txBody>
          <a:bodyPr wrap="none" lIns="0" tIns="0" rIns="0" bIns="0">
            <a:spAutoFit/>
          </a:bodyPr>
          <a:lstStyle/>
          <a:p>
            <a:pPr marL="0"/>
            <a:r>
              <a:rPr lang="en-US" sz="1200" b="1" i="0" spc="0" baseline="0">
                <a:solidFill>
                  <a:srgbClr val="FFFFFF"/>
                </a:solidFill>
                <a:latin typeface="Barlow,Bold"/>
              </a:rPr>
              <a:t>The </a:t>
            </a:r>
            <a:r>
              <a:rPr lang="en-US" sz="1200" b="1" i="0" spc="0" baseline="0">
                <a:solidFill>
                  <a:srgbClr val="FFFFFF"/>
                </a:solidFill>
                <a:latin typeface="Arial"/>
              </a:rPr>
              <a:t>q</a:t>
            </a:r>
            <a:r>
              <a:rPr lang="en-US" sz="1200" b="1" i="0" spc="0" baseline="0">
                <a:solidFill>
                  <a:srgbClr val="FFFFFF"/>
                </a:solidFill>
                <a:latin typeface="Barlow,Bold"/>
              </a:rPr>
              <a:t>uality of Oulu</a:t>
            </a:r>
            <a:r>
              <a:rPr lang="en-US" sz="1200" b="1" i="0" spc="0" baseline="0">
                <a:solidFill>
                  <a:srgbClr val="FFFFFF"/>
                </a:solidFill>
                <a:latin typeface="Arial"/>
              </a:rPr>
              <a:t>'</a:t>
            </a:r>
            <a:r>
              <a:rPr lang="en-US" sz="1200" b="1" i="0" spc="0" baseline="0">
                <a:solidFill>
                  <a:srgbClr val="FFFFFF"/>
                </a:solidFill>
                <a:latin typeface="Barlow,Bold"/>
              </a:rPr>
              <a:t>s living environment is improved and maintained to advan</a:t>
            </a:r>
            <a:r>
              <a:rPr lang="en-US" sz="1200" b="1" i="0" spc="0" baseline="0">
                <a:solidFill>
                  <a:srgbClr val="FFFFFF"/>
                </a:solidFill>
                <a:latin typeface="Arial"/>
              </a:rPr>
              <a:t>c</a:t>
            </a:r>
            <a:r>
              <a:rPr lang="en-US" sz="1200" b="1" i="0" spc="0" baseline="0">
                <a:solidFill>
                  <a:srgbClr val="FFFFFF"/>
                </a:solidFill>
                <a:latin typeface="Barlow,Bold"/>
              </a:rPr>
              <a:t>e </a:t>
            </a:r>
          </a:p>
          <a:p>
            <a:pPr marL="0">
              <a:lnSpc>
                <a:spcPts val="1502"/>
              </a:lnSpc>
            </a:pPr>
            <a:r>
              <a:rPr lang="en-US" sz="1200" b="1" i="0" spc="0" baseline="0">
                <a:solidFill>
                  <a:srgbClr val="FFFFFF"/>
                </a:solidFill>
                <a:latin typeface="Barlow,Bold"/>
              </a:rPr>
              <a:t>the </a:t>
            </a:r>
            <a:r>
              <a:rPr lang="en-US" sz="1200" b="1" i="0" spc="0" baseline="0">
                <a:solidFill>
                  <a:srgbClr val="FFFFFF"/>
                </a:solidFill>
                <a:latin typeface="Arial"/>
              </a:rPr>
              <a:t>w</a:t>
            </a:r>
            <a:r>
              <a:rPr lang="en-US" sz="1200" b="1" i="0" spc="0" baseline="0">
                <a:solidFill>
                  <a:srgbClr val="FFFFFF"/>
                </a:solidFill>
                <a:latin typeface="Barlow,Bold"/>
              </a:rPr>
              <a:t>ell-being and health of people and nature.</a:t>
            </a:r>
          </a:p>
        </p:txBody>
      </p:sp>
      <p:sp>
        <p:nvSpPr>
          <p:cNvPr id="985" name="Rectangle 985"/>
          <p:cNvSpPr/>
          <p:nvPr/>
        </p:nvSpPr>
        <p:spPr>
          <a:xfrm>
            <a:off x="5792089" y="1397440"/>
            <a:ext cx="5794856" cy="382477"/>
          </a:xfrm>
          <a:prstGeom prst="rect">
            <a:avLst/>
          </a:prstGeom>
        </p:spPr>
        <p:txBody>
          <a:bodyPr wrap="none" lIns="0" tIns="0" rIns="0" bIns="0" anchor="t">
            <a:spAutoFit/>
          </a:bodyPr>
          <a:lstStyle/>
          <a:p>
            <a:r>
              <a:rPr lang="en-US" sz="1200" b="1">
                <a:solidFill>
                  <a:srgbClr val="FFFFFF"/>
                </a:solidFill>
                <a:latin typeface="Barlow,Bold"/>
              </a:rPr>
              <a:t>City planning </a:t>
            </a:r>
            <a:r>
              <a:rPr lang="en-US" sz="1200" b="1" i="0" spc="0" baseline="0">
                <a:solidFill>
                  <a:srgbClr val="FFFFFF"/>
                </a:solidFill>
                <a:latin typeface="Barlow,Bold"/>
              </a:rPr>
              <a:t>and implementation </a:t>
            </a:r>
            <a:r>
              <a:rPr lang="en-US" sz="1200" b="1" i="0" spc="0" baseline="0">
                <a:solidFill>
                  <a:srgbClr val="FFFFFF"/>
                </a:solidFill>
                <a:latin typeface="Arial"/>
              </a:rPr>
              <a:t>c</a:t>
            </a:r>
            <a:r>
              <a:rPr lang="en-US" sz="1200" b="1" i="0" spc="0" baseline="0">
                <a:solidFill>
                  <a:srgbClr val="FFFFFF"/>
                </a:solidFill>
                <a:latin typeface="Barlow,Bold"/>
              </a:rPr>
              <a:t>onsider matters su</a:t>
            </a:r>
            <a:r>
              <a:rPr lang="en-US" sz="1200" b="1" i="0" spc="0" baseline="0">
                <a:solidFill>
                  <a:srgbClr val="FFFFFF"/>
                </a:solidFill>
                <a:latin typeface="Arial"/>
              </a:rPr>
              <a:t>c</a:t>
            </a:r>
            <a:r>
              <a:rPr lang="en-US" sz="1200" b="1" i="0" spc="0" baseline="0">
                <a:solidFill>
                  <a:srgbClr val="FFFFFF"/>
                </a:solidFill>
                <a:latin typeface="Barlow,Bold"/>
              </a:rPr>
              <a:t>h as noise, air </a:t>
            </a:r>
            <a:r>
              <a:rPr lang="en-US" sz="1200" b="1" i="0" spc="0" baseline="0">
                <a:solidFill>
                  <a:srgbClr val="FFFFFF"/>
                </a:solidFill>
                <a:latin typeface="Arial"/>
              </a:rPr>
              <a:t>q</a:t>
            </a:r>
            <a:r>
              <a:rPr lang="en-US" sz="1200" b="1" i="0" spc="0" baseline="0">
                <a:solidFill>
                  <a:srgbClr val="FFFFFF"/>
                </a:solidFill>
                <a:latin typeface="Barlow,Bold"/>
              </a:rPr>
              <a:t>uality, and the</a:t>
            </a:r>
            <a:r>
              <a:rPr lang="en-US" sz="1200" b="1">
                <a:solidFill>
                  <a:srgbClr val="FFFFFF"/>
                </a:solidFill>
                <a:latin typeface="Barlow,Bold"/>
              </a:rPr>
              <a:t> </a:t>
            </a:r>
            <a:endParaRPr lang="en-US" sz="1200" b="1" i="0" spc="0" baseline="0">
              <a:solidFill>
                <a:srgbClr val="FFFFFF"/>
              </a:solidFill>
              <a:latin typeface="Barlow,Bold"/>
            </a:endParaRPr>
          </a:p>
          <a:p>
            <a:pPr marL="0">
              <a:lnSpc>
                <a:spcPts val="1691"/>
              </a:lnSpc>
            </a:pPr>
            <a:r>
              <a:rPr lang="en-US" sz="1200" b="1" i="0" spc="0" baseline="0">
                <a:solidFill>
                  <a:srgbClr val="FFFFFF"/>
                </a:solidFill>
                <a:latin typeface="Arial"/>
              </a:rPr>
              <a:t>c</a:t>
            </a:r>
            <a:r>
              <a:rPr lang="en-US" sz="1200" b="1" i="0" spc="0" baseline="0">
                <a:solidFill>
                  <a:srgbClr val="FFFFFF"/>
                </a:solidFill>
                <a:latin typeface="Barlow,Bold"/>
              </a:rPr>
              <a:t>ondition of land areas and </a:t>
            </a:r>
            <a:r>
              <a:rPr lang="en-US" sz="1200" b="1" i="0" spc="0" baseline="0">
                <a:solidFill>
                  <a:srgbClr val="FFFFFF"/>
                </a:solidFill>
                <a:latin typeface="Arial"/>
              </a:rPr>
              <a:t>w</a:t>
            </a:r>
            <a:r>
              <a:rPr lang="en-US" sz="1200" b="1" i="0" spc="0" baseline="0">
                <a:solidFill>
                  <a:srgbClr val="FFFFFF"/>
                </a:solidFill>
                <a:latin typeface="Barlow,Bold"/>
              </a:rPr>
              <a:t>ater</a:t>
            </a:r>
            <a:r>
              <a:rPr lang="en-US" sz="1200" b="1" i="0" spc="0" baseline="0">
                <a:solidFill>
                  <a:srgbClr val="FFFFFF"/>
                </a:solidFill>
                <a:latin typeface="Arial"/>
              </a:rPr>
              <a:t>w</a:t>
            </a:r>
            <a:r>
              <a:rPr lang="en-US" sz="1200" b="1" i="0" spc="0" baseline="0">
                <a:solidFill>
                  <a:srgbClr val="FFFFFF"/>
                </a:solidFill>
                <a:latin typeface="Barlow,Bold"/>
              </a:rPr>
              <a:t>ays.</a:t>
            </a:r>
          </a:p>
        </p:txBody>
      </p:sp>
      <p:sp>
        <p:nvSpPr>
          <p:cNvPr id="986" name="Rectangle 986"/>
          <p:cNvSpPr/>
          <p:nvPr/>
        </p:nvSpPr>
        <p:spPr>
          <a:xfrm>
            <a:off x="4730750" y="862442"/>
            <a:ext cx="528751" cy="306415"/>
          </a:xfrm>
          <a:prstGeom prst="rect">
            <a:avLst/>
          </a:prstGeom>
        </p:spPr>
        <p:txBody>
          <a:bodyPr wrap="none" lIns="0" tIns="0" rIns="0" bIns="0">
            <a:spAutoFit/>
          </a:bodyPr>
          <a:lstStyle/>
          <a:p>
            <a:pPr marL="0"/>
            <a:r>
              <a:rPr lang="en-US" sz="1800" b="1" i="0" spc="0" baseline="0">
                <a:solidFill>
                  <a:srgbClr val="FFFFFF"/>
                </a:solidFill>
                <a:latin typeface="Arial"/>
              </a:rPr>
              <a:t>A</a:t>
            </a:r>
            <a:r>
              <a:rPr lang="en-US" sz="1800" b="1" i="0" spc="0" baseline="0">
                <a:solidFill>
                  <a:srgbClr val="FFFFFF"/>
                </a:solidFill>
                <a:latin typeface="Barlow,Bold"/>
              </a:rPr>
              <a:t>ims</a:t>
            </a:r>
          </a:p>
        </p:txBody>
      </p:sp>
      <p:sp>
        <p:nvSpPr>
          <p:cNvPr id="987" name="Rectangle 987"/>
          <p:cNvSpPr/>
          <p:nvPr/>
        </p:nvSpPr>
        <p:spPr>
          <a:xfrm>
            <a:off x="848867" y="2646223"/>
            <a:ext cx="528991" cy="184666"/>
          </a:xfrm>
          <a:prstGeom prst="rect">
            <a:avLst/>
          </a:prstGeom>
        </p:spPr>
        <p:txBody>
          <a:bodyPr wrap="none" lIns="0" tIns="0" rIns="0" bIns="0" anchor="t">
            <a:spAutoFit/>
          </a:bodyPr>
          <a:lstStyle/>
          <a:p>
            <a:pPr marL="0"/>
            <a:r>
              <a:rPr lang="en-US" sz="1200" b="1" dirty="0">
                <a:solidFill>
                  <a:srgbClr val="000000"/>
                </a:solidFill>
                <a:latin typeface="Barlow"/>
              </a:rPr>
              <a:t>A</a:t>
            </a:r>
            <a:r>
              <a:rPr lang="en-US" sz="1200" b="1" dirty="0">
                <a:solidFill>
                  <a:srgbClr val="000000"/>
                </a:solidFill>
                <a:latin typeface="Barlow"/>
                <a:ea typeface="Calibri"/>
                <a:cs typeface="Calibri"/>
              </a:rPr>
              <a:t>ctions</a:t>
            </a:r>
            <a:endParaRPr lang="en-US" sz="1200" b="1" i="0" spc="0" baseline="0" dirty="0">
              <a:solidFill>
                <a:srgbClr val="000000"/>
              </a:solidFill>
              <a:latin typeface="Barlow"/>
            </a:endParaRPr>
          </a:p>
        </p:txBody>
      </p:sp>
      <p:sp>
        <p:nvSpPr>
          <p:cNvPr id="988" name="Rectangle 988"/>
          <p:cNvSpPr/>
          <p:nvPr/>
        </p:nvSpPr>
        <p:spPr>
          <a:xfrm>
            <a:off x="6681469" y="3460838"/>
            <a:ext cx="1112484" cy="169277"/>
          </a:xfrm>
          <a:prstGeom prst="rect">
            <a:avLst/>
          </a:prstGeom>
        </p:spPr>
        <p:txBody>
          <a:bodyPr wrap="none" lIns="0" tIns="0" rIns="0" bIns="0" anchor="t">
            <a:spAutoFit/>
          </a:bodyPr>
          <a:lstStyle/>
          <a:p>
            <a:r>
              <a:rPr lang="en-US" sz="1100" dirty="0">
                <a:solidFill>
                  <a:srgbClr val="000000"/>
                </a:solidFill>
                <a:latin typeface="Barlow"/>
              </a:rPr>
              <a:t>Air pollution levels</a:t>
            </a:r>
            <a:endParaRPr lang="en-US" sz="1100" b="0" i="0" spc="0" baseline="0" dirty="0">
              <a:solidFill>
                <a:srgbClr val="000000"/>
              </a:solidFill>
              <a:latin typeface="Barlow"/>
            </a:endParaRPr>
          </a:p>
        </p:txBody>
      </p:sp>
      <p:sp>
        <p:nvSpPr>
          <p:cNvPr id="989" name="Rectangle 989"/>
          <p:cNvSpPr/>
          <p:nvPr/>
        </p:nvSpPr>
        <p:spPr>
          <a:xfrm>
            <a:off x="6681469" y="3805922"/>
            <a:ext cx="3161122" cy="354649"/>
          </a:xfrm>
          <a:prstGeom prst="rect">
            <a:avLst/>
          </a:prstGeom>
        </p:spPr>
        <p:txBody>
          <a:bodyPr wrap="none" lIns="0" tIns="0" rIns="0" bIns="0" anchor="t">
            <a:spAutoFit/>
          </a:bodyPr>
          <a:lstStyle/>
          <a:p>
            <a:r>
              <a:rPr lang="en-US" sz="1100" b="0" i="0" spc="0" baseline="0">
                <a:solidFill>
                  <a:srgbClr val="000000"/>
                </a:solidFill>
                <a:latin typeface="Barlow"/>
              </a:rPr>
              <a:t>Implementation of the </a:t>
            </a:r>
            <a:r>
              <a:rPr lang="en-US" sz="1100">
                <a:solidFill>
                  <a:srgbClr val="000000"/>
                </a:solidFill>
                <a:latin typeface="Barlow"/>
              </a:rPr>
              <a:t>Noise Abatement Action Plan</a:t>
            </a:r>
            <a:endParaRPr lang="en-US" sz="1103" b="0" i="0" spc="0" baseline="0">
              <a:solidFill>
                <a:srgbClr val="000000"/>
              </a:solidFill>
              <a:latin typeface="Barlow"/>
            </a:endParaRPr>
          </a:p>
          <a:p>
            <a:pPr marL="0">
              <a:lnSpc>
                <a:spcPts val="1554"/>
              </a:lnSpc>
            </a:pPr>
            <a:r>
              <a:rPr lang="en-US" sz="1100" b="0" i="0" spc="0" baseline="0">
                <a:solidFill>
                  <a:srgbClr val="000000"/>
                </a:solidFill>
                <a:latin typeface="Arial"/>
              </a:rPr>
              <a:t>N</a:t>
            </a:r>
            <a:r>
              <a:rPr lang="en-US" sz="1100" b="0" i="0" spc="0" baseline="0">
                <a:solidFill>
                  <a:srgbClr val="000000"/>
                </a:solidFill>
                <a:latin typeface="Barlow"/>
              </a:rPr>
              <a:t>umber of residents e</a:t>
            </a:r>
            <a:r>
              <a:rPr lang="en-US" sz="1100" b="0" i="0" spc="0" baseline="0">
                <a:solidFill>
                  <a:srgbClr val="000000"/>
                </a:solidFill>
                <a:latin typeface="Arial"/>
              </a:rPr>
              <a:t>x</a:t>
            </a:r>
            <a:r>
              <a:rPr lang="en-US" sz="1100" b="0" i="0" spc="0" baseline="0">
                <a:solidFill>
                  <a:srgbClr val="000000"/>
                </a:solidFill>
                <a:latin typeface="Barlow"/>
              </a:rPr>
              <a:t>posed to noise</a:t>
            </a:r>
          </a:p>
        </p:txBody>
      </p:sp>
      <p:sp>
        <p:nvSpPr>
          <p:cNvPr id="990" name="Rectangle 990"/>
          <p:cNvSpPr/>
          <p:nvPr/>
        </p:nvSpPr>
        <p:spPr>
          <a:xfrm>
            <a:off x="816838" y="4738991"/>
            <a:ext cx="4329711" cy="335989"/>
          </a:xfrm>
          <a:prstGeom prst="rect">
            <a:avLst/>
          </a:prstGeom>
        </p:spPr>
        <p:txBody>
          <a:bodyPr wrap="none" lIns="0" tIns="0" rIns="0" bIns="0" anchor="t">
            <a:spAutoFit/>
          </a:bodyPr>
          <a:lstStyle/>
          <a:p>
            <a:r>
              <a:rPr lang="en-US" sz="1100" b="0" i="0" spc="0" baseline="0">
                <a:solidFill>
                  <a:srgbClr val="000000"/>
                </a:solidFill>
                <a:latin typeface="Barlow"/>
              </a:rPr>
              <a:t>Contaminated land areas are purified </a:t>
            </a:r>
            <a:r>
              <a:rPr lang="en-US" sz="1100" err="1">
                <a:solidFill>
                  <a:srgbClr val="000000"/>
                </a:solidFill>
                <a:latin typeface="Barlow"/>
              </a:rPr>
              <a:t>favouring</a:t>
            </a:r>
            <a:r>
              <a:rPr lang="en-US" sz="1100">
                <a:solidFill>
                  <a:srgbClr val="000000"/>
                </a:solidFill>
                <a:latin typeface="Barlow"/>
              </a:rPr>
              <a:t> </a:t>
            </a:r>
            <a:r>
              <a:rPr lang="en-US" sz="1100" b="0" i="0" spc="0" baseline="0">
                <a:solidFill>
                  <a:srgbClr val="000000"/>
                </a:solidFill>
                <a:latin typeface="Barlow"/>
              </a:rPr>
              <a:t>sustainable restoration</a:t>
            </a:r>
            <a:r>
              <a:rPr lang="en-US" sz="1100">
                <a:solidFill>
                  <a:srgbClr val="000000"/>
                </a:solidFill>
                <a:latin typeface="Barlow"/>
              </a:rPr>
              <a:t> </a:t>
            </a:r>
            <a:endParaRPr lang="en-US" sz="1103" b="0" i="0" spc="0" baseline="0">
              <a:solidFill>
                <a:srgbClr val="000000"/>
              </a:solidFill>
              <a:latin typeface="Barlow"/>
            </a:endParaRPr>
          </a:p>
          <a:p>
            <a:pPr marL="0">
              <a:lnSpc>
                <a:spcPts val="1320"/>
              </a:lnSpc>
            </a:pPr>
            <a:r>
              <a:rPr lang="en-US" sz="1100" b="0" i="0" spc="0" baseline="0">
                <a:solidFill>
                  <a:srgbClr val="000000"/>
                </a:solidFill>
                <a:latin typeface="Barlow"/>
              </a:rPr>
              <a:t>methods.</a:t>
            </a:r>
          </a:p>
        </p:txBody>
      </p:sp>
      <p:sp>
        <p:nvSpPr>
          <p:cNvPr id="991" name="Rectangle 991"/>
          <p:cNvSpPr/>
          <p:nvPr/>
        </p:nvSpPr>
        <p:spPr>
          <a:xfrm>
            <a:off x="806121" y="4275757"/>
            <a:ext cx="3656450" cy="336887"/>
          </a:xfrm>
          <a:prstGeom prst="rect">
            <a:avLst/>
          </a:prstGeom>
        </p:spPr>
        <p:txBody>
          <a:bodyPr wrap="none" lIns="0" tIns="0" rIns="0" bIns="0" anchor="t">
            <a:spAutoFit/>
          </a:bodyPr>
          <a:lstStyle/>
          <a:p>
            <a:r>
              <a:rPr lang="en-US" sz="1100" b="0" i="0" spc="0" baseline="0" dirty="0">
                <a:solidFill>
                  <a:srgbClr val="000000"/>
                </a:solidFill>
                <a:latin typeface="Barlow"/>
              </a:rPr>
              <a:t>Good </a:t>
            </a:r>
            <a:r>
              <a:rPr lang="en-US" sz="1100" b="0" i="0" spc="0" baseline="0" dirty="0">
                <a:solidFill>
                  <a:srgbClr val="000000"/>
                </a:solidFill>
                <a:latin typeface="Arial"/>
              </a:rPr>
              <a:t>q</a:t>
            </a:r>
            <a:r>
              <a:rPr lang="en-US" sz="1100" b="0" i="0" spc="0" baseline="0" dirty="0">
                <a:solidFill>
                  <a:srgbClr val="000000"/>
                </a:solidFill>
                <a:latin typeface="Barlow"/>
              </a:rPr>
              <a:t>uality of indoor air in city properties is maintained by</a:t>
            </a:r>
            <a:r>
              <a:rPr lang="en-US" sz="1100" dirty="0">
                <a:solidFill>
                  <a:srgbClr val="000000"/>
                </a:solidFill>
                <a:latin typeface="Barlow"/>
              </a:rPr>
              <a:t> </a:t>
            </a:r>
            <a:endParaRPr lang="en-US" sz="1106" b="0" i="0" spc="0" baseline="0">
              <a:solidFill>
                <a:srgbClr val="000000"/>
              </a:solidFill>
              <a:latin typeface="Barlow"/>
            </a:endParaRPr>
          </a:p>
          <a:p>
            <a:pPr marL="0">
              <a:lnSpc>
                <a:spcPts val="1334"/>
              </a:lnSpc>
            </a:pPr>
            <a:r>
              <a:rPr lang="en-US" sz="1100" dirty="0" err="1">
                <a:solidFill>
                  <a:srgbClr val="000000"/>
                </a:solidFill>
                <a:latin typeface="Barlow"/>
              </a:rPr>
              <a:t>utilising</a:t>
            </a:r>
            <a:r>
              <a:rPr lang="en-US" sz="1100" b="0" i="0" spc="0" baseline="0" dirty="0">
                <a:solidFill>
                  <a:srgbClr val="000000"/>
                </a:solidFill>
                <a:latin typeface="Barlow"/>
              </a:rPr>
              <a:t> real-time measurements.</a:t>
            </a:r>
          </a:p>
        </p:txBody>
      </p:sp>
      <p:sp>
        <p:nvSpPr>
          <p:cNvPr id="992" name="Rectangle 992"/>
          <p:cNvSpPr/>
          <p:nvPr/>
        </p:nvSpPr>
        <p:spPr>
          <a:xfrm>
            <a:off x="836168" y="2889094"/>
            <a:ext cx="4026743" cy="335989"/>
          </a:xfrm>
          <a:prstGeom prst="rect">
            <a:avLst/>
          </a:prstGeom>
        </p:spPr>
        <p:txBody>
          <a:bodyPr wrap="none" lIns="0" tIns="0" rIns="0" bIns="0" anchor="t">
            <a:spAutoFit/>
          </a:bodyPr>
          <a:lstStyle/>
          <a:p>
            <a:r>
              <a:rPr lang="en-US" sz="1100" b="0" i="0" spc="0" baseline="0" dirty="0">
                <a:solidFill>
                  <a:srgbClr val="000000"/>
                </a:solidFill>
                <a:latin typeface="Arial"/>
              </a:rPr>
              <a:t>Q</a:t>
            </a:r>
            <a:r>
              <a:rPr lang="en-US" sz="1100" b="0" i="0" spc="0" baseline="0" dirty="0">
                <a:solidFill>
                  <a:srgbClr val="000000"/>
                </a:solidFill>
                <a:latin typeface="Barlow"/>
              </a:rPr>
              <a:t>uality control of </a:t>
            </a:r>
            <a:r>
              <a:rPr lang="en-US" sz="1100" dirty="0">
                <a:solidFill>
                  <a:srgbClr val="000000"/>
                </a:solidFill>
                <a:latin typeface="Barlow"/>
              </a:rPr>
              <a:t>renovation </a:t>
            </a:r>
            <a:r>
              <a:rPr lang="en-US" sz="1100" b="0" i="0" spc="0" baseline="0" dirty="0">
                <a:solidFill>
                  <a:srgbClr val="000000"/>
                </a:solidFill>
                <a:latin typeface="Barlow"/>
              </a:rPr>
              <a:t>and maintenance is used to promote</a:t>
            </a:r>
            <a:r>
              <a:rPr lang="en-US" sz="1100" dirty="0">
                <a:solidFill>
                  <a:srgbClr val="000000"/>
                </a:solidFill>
                <a:latin typeface="Barlow"/>
              </a:rPr>
              <a:t> </a:t>
            </a:r>
            <a:endParaRPr lang="en-US" sz="1106" b="0" i="0" spc="0" baseline="0" dirty="0">
              <a:solidFill>
                <a:srgbClr val="000000"/>
              </a:solidFill>
              <a:latin typeface="Barlow"/>
            </a:endParaRPr>
          </a:p>
          <a:p>
            <a:pPr>
              <a:lnSpc>
                <a:spcPts val="1334"/>
              </a:lnSpc>
            </a:pPr>
            <a:r>
              <a:rPr lang="en-US" sz="1100" dirty="0">
                <a:solidFill>
                  <a:srgbClr val="000000"/>
                </a:solidFill>
                <a:latin typeface="Barlow"/>
              </a:rPr>
              <a:t>the healthy</a:t>
            </a:r>
            <a:r>
              <a:rPr lang="en-US" sz="1100" b="0" i="0" spc="0" baseline="0" dirty="0">
                <a:solidFill>
                  <a:srgbClr val="000000"/>
                </a:solidFill>
                <a:latin typeface="Barlow"/>
              </a:rPr>
              <a:t> and safe construction</a:t>
            </a:r>
            <a:r>
              <a:rPr lang="en-US" sz="1100" dirty="0">
                <a:solidFill>
                  <a:srgbClr val="000000"/>
                </a:solidFill>
                <a:latin typeface="Barlow"/>
              </a:rPr>
              <a:t> of buildings</a:t>
            </a:r>
            <a:r>
              <a:rPr lang="en-US" sz="1100" b="0" i="0" spc="0" baseline="0" dirty="0">
                <a:solidFill>
                  <a:srgbClr val="000000"/>
                </a:solidFill>
                <a:latin typeface="Barlow"/>
              </a:rPr>
              <a:t>.</a:t>
            </a:r>
          </a:p>
        </p:txBody>
      </p:sp>
      <p:sp>
        <p:nvSpPr>
          <p:cNvPr id="993" name="Rectangle 993"/>
          <p:cNvSpPr/>
          <p:nvPr/>
        </p:nvSpPr>
        <p:spPr>
          <a:xfrm>
            <a:off x="848867" y="132206"/>
            <a:ext cx="1853071" cy="300082"/>
          </a:xfrm>
          <a:prstGeom prst="rect">
            <a:avLst/>
          </a:prstGeom>
        </p:spPr>
        <p:txBody>
          <a:bodyPr wrap="none" lIns="0" tIns="0" rIns="0" bIns="0" anchor="t">
            <a:spAutoFit/>
          </a:bodyPr>
          <a:lstStyle/>
          <a:p>
            <a:pPr algn="l"/>
            <a:r>
              <a:rPr lang="en-US" sz="1000" dirty="0">
                <a:solidFill>
                  <a:srgbClr val="28D74B"/>
                </a:solidFill>
                <a:latin typeface="Calibri"/>
              </a:rPr>
              <a:t>Focus Area </a:t>
            </a:r>
            <a:r>
              <a:rPr lang="en-US" sz="1000" b="0" i="0" spc="0" baseline="0" dirty="0">
                <a:solidFill>
                  <a:srgbClr val="28D74B"/>
                </a:solidFill>
                <a:latin typeface="Calibri"/>
              </a:rPr>
              <a:t>3: </a:t>
            </a:r>
            <a:r>
              <a:rPr lang="en-US" sz="1000" dirty="0">
                <a:solidFill>
                  <a:srgbClr val="28D74B"/>
                </a:solidFill>
                <a:latin typeface="Calibri"/>
              </a:rPr>
              <a:t>Strength from </a:t>
            </a:r>
            <a:r>
              <a:rPr lang="en-US" sz="1000" b="0" i="0" spc="0" baseline="0" dirty="0">
                <a:solidFill>
                  <a:srgbClr val="28D74B"/>
                </a:solidFill>
                <a:latin typeface="Calibri"/>
              </a:rPr>
              <a:t>Nature</a:t>
            </a:r>
            <a:endParaRPr lang="en-US" sz="1000" dirty="0">
              <a:solidFill>
                <a:srgbClr val="28D74B"/>
              </a:solidFill>
              <a:latin typeface="Calibri"/>
            </a:endParaRPr>
          </a:p>
          <a:p>
            <a:pPr marL="0"/>
            <a:endParaRPr lang="en-US" sz="950" b="0" i="0" spc="0" baseline="0" dirty="0">
              <a:solidFill>
                <a:srgbClr val="28D74B"/>
              </a:solidFill>
              <a:latin typeface="Calibri"/>
              <a:ea typeface="Calibri"/>
              <a:cs typeface="Calibri"/>
            </a:endParaRPr>
          </a:p>
        </p:txBody>
      </p:sp>
      <p:sp>
        <p:nvSpPr>
          <p:cNvPr id="994" name="Rectangle 994"/>
          <p:cNvSpPr/>
          <p:nvPr/>
        </p:nvSpPr>
        <p:spPr>
          <a:xfrm>
            <a:off x="6707327" y="2989184"/>
            <a:ext cx="2578996" cy="187253"/>
          </a:xfrm>
          <a:prstGeom prst="rect">
            <a:avLst/>
          </a:prstGeom>
        </p:spPr>
        <p:txBody>
          <a:bodyPr wrap="none" lIns="0" tIns="0" rIns="0" bIns="0">
            <a:spAutoFit/>
          </a:bodyPr>
          <a:lstStyle/>
          <a:p>
            <a:pPr marL="0"/>
            <a:r>
              <a:rPr lang="en-US" sz="1100" b="0" i="0" spc="0" baseline="0">
                <a:solidFill>
                  <a:srgbClr val="000000"/>
                </a:solidFill>
                <a:latin typeface="Arial"/>
              </a:rPr>
              <a:t>N</a:t>
            </a:r>
            <a:r>
              <a:rPr lang="en-US" sz="1100" b="0" i="0" spc="0" baseline="0">
                <a:solidFill>
                  <a:srgbClr val="000000"/>
                </a:solidFill>
                <a:latin typeface="Barlow"/>
              </a:rPr>
              <a:t>umber of targets of indoor air task forces</a:t>
            </a:r>
          </a:p>
        </p:txBody>
      </p:sp>
      <p:sp>
        <p:nvSpPr>
          <p:cNvPr id="995" name="Rectangle 995"/>
          <p:cNvSpPr/>
          <p:nvPr/>
        </p:nvSpPr>
        <p:spPr>
          <a:xfrm>
            <a:off x="6728950" y="2602746"/>
            <a:ext cx="694101" cy="184666"/>
          </a:xfrm>
          <a:prstGeom prst="rect">
            <a:avLst/>
          </a:prstGeom>
        </p:spPr>
        <p:txBody>
          <a:bodyPr wrap="none" lIns="0" tIns="0" rIns="0" bIns="0" anchor="t">
            <a:spAutoFit/>
          </a:bodyPr>
          <a:lstStyle/>
          <a:p>
            <a:pPr marL="0"/>
            <a:r>
              <a:rPr lang="en-US" sz="1200" b="1" i="0" spc="0" baseline="0" dirty="0">
                <a:solidFill>
                  <a:srgbClr val="000000"/>
                </a:solidFill>
                <a:latin typeface="Barlow"/>
              </a:rPr>
              <a:t>Indicators</a:t>
            </a:r>
          </a:p>
        </p:txBody>
      </p:sp>
      <p:sp>
        <p:nvSpPr>
          <p:cNvPr id="996" name="Rectangle 996"/>
          <p:cNvSpPr/>
          <p:nvPr/>
        </p:nvSpPr>
        <p:spPr>
          <a:xfrm>
            <a:off x="803842" y="3825859"/>
            <a:ext cx="4610129" cy="338554"/>
          </a:xfrm>
          <a:prstGeom prst="rect">
            <a:avLst/>
          </a:prstGeom>
        </p:spPr>
        <p:txBody>
          <a:bodyPr wrap="square" lIns="0" tIns="0" rIns="0" bIns="0" anchor="t">
            <a:spAutoFit/>
          </a:bodyPr>
          <a:lstStyle/>
          <a:p>
            <a:r>
              <a:rPr lang="en-US" sz="1100" b="0" i="0" spc="0" baseline="0">
                <a:solidFill>
                  <a:srgbClr val="000000"/>
                </a:solidFill>
                <a:latin typeface="Arial"/>
              </a:rPr>
              <a:t>N</a:t>
            </a:r>
            <a:r>
              <a:rPr lang="en-US" sz="1100" b="0" i="0" spc="0" baseline="0">
                <a:solidFill>
                  <a:srgbClr val="000000"/>
                </a:solidFill>
                <a:latin typeface="Barlow"/>
              </a:rPr>
              <a:t>oise and ground vibration disturbance prevention with land use and</a:t>
            </a:r>
            <a:r>
              <a:rPr lang="en-US" sz="1100">
                <a:solidFill>
                  <a:srgbClr val="000000"/>
                </a:solidFill>
                <a:latin typeface="Barlow"/>
              </a:rPr>
              <a:t> </a:t>
            </a:r>
            <a:r>
              <a:rPr lang="en-US" sz="1100" b="0" i="0" spc="0" baseline="0">
                <a:solidFill>
                  <a:srgbClr val="000000"/>
                </a:solidFill>
                <a:latin typeface="Barlow"/>
              </a:rPr>
              <a:t>traffic planning. Implementation of the </a:t>
            </a:r>
            <a:r>
              <a:rPr lang="en-US" sz="1100">
                <a:solidFill>
                  <a:srgbClr val="000000"/>
                </a:solidFill>
                <a:latin typeface="Barlow"/>
              </a:rPr>
              <a:t>Noise Abatement Action Plan</a:t>
            </a:r>
            <a:r>
              <a:rPr lang="en-US" sz="1100" b="0" i="0" spc="0" baseline="0">
                <a:solidFill>
                  <a:srgbClr val="000000"/>
                </a:solidFill>
                <a:latin typeface="Barlow"/>
              </a:rPr>
              <a:t>.</a:t>
            </a:r>
            <a:endParaRPr lang="fi-FI"/>
          </a:p>
        </p:txBody>
      </p:sp>
      <p:sp>
        <p:nvSpPr>
          <p:cNvPr id="997" name="Rectangle 997"/>
          <p:cNvSpPr/>
          <p:nvPr/>
        </p:nvSpPr>
        <p:spPr>
          <a:xfrm>
            <a:off x="822704" y="3370479"/>
            <a:ext cx="4177426" cy="341760"/>
          </a:xfrm>
          <a:prstGeom prst="rect">
            <a:avLst/>
          </a:prstGeom>
        </p:spPr>
        <p:txBody>
          <a:bodyPr wrap="none" lIns="0" tIns="0" rIns="0" bIns="0" anchor="t">
            <a:spAutoFit/>
          </a:bodyPr>
          <a:lstStyle/>
          <a:p>
            <a:r>
              <a:rPr lang="en-US" sz="1100" b="0" i="0" spc="0" baseline="0">
                <a:solidFill>
                  <a:srgbClr val="000000"/>
                </a:solidFill>
                <a:latin typeface="Barlow"/>
              </a:rPr>
              <a:t>The health and safety of </a:t>
            </a:r>
            <a:r>
              <a:rPr lang="en-US" sz="1100">
                <a:solidFill>
                  <a:srgbClr val="000000"/>
                </a:solidFill>
                <a:latin typeface="Barlow"/>
              </a:rPr>
              <a:t>built</a:t>
            </a:r>
            <a:r>
              <a:rPr lang="en-US" sz="1100" b="0" i="0" spc="0" baseline="0">
                <a:solidFill>
                  <a:srgbClr val="000000"/>
                </a:solidFill>
                <a:latin typeface="Barlow"/>
              </a:rPr>
              <a:t> </a:t>
            </a:r>
            <a:r>
              <a:rPr lang="en-US" sz="1100">
                <a:solidFill>
                  <a:srgbClr val="000000"/>
                </a:solidFill>
                <a:latin typeface="Barlow"/>
              </a:rPr>
              <a:t>living </a:t>
            </a:r>
            <a:r>
              <a:rPr lang="en-US" sz="1100" b="0" i="0" spc="0" baseline="0">
                <a:solidFill>
                  <a:srgbClr val="000000"/>
                </a:solidFill>
                <a:latin typeface="Barlow"/>
              </a:rPr>
              <a:t>environments </a:t>
            </a:r>
            <a:r>
              <a:rPr lang="en-US" sz="1100">
                <a:solidFill>
                  <a:srgbClr val="000000"/>
                </a:solidFill>
                <a:latin typeface="Barlow"/>
              </a:rPr>
              <a:t>are preserved</a:t>
            </a:r>
            <a:r>
              <a:rPr lang="en-US" sz="1100" b="0" i="0" spc="0" baseline="0">
                <a:solidFill>
                  <a:srgbClr val="000000"/>
                </a:solidFill>
                <a:latin typeface="Barlow"/>
              </a:rPr>
              <a:t> with</a:t>
            </a:r>
            <a:r>
              <a:rPr lang="en-US" sz="1100">
                <a:solidFill>
                  <a:srgbClr val="000000"/>
                </a:solidFill>
                <a:latin typeface="Barlow"/>
              </a:rPr>
              <a:t> </a:t>
            </a:r>
            <a:endParaRPr lang="en-US" sz="1100" b="0" i="0" spc="0" baseline="0">
              <a:solidFill>
                <a:srgbClr val="000000"/>
              </a:solidFill>
              <a:latin typeface="Barlow"/>
            </a:endParaRPr>
          </a:p>
          <a:p>
            <a:pPr marL="0">
              <a:lnSpc>
                <a:spcPts val="1539"/>
              </a:lnSpc>
            </a:pPr>
            <a:r>
              <a:rPr lang="en-US" sz="1100" b="0" i="0" spc="0" baseline="0">
                <a:solidFill>
                  <a:srgbClr val="000000"/>
                </a:solidFill>
                <a:latin typeface="Barlow"/>
              </a:rPr>
              <a:t>anticipatory, well-timed and targeted maintenance.</a:t>
            </a:r>
          </a:p>
        </p:txBody>
      </p:sp>
    </p:spTree>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 name="Freeform 998"/>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999" name="Picture 99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202025" y="3201606"/>
            <a:ext cx="2179521" cy="2179510"/>
          </a:xfrm>
          <a:prstGeom prst="rect">
            <a:avLst/>
          </a:prstGeom>
          <a:noFill/>
        </p:spPr>
      </p:pic>
      <p:pic>
        <p:nvPicPr>
          <p:cNvPr id="1000" name="Picture 100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449904" y="3920771"/>
            <a:ext cx="2351462" cy="2351479"/>
          </a:xfrm>
          <a:prstGeom prst="rect">
            <a:avLst/>
          </a:prstGeom>
          <a:noFill/>
        </p:spPr>
      </p:pic>
      <p:pic>
        <p:nvPicPr>
          <p:cNvPr id="1001" name="Picture 100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311274" y="2777046"/>
            <a:ext cx="1959265" cy="1959271"/>
          </a:xfrm>
          <a:prstGeom prst="rect">
            <a:avLst/>
          </a:prstGeom>
          <a:noFill/>
        </p:spPr>
      </p:pic>
      <p:sp>
        <p:nvSpPr>
          <p:cNvPr id="1002" name="Freeform 1002"/>
          <p:cNvSpPr/>
          <p:nvPr/>
        </p:nvSpPr>
        <p:spPr>
          <a:xfrm>
            <a:off x="0" y="669037"/>
            <a:ext cx="12192000" cy="1822704"/>
          </a:xfrm>
          <a:custGeom>
            <a:avLst/>
            <a:gdLst/>
            <a:ahLst/>
            <a:cxnLst/>
            <a:rect l="0" t="0" r="0" b="0"/>
            <a:pathLst>
              <a:path w="12192000" h="1822704">
                <a:moveTo>
                  <a:pt x="0" y="1822704"/>
                </a:moveTo>
                <a:lnTo>
                  <a:pt x="12192000" y="1822704"/>
                </a:lnTo>
                <a:lnTo>
                  <a:pt x="12192000" y="0"/>
                </a:lnTo>
                <a:lnTo>
                  <a:pt x="0" y="0"/>
                </a:lnTo>
                <a:lnTo>
                  <a:pt x="0" y="1822704"/>
                </a:lnTo>
                <a:close/>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03" name="Freeform 1003"/>
          <p:cNvSpPr/>
          <p:nvPr/>
        </p:nvSpPr>
        <p:spPr>
          <a:xfrm>
            <a:off x="11330940" y="1720597"/>
            <a:ext cx="286512" cy="550163"/>
          </a:xfrm>
          <a:custGeom>
            <a:avLst/>
            <a:gdLst/>
            <a:ahLst/>
            <a:cxnLst/>
            <a:rect l="0" t="0" r="0" b="0"/>
            <a:pathLst>
              <a:path w="286512" h="550163">
                <a:moveTo>
                  <a:pt x="286130" y="192150"/>
                </a:moveTo>
                <a:lnTo>
                  <a:pt x="266573" y="222631"/>
                </a:lnTo>
                <a:lnTo>
                  <a:pt x="249046" y="249936"/>
                </a:lnTo>
                <a:lnTo>
                  <a:pt x="272541" y="272288"/>
                </a:lnTo>
                <a:lnTo>
                  <a:pt x="286512" y="285623"/>
                </a:lnTo>
                <a:lnTo>
                  <a:pt x="221488" y="387603"/>
                </a:lnTo>
                <a:lnTo>
                  <a:pt x="188214" y="439927"/>
                </a:lnTo>
                <a:lnTo>
                  <a:pt x="172592" y="464312"/>
                </a:lnTo>
                <a:lnTo>
                  <a:pt x="172212" y="464946"/>
                </a:lnTo>
                <a:lnTo>
                  <a:pt x="185801" y="480187"/>
                </a:lnTo>
                <a:lnTo>
                  <a:pt x="192024" y="487044"/>
                </a:lnTo>
                <a:lnTo>
                  <a:pt x="200025" y="496062"/>
                </a:lnTo>
                <a:lnTo>
                  <a:pt x="211201" y="508634"/>
                </a:lnTo>
                <a:lnTo>
                  <a:pt x="191389" y="550163"/>
                </a:lnTo>
                <a:lnTo>
                  <a:pt x="146557" y="550163"/>
                </a:lnTo>
                <a:lnTo>
                  <a:pt x="146557" y="496062"/>
                </a:lnTo>
                <a:lnTo>
                  <a:pt x="146557" y="480187"/>
                </a:lnTo>
                <a:lnTo>
                  <a:pt x="146557" y="464312"/>
                </a:lnTo>
                <a:lnTo>
                  <a:pt x="0" y="464312"/>
                </a:lnTo>
                <a:lnTo>
                  <a:pt x="205740" y="0"/>
                </a:lnTo>
                <a:close/>
                <a:moveTo>
                  <a:pt x="-6385687" y="513740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04" name="Freeform 1004"/>
          <p:cNvSpPr/>
          <p:nvPr/>
        </p:nvSpPr>
        <p:spPr>
          <a:xfrm>
            <a:off x="11518392" y="1766316"/>
            <a:ext cx="467867" cy="740664"/>
          </a:xfrm>
          <a:custGeom>
            <a:avLst/>
            <a:gdLst/>
            <a:ahLst/>
            <a:cxnLst/>
            <a:rect l="0" t="0" r="0" b="0"/>
            <a:pathLst>
              <a:path w="467867" h="740664">
                <a:moveTo>
                  <a:pt x="278638" y="623570"/>
                </a:moveTo>
                <a:lnTo>
                  <a:pt x="278638" y="643129"/>
                </a:lnTo>
                <a:lnTo>
                  <a:pt x="278638" y="690119"/>
                </a:lnTo>
                <a:lnTo>
                  <a:pt x="336803" y="690119"/>
                </a:lnTo>
                <a:cubicBezTo>
                  <a:pt x="346075" y="690119"/>
                  <a:pt x="354838" y="693929"/>
                  <a:pt x="361441" y="700532"/>
                </a:cubicBezTo>
                <a:lnTo>
                  <a:pt x="387350" y="726949"/>
                </a:lnTo>
                <a:cubicBezTo>
                  <a:pt x="389636" y="729234"/>
                  <a:pt x="390271" y="732663"/>
                  <a:pt x="389001" y="735712"/>
                </a:cubicBezTo>
                <a:cubicBezTo>
                  <a:pt x="387730" y="738759"/>
                  <a:pt x="384810" y="740664"/>
                  <a:pt x="381635" y="740664"/>
                </a:cubicBezTo>
                <a:lnTo>
                  <a:pt x="82296" y="740664"/>
                </a:lnTo>
                <a:cubicBezTo>
                  <a:pt x="78993" y="740664"/>
                  <a:pt x="76073" y="738759"/>
                  <a:pt x="74802" y="735712"/>
                </a:cubicBezTo>
                <a:cubicBezTo>
                  <a:pt x="73533" y="732663"/>
                  <a:pt x="74294" y="729234"/>
                  <a:pt x="76453" y="726949"/>
                </a:cubicBezTo>
                <a:lnTo>
                  <a:pt x="102489" y="700532"/>
                </a:lnTo>
                <a:cubicBezTo>
                  <a:pt x="108965" y="693929"/>
                  <a:pt x="117855" y="690119"/>
                  <a:pt x="127126" y="690119"/>
                </a:cubicBezTo>
                <a:lnTo>
                  <a:pt x="175767" y="690119"/>
                </a:lnTo>
                <a:lnTo>
                  <a:pt x="175767" y="643129"/>
                </a:lnTo>
                <a:lnTo>
                  <a:pt x="175767" y="623570"/>
                </a:lnTo>
                <a:lnTo>
                  <a:pt x="175767" y="604013"/>
                </a:lnTo>
                <a:lnTo>
                  <a:pt x="0" y="604013"/>
                </a:lnTo>
                <a:lnTo>
                  <a:pt x="70992" y="456184"/>
                </a:lnTo>
                <a:lnTo>
                  <a:pt x="65659" y="450215"/>
                </a:lnTo>
                <a:lnTo>
                  <a:pt x="51435" y="434340"/>
                </a:lnTo>
                <a:lnTo>
                  <a:pt x="45974" y="428244"/>
                </a:lnTo>
                <a:lnTo>
                  <a:pt x="37211" y="418465"/>
                </a:lnTo>
                <a:lnTo>
                  <a:pt x="34289" y="415163"/>
                </a:lnTo>
                <a:lnTo>
                  <a:pt x="45974" y="396749"/>
                </a:lnTo>
                <a:lnTo>
                  <a:pt x="141604" y="247143"/>
                </a:lnTo>
                <a:lnTo>
                  <a:pt x="150114" y="233807"/>
                </a:lnTo>
                <a:lnTo>
                  <a:pt x="126618" y="211582"/>
                </a:lnTo>
                <a:lnTo>
                  <a:pt x="112649" y="198248"/>
                </a:lnTo>
                <a:lnTo>
                  <a:pt x="117728" y="190374"/>
                </a:lnTo>
                <a:lnTo>
                  <a:pt x="128142" y="174244"/>
                </a:lnTo>
                <a:lnTo>
                  <a:pt x="138556" y="158115"/>
                </a:lnTo>
                <a:lnTo>
                  <a:pt x="240538" y="0"/>
                </a:lnTo>
                <a:lnTo>
                  <a:pt x="355218" y="198248"/>
                </a:lnTo>
                <a:lnTo>
                  <a:pt x="317753" y="233807"/>
                </a:lnTo>
                <a:lnTo>
                  <a:pt x="433577" y="415163"/>
                </a:lnTo>
                <a:lnTo>
                  <a:pt x="396875" y="456184"/>
                </a:lnTo>
                <a:lnTo>
                  <a:pt x="467867" y="604013"/>
                </a:lnTo>
                <a:lnTo>
                  <a:pt x="278638" y="604013"/>
                </a:lnTo>
                <a:close/>
                <a:moveTo>
                  <a:pt x="-7050278" y="5091684"/>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05" name="Freeform 1005"/>
          <p:cNvSpPr/>
          <p:nvPr/>
        </p:nvSpPr>
        <p:spPr>
          <a:xfrm>
            <a:off x="5593079" y="3535680"/>
            <a:ext cx="1006602" cy="0"/>
          </a:xfrm>
          <a:custGeom>
            <a:avLst/>
            <a:gdLst/>
            <a:ahLst/>
            <a:cxnLst/>
            <a:rect l="0" t="0" r="0" b="0"/>
            <a:pathLst>
              <a:path w="1006602">
                <a:moveTo>
                  <a:pt x="0" y="0"/>
                </a:moveTo>
                <a:lnTo>
                  <a:pt x="1006602" y="0"/>
                </a:lnTo>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006" name="Freeform 1006"/>
          <p:cNvSpPr/>
          <p:nvPr/>
        </p:nvSpPr>
        <p:spPr>
          <a:xfrm>
            <a:off x="5593079" y="4448556"/>
            <a:ext cx="1006602" cy="0"/>
          </a:xfrm>
          <a:custGeom>
            <a:avLst/>
            <a:gdLst/>
            <a:ahLst/>
            <a:cxnLst/>
            <a:rect l="0" t="0" r="0" b="0"/>
            <a:pathLst>
              <a:path w="1006602">
                <a:moveTo>
                  <a:pt x="0" y="0"/>
                </a:moveTo>
                <a:lnTo>
                  <a:pt x="1006602" y="0"/>
                </a:lnTo>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007" name="Freeform 1007"/>
          <p:cNvSpPr/>
          <p:nvPr/>
        </p:nvSpPr>
        <p:spPr>
          <a:xfrm>
            <a:off x="6371844" y="3389377"/>
            <a:ext cx="266699" cy="252984"/>
          </a:xfrm>
          <a:custGeom>
            <a:avLst/>
            <a:gdLst/>
            <a:ahLst/>
            <a:cxnLst/>
            <a:rect l="0" t="0" r="0" b="0"/>
            <a:pathLst>
              <a:path w="266699" h="252984">
                <a:moveTo>
                  <a:pt x="0" y="126491"/>
                </a:moveTo>
                <a:cubicBezTo>
                  <a:pt x="0" y="56641"/>
                  <a:pt x="59690" y="0"/>
                  <a:pt x="133349" y="0"/>
                </a:cubicBezTo>
                <a:cubicBezTo>
                  <a:pt x="207010" y="0"/>
                  <a:pt x="266699" y="56641"/>
                  <a:pt x="266699" y="126491"/>
                </a:cubicBezTo>
                <a:cubicBezTo>
                  <a:pt x="266699" y="196341"/>
                  <a:pt x="207010" y="252984"/>
                  <a:pt x="133349" y="252984"/>
                </a:cubicBezTo>
                <a:cubicBezTo>
                  <a:pt x="59690" y="252984"/>
                  <a:pt x="0" y="196341"/>
                  <a:pt x="0" y="126491"/>
                </a:cubicBezTo>
                <a:close/>
                <a:moveTo>
                  <a:pt x="-3029712" y="3468623"/>
                </a:moveTo>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08" name="Freeform 1008"/>
          <p:cNvSpPr/>
          <p:nvPr/>
        </p:nvSpPr>
        <p:spPr>
          <a:xfrm>
            <a:off x="6361176" y="4789933"/>
            <a:ext cx="266700" cy="252984"/>
          </a:xfrm>
          <a:custGeom>
            <a:avLst/>
            <a:gdLst/>
            <a:ahLst/>
            <a:cxnLst/>
            <a:rect l="0" t="0" r="0" b="0"/>
            <a:pathLst>
              <a:path w="266700" h="252984">
                <a:moveTo>
                  <a:pt x="0" y="126491"/>
                </a:moveTo>
                <a:cubicBezTo>
                  <a:pt x="0" y="56641"/>
                  <a:pt x="59689" y="0"/>
                  <a:pt x="133350" y="0"/>
                </a:cubicBezTo>
                <a:cubicBezTo>
                  <a:pt x="207009" y="0"/>
                  <a:pt x="266700" y="56641"/>
                  <a:pt x="266700" y="126491"/>
                </a:cubicBezTo>
                <a:cubicBezTo>
                  <a:pt x="266700" y="196341"/>
                  <a:pt x="207009" y="252984"/>
                  <a:pt x="133350" y="252984"/>
                </a:cubicBezTo>
                <a:cubicBezTo>
                  <a:pt x="59689" y="252984"/>
                  <a:pt x="0" y="196341"/>
                  <a:pt x="0" y="126491"/>
                </a:cubicBezTo>
                <a:close/>
                <a:moveTo>
                  <a:pt x="-4419600" y="2068067"/>
                </a:moveTo>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09" name="Freeform 1009"/>
          <p:cNvSpPr/>
          <p:nvPr/>
        </p:nvSpPr>
        <p:spPr>
          <a:xfrm>
            <a:off x="5593079" y="4892040"/>
            <a:ext cx="1006602" cy="0"/>
          </a:xfrm>
          <a:custGeom>
            <a:avLst/>
            <a:gdLst/>
            <a:ahLst/>
            <a:cxnLst/>
            <a:rect l="0" t="0" r="0" b="0"/>
            <a:pathLst>
              <a:path w="1006602">
                <a:moveTo>
                  <a:pt x="0" y="0"/>
                </a:moveTo>
                <a:lnTo>
                  <a:pt x="1006602" y="0"/>
                </a:lnTo>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010" name="Freeform 1010"/>
          <p:cNvSpPr/>
          <p:nvPr/>
        </p:nvSpPr>
        <p:spPr>
          <a:xfrm>
            <a:off x="6371844" y="4323589"/>
            <a:ext cx="266699" cy="251460"/>
          </a:xfrm>
          <a:custGeom>
            <a:avLst/>
            <a:gdLst/>
            <a:ahLst/>
            <a:cxnLst/>
            <a:rect l="0" t="0" r="0" b="0"/>
            <a:pathLst>
              <a:path w="266699" h="251460">
                <a:moveTo>
                  <a:pt x="0" y="125729"/>
                </a:moveTo>
                <a:cubicBezTo>
                  <a:pt x="0" y="56260"/>
                  <a:pt x="59690" y="0"/>
                  <a:pt x="133349" y="0"/>
                </a:cubicBezTo>
                <a:cubicBezTo>
                  <a:pt x="207010" y="0"/>
                  <a:pt x="266699" y="56260"/>
                  <a:pt x="266699" y="125729"/>
                </a:cubicBezTo>
                <a:cubicBezTo>
                  <a:pt x="266699" y="195198"/>
                  <a:pt x="207010" y="251460"/>
                  <a:pt x="133349" y="251460"/>
                </a:cubicBezTo>
                <a:cubicBezTo>
                  <a:pt x="59690" y="251460"/>
                  <a:pt x="0" y="195198"/>
                  <a:pt x="0" y="125729"/>
                </a:cubicBezTo>
                <a:close/>
                <a:moveTo>
                  <a:pt x="-3963162" y="2534411"/>
                </a:moveTo>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11" name="Freeform 1011"/>
          <p:cNvSpPr/>
          <p:nvPr/>
        </p:nvSpPr>
        <p:spPr>
          <a:xfrm>
            <a:off x="757427" y="2865121"/>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012" name="Freeform 1012"/>
          <p:cNvSpPr/>
          <p:nvPr/>
        </p:nvSpPr>
        <p:spPr>
          <a:xfrm>
            <a:off x="757427" y="3320797"/>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013" name="Freeform 1013"/>
          <p:cNvSpPr/>
          <p:nvPr/>
        </p:nvSpPr>
        <p:spPr>
          <a:xfrm>
            <a:off x="757427" y="3788665"/>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014" name="Freeform 1014"/>
          <p:cNvSpPr/>
          <p:nvPr/>
        </p:nvSpPr>
        <p:spPr>
          <a:xfrm>
            <a:off x="757427" y="4238244"/>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015" name="Freeform 1015"/>
          <p:cNvSpPr/>
          <p:nvPr/>
        </p:nvSpPr>
        <p:spPr>
          <a:xfrm>
            <a:off x="774191" y="4712209"/>
            <a:ext cx="4834129" cy="420624"/>
          </a:xfrm>
          <a:custGeom>
            <a:avLst/>
            <a:gdLst/>
            <a:ahLst/>
            <a:cxnLst/>
            <a:rect l="0" t="0" r="0" b="0"/>
            <a:pathLst>
              <a:path w="4834129" h="420624">
                <a:moveTo>
                  <a:pt x="0" y="420624"/>
                </a:moveTo>
                <a:lnTo>
                  <a:pt x="4834129" y="420624"/>
                </a:lnTo>
                <a:lnTo>
                  <a:pt x="4834129" y="0"/>
                </a:lnTo>
                <a:lnTo>
                  <a:pt x="0" y="0"/>
                </a:lnTo>
                <a:lnTo>
                  <a:pt x="0" y="420624"/>
                </a:lnTo>
                <a:close/>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016" name="Freeform 1016"/>
          <p:cNvSpPr/>
          <p:nvPr/>
        </p:nvSpPr>
        <p:spPr>
          <a:xfrm>
            <a:off x="757427" y="5169409"/>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017" name="Freeform 1017"/>
          <p:cNvSpPr/>
          <p:nvPr/>
        </p:nvSpPr>
        <p:spPr>
          <a:xfrm>
            <a:off x="757427" y="5635753"/>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018" name="Freeform 1018"/>
          <p:cNvSpPr/>
          <p:nvPr/>
        </p:nvSpPr>
        <p:spPr>
          <a:xfrm>
            <a:off x="5593079" y="3075433"/>
            <a:ext cx="1006602" cy="0"/>
          </a:xfrm>
          <a:custGeom>
            <a:avLst/>
            <a:gdLst/>
            <a:ahLst/>
            <a:cxnLst/>
            <a:rect l="0" t="0" r="0" b="0"/>
            <a:pathLst>
              <a:path w="1006602">
                <a:moveTo>
                  <a:pt x="0" y="0"/>
                </a:moveTo>
                <a:lnTo>
                  <a:pt x="1006602" y="0"/>
                </a:lnTo>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019" name="Freeform 1019"/>
          <p:cNvSpPr/>
          <p:nvPr/>
        </p:nvSpPr>
        <p:spPr>
          <a:xfrm>
            <a:off x="6361176" y="2948941"/>
            <a:ext cx="266700" cy="251459"/>
          </a:xfrm>
          <a:custGeom>
            <a:avLst/>
            <a:gdLst/>
            <a:ahLst/>
            <a:cxnLst/>
            <a:rect l="0" t="0" r="0" b="0"/>
            <a:pathLst>
              <a:path w="266700" h="251459">
                <a:moveTo>
                  <a:pt x="0" y="125730"/>
                </a:moveTo>
                <a:cubicBezTo>
                  <a:pt x="0" y="56261"/>
                  <a:pt x="59689" y="0"/>
                  <a:pt x="133350" y="0"/>
                </a:cubicBezTo>
                <a:cubicBezTo>
                  <a:pt x="207009" y="0"/>
                  <a:pt x="266700" y="56261"/>
                  <a:pt x="266700" y="125730"/>
                </a:cubicBezTo>
                <a:cubicBezTo>
                  <a:pt x="266700" y="195199"/>
                  <a:pt x="207009" y="251459"/>
                  <a:pt x="133350" y="251459"/>
                </a:cubicBezTo>
                <a:cubicBezTo>
                  <a:pt x="59689" y="251459"/>
                  <a:pt x="0" y="195199"/>
                  <a:pt x="0" y="125730"/>
                </a:cubicBezTo>
                <a:close/>
                <a:moveTo>
                  <a:pt x="-2577847" y="3909059"/>
                </a:moveTo>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0" name="Freeform 1020"/>
          <p:cNvSpPr/>
          <p:nvPr/>
        </p:nvSpPr>
        <p:spPr>
          <a:xfrm>
            <a:off x="5593079" y="5827776"/>
            <a:ext cx="1006602" cy="0"/>
          </a:xfrm>
          <a:custGeom>
            <a:avLst/>
            <a:gdLst/>
            <a:ahLst/>
            <a:cxnLst/>
            <a:rect l="0" t="0" r="0" b="0"/>
            <a:pathLst>
              <a:path w="1006602">
                <a:moveTo>
                  <a:pt x="0" y="0"/>
                </a:moveTo>
                <a:lnTo>
                  <a:pt x="1006602" y="0"/>
                </a:lnTo>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021" name="Freeform 1021"/>
          <p:cNvSpPr/>
          <p:nvPr/>
        </p:nvSpPr>
        <p:spPr>
          <a:xfrm>
            <a:off x="6361176" y="5701284"/>
            <a:ext cx="266700" cy="252984"/>
          </a:xfrm>
          <a:custGeom>
            <a:avLst/>
            <a:gdLst/>
            <a:ahLst/>
            <a:cxnLst/>
            <a:rect l="0" t="0" r="0" b="0"/>
            <a:pathLst>
              <a:path w="266700" h="252984">
                <a:moveTo>
                  <a:pt x="0" y="126492"/>
                </a:moveTo>
                <a:cubicBezTo>
                  <a:pt x="0" y="56630"/>
                  <a:pt x="59689" y="0"/>
                  <a:pt x="133350" y="0"/>
                </a:cubicBezTo>
                <a:cubicBezTo>
                  <a:pt x="207009" y="0"/>
                  <a:pt x="266700" y="56630"/>
                  <a:pt x="266700" y="126492"/>
                </a:cubicBezTo>
                <a:cubicBezTo>
                  <a:pt x="266700" y="196355"/>
                  <a:pt x="207009" y="252984"/>
                  <a:pt x="133350" y="252984"/>
                </a:cubicBezTo>
                <a:cubicBezTo>
                  <a:pt x="59689" y="252984"/>
                  <a:pt x="0" y="196355"/>
                  <a:pt x="0" y="126492"/>
                </a:cubicBezTo>
                <a:close/>
                <a:moveTo>
                  <a:pt x="-5330952" y="1156716"/>
                </a:moveTo>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2" name="Freeform 1022"/>
          <p:cNvSpPr/>
          <p:nvPr/>
        </p:nvSpPr>
        <p:spPr>
          <a:xfrm>
            <a:off x="149351" y="89917"/>
            <a:ext cx="492252" cy="440436"/>
          </a:xfrm>
          <a:custGeom>
            <a:avLst/>
            <a:gdLst/>
            <a:ahLst/>
            <a:cxnLst/>
            <a:rect l="0" t="0" r="0" b="0"/>
            <a:pathLst>
              <a:path w="492252" h="440436">
                <a:moveTo>
                  <a:pt x="338467" y="424687"/>
                </a:moveTo>
                <a:cubicBezTo>
                  <a:pt x="423265" y="424687"/>
                  <a:pt x="492252" y="355599"/>
                  <a:pt x="492252" y="270510"/>
                </a:cubicBezTo>
                <a:cubicBezTo>
                  <a:pt x="492252" y="214883"/>
                  <a:pt x="462559" y="164591"/>
                  <a:pt x="415924" y="137414"/>
                </a:cubicBezTo>
                <a:cubicBezTo>
                  <a:pt x="396493" y="58292"/>
                  <a:pt x="324142" y="0"/>
                  <a:pt x="239534" y="0"/>
                </a:cubicBezTo>
                <a:cubicBezTo>
                  <a:pt x="142544" y="0"/>
                  <a:pt x="63080" y="75691"/>
                  <a:pt x="58204" y="170688"/>
                </a:cubicBezTo>
                <a:cubicBezTo>
                  <a:pt x="22072" y="198881"/>
                  <a:pt x="0" y="242697"/>
                  <a:pt x="0" y="289687"/>
                </a:cubicBezTo>
                <a:cubicBezTo>
                  <a:pt x="0" y="372872"/>
                  <a:pt x="67462" y="440436"/>
                  <a:pt x="150380" y="440436"/>
                </a:cubicBezTo>
                <a:cubicBezTo>
                  <a:pt x="156819" y="440436"/>
                  <a:pt x="163156" y="439928"/>
                  <a:pt x="169418" y="439166"/>
                </a:cubicBezTo>
                <a:lnTo>
                  <a:pt x="170357" y="429513"/>
                </a:lnTo>
                <a:lnTo>
                  <a:pt x="136613" y="390651"/>
                </a:lnTo>
                <a:cubicBezTo>
                  <a:pt x="86969" y="383920"/>
                  <a:pt x="48666" y="341375"/>
                  <a:pt x="48666" y="289687"/>
                </a:cubicBezTo>
                <a:cubicBezTo>
                  <a:pt x="48666" y="248665"/>
                  <a:pt x="72898" y="213232"/>
                  <a:pt x="107810" y="197103"/>
                </a:cubicBezTo>
                <a:cubicBezTo>
                  <a:pt x="107061" y="191515"/>
                  <a:pt x="106641" y="185674"/>
                  <a:pt x="106641" y="179831"/>
                </a:cubicBezTo>
                <a:cubicBezTo>
                  <a:pt x="106641" y="107441"/>
                  <a:pt x="166141" y="48767"/>
                  <a:pt x="239534" y="48767"/>
                </a:cubicBezTo>
                <a:cubicBezTo>
                  <a:pt x="309803" y="48767"/>
                  <a:pt x="367296" y="102615"/>
                  <a:pt x="372059" y="170688"/>
                </a:cubicBezTo>
                <a:cubicBezTo>
                  <a:pt x="413639" y="184785"/>
                  <a:pt x="443585" y="224154"/>
                  <a:pt x="443585" y="270510"/>
                </a:cubicBezTo>
                <a:cubicBezTo>
                  <a:pt x="443585" y="328803"/>
                  <a:pt x="396532" y="375919"/>
                  <a:pt x="338467" y="375919"/>
                </a:cubicBezTo>
                <a:cubicBezTo>
                  <a:pt x="333933" y="375919"/>
                  <a:pt x="329488" y="375666"/>
                  <a:pt x="325094" y="375030"/>
                </a:cubicBezTo>
                <a:lnTo>
                  <a:pt x="331825" y="424433"/>
                </a:lnTo>
                <a:cubicBezTo>
                  <a:pt x="334035" y="424561"/>
                  <a:pt x="336245" y="424687"/>
                  <a:pt x="338467" y="424687"/>
                </a:cubicBezTo>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3" name="Freeform 1023"/>
          <p:cNvSpPr/>
          <p:nvPr/>
        </p:nvSpPr>
        <p:spPr>
          <a:xfrm>
            <a:off x="254508" y="298705"/>
            <a:ext cx="240792" cy="413004"/>
          </a:xfrm>
          <a:custGeom>
            <a:avLst/>
            <a:gdLst/>
            <a:ahLst/>
            <a:cxnLst/>
            <a:rect l="0" t="0" r="0" b="0"/>
            <a:pathLst>
              <a:path w="240792" h="413004">
                <a:moveTo>
                  <a:pt x="220129" y="0"/>
                </a:moveTo>
                <a:lnTo>
                  <a:pt x="173723" y="70230"/>
                </a:lnTo>
                <a:lnTo>
                  <a:pt x="166662" y="8889"/>
                </a:lnTo>
                <a:lnTo>
                  <a:pt x="114096" y="10032"/>
                </a:lnTo>
                <a:lnTo>
                  <a:pt x="105041" y="139318"/>
                </a:lnTo>
                <a:lnTo>
                  <a:pt x="20929" y="72643"/>
                </a:lnTo>
                <a:lnTo>
                  <a:pt x="0" y="94487"/>
                </a:lnTo>
                <a:lnTo>
                  <a:pt x="73380" y="178942"/>
                </a:lnTo>
                <a:lnTo>
                  <a:pt x="100101" y="209804"/>
                </a:lnTo>
                <a:lnTo>
                  <a:pt x="98920" y="221868"/>
                </a:lnTo>
                <a:lnTo>
                  <a:pt x="80149" y="413004"/>
                </a:lnTo>
                <a:lnTo>
                  <a:pt x="218846" y="413004"/>
                </a:lnTo>
                <a:lnTo>
                  <a:pt x="191185" y="210311"/>
                </a:lnTo>
                <a:lnTo>
                  <a:pt x="183642" y="155067"/>
                </a:lnTo>
                <a:lnTo>
                  <a:pt x="182791" y="148843"/>
                </a:lnTo>
                <a:lnTo>
                  <a:pt x="240792" y="11049"/>
                </a:lnTo>
                <a:close/>
                <a:moveTo>
                  <a:pt x="6304787" y="6559295"/>
                </a:moveTo>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4" name="Freeform 1024"/>
          <p:cNvSpPr/>
          <p:nvPr/>
        </p:nvSpPr>
        <p:spPr>
          <a:xfrm>
            <a:off x="294391" y="2270425"/>
            <a:ext cx="74426" cy="314328"/>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1025" name="Freeform 1025"/>
          <p:cNvSpPr/>
          <p:nvPr/>
        </p:nvSpPr>
        <p:spPr>
          <a:xfrm>
            <a:off x="215039" y="1958867"/>
            <a:ext cx="233130" cy="395981"/>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1026" name="Freeform 1026"/>
          <p:cNvSpPr/>
          <p:nvPr/>
        </p:nvSpPr>
        <p:spPr>
          <a:xfrm>
            <a:off x="88651" y="2179749"/>
            <a:ext cx="74426" cy="315077"/>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1027" name="Freeform 1027"/>
          <p:cNvSpPr/>
          <p:nvPr/>
        </p:nvSpPr>
        <p:spPr>
          <a:xfrm>
            <a:off x="9299" y="1867449"/>
            <a:ext cx="233130" cy="396925"/>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1028" name="Freeform 1028"/>
          <p:cNvSpPr/>
          <p:nvPr/>
        </p:nvSpPr>
        <p:spPr>
          <a:xfrm>
            <a:off x="2110881" y="1992728"/>
            <a:ext cx="270809" cy="362818"/>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76425">
            <a:noFill/>
          </a:ln>
        </p:spPr>
        <p:style>
          <a:lnRef idx="2">
            <a:schemeClr val="accent1">
              <a:shade val="50000"/>
            </a:schemeClr>
          </a:lnRef>
          <a:fillRef idx="1">
            <a:schemeClr val="accent1"/>
          </a:fillRef>
          <a:effectRef idx="0">
            <a:schemeClr val="accent1"/>
          </a:effectRef>
          <a:fontRef idx="minor">
            <a:schemeClr val="lt1"/>
          </a:fontRef>
        </p:style>
      </p:sp>
      <p:sp>
        <p:nvSpPr>
          <p:cNvPr id="1029" name="Freeform 1029"/>
          <p:cNvSpPr/>
          <p:nvPr/>
        </p:nvSpPr>
        <p:spPr>
          <a:xfrm>
            <a:off x="2215044" y="2306102"/>
            <a:ext cx="39036" cy="203074"/>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76425">
            <a:noFill/>
          </a:ln>
        </p:spPr>
        <p:style>
          <a:lnRef idx="2">
            <a:schemeClr val="accent1">
              <a:shade val="50000"/>
            </a:schemeClr>
          </a:lnRef>
          <a:fillRef idx="1">
            <a:schemeClr val="accent1"/>
          </a:fillRef>
          <a:effectRef idx="0">
            <a:schemeClr val="accent1"/>
          </a:effectRef>
          <a:fontRef idx="minor">
            <a:schemeClr val="lt1"/>
          </a:fontRef>
        </p:style>
      </p:sp>
      <p:sp>
        <p:nvSpPr>
          <p:cNvPr id="1030" name="Freeform 1030"/>
          <p:cNvSpPr/>
          <p:nvPr/>
        </p:nvSpPr>
        <p:spPr>
          <a:xfrm>
            <a:off x="2337381" y="1783651"/>
            <a:ext cx="463409" cy="619113"/>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130778">
            <a:noFill/>
          </a:ln>
        </p:spPr>
        <p:style>
          <a:lnRef idx="2">
            <a:schemeClr val="accent1">
              <a:shade val="50000"/>
            </a:schemeClr>
          </a:lnRef>
          <a:fillRef idx="1">
            <a:schemeClr val="accent1"/>
          </a:fillRef>
          <a:effectRef idx="0">
            <a:schemeClr val="accent1"/>
          </a:effectRef>
          <a:fontRef idx="minor">
            <a:schemeClr val="lt1"/>
          </a:fontRef>
        </p:style>
      </p:sp>
      <p:sp>
        <p:nvSpPr>
          <p:cNvPr id="1031" name="Freeform 1031"/>
          <p:cNvSpPr/>
          <p:nvPr/>
        </p:nvSpPr>
        <p:spPr>
          <a:xfrm>
            <a:off x="2515625" y="2318390"/>
            <a:ext cx="66800" cy="346526"/>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130778">
            <a:noFill/>
          </a:ln>
        </p:spPr>
        <p:style>
          <a:lnRef idx="2">
            <a:schemeClr val="accent1">
              <a:shade val="50000"/>
            </a:schemeClr>
          </a:lnRef>
          <a:fillRef idx="1">
            <a:schemeClr val="accent1"/>
          </a:fillRef>
          <a:effectRef idx="0">
            <a:schemeClr val="accent1"/>
          </a:effectRef>
          <a:fontRef idx="minor">
            <a:schemeClr val="lt1"/>
          </a:fontRef>
        </p:style>
      </p:sp>
      <p:pic>
        <p:nvPicPr>
          <p:cNvPr id="1032" name="Picture 103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1681475" y="2071680"/>
            <a:ext cx="419526" cy="433761"/>
          </a:xfrm>
          <a:prstGeom prst="rect">
            <a:avLst/>
          </a:prstGeom>
          <a:noFill/>
        </p:spPr>
      </p:pic>
      <p:sp>
        <p:nvSpPr>
          <p:cNvPr id="1033" name="Freeform 1033"/>
          <p:cNvSpPr/>
          <p:nvPr/>
        </p:nvSpPr>
        <p:spPr>
          <a:xfrm>
            <a:off x="3917866" y="2294024"/>
            <a:ext cx="123914" cy="215811"/>
          </a:xfrm>
          <a:custGeom>
            <a:avLst/>
            <a:gdLst/>
            <a:ahLst/>
            <a:cxnLst/>
            <a:rect l="0" t="0" r="0" b="0"/>
            <a:pathLst>
              <a:path w="379489" h="659480">
                <a:moveTo>
                  <a:pt x="189713" y="63"/>
                </a:moveTo>
                <a:cubicBezTo>
                  <a:pt x="95784" y="63"/>
                  <a:pt x="59093" y="101473"/>
                  <a:pt x="39383" y="179882"/>
                </a:cubicBezTo>
                <a:lnTo>
                  <a:pt x="0" y="325742"/>
                </a:lnTo>
                <a:cubicBezTo>
                  <a:pt x="0" y="375424"/>
                  <a:pt x="51524" y="418185"/>
                  <a:pt x="116040" y="437438"/>
                </a:cubicBezTo>
                <a:lnTo>
                  <a:pt x="116040" y="596587"/>
                </a:lnTo>
                <a:cubicBezTo>
                  <a:pt x="116040" y="631303"/>
                  <a:pt x="149060" y="659480"/>
                  <a:pt x="189726" y="659480"/>
                </a:cubicBezTo>
                <a:cubicBezTo>
                  <a:pt x="230404" y="659480"/>
                  <a:pt x="263436" y="631303"/>
                  <a:pt x="263436" y="596587"/>
                </a:cubicBezTo>
                <a:lnTo>
                  <a:pt x="263436" y="437502"/>
                </a:lnTo>
                <a:cubicBezTo>
                  <a:pt x="327902" y="418211"/>
                  <a:pt x="379489" y="375501"/>
                  <a:pt x="379489" y="325806"/>
                </a:cubicBezTo>
                <a:lnTo>
                  <a:pt x="340094" y="179819"/>
                </a:lnTo>
                <a:cubicBezTo>
                  <a:pt x="317805" y="102451"/>
                  <a:pt x="283705" y="0"/>
                  <a:pt x="189764" y="0"/>
                </a:cubicBezTo>
                <a:close/>
                <a:moveTo>
                  <a:pt x="217653" y="660069"/>
                </a:moveTo>
              </a:path>
            </a:pathLst>
          </a:custGeom>
          <a:solidFill>
            <a:srgbClr val="FFFFFF">
              <a:alpha val="100000"/>
            </a:srgbClr>
          </a:solidFill>
          <a:ln w="4146">
            <a:noFill/>
          </a:ln>
        </p:spPr>
        <p:style>
          <a:lnRef idx="2">
            <a:schemeClr val="accent1">
              <a:shade val="50000"/>
            </a:schemeClr>
          </a:lnRef>
          <a:fillRef idx="1">
            <a:schemeClr val="accent1"/>
          </a:fillRef>
          <a:effectRef idx="0">
            <a:schemeClr val="accent1"/>
          </a:effectRef>
          <a:fontRef idx="minor">
            <a:schemeClr val="lt1"/>
          </a:fontRef>
        </p:style>
      </p:sp>
      <p:sp>
        <p:nvSpPr>
          <p:cNvPr id="1034" name="Freeform 1034"/>
          <p:cNvSpPr/>
          <p:nvPr/>
        </p:nvSpPr>
        <p:spPr>
          <a:xfrm>
            <a:off x="3937701" y="2205630"/>
            <a:ext cx="84236" cy="84416"/>
          </a:xfrm>
          <a:custGeom>
            <a:avLst/>
            <a:gdLst/>
            <a:ahLst/>
            <a:cxnLst/>
            <a:rect l="0" t="0" r="0" b="0"/>
            <a:pathLst>
              <a:path w="257975" h="257963">
                <a:moveTo>
                  <a:pt x="257975" y="129020"/>
                </a:moveTo>
                <a:cubicBezTo>
                  <a:pt x="257950" y="200241"/>
                  <a:pt x="200178" y="257963"/>
                  <a:pt x="128956" y="257937"/>
                </a:cubicBezTo>
                <a:cubicBezTo>
                  <a:pt x="57722" y="257912"/>
                  <a:pt x="0" y="200152"/>
                  <a:pt x="26" y="128918"/>
                </a:cubicBezTo>
                <a:cubicBezTo>
                  <a:pt x="51" y="57722"/>
                  <a:pt x="57773" y="13"/>
                  <a:pt x="128969" y="0"/>
                </a:cubicBezTo>
                <a:cubicBezTo>
                  <a:pt x="200190" y="13"/>
                  <a:pt x="257912" y="57735"/>
                  <a:pt x="257925" y="128956"/>
                </a:cubicBezTo>
              </a:path>
            </a:pathLst>
          </a:custGeom>
          <a:solidFill>
            <a:srgbClr val="FFFFFF">
              <a:alpha val="100000"/>
            </a:srgbClr>
          </a:solidFill>
          <a:ln w="4146">
            <a:noFill/>
          </a:ln>
        </p:spPr>
        <p:style>
          <a:lnRef idx="2">
            <a:schemeClr val="accent1">
              <a:shade val="50000"/>
            </a:schemeClr>
          </a:lnRef>
          <a:fillRef idx="1">
            <a:schemeClr val="accent1"/>
          </a:fillRef>
          <a:effectRef idx="0">
            <a:schemeClr val="accent1"/>
          </a:effectRef>
          <a:fontRef idx="minor">
            <a:schemeClr val="lt1"/>
          </a:fontRef>
        </p:style>
      </p:sp>
      <p:sp>
        <p:nvSpPr>
          <p:cNvPr id="1035" name="Freeform 1035"/>
          <p:cNvSpPr/>
          <p:nvPr/>
        </p:nvSpPr>
        <p:spPr>
          <a:xfrm>
            <a:off x="4049282" y="2218323"/>
            <a:ext cx="167407" cy="291512"/>
          </a:xfrm>
          <a:custGeom>
            <a:avLst/>
            <a:gdLst/>
            <a:ahLst/>
            <a:cxnLst/>
            <a:rect l="0" t="0" r="0" b="0"/>
            <a:pathLst>
              <a:path w="512686" h="890811">
                <a:moveTo>
                  <a:pt x="459473" y="242837"/>
                </a:moveTo>
                <a:cubicBezTo>
                  <a:pt x="429375" y="138329"/>
                  <a:pt x="383261" y="0"/>
                  <a:pt x="256388" y="0"/>
                </a:cubicBezTo>
                <a:cubicBezTo>
                  <a:pt x="129528" y="0"/>
                  <a:pt x="79921" y="137046"/>
                  <a:pt x="53264" y="242837"/>
                </a:cubicBezTo>
                <a:lnTo>
                  <a:pt x="0" y="440004"/>
                </a:lnTo>
                <a:cubicBezTo>
                  <a:pt x="0" y="507149"/>
                  <a:pt x="69634" y="564871"/>
                  <a:pt x="156756" y="590982"/>
                </a:cubicBezTo>
                <a:lnTo>
                  <a:pt x="156756" y="805852"/>
                </a:lnTo>
                <a:cubicBezTo>
                  <a:pt x="156756" y="852773"/>
                  <a:pt x="201346" y="890811"/>
                  <a:pt x="256337" y="890811"/>
                </a:cubicBezTo>
                <a:cubicBezTo>
                  <a:pt x="311315" y="890811"/>
                  <a:pt x="355880" y="852712"/>
                  <a:pt x="355880" y="805852"/>
                </a:cubicBezTo>
                <a:lnTo>
                  <a:pt x="355880" y="590982"/>
                </a:lnTo>
                <a:cubicBezTo>
                  <a:pt x="442964" y="564909"/>
                  <a:pt x="512686" y="507162"/>
                  <a:pt x="512686" y="440004"/>
                </a:cubicBezTo>
                <a:close/>
                <a:moveTo>
                  <a:pt x="-196253" y="891400"/>
                </a:moveTo>
              </a:path>
            </a:pathLst>
          </a:custGeom>
          <a:solidFill>
            <a:srgbClr val="FFFFFF">
              <a:alpha val="100000"/>
            </a:srgbClr>
          </a:solidFill>
          <a:ln w="4146">
            <a:noFill/>
          </a:ln>
        </p:spPr>
        <p:style>
          <a:lnRef idx="2">
            <a:schemeClr val="accent1">
              <a:shade val="50000"/>
            </a:schemeClr>
          </a:lnRef>
          <a:fillRef idx="1">
            <a:schemeClr val="accent1"/>
          </a:fillRef>
          <a:effectRef idx="0">
            <a:schemeClr val="accent1"/>
          </a:effectRef>
          <a:fontRef idx="minor">
            <a:schemeClr val="lt1"/>
          </a:fontRef>
        </p:style>
      </p:sp>
      <p:sp>
        <p:nvSpPr>
          <p:cNvPr id="1036" name="Freeform 1036"/>
          <p:cNvSpPr/>
          <p:nvPr/>
        </p:nvSpPr>
        <p:spPr>
          <a:xfrm>
            <a:off x="4076109" y="2098900"/>
            <a:ext cx="113792" cy="114032"/>
          </a:xfrm>
          <a:custGeom>
            <a:avLst/>
            <a:gdLst/>
            <a:ahLst/>
            <a:cxnLst/>
            <a:rect l="0" t="0" r="0" b="0"/>
            <a:pathLst>
              <a:path w="348489" h="348462">
                <a:moveTo>
                  <a:pt x="174283" y="348462"/>
                </a:moveTo>
                <a:cubicBezTo>
                  <a:pt x="270498" y="348437"/>
                  <a:pt x="348489" y="270408"/>
                  <a:pt x="348489" y="174193"/>
                </a:cubicBezTo>
                <a:cubicBezTo>
                  <a:pt x="348489" y="77978"/>
                  <a:pt x="270409" y="0"/>
                  <a:pt x="174194" y="25"/>
                </a:cubicBezTo>
                <a:cubicBezTo>
                  <a:pt x="77991" y="51"/>
                  <a:pt x="26" y="78041"/>
                  <a:pt x="26" y="174244"/>
                </a:cubicBezTo>
                <a:cubicBezTo>
                  <a:pt x="0" y="270446"/>
                  <a:pt x="77978" y="348437"/>
                  <a:pt x="174181" y="348462"/>
                </a:cubicBezTo>
                <a:cubicBezTo>
                  <a:pt x="174206" y="348462"/>
                  <a:pt x="174244" y="348462"/>
                  <a:pt x="174283" y="348462"/>
                </a:cubicBezTo>
                <a:close/>
                <a:moveTo>
                  <a:pt x="-19100" y="1256334"/>
                </a:moveTo>
              </a:path>
            </a:pathLst>
          </a:custGeom>
          <a:solidFill>
            <a:srgbClr val="FFFFFF">
              <a:alpha val="100000"/>
            </a:srgbClr>
          </a:solidFill>
          <a:ln w="4146">
            <a:noFill/>
          </a:ln>
        </p:spPr>
        <p:style>
          <a:lnRef idx="2">
            <a:schemeClr val="accent1">
              <a:shade val="50000"/>
            </a:schemeClr>
          </a:lnRef>
          <a:fillRef idx="1">
            <a:schemeClr val="accent1"/>
          </a:fillRef>
          <a:effectRef idx="0">
            <a:schemeClr val="accent1"/>
          </a:effectRef>
          <a:fontRef idx="minor">
            <a:schemeClr val="lt1"/>
          </a:fontRef>
        </p:style>
      </p:sp>
      <p:sp>
        <p:nvSpPr>
          <p:cNvPr id="1037" name="Freeform 1037"/>
          <p:cNvSpPr/>
          <p:nvPr/>
        </p:nvSpPr>
        <p:spPr>
          <a:xfrm>
            <a:off x="3783980" y="2098900"/>
            <a:ext cx="113785" cy="114032"/>
          </a:xfrm>
          <a:custGeom>
            <a:avLst/>
            <a:gdLst/>
            <a:ahLst/>
            <a:cxnLst/>
            <a:rect l="0" t="0" r="0" b="0"/>
            <a:pathLst>
              <a:path w="348467" h="348462">
                <a:moveTo>
                  <a:pt x="174274" y="348462"/>
                </a:moveTo>
                <a:cubicBezTo>
                  <a:pt x="270489" y="348437"/>
                  <a:pt x="348467" y="270408"/>
                  <a:pt x="348442" y="174193"/>
                </a:cubicBezTo>
                <a:cubicBezTo>
                  <a:pt x="348416" y="77978"/>
                  <a:pt x="270400" y="0"/>
                  <a:pt x="174185" y="25"/>
                </a:cubicBezTo>
                <a:cubicBezTo>
                  <a:pt x="77981" y="51"/>
                  <a:pt x="9" y="78041"/>
                  <a:pt x="9" y="174244"/>
                </a:cubicBezTo>
                <a:cubicBezTo>
                  <a:pt x="0" y="270446"/>
                  <a:pt x="77985" y="348450"/>
                  <a:pt x="174198" y="348462"/>
                </a:cubicBezTo>
                <a:cubicBezTo>
                  <a:pt x="174223" y="348462"/>
                  <a:pt x="174249" y="348462"/>
                  <a:pt x="174274" y="348462"/>
                </a:cubicBezTo>
                <a:close/>
                <a:moveTo>
                  <a:pt x="875543" y="1256334"/>
                </a:moveTo>
              </a:path>
            </a:pathLst>
          </a:custGeom>
          <a:solidFill>
            <a:srgbClr val="FFFFFF">
              <a:alpha val="100000"/>
            </a:srgbClr>
          </a:solidFill>
          <a:ln w="4146">
            <a:noFill/>
          </a:ln>
        </p:spPr>
        <p:style>
          <a:lnRef idx="2">
            <a:schemeClr val="accent1">
              <a:shade val="50000"/>
            </a:schemeClr>
          </a:lnRef>
          <a:fillRef idx="1">
            <a:schemeClr val="accent1"/>
          </a:fillRef>
          <a:effectRef idx="0">
            <a:schemeClr val="accent1"/>
          </a:effectRef>
          <a:fontRef idx="minor">
            <a:schemeClr val="lt1"/>
          </a:fontRef>
        </p:style>
      </p:sp>
      <p:sp>
        <p:nvSpPr>
          <p:cNvPr id="1038" name="Freeform 1038"/>
          <p:cNvSpPr/>
          <p:nvPr/>
        </p:nvSpPr>
        <p:spPr>
          <a:xfrm>
            <a:off x="3773802" y="2218323"/>
            <a:ext cx="134185" cy="291517"/>
          </a:xfrm>
          <a:custGeom>
            <a:avLst/>
            <a:gdLst/>
            <a:ahLst/>
            <a:cxnLst/>
            <a:rect l="0" t="0" r="0" b="0"/>
            <a:pathLst>
              <a:path w="410944" h="890826">
                <a:moveTo>
                  <a:pt x="328686" y="0"/>
                </a:moveTo>
                <a:lnTo>
                  <a:pt x="82110" y="0"/>
                </a:lnTo>
                <a:cubicBezTo>
                  <a:pt x="36750" y="38"/>
                  <a:pt x="0" y="36817"/>
                  <a:pt x="0" y="82182"/>
                </a:cubicBezTo>
                <a:lnTo>
                  <a:pt x="0" y="447053"/>
                </a:lnTo>
                <a:cubicBezTo>
                  <a:pt x="10" y="492443"/>
                  <a:pt x="36801" y="529235"/>
                  <a:pt x="82187" y="529247"/>
                </a:cubicBezTo>
                <a:lnTo>
                  <a:pt x="105899" y="529247"/>
                </a:lnTo>
                <a:lnTo>
                  <a:pt x="105899" y="805867"/>
                </a:lnTo>
                <a:cubicBezTo>
                  <a:pt x="105899" y="852789"/>
                  <a:pt x="150505" y="890826"/>
                  <a:pt x="205509" y="890826"/>
                </a:cubicBezTo>
                <a:cubicBezTo>
                  <a:pt x="260500" y="890826"/>
                  <a:pt x="305051" y="852728"/>
                  <a:pt x="305051" y="805867"/>
                </a:cubicBezTo>
                <a:lnTo>
                  <a:pt x="305051" y="529222"/>
                </a:lnTo>
                <a:lnTo>
                  <a:pt x="328724" y="529222"/>
                </a:lnTo>
                <a:cubicBezTo>
                  <a:pt x="374114" y="529222"/>
                  <a:pt x="410906" y="492430"/>
                  <a:pt x="410918" y="447040"/>
                </a:cubicBezTo>
                <a:lnTo>
                  <a:pt x="410918" y="82182"/>
                </a:lnTo>
                <a:cubicBezTo>
                  <a:pt x="410944" y="36817"/>
                  <a:pt x="374177" y="26"/>
                  <a:pt x="328813" y="0"/>
                </a:cubicBezTo>
                <a:cubicBezTo>
                  <a:pt x="328800" y="0"/>
                  <a:pt x="328775" y="0"/>
                  <a:pt x="328762" y="0"/>
                </a:cubicBezTo>
                <a:close/>
                <a:moveTo>
                  <a:pt x="890242" y="891400"/>
                </a:moveTo>
              </a:path>
            </a:pathLst>
          </a:custGeom>
          <a:solidFill>
            <a:srgbClr val="FFFFFF">
              <a:alpha val="100000"/>
            </a:srgbClr>
          </a:solidFill>
          <a:ln w="4146">
            <a:noFill/>
          </a:ln>
        </p:spPr>
        <p:style>
          <a:lnRef idx="2">
            <a:schemeClr val="accent1">
              <a:shade val="50000"/>
            </a:schemeClr>
          </a:lnRef>
          <a:fillRef idx="1">
            <a:schemeClr val="accent1"/>
          </a:fillRef>
          <a:effectRef idx="0">
            <a:schemeClr val="accent1"/>
          </a:effectRef>
          <a:fontRef idx="minor">
            <a:schemeClr val="lt1"/>
          </a:fontRef>
        </p:style>
      </p:sp>
      <p:sp>
        <p:nvSpPr>
          <p:cNvPr id="1039" name="Freeform 1039"/>
          <p:cNvSpPr/>
          <p:nvPr/>
        </p:nvSpPr>
        <p:spPr>
          <a:xfrm>
            <a:off x="3082617" y="1615993"/>
            <a:ext cx="463409" cy="618062"/>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130778">
            <a:noFill/>
          </a:ln>
        </p:spPr>
        <p:style>
          <a:lnRef idx="2">
            <a:schemeClr val="accent1">
              <a:shade val="50000"/>
            </a:schemeClr>
          </a:lnRef>
          <a:fillRef idx="1">
            <a:schemeClr val="accent1"/>
          </a:fillRef>
          <a:effectRef idx="0">
            <a:schemeClr val="accent1"/>
          </a:effectRef>
          <a:fontRef idx="minor">
            <a:schemeClr val="lt1"/>
          </a:fontRef>
        </p:style>
      </p:sp>
      <p:sp>
        <p:nvSpPr>
          <p:cNvPr id="1040" name="Freeform 1040"/>
          <p:cNvSpPr/>
          <p:nvPr/>
        </p:nvSpPr>
        <p:spPr>
          <a:xfrm>
            <a:off x="3260861" y="2149826"/>
            <a:ext cx="66800" cy="345938"/>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130778">
            <a:noFill/>
          </a:ln>
        </p:spPr>
        <p:style>
          <a:lnRef idx="2">
            <a:schemeClr val="accent1">
              <a:shade val="50000"/>
            </a:schemeClr>
          </a:lnRef>
          <a:fillRef idx="1">
            <a:schemeClr val="accent1"/>
          </a:fillRef>
          <a:effectRef idx="0">
            <a:schemeClr val="accent1"/>
          </a:effectRef>
          <a:fontRef idx="minor">
            <a:schemeClr val="lt1"/>
          </a:fontRef>
        </p:style>
      </p:sp>
      <p:sp>
        <p:nvSpPr>
          <p:cNvPr id="1041" name="Freeform 1041"/>
          <p:cNvSpPr/>
          <p:nvPr/>
        </p:nvSpPr>
        <p:spPr>
          <a:xfrm>
            <a:off x="4878888" y="2079819"/>
            <a:ext cx="97712" cy="413589"/>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100473">
            <a:noFill/>
          </a:ln>
        </p:spPr>
        <p:style>
          <a:lnRef idx="2">
            <a:schemeClr val="accent1">
              <a:shade val="50000"/>
            </a:schemeClr>
          </a:lnRef>
          <a:fillRef idx="1">
            <a:schemeClr val="accent1"/>
          </a:fillRef>
          <a:effectRef idx="0">
            <a:schemeClr val="accent1"/>
          </a:effectRef>
          <a:fontRef idx="minor">
            <a:schemeClr val="lt1"/>
          </a:fontRef>
        </p:style>
      </p:sp>
      <p:sp>
        <p:nvSpPr>
          <p:cNvPr id="1042" name="Freeform 1042"/>
          <p:cNvSpPr/>
          <p:nvPr/>
        </p:nvSpPr>
        <p:spPr>
          <a:xfrm>
            <a:off x="4774709" y="1669875"/>
            <a:ext cx="306072" cy="521027"/>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100473">
            <a:noFill/>
          </a:ln>
        </p:spPr>
        <p:style>
          <a:lnRef idx="2">
            <a:schemeClr val="accent1">
              <a:shade val="50000"/>
            </a:schemeClr>
          </a:lnRef>
          <a:fillRef idx="1">
            <a:schemeClr val="accent1"/>
          </a:fillRef>
          <a:effectRef idx="0">
            <a:schemeClr val="accent1"/>
          </a:effectRef>
          <a:fontRef idx="minor">
            <a:schemeClr val="lt1"/>
          </a:fontRef>
        </p:style>
      </p:sp>
      <p:sp>
        <p:nvSpPr>
          <p:cNvPr id="1043" name="Freeform 1043"/>
          <p:cNvSpPr/>
          <p:nvPr/>
        </p:nvSpPr>
        <p:spPr>
          <a:xfrm>
            <a:off x="3476427" y="1966803"/>
            <a:ext cx="272252" cy="361767"/>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76832">
            <a:noFill/>
          </a:ln>
        </p:spPr>
        <p:style>
          <a:lnRef idx="2">
            <a:schemeClr val="accent1">
              <a:shade val="50000"/>
            </a:schemeClr>
          </a:lnRef>
          <a:fillRef idx="1">
            <a:schemeClr val="accent1"/>
          </a:fillRef>
          <a:effectRef idx="0">
            <a:schemeClr val="accent1"/>
          </a:effectRef>
          <a:fontRef idx="minor">
            <a:schemeClr val="lt1"/>
          </a:fontRef>
        </p:style>
      </p:sp>
      <p:sp>
        <p:nvSpPr>
          <p:cNvPr id="1044" name="Freeform 1044"/>
          <p:cNvSpPr/>
          <p:nvPr/>
        </p:nvSpPr>
        <p:spPr>
          <a:xfrm>
            <a:off x="3581144" y="2279269"/>
            <a:ext cx="39244" cy="202486"/>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76832">
            <a:noFill/>
          </a:ln>
        </p:spPr>
        <p:style>
          <a:lnRef idx="2">
            <a:schemeClr val="accent1">
              <a:shade val="50000"/>
            </a:schemeClr>
          </a:lnRef>
          <a:fillRef idx="1">
            <a:schemeClr val="accent1"/>
          </a:fillRef>
          <a:effectRef idx="0">
            <a:schemeClr val="accent1"/>
          </a:effectRef>
          <a:fontRef idx="minor">
            <a:schemeClr val="lt1"/>
          </a:fontRef>
        </p:style>
      </p:sp>
      <p:sp>
        <p:nvSpPr>
          <p:cNvPr id="1045" name="Freeform 1045"/>
          <p:cNvSpPr/>
          <p:nvPr/>
        </p:nvSpPr>
        <p:spPr>
          <a:xfrm rot="10800000" flipV="1">
            <a:off x="2905608" y="2090194"/>
            <a:ext cx="74797" cy="74821"/>
          </a:xfrm>
          <a:custGeom>
            <a:avLst/>
            <a:gdLst/>
            <a:ahLst/>
            <a:cxnLst/>
            <a:rect l="0" t="0" r="0" b="0"/>
            <a:pathLst>
              <a:path w="440308" h="440435">
                <a:moveTo>
                  <a:pt x="440308" y="220218"/>
                </a:moveTo>
                <a:cubicBezTo>
                  <a:pt x="440308" y="341884"/>
                  <a:pt x="341756" y="440435"/>
                  <a:pt x="220179" y="440435"/>
                </a:cubicBezTo>
                <a:cubicBezTo>
                  <a:pt x="98577" y="440435"/>
                  <a:pt x="0" y="341884"/>
                  <a:pt x="0" y="220218"/>
                </a:cubicBezTo>
                <a:cubicBezTo>
                  <a:pt x="0" y="98552"/>
                  <a:pt x="98577" y="0"/>
                  <a:pt x="220179" y="0"/>
                </a:cubicBezTo>
                <a:cubicBezTo>
                  <a:pt x="341756" y="0"/>
                  <a:pt x="440308" y="98552"/>
                  <a:pt x="440308" y="220218"/>
                </a:cubicBezTo>
              </a:path>
            </a:pathLst>
          </a:custGeom>
          <a:solidFill>
            <a:srgbClr val="FFFFFF">
              <a:alpha val="100000"/>
            </a:srgbClr>
          </a:solidFill>
          <a:ln w="2157">
            <a:noFill/>
          </a:ln>
        </p:spPr>
        <p:style>
          <a:lnRef idx="2">
            <a:schemeClr val="accent1">
              <a:shade val="50000"/>
            </a:schemeClr>
          </a:lnRef>
          <a:fillRef idx="1">
            <a:schemeClr val="accent1"/>
          </a:fillRef>
          <a:effectRef idx="0">
            <a:schemeClr val="accent1"/>
          </a:effectRef>
          <a:fontRef idx="minor">
            <a:schemeClr val="lt1"/>
          </a:fontRef>
        </p:style>
      </p:sp>
      <p:sp>
        <p:nvSpPr>
          <p:cNvPr id="1046" name="Freeform 1046"/>
          <p:cNvSpPr/>
          <p:nvPr/>
        </p:nvSpPr>
        <p:spPr>
          <a:xfrm rot="10800000" flipV="1">
            <a:off x="2781124" y="2181002"/>
            <a:ext cx="277240" cy="264680"/>
          </a:xfrm>
          <a:custGeom>
            <a:avLst/>
            <a:gdLst/>
            <a:ahLst/>
            <a:cxnLst/>
            <a:rect l="0" t="0" r="0" b="0"/>
            <a:pathLst>
              <a:path w="1632014" h="1558036">
                <a:moveTo>
                  <a:pt x="1344739" y="830021"/>
                </a:moveTo>
                <a:cubicBezTo>
                  <a:pt x="1334071" y="808824"/>
                  <a:pt x="1317689" y="791019"/>
                  <a:pt x="1297496" y="778586"/>
                </a:cubicBezTo>
                <a:cubicBezTo>
                  <a:pt x="1277176" y="766140"/>
                  <a:pt x="1253934" y="759548"/>
                  <a:pt x="1230186" y="759548"/>
                </a:cubicBezTo>
                <a:lnTo>
                  <a:pt x="853376" y="759548"/>
                </a:lnTo>
                <a:lnTo>
                  <a:pt x="853376" y="200151"/>
                </a:lnTo>
                <a:cubicBezTo>
                  <a:pt x="853376" y="147066"/>
                  <a:pt x="832295" y="96138"/>
                  <a:pt x="794829" y="58673"/>
                </a:cubicBezTo>
                <a:cubicBezTo>
                  <a:pt x="757237" y="21082"/>
                  <a:pt x="706336" y="0"/>
                  <a:pt x="653250" y="0"/>
                </a:cubicBezTo>
                <a:lnTo>
                  <a:pt x="102172" y="0"/>
                </a:lnTo>
                <a:cubicBezTo>
                  <a:pt x="75108" y="126"/>
                  <a:pt x="49200" y="10922"/>
                  <a:pt x="30061" y="30098"/>
                </a:cubicBezTo>
                <a:cubicBezTo>
                  <a:pt x="10922" y="49148"/>
                  <a:pt x="127" y="75057"/>
                  <a:pt x="0" y="102107"/>
                </a:cubicBezTo>
                <a:lnTo>
                  <a:pt x="0" y="423545"/>
                </a:lnTo>
                <a:cubicBezTo>
                  <a:pt x="0" y="450723"/>
                  <a:pt x="10782" y="476758"/>
                  <a:pt x="29972" y="496061"/>
                </a:cubicBezTo>
                <a:cubicBezTo>
                  <a:pt x="49174" y="515239"/>
                  <a:pt x="75235" y="526161"/>
                  <a:pt x="102413" y="526161"/>
                </a:cubicBezTo>
                <a:cubicBezTo>
                  <a:pt x="129591" y="526161"/>
                  <a:pt x="155664" y="515365"/>
                  <a:pt x="174917" y="496189"/>
                </a:cubicBezTo>
                <a:cubicBezTo>
                  <a:pt x="194158" y="477011"/>
                  <a:pt x="205003" y="450976"/>
                  <a:pt x="205067" y="423798"/>
                </a:cubicBezTo>
                <a:lnTo>
                  <a:pt x="205067" y="204342"/>
                </a:lnTo>
                <a:lnTo>
                  <a:pt x="467449" y="204342"/>
                </a:lnTo>
                <a:lnTo>
                  <a:pt x="467449" y="820026"/>
                </a:lnTo>
                <a:cubicBezTo>
                  <a:pt x="467449" y="872274"/>
                  <a:pt x="488201" y="922388"/>
                  <a:pt x="525145" y="959332"/>
                </a:cubicBezTo>
                <a:cubicBezTo>
                  <a:pt x="562102" y="996289"/>
                  <a:pt x="612216" y="1017041"/>
                  <a:pt x="664464" y="1017041"/>
                </a:cubicBezTo>
                <a:lnTo>
                  <a:pt x="1150937" y="1017041"/>
                </a:lnTo>
                <a:lnTo>
                  <a:pt x="1383348" y="1481797"/>
                </a:lnTo>
                <a:cubicBezTo>
                  <a:pt x="1398461" y="1512722"/>
                  <a:pt x="1425511" y="1536255"/>
                  <a:pt x="1458151" y="1547152"/>
                </a:cubicBezTo>
                <a:cubicBezTo>
                  <a:pt x="1490917" y="1558036"/>
                  <a:pt x="1526604" y="1555356"/>
                  <a:pt x="1557211" y="1539735"/>
                </a:cubicBezTo>
                <a:cubicBezTo>
                  <a:pt x="1587945" y="1524101"/>
                  <a:pt x="1611058" y="1496821"/>
                  <a:pt x="1621599" y="1463979"/>
                </a:cubicBezTo>
                <a:cubicBezTo>
                  <a:pt x="1632014" y="1431137"/>
                  <a:pt x="1628839" y="1395488"/>
                  <a:pt x="1612709" y="1365008"/>
                </a:cubicBezTo>
                <a:close/>
                <a:moveTo>
                  <a:pt x="530847" y="1874011"/>
                </a:moveTo>
              </a:path>
            </a:pathLst>
          </a:custGeom>
          <a:solidFill>
            <a:srgbClr val="FFFFFF">
              <a:alpha val="100000"/>
            </a:srgbClr>
          </a:solidFill>
          <a:ln w="2157">
            <a:noFill/>
          </a:ln>
        </p:spPr>
        <p:style>
          <a:lnRef idx="2">
            <a:schemeClr val="accent1">
              <a:shade val="50000"/>
            </a:schemeClr>
          </a:lnRef>
          <a:fillRef idx="1">
            <a:schemeClr val="accent1"/>
          </a:fillRef>
          <a:effectRef idx="0">
            <a:schemeClr val="accent1"/>
          </a:effectRef>
          <a:fontRef idx="minor">
            <a:schemeClr val="lt1"/>
          </a:fontRef>
        </p:style>
      </p:sp>
      <p:sp>
        <p:nvSpPr>
          <p:cNvPr id="1047" name="Freeform 1047"/>
          <p:cNvSpPr/>
          <p:nvPr/>
        </p:nvSpPr>
        <p:spPr>
          <a:xfrm rot="10800000" flipV="1">
            <a:off x="2874973" y="2290343"/>
            <a:ext cx="220860" cy="203657"/>
          </a:xfrm>
          <a:custGeom>
            <a:avLst/>
            <a:gdLst/>
            <a:ahLst/>
            <a:cxnLst/>
            <a:rect l="0" t="0" r="0" b="0"/>
            <a:pathLst>
              <a:path w="1300125" h="1198824">
                <a:moveTo>
                  <a:pt x="1210335" y="537019"/>
                </a:moveTo>
                <a:cubicBezTo>
                  <a:pt x="1183284" y="532726"/>
                  <a:pt x="1155598" y="539280"/>
                  <a:pt x="1133373" y="555256"/>
                </a:cubicBezTo>
                <a:cubicBezTo>
                  <a:pt x="1111148" y="571245"/>
                  <a:pt x="1096162" y="595363"/>
                  <a:pt x="1091590" y="622363"/>
                </a:cubicBezTo>
                <a:cubicBezTo>
                  <a:pt x="1075970" y="718248"/>
                  <a:pt x="1029106" y="806297"/>
                  <a:pt x="958418" y="872871"/>
                </a:cubicBezTo>
                <a:cubicBezTo>
                  <a:pt x="887679" y="939444"/>
                  <a:pt x="796938" y="980808"/>
                  <a:pt x="700291" y="990587"/>
                </a:cubicBezTo>
                <a:cubicBezTo>
                  <a:pt x="603631" y="1000340"/>
                  <a:pt x="506476" y="977950"/>
                  <a:pt x="423837" y="926858"/>
                </a:cubicBezTo>
                <a:cubicBezTo>
                  <a:pt x="341211" y="875779"/>
                  <a:pt x="277749" y="798855"/>
                  <a:pt x="243294" y="708024"/>
                </a:cubicBezTo>
                <a:cubicBezTo>
                  <a:pt x="208839" y="617207"/>
                  <a:pt x="205296" y="517550"/>
                  <a:pt x="233236" y="424522"/>
                </a:cubicBezTo>
                <a:cubicBezTo>
                  <a:pt x="261176" y="331482"/>
                  <a:pt x="319037" y="250266"/>
                  <a:pt x="397828" y="193459"/>
                </a:cubicBezTo>
                <a:cubicBezTo>
                  <a:pt x="427749" y="171678"/>
                  <a:pt x="443789" y="135597"/>
                  <a:pt x="439890" y="98793"/>
                </a:cubicBezTo>
                <a:cubicBezTo>
                  <a:pt x="435991" y="61988"/>
                  <a:pt x="412750" y="30060"/>
                  <a:pt x="378930" y="15024"/>
                </a:cubicBezTo>
                <a:cubicBezTo>
                  <a:pt x="345097" y="0"/>
                  <a:pt x="305829" y="4165"/>
                  <a:pt x="275908" y="25946"/>
                </a:cubicBezTo>
                <a:cubicBezTo>
                  <a:pt x="184760" y="92163"/>
                  <a:pt x="112357" y="180886"/>
                  <a:pt x="65761" y="283464"/>
                </a:cubicBezTo>
                <a:cubicBezTo>
                  <a:pt x="19164" y="386029"/>
                  <a:pt x="0" y="498957"/>
                  <a:pt x="10122" y="611162"/>
                </a:cubicBezTo>
                <a:cubicBezTo>
                  <a:pt x="25159" y="771652"/>
                  <a:pt x="99467" y="920788"/>
                  <a:pt x="218542" y="1029436"/>
                </a:cubicBezTo>
                <a:cubicBezTo>
                  <a:pt x="337630" y="1138107"/>
                  <a:pt x="492900" y="1198499"/>
                  <a:pt x="654101" y="1198824"/>
                </a:cubicBezTo>
                <a:cubicBezTo>
                  <a:pt x="674586" y="1198824"/>
                  <a:pt x="695312" y="1198824"/>
                  <a:pt x="715798" y="1195898"/>
                </a:cubicBezTo>
                <a:cubicBezTo>
                  <a:pt x="858584" y="1182688"/>
                  <a:pt x="992912" y="1122522"/>
                  <a:pt x="1097940" y="1024788"/>
                </a:cubicBezTo>
                <a:cubicBezTo>
                  <a:pt x="1202843" y="927049"/>
                  <a:pt x="1272312" y="797267"/>
                  <a:pt x="1295679" y="655789"/>
                </a:cubicBezTo>
                <a:cubicBezTo>
                  <a:pt x="1300125" y="628713"/>
                  <a:pt x="1293648" y="601002"/>
                  <a:pt x="1277645" y="578726"/>
                </a:cubicBezTo>
                <a:cubicBezTo>
                  <a:pt x="1261517" y="556463"/>
                  <a:pt x="1237387" y="541464"/>
                  <a:pt x="1210335" y="537032"/>
                </a:cubicBezTo>
                <a:close/>
                <a:moveTo>
                  <a:pt x="400774" y="1230375"/>
                </a:moveTo>
              </a:path>
            </a:pathLst>
          </a:custGeom>
          <a:solidFill>
            <a:srgbClr val="FFFFFF">
              <a:alpha val="100000"/>
            </a:srgbClr>
          </a:solidFill>
          <a:ln w="2157">
            <a:noFill/>
          </a:ln>
        </p:spPr>
        <p:style>
          <a:lnRef idx="2">
            <a:schemeClr val="accent1">
              <a:shade val="50000"/>
            </a:schemeClr>
          </a:lnRef>
          <a:fillRef idx="1">
            <a:schemeClr val="accent1"/>
          </a:fillRef>
          <a:effectRef idx="0">
            <a:schemeClr val="accent1"/>
          </a:effectRef>
          <a:fontRef idx="minor">
            <a:schemeClr val="lt1"/>
          </a:fontRef>
        </p:style>
      </p:sp>
      <p:sp>
        <p:nvSpPr>
          <p:cNvPr id="1048" name="Freeform 1048"/>
          <p:cNvSpPr/>
          <p:nvPr/>
        </p:nvSpPr>
        <p:spPr>
          <a:xfrm>
            <a:off x="4195571" y="1712977"/>
            <a:ext cx="286513" cy="550164"/>
          </a:xfrm>
          <a:custGeom>
            <a:avLst/>
            <a:gdLst/>
            <a:ahLst/>
            <a:cxnLst/>
            <a:rect l="0" t="0" r="0" b="0"/>
            <a:pathLst>
              <a:path w="286513" h="550164">
                <a:moveTo>
                  <a:pt x="286132" y="192151"/>
                </a:moveTo>
                <a:lnTo>
                  <a:pt x="266574" y="222631"/>
                </a:lnTo>
                <a:lnTo>
                  <a:pt x="249048" y="249935"/>
                </a:lnTo>
                <a:lnTo>
                  <a:pt x="272543" y="272288"/>
                </a:lnTo>
                <a:lnTo>
                  <a:pt x="286513" y="285622"/>
                </a:lnTo>
                <a:lnTo>
                  <a:pt x="221488" y="387603"/>
                </a:lnTo>
                <a:lnTo>
                  <a:pt x="188214" y="439927"/>
                </a:lnTo>
                <a:lnTo>
                  <a:pt x="172594" y="464312"/>
                </a:lnTo>
                <a:lnTo>
                  <a:pt x="172213" y="464946"/>
                </a:lnTo>
                <a:lnTo>
                  <a:pt x="185801" y="480187"/>
                </a:lnTo>
                <a:lnTo>
                  <a:pt x="192025" y="487045"/>
                </a:lnTo>
                <a:lnTo>
                  <a:pt x="200025" y="496062"/>
                </a:lnTo>
                <a:lnTo>
                  <a:pt x="211201" y="508634"/>
                </a:lnTo>
                <a:lnTo>
                  <a:pt x="191389" y="550164"/>
                </a:lnTo>
                <a:lnTo>
                  <a:pt x="146558" y="550164"/>
                </a:lnTo>
                <a:lnTo>
                  <a:pt x="146558" y="496062"/>
                </a:lnTo>
                <a:lnTo>
                  <a:pt x="146558" y="480187"/>
                </a:lnTo>
                <a:lnTo>
                  <a:pt x="146558" y="464312"/>
                </a:lnTo>
                <a:lnTo>
                  <a:pt x="0" y="464312"/>
                </a:lnTo>
                <a:lnTo>
                  <a:pt x="205740" y="0"/>
                </a:lnTo>
                <a:close/>
                <a:moveTo>
                  <a:pt x="757301" y="514502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49" name="Freeform 1049"/>
          <p:cNvSpPr/>
          <p:nvPr/>
        </p:nvSpPr>
        <p:spPr>
          <a:xfrm>
            <a:off x="4383023" y="1758697"/>
            <a:ext cx="467868" cy="740663"/>
          </a:xfrm>
          <a:custGeom>
            <a:avLst/>
            <a:gdLst/>
            <a:ahLst/>
            <a:cxnLst/>
            <a:rect l="0" t="0" r="0" b="0"/>
            <a:pathLst>
              <a:path w="467868" h="740663">
                <a:moveTo>
                  <a:pt x="278638" y="623569"/>
                </a:moveTo>
                <a:lnTo>
                  <a:pt x="278638" y="643127"/>
                </a:lnTo>
                <a:lnTo>
                  <a:pt x="278638" y="690118"/>
                </a:lnTo>
                <a:lnTo>
                  <a:pt x="336805" y="690118"/>
                </a:lnTo>
                <a:cubicBezTo>
                  <a:pt x="346075" y="690118"/>
                  <a:pt x="354838" y="693927"/>
                  <a:pt x="361442" y="700532"/>
                </a:cubicBezTo>
                <a:lnTo>
                  <a:pt x="387350" y="726948"/>
                </a:lnTo>
                <a:cubicBezTo>
                  <a:pt x="389636" y="729233"/>
                  <a:pt x="390272" y="732663"/>
                  <a:pt x="389002" y="735711"/>
                </a:cubicBezTo>
                <a:cubicBezTo>
                  <a:pt x="387731" y="738758"/>
                  <a:pt x="384811" y="740663"/>
                  <a:pt x="381636" y="740663"/>
                </a:cubicBezTo>
                <a:lnTo>
                  <a:pt x="82297" y="740663"/>
                </a:lnTo>
                <a:cubicBezTo>
                  <a:pt x="78994" y="740663"/>
                  <a:pt x="76073" y="738758"/>
                  <a:pt x="74804" y="735711"/>
                </a:cubicBezTo>
                <a:cubicBezTo>
                  <a:pt x="73534" y="732663"/>
                  <a:pt x="74296" y="729233"/>
                  <a:pt x="76455" y="726948"/>
                </a:cubicBezTo>
                <a:lnTo>
                  <a:pt x="102490" y="700532"/>
                </a:lnTo>
                <a:cubicBezTo>
                  <a:pt x="108967" y="693927"/>
                  <a:pt x="117856" y="690118"/>
                  <a:pt x="127128" y="690118"/>
                </a:cubicBezTo>
                <a:lnTo>
                  <a:pt x="175768" y="690118"/>
                </a:lnTo>
                <a:lnTo>
                  <a:pt x="175768" y="643127"/>
                </a:lnTo>
                <a:lnTo>
                  <a:pt x="175768" y="623569"/>
                </a:lnTo>
                <a:lnTo>
                  <a:pt x="175768" y="604012"/>
                </a:lnTo>
                <a:lnTo>
                  <a:pt x="0" y="604012"/>
                </a:lnTo>
                <a:lnTo>
                  <a:pt x="70993" y="456183"/>
                </a:lnTo>
                <a:lnTo>
                  <a:pt x="65660" y="450214"/>
                </a:lnTo>
                <a:lnTo>
                  <a:pt x="51436" y="434339"/>
                </a:lnTo>
                <a:lnTo>
                  <a:pt x="45974" y="428244"/>
                </a:lnTo>
                <a:lnTo>
                  <a:pt x="37211" y="418464"/>
                </a:lnTo>
                <a:lnTo>
                  <a:pt x="34291" y="415163"/>
                </a:lnTo>
                <a:lnTo>
                  <a:pt x="45974" y="396748"/>
                </a:lnTo>
                <a:lnTo>
                  <a:pt x="141605" y="247142"/>
                </a:lnTo>
                <a:lnTo>
                  <a:pt x="150115" y="233807"/>
                </a:lnTo>
                <a:lnTo>
                  <a:pt x="126619" y="211582"/>
                </a:lnTo>
                <a:lnTo>
                  <a:pt x="112649" y="198246"/>
                </a:lnTo>
                <a:lnTo>
                  <a:pt x="117730" y="190373"/>
                </a:lnTo>
                <a:lnTo>
                  <a:pt x="128143" y="174244"/>
                </a:lnTo>
                <a:lnTo>
                  <a:pt x="138557" y="158114"/>
                </a:lnTo>
                <a:lnTo>
                  <a:pt x="240538" y="0"/>
                </a:lnTo>
                <a:lnTo>
                  <a:pt x="355219" y="198246"/>
                </a:lnTo>
                <a:lnTo>
                  <a:pt x="317755" y="233807"/>
                </a:lnTo>
                <a:lnTo>
                  <a:pt x="433579" y="415163"/>
                </a:lnTo>
                <a:lnTo>
                  <a:pt x="396875" y="456183"/>
                </a:lnTo>
                <a:lnTo>
                  <a:pt x="467868" y="604012"/>
                </a:lnTo>
                <a:lnTo>
                  <a:pt x="278638" y="604012"/>
                </a:lnTo>
                <a:close/>
                <a:moveTo>
                  <a:pt x="92711" y="509930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050" name="Picture 105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555838" y="1480169"/>
            <a:ext cx="1165478" cy="1044961"/>
          </a:xfrm>
          <a:prstGeom prst="rect">
            <a:avLst/>
          </a:prstGeom>
          <a:noFill/>
        </p:spPr>
      </p:pic>
      <p:sp>
        <p:nvSpPr>
          <p:cNvPr id="1051" name="Freeform 1051"/>
          <p:cNvSpPr/>
          <p:nvPr/>
        </p:nvSpPr>
        <p:spPr>
          <a:xfrm>
            <a:off x="6371844" y="3915156"/>
            <a:ext cx="266699" cy="252984"/>
          </a:xfrm>
          <a:custGeom>
            <a:avLst/>
            <a:gdLst/>
            <a:ahLst/>
            <a:cxnLst/>
            <a:rect l="0" t="0" r="0" b="0"/>
            <a:pathLst>
              <a:path w="266699" h="252984">
                <a:moveTo>
                  <a:pt x="0" y="126493"/>
                </a:moveTo>
                <a:cubicBezTo>
                  <a:pt x="0" y="56643"/>
                  <a:pt x="59690" y="0"/>
                  <a:pt x="133349" y="0"/>
                </a:cubicBezTo>
                <a:cubicBezTo>
                  <a:pt x="207010" y="0"/>
                  <a:pt x="266699" y="56643"/>
                  <a:pt x="266699" y="126493"/>
                </a:cubicBezTo>
                <a:cubicBezTo>
                  <a:pt x="266699" y="196343"/>
                  <a:pt x="207010" y="252984"/>
                  <a:pt x="133349" y="252984"/>
                </a:cubicBezTo>
                <a:cubicBezTo>
                  <a:pt x="59690" y="252984"/>
                  <a:pt x="0" y="196343"/>
                  <a:pt x="0" y="126493"/>
                </a:cubicBezTo>
                <a:close/>
                <a:moveTo>
                  <a:pt x="-3555493" y="2942844"/>
                </a:moveTo>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52" name="Freeform 1052"/>
          <p:cNvSpPr/>
          <p:nvPr/>
        </p:nvSpPr>
        <p:spPr>
          <a:xfrm>
            <a:off x="5585459" y="3995928"/>
            <a:ext cx="1006602" cy="0"/>
          </a:xfrm>
          <a:custGeom>
            <a:avLst/>
            <a:gdLst/>
            <a:ahLst/>
            <a:cxnLst/>
            <a:rect l="0" t="0" r="0" b="0"/>
            <a:pathLst>
              <a:path w="1006602">
                <a:moveTo>
                  <a:pt x="0" y="0"/>
                </a:moveTo>
                <a:lnTo>
                  <a:pt x="1006602" y="0"/>
                </a:lnTo>
              </a:path>
            </a:pathLst>
          </a:custGeom>
          <a:noFill/>
          <a:ln w="12700" cap="flat" cmpd="sng">
            <a:solidFill>
              <a:srgbClr val="28D74B">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053" name="Rectangle 1053"/>
          <p:cNvSpPr/>
          <p:nvPr/>
        </p:nvSpPr>
        <p:spPr>
          <a:xfrm>
            <a:off x="848867" y="275417"/>
            <a:ext cx="8529737" cy="369332"/>
          </a:xfrm>
          <a:prstGeom prst="rect">
            <a:avLst/>
          </a:prstGeom>
        </p:spPr>
        <p:txBody>
          <a:bodyPr wrap="square" lIns="0" tIns="0" rIns="0" bIns="0" anchor="t">
            <a:spAutoFit/>
          </a:bodyPr>
          <a:lstStyle/>
          <a:p>
            <a:r>
              <a:rPr lang="en-US" sz="2400" b="1" dirty="0">
                <a:solidFill>
                  <a:srgbClr val="000000"/>
                </a:solidFill>
                <a:latin typeface="Barlow"/>
              </a:rPr>
              <a:t>Diverse Nature</a:t>
            </a:r>
            <a:r>
              <a:rPr lang="en-US" sz="2400" b="1" i="0" spc="0" baseline="0" dirty="0">
                <a:solidFill>
                  <a:srgbClr val="000000"/>
                </a:solidFill>
                <a:latin typeface="Barlow"/>
              </a:rPr>
              <a:t> and Good Ecological Condition of Waterways</a:t>
            </a:r>
          </a:p>
        </p:txBody>
      </p:sp>
      <p:sp>
        <p:nvSpPr>
          <p:cNvPr id="1054" name="Rectangle 1054"/>
          <p:cNvSpPr/>
          <p:nvPr/>
        </p:nvSpPr>
        <p:spPr>
          <a:xfrm>
            <a:off x="11159363" y="6191394"/>
            <a:ext cx="192119" cy="275806"/>
          </a:xfrm>
          <a:prstGeom prst="rect">
            <a:avLst/>
          </a:prstGeom>
        </p:spPr>
        <p:txBody>
          <a:bodyPr wrap="none" lIns="0" tIns="0" rIns="0" bIns="0">
            <a:spAutoFit/>
          </a:bodyPr>
          <a:lstStyle/>
          <a:p>
            <a:pPr marL="0"/>
            <a:r>
              <a:rPr lang="en-US" sz="1403" b="0" i="0" spc="0" baseline="0">
                <a:solidFill>
                  <a:srgbClr val="000000"/>
                </a:solidFill>
                <a:latin typeface="SegoeUI"/>
              </a:rPr>
              <a:t>19</a:t>
            </a:r>
          </a:p>
        </p:txBody>
      </p:sp>
      <p:sp>
        <p:nvSpPr>
          <p:cNvPr id="1055" name="Rectangle 1055"/>
          <p:cNvSpPr/>
          <p:nvPr/>
        </p:nvSpPr>
        <p:spPr>
          <a:xfrm>
            <a:off x="5798439" y="830824"/>
            <a:ext cx="5134419" cy="552074"/>
          </a:xfrm>
          <a:prstGeom prst="rect">
            <a:avLst/>
          </a:prstGeom>
        </p:spPr>
        <p:txBody>
          <a:bodyPr wrap="none" lIns="0" tIns="0" rIns="0" bIns="0" anchor="t">
            <a:spAutoFit/>
          </a:bodyPr>
          <a:lstStyle/>
          <a:p>
            <a:r>
              <a:rPr lang="en-US" sz="1200" b="1" i="0" spc="0" baseline="0" dirty="0">
                <a:solidFill>
                  <a:srgbClr val="FFFFFF"/>
                </a:solidFill>
                <a:latin typeface="Barlow"/>
              </a:rPr>
              <a:t>In Oulu, the </a:t>
            </a:r>
            <a:r>
              <a:rPr lang="en-US" sz="1200" b="1" dirty="0">
                <a:solidFill>
                  <a:srgbClr val="FFFFFF"/>
                </a:solidFill>
                <a:latin typeface="Barlow"/>
              </a:rPr>
              <a:t>conservation </a:t>
            </a:r>
            <a:r>
              <a:rPr lang="en-US" sz="1200" b="1" i="0" spc="0" baseline="0" dirty="0">
                <a:solidFill>
                  <a:srgbClr val="FFFFFF"/>
                </a:solidFill>
                <a:latin typeface="Barlow"/>
              </a:rPr>
              <a:t>or improvement of biodiversity, sufficient</a:t>
            </a:r>
            <a:r>
              <a:rPr lang="en-US" sz="1200" b="1" dirty="0">
                <a:solidFill>
                  <a:srgbClr val="FFFFFF"/>
                </a:solidFill>
                <a:latin typeface="Barlow"/>
              </a:rPr>
              <a:t> </a:t>
            </a:r>
            <a:endParaRPr lang="en-US" sz="1200" b="1" i="0" spc="0" baseline="0" dirty="0">
              <a:solidFill>
                <a:srgbClr val="FFFFFF"/>
              </a:solidFill>
              <a:latin typeface="Barlow"/>
            </a:endParaRPr>
          </a:p>
          <a:p>
            <a:pPr>
              <a:lnSpc>
                <a:spcPts val="1502"/>
              </a:lnSpc>
            </a:pPr>
            <a:r>
              <a:rPr lang="en-US" sz="1200" b="1" i="0" spc="0" baseline="0" dirty="0">
                <a:solidFill>
                  <a:srgbClr val="FFFFFF"/>
                </a:solidFill>
                <a:latin typeface="Barlow"/>
              </a:rPr>
              <a:t>greenspaces, and good condition of waterways is considered in all land use</a:t>
            </a:r>
            <a:r>
              <a:rPr lang="en-US" sz="1200" b="1" dirty="0">
                <a:solidFill>
                  <a:srgbClr val="FFFFFF"/>
                </a:solidFill>
                <a:latin typeface="Barlow"/>
              </a:rPr>
              <a:t> </a:t>
            </a:r>
            <a:endParaRPr lang="en-US" sz="1200" b="1" i="0" spc="0" baseline="0" dirty="0">
              <a:solidFill>
                <a:srgbClr val="FFFFFF"/>
              </a:solidFill>
              <a:latin typeface="Barlow"/>
            </a:endParaRPr>
          </a:p>
          <a:p>
            <a:pPr marL="0">
              <a:lnSpc>
                <a:spcPts val="1488"/>
              </a:lnSpc>
            </a:pPr>
            <a:r>
              <a:rPr lang="en-US" sz="1200" b="1" i="0" spc="0" baseline="0" dirty="0">
                <a:solidFill>
                  <a:srgbClr val="FFFFFF"/>
                </a:solidFill>
                <a:latin typeface="Barlow"/>
              </a:rPr>
              <a:t>planning.</a:t>
            </a:r>
          </a:p>
        </p:txBody>
      </p:sp>
      <p:sp>
        <p:nvSpPr>
          <p:cNvPr id="1056" name="Rectangle 1056"/>
          <p:cNvSpPr/>
          <p:nvPr/>
        </p:nvSpPr>
        <p:spPr>
          <a:xfrm>
            <a:off x="5798437" y="1577982"/>
            <a:ext cx="4855401" cy="420660"/>
          </a:xfrm>
          <a:prstGeom prst="rect">
            <a:avLst/>
          </a:prstGeom>
        </p:spPr>
        <p:txBody>
          <a:bodyPr wrap="none" lIns="0" tIns="0" rIns="0" bIns="0">
            <a:spAutoFit/>
          </a:bodyPr>
          <a:lstStyle/>
          <a:p>
            <a:pPr marL="1"/>
            <a:r>
              <a:rPr lang="en-US" sz="1202" b="1" i="0" spc="0" baseline="0" dirty="0">
                <a:solidFill>
                  <a:srgbClr val="FFFFFF"/>
                </a:solidFill>
                <a:latin typeface="Barlow,Bold"/>
              </a:rPr>
              <a:t>Biodiversity means the spe</a:t>
            </a:r>
            <a:r>
              <a:rPr lang="en-US" sz="1202" b="1" i="0" spc="0" baseline="0" dirty="0">
                <a:solidFill>
                  <a:srgbClr val="FFFFFF"/>
                </a:solidFill>
                <a:latin typeface="Arial"/>
              </a:rPr>
              <a:t>c</a:t>
            </a:r>
            <a:r>
              <a:rPr lang="en-US" sz="1202" b="1" i="0" spc="0" baseline="0" dirty="0">
                <a:solidFill>
                  <a:srgbClr val="FFFFFF"/>
                </a:solidFill>
                <a:latin typeface="Barlow,Bold"/>
              </a:rPr>
              <a:t>trum of nature, spe</a:t>
            </a:r>
            <a:r>
              <a:rPr lang="en-US" sz="1202" b="1" i="0" spc="0" baseline="0" dirty="0">
                <a:solidFill>
                  <a:srgbClr val="FFFFFF"/>
                </a:solidFill>
                <a:latin typeface="Arial"/>
              </a:rPr>
              <a:t>c</a:t>
            </a:r>
            <a:r>
              <a:rPr lang="en-US" sz="1202" b="1" i="0" spc="0" baseline="0" dirty="0">
                <a:solidFill>
                  <a:srgbClr val="FFFFFF"/>
                </a:solidFill>
                <a:latin typeface="Barlow,Bold"/>
              </a:rPr>
              <a:t>ies, and genes that are </a:t>
            </a:r>
          </a:p>
          <a:p>
            <a:pPr marL="0">
              <a:lnSpc>
                <a:spcPts val="1700"/>
              </a:lnSpc>
            </a:pPr>
            <a:r>
              <a:rPr lang="en-US" sz="1202" b="1" i="0" spc="0" baseline="0" dirty="0">
                <a:solidFill>
                  <a:srgbClr val="FFFFFF"/>
                </a:solidFill>
                <a:latin typeface="Barlow,Bold"/>
              </a:rPr>
              <a:t>essential to the </a:t>
            </a:r>
            <a:r>
              <a:rPr lang="en-US" sz="1202" b="1" i="0" spc="0" baseline="0" dirty="0">
                <a:solidFill>
                  <a:srgbClr val="FFFFFF"/>
                </a:solidFill>
                <a:latin typeface="Arial"/>
              </a:rPr>
              <a:t>c</a:t>
            </a:r>
            <a:r>
              <a:rPr lang="en-US" sz="1202" b="1" i="0" spc="0" baseline="0" dirty="0">
                <a:solidFill>
                  <a:srgbClr val="FFFFFF"/>
                </a:solidFill>
                <a:latin typeface="Barlow,Bold"/>
              </a:rPr>
              <a:t>ity, its </a:t>
            </a:r>
            <a:r>
              <a:rPr lang="en-US" sz="1202" b="1" i="0" spc="0" baseline="0" dirty="0">
                <a:solidFill>
                  <a:srgbClr val="FFFFFF"/>
                </a:solidFill>
                <a:latin typeface="Arial"/>
              </a:rPr>
              <a:t>c</a:t>
            </a:r>
            <a:r>
              <a:rPr lang="en-US" sz="1202" b="1" i="0" spc="0" baseline="0" dirty="0">
                <a:solidFill>
                  <a:srgbClr val="FFFFFF"/>
                </a:solidFill>
                <a:latin typeface="Barlow,Bold"/>
              </a:rPr>
              <a:t>iti</a:t>
            </a:r>
            <a:r>
              <a:rPr lang="en-US" sz="1202" b="1" i="0" spc="0" baseline="0" dirty="0">
                <a:solidFill>
                  <a:srgbClr val="FFFFFF"/>
                </a:solidFill>
                <a:latin typeface="Arial"/>
              </a:rPr>
              <a:t>z</a:t>
            </a:r>
            <a:r>
              <a:rPr lang="en-US" sz="1202" b="1" i="0" spc="0" baseline="0" dirty="0">
                <a:solidFill>
                  <a:srgbClr val="FFFFFF"/>
                </a:solidFill>
                <a:latin typeface="Barlow,Bold"/>
              </a:rPr>
              <a:t>ens, and sustainable business a</a:t>
            </a:r>
            <a:r>
              <a:rPr lang="en-US" sz="1202" b="1" i="0" spc="0" baseline="0" dirty="0">
                <a:solidFill>
                  <a:srgbClr val="FFFFFF"/>
                </a:solidFill>
                <a:latin typeface="Arial"/>
              </a:rPr>
              <a:t>c</a:t>
            </a:r>
            <a:r>
              <a:rPr lang="en-US" sz="1202" b="1" i="0" spc="0" baseline="0" dirty="0">
                <a:solidFill>
                  <a:srgbClr val="FFFFFF"/>
                </a:solidFill>
                <a:latin typeface="Barlow,Bold"/>
              </a:rPr>
              <a:t>tivities.  </a:t>
            </a:r>
          </a:p>
        </p:txBody>
      </p:sp>
      <p:sp>
        <p:nvSpPr>
          <p:cNvPr id="1057" name="Rectangle 1057"/>
          <p:cNvSpPr/>
          <p:nvPr/>
        </p:nvSpPr>
        <p:spPr>
          <a:xfrm>
            <a:off x="4743450" y="856092"/>
            <a:ext cx="528751" cy="306415"/>
          </a:xfrm>
          <a:prstGeom prst="rect">
            <a:avLst/>
          </a:prstGeom>
        </p:spPr>
        <p:txBody>
          <a:bodyPr wrap="none" lIns="0" tIns="0" rIns="0" bIns="0">
            <a:spAutoFit/>
          </a:bodyPr>
          <a:lstStyle/>
          <a:p>
            <a:pPr marL="0"/>
            <a:r>
              <a:rPr lang="en-US" sz="1800" b="1" i="0" spc="0" baseline="0">
                <a:solidFill>
                  <a:srgbClr val="FFFFFF"/>
                </a:solidFill>
                <a:latin typeface="Arial"/>
              </a:rPr>
              <a:t>A</a:t>
            </a:r>
            <a:r>
              <a:rPr lang="en-US" sz="1800" b="1" i="0" spc="0" baseline="0">
                <a:solidFill>
                  <a:srgbClr val="FFFFFF"/>
                </a:solidFill>
                <a:latin typeface="Barlow,Bold"/>
              </a:rPr>
              <a:t>ims</a:t>
            </a:r>
          </a:p>
        </p:txBody>
      </p:sp>
      <p:sp>
        <p:nvSpPr>
          <p:cNvPr id="1058" name="Rectangle 1058"/>
          <p:cNvSpPr/>
          <p:nvPr/>
        </p:nvSpPr>
        <p:spPr>
          <a:xfrm>
            <a:off x="848867" y="2646223"/>
            <a:ext cx="7334324" cy="184666"/>
          </a:xfrm>
          <a:prstGeom prst="rect">
            <a:avLst/>
          </a:prstGeom>
        </p:spPr>
        <p:txBody>
          <a:bodyPr wrap="square" lIns="0" tIns="0" rIns="0" bIns="0" anchor="t">
            <a:spAutoFit/>
          </a:bodyPr>
          <a:lstStyle/>
          <a:p>
            <a:pPr>
              <a:tabLst>
                <a:tab pos="5767186" algn="l"/>
              </a:tabLst>
            </a:pPr>
            <a:r>
              <a:rPr lang="en-US" sz="1200" b="1" dirty="0">
                <a:solidFill>
                  <a:srgbClr val="000000"/>
                </a:solidFill>
                <a:latin typeface="Barlow"/>
              </a:rPr>
              <a:t>Actions                                                                                                                                                                               </a:t>
            </a:r>
            <a:r>
              <a:rPr lang="en-US" sz="1200" b="1" i="0" spc="0" baseline="0" dirty="0">
                <a:solidFill>
                  <a:srgbClr val="000000"/>
                </a:solidFill>
                <a:latin typeface="Barlow"/>
              </a:rPr>
              <a:t>Indicators</a:t>
            </a:r>
          </a:p>
        </p:txBody>
      </p:sp>
      <p:sp>
        <p:nvSpPr>
          <p:cNvPr id="1059" name="Rectangle 1059"/>
          <p:cNvSpPr/>
          <p:nvPr/>
        </p:nvSpPr>
        <p:spPr>
          <a:xfrm>
            <a:off x="6742176" y="3457663"/>
            <a:ext cx="4780155" cy="169277"/>
          </a:xfrm>
          <a:prstGeom prst="rect">
            <a:avLst/>
          </a:prstGeom>
        </p:spPr>
        <p:txBody>
          <a:bodyPr wrap="none" lIns="0" tIns="0" rIns="0" bIns="0" anchor="t">
            <a:spAutoFit/>
          </a:bodyPr>
          <a:lstStyle/>
          <a:p>
            <a:r>
              <a:rPr lang="en-US" sz="1100" dirty="0">
                <a:solidFill>
                  <a:srgbClr val="000000"/>
                </a:solidFill>
                <a:latin typeface="Barlow"/>
              </a:rPr>
              <a:t>The share of</a:t>
            </a:r>
            <a:r>
              <a:rPr lang="en-US" sz="1100" b="0" i="0" spc="0" baseline="0" dirty="0">
                <a:solidFill>
                  <a:srgbClr val="000000"/>
                </a:solidFill>
                <a:latin typeface="Barlow"/>
              </a:rPr>
              <a:t> nature</a:t>
            </a:r>
            <a:r>
              <a:rPr lang="en-US" sz="1100" dirty="0">
                <a:solidFill>
                  <a:srgbClr val="000000"/>
                </a:solidFill>
                <a:latin typeface="Barlow"/>
              </a:rPr>
              <a:t> conservation areas</a:t>
            </a:r>
            <a:r>
              <a:rPr lang="en-US" sz="1100" b="0" i="0" spc="0" baseline="0" dirty="0">
                <a:solidFill>
                  <a:srgbClr val="000000"/>
                </a:solidFill>
                <a:latin typeface="Barlow"/>
              </a:rPr>
              <a:t> </a:t>
            </a:r>
            <a:r>
              <a:rPr lang="en-US" sz="1100" dirty="0">
                <a:solidFill>
                  <a:srgbClr val="000000"/>
                </a:solidFill>
                <a:latin typeface="Barlow"/>
              </a:rPr>
              <a:t>in </a:t>
            </a:r>
            <a:r>
              <a:rPr lang="en-US" sz="1100" b="0" i="0" spc="0" baseline="0" dirty="0">
                <a:solidFill>
                  <a:srgbClr val="000000"/>
                </a:solidFill>
                <a:latin typeface="Barlow"/>
              </a:rPr>
              <a:t>the land area</a:t>
            </a:r>
            <a:r>
              <a:rPr lang="en-US" sz="1100" dirty="0">
                <a:solidFill>
                  <a:srgbClr val="000000"/>
                </a:solidFill>
                <a:latin typeface="Barlow"/>
              </a:rPr>
              <a:t> / total surface area </a:t>
            </a:r>
            <a:r>
              <a:rPr lang="en-US" sz="1100" b="0" i="0" spc="0" baseline="0" dirty="0">
                <a:solidFill>
                  <a:srgbClr val="000000"/>
                </a:solidFill>
                <a:latin typeface="Barlow"/>
              </a:rPr>
              <a:t>(%)</a:t>
            </a:r>
          </a:p>
        </p:txBody>
      </p:sp>
      <p:sp>
        <p:nvSpPr>
          <p:cNvPr id="1060" name="Rectangle 1060"/>
          <p:cNvSpPr/>
          <p:nvPr/>
        </p:nvSpPr>
        <p:spPr>
          <a:xfrm>
            <a:off x="6733031" y="4853647"/>
            <a:ext cx="2335576" cy="169277"/>
          </a:xfrm>
          <a:prstGeom prst="rect">
            <a:avLst/>
          </a:prstGeom>
        </p:spPr>
        <p:txBody>
          <a:bodyPr wrap="none" lIns="0" tIns="0" rIns="0" bIns="0" anchor="t">
            <a:spAutoFit/>
          </a:bodyPr>
          <a:lstStyle/>
          <a:p>
            <a:r>
              <a:rPr lang="en-US" sz="1100" b="0" i="0" spc="0" baseline="0">
                <a:solidFill>
                  <a:srgbClr val="000000"/>
                </a:solidFill>
                <a:latin typeface="Barlow"/>
              </a:rPr>
              <a:t>Ecological </a:t>
            </a:r>
            <a:r>
              <a:rPr lang="en-US" sz="1100">
                <a:solidFill>
                  <a:srgbClr val="000000"/>
                </a:solidFill>
                <a:latin typeface="Barlow"/>
              </a:rPr>
              <a:t>condition of surface waters</a:t>
            </a:r>
            <a:endParaRPr lang="en-US" sz="1100" b="0" i="0" spc="0" baseline="0">
              <a:solidFill>
                <a:srgbClr val="000000"/>
              </a:solidFill>
              <a:latin typeface="Barlow"/>
            </a:endParaRPr>
          </a:p>
        </p:txBody>
      </p:sp>
      <p:sp>
        <p:nvSpPr>
          <p:cNvPr id="1061" name="Rectangle 1061"/>
          <p:cNvSpPr/>
          <p:nvPr/>
        </p:nvSpPr>
        <p:spPr>
          <a:xfrm>
            <a:off x="848867" y="3008972"/>
            <a:ext cx="3377528" cy="169277"/>
          </a:xfrm>
          <a:prstGeom prst="rect">
            <a:avLst/>
          </a:prstGeom>
        </p:spPr>
        <p:txBody>
          <a:bodyPr wrap="none" lIns="0" tIns="0" rIns="0" bIns="0" anchor="t">
            <a:spAutoFit/>
          </a:bodyPr>
          <a:lstStyle/>
          <a:p>
            <a:pPr marL="0"/>
            <a:r>
              <a:rPr lang="en-US" sz="1100" b="0" i="0" spc="0" baseline="0" dirty="0">
                <a:solidFill>
                  <a:srgbClr val="000000"/>
                </a:solidFill>
                <a:latin typeface="Barlow"/>
              </a:rPr>
              <a:t>Implementation of </a:t>
            </a:r>
            <a:r>
              <a:rPr lang="en-US" sz="1100" dirty="0">
                <a:solidFill>
                  <a:srgbClr val="000000"/>
                </a:solidFill>
                <a:latin typeface="Barlow"/>
              </a:rPr>
              <a:t>actions</a:t>
            </a:r>
            <a:r>
              <a:rPr lang="en-US" sz="1100" b="0" i="0" spc="0" baseline="0" dirty="0">
                <a:solidFill>
                  <a:srgbClr val="000000"/>
                </a:solidFill>
                <a:latin typeface="Barlow"/>
              </a:rPr>
              <a:t> outlined by the LUMO report</a:t>
            </a:r>
            <a:r>
              <a:rPr lang="en-US" sz="1100" dirty="0">
                <a:solidFill>
                  <a:srgbClr val="000000"/>
                </a:solidFill>
                <a:latin typeface="Barlow"/>
              </a:rPr>
              <a:t>.</a:t>
            </a:r>
            <a:endParaRPr lang="en-US" sz="1100" b="0" i="0" spc="0" baseline="0" dirty="0">
              <a:solidFill>
                <a:srgbClr val="000000"/>
              </a:solidFill>
              <a:latin typeface="Barlow"/>
            </a:endParaRPr>
          </a:p>
        </p:txBody>
      </p:sp>
      <p:sp>
        <p:nvSpPr>
          <p:cNvPr id="1062" name="Rectangle 1062"/>
          <p:cNvSpPr/>
          <p:nvPr/>
        </p:nvSpPr>
        <p:spPr>
          <a:xfrm>
            <a:off x="829817" y="3437160"/>
            <a:ext cx="4137351" cy="169277"/>
          </a:xfrm>
          <a:prstGeom prst="rect">
            <a:avLst/>
          </a:prstGeom>
        </p:spPr>
        <p:txBody>
          <a:bodyPr wrap="none" lIns="0" tIns="0" rIns="0" bIns="0" anchor="t">
            <a:spAutoFit/>
          </a:bodyPr>
          <a:lstStyle/>
          <a:p>
            <a:pPr marL="0"/>
            <a:r>
              <a:rPr lang="en-US" sz="1100" b="0" i="0" spc="0" baseline="0" dirty="0">
                <a:solidFill>
                  <a:srgbClr val="000000"/>
                </a:solidFill>
                <a:latin typeface="Arial"/>
              </a:rPr>
              <a:t>N</a:t>
            </a:r>
            <a:r>
              <a:rPr lang="en-US" sz="1100" b="0" i="0" spc="0" baseline="0" dirty="0">
                <a:solidFill>
                  <a:srgbClr val="000000"/>
                </a:solidFill>
                <a:latin typeface="Barlow"/>
              </a:rPr>
              <a:t>ature is restored according to </a:t>
            </a:r>
            <a:r>
              <a:rPr lang="en-US" sz="1100" dirty="0">
                <a:solidFill>
                  <a:srgbClr val="000000"/>
                </a:solidFill>
                <a:latin typeface="Barlow"/>
              </a:rPr>
              <a:t>EU's</a:t>
            </a:r>
            <a:r>
              <a:rPr lang="en-US" sz="1100" b="0" i="0" spc="0" baseline="0" dirty="0">
                <a:solidFill>
                  <a:srgbClr val="000000"/>
                </a:solidFill>
                <a:latin typeface="Barlow"/>
              </a:rPr>
              <a:t> and other national agreements.</a:t>
            </a:r>
          </a:p>
        </p:txBody>
      </p:sp>
      <p:sp>
        <p:nvSpPr>
          <p:cNvPr id="1063" name="Rectangle 1063"/>
          <p:cNvSpPr/>
          <p:nvPr/>
        </p:nvSpPr>
        <p:spPr>
          <a:xfrm>
            <a:off x="848867" y="3933786"/>
            <a:ext cx="3214021" cy="169277"/>
          </a:xfrm>
          <a:prstGeom prst="rect">
            <a:avLst/>
          </a:prstGeom>
        </p:spPr>
        <p:txBody>
          <a:bodyPr wrap="none" lIns="0" tIns="0" rIns="0" bIns="0" anchor="t">
            <a:spAutoFit/>
          </a:bodyPr>
          <a:lstStyle/>
          <a:p>
            <a:r>
              <a:rPr lang="en-US" sz="1100" b="0" i="0" spc="0" baseline="0" dirty="0">
                <a:solidFill>
                  <a:srgbClr val="000000"/>
                </a:solidFill>
                <a:latin typeface="Barlow"/>
              </a:rPr>
              <a:t>Implementation </a:t>
            </a:r>
            <a:r>
              <a:rPr lang="en-US" sz="1100" dirty="0">
                <a:solidFill>
                  <a:srgbClr val="000000"/>
                </a:solidFill>
                <a:latin typeface="Barlow"/>
              </a:rPr>
              <a:t>of the Waterways Management Plan.</a:t>
            </a:r>
            <a:endParaRPr lang="en-US" sz="1100" b="0" i="0" spc="0" baseline="0" dirty="0">
              <a:solidFill>
                <a:srgbClr val="000000"/>
              </a:solidFill>
              <a:latin typeface="Barlow"/>
            </a:endParaRPr>
          </a:p>
        </p:txBody>
      </p:sp>
      <p:sp>
        <p:nvSpPr>
          <p:cNvPr id="1064" name="Rectangle 1064"/>
          <p:cNvSpPr/>
          <p:nvPr/>
        </p:nvSpPr>
        <p:spPr>
          <a:xfrm>
            <a:off x="861567" y="5725598"/>
            <a:ext cx="3420808" cy="169277"/>
          </a:xfrm>
          <a:prstGeom prst="rect">
            <a:avLst/>
          </a:prstGeom>
        </p:spPr>
        <p:txBody>
          <a:bodyPr wrap="none" lIns="0" tIns="0" rIns="0" bIns="0" anchor="t">
            <a:spAutoFit/>
          </a:bodyPr>
          <a:lstStyle/>
          <a:p>
            <a:r>
              <a:rPr lang="en-US" sz="1100" b="0" i="0" spc="0" baseline="0" dirty="0">
                <a:solidFill>
                  <a:srgbClr val="000000"/>
                </a:solidFill>
                <a:latin typeface="Barlow"/>
              </a:rPr>
              <a:t>Efficient sewage treatment </a:t>
            </a:r>
            <a:r>
              <a:rPr lang="en-US" sz="1100" dirty="0">
                <a:solidFill>
                  <a:srgbClr val="000000"/>
                </a:solidFill>
                <a:latin typeface="Barlow"/>
              </a:rPr>
              <a:t>helps improve water quality.</a:t>
            </a:r>
            <a:endParaRPr lang="en-US" sz="1100" b="0" i="0" spc="0" baseline="0" dirty="0">
              <a:solidFill>
                <a:srgbClr val="000000"/>
              </a:solidFill>
              <a:latin typeface="Barlow"/>
            </a:endParaRPr>
          </a:p>
        </p:txBody>
      </p:sp>
      <p:sp>
        <p:nvSpPr>
          <p:cNvPr id="1065" name="Rectangle 1065"/>
          <p:cNvSpPr/>
          <p:nvPr/>
        </p:nvSpPr>
        <p:spPr>
          <a:xfrm>
            <a:off x="6723888" y="2916256"/>
            <a:ext cx="4034759" cy="335989"/>
          </a:xfrm>
          <a:prstGeom prst="rect">
            <a:avLst/>
          </a:prstGeom>
        </p:spPr>
        <p:txBody>
          <a:bodyPr wrap="none" lIns="0" tIns="0" rIns="0" bIns="0" anchor="t">
            <a:spAutoFit/>
          </a:bodyPr>
          <a:lstStyle/>
          <a:p>
            <a:r>
              <a:rPr lang="en-US" sz="1100" b="0" i="0" spc="0" baseline="0" dirty="0">
                <a:solidFill>
                  <a:srgbClr val="000000"/>
                </a:solidFill>
                <a:latin typeface="Barlow"/>
              </a:rPr>
              <a:t>Implementation of the LUMO report and observation of </a:t>
            </a:r>
            <a:r>
              <a:rPr lang="en-US" sz="1100" dirty="0">
                <a:solidFill>
                  <a:srgbClr val="000000"/>
                </a:solidFill>
                <a:latin typeface="Barlow"/>
              </a:rPr>
              <a:t>the actions</a:t>
            </a:r>
            <a:endParaRPr lang="en-US" sz="1100" b="0" i="0" spc="0" baseline="0" dirty="0">
              <a:solidFill>
                <a:srgbClr val="000000"/>
              </a:solidFill>
              <a:latin typeface="Barlow"/>
            </a:endParaRPr>
          </a:p>
          <a:p>
            <a:pPr>
              <a:lnSpc>
                <a:spcPts val="1320"/>
              </a:lnSpc>
            </a:pPr>
            <a:r>
              <a:rPr lang="en-US" sz="1100" dirty="0">
                <a:solidFill>
                  <a:srgbClr val="000000"/>
                </a:solidFill>
                <a:latin typeface="Barlow"/>
              </a:rPr>
              <a:t>The share of</a:t>
            </a:r>
            <a:r>
              <a:rPr lang="en-US" sz="1100" b="0" i="0" spc="0" baseline="0" dirty="0">
                <a:solidFill>
                  <a:srgbClr val="000000"/>
                </a:solidFill>
                <a:latin typeface="Barlow"/>
              </a:rPr>
              <a:t> old forests (%)</a:t>
            </a:r>
          </a:p>
        </p:txBody>
      </p:sp>
      <p:sp>
        <p:nvSpPr>
          <p:cNvPr id="1066" name="Rectangle 1066"/>
          <p:cNvSpPr/>
          <p:nvPr/>
        </p:nvSpPr>
        <p:spPr>
          <a:xfrm>
            <a:off x="6707505" y="5757912"/>
            <a:ext cx="3890489" cy="169726"/>
          </a:xfrm>
          <a:prstGeom prst="rect">
            <a:avLst/>
          </a:prstGeom>
        </p:spPr>
        <p:txBody>
          <a:bodyPr wrap="none" lIns="0" tIns="0" rIns="0" bIns="0" anchor="t">
            <a:spAutoFit/>
          </a:bodyPr>
          <a:lstStyle/>
          <a:p>
            <a:pPr marL="0"/>
            <a:r>
              <a:rPr lang="en-US" sz="1100" b="0" i="0" spc="0" baseline="0" dirty="0">
                <a:solidFill>
                  <a:srgbClr val="000000"/>
                </a:solidFill>
                <a:latin typeface="Barlow"/>
              </a:rPr>
              <a:t>Total load of waste water, BOD and phosphorus (g/resident/day)</a:t>
            </a:r>
          </a:p>
        </p:txBody>
      </p:sp>
      <p:sp>
        <p:nvSpPr>
          <p:cNvPr id="1067" name="Rectangle 1067"/>
          <p:cNvSpPr/>
          <p:nvPr/>
        </p:nvSpPr>
        <p:spPr>
          <a:xfrm>
            <a:off x="853100" y="130513"/>
            <a:ext cx="1853071" cy="300082"/>
          </a:xfrm>
          <a:prstGeom prst="rect">
            <a:avLst/>
          </a:prstGeom>
        </p:spPr>
        <p:txBody>
          <a:bodyPr wrap="none" lIns="0" tIns="0" rIns="0" bIns="0" anchor="t">
            <a:spAutoFit/>
          </a:bodyPr>
          <a:lstStyle/>
          <a:p>
            <a:pPr algn="l"/>
            <a:r>
              <a:rPr lang="en-US" sz="1000" dirty="0">
                <a:solidFill>
                  <a:srgbClr val="28D74B"/>
                </a:solidFill>
                <a:latin typeface="Calibri"/>
              </a:rPr>
              <a:t>Focus Area </a:t>
            </a:r>
            <a:r>
              <a:rPr lang="en-US" sz="1000" b="0" i="0" spc="0" baseline="0" dirty="0">
                <a:solidFill>
                  <a:srgbClr val="28D74B"/>
                </a:solidFill>
                <a:latin typeface="Calibri"/>
              </a:rPr>
              <a:t>3: </a:t>
            </a:r>
            <a:r>
              <a:rPr lang="en-US" sz="1000" dirty="0">
                <a:solidFill>
                  <a:srgbClr val="28D74B"/>
                </a:solidFill>
                <a:latin typeface="Calibri"/>
              </a:rPr>
              <a:t>Strength from </a:t>
            </a:r>
            <a:r>
              <a:rPr lang="en-US" sz="1000" b="0" i="0" spc="0" baseline="0" dirty="0">
                <a:solidFill>
                  <a:srgbClr val="28D74B"/>
                </a:solidFill>
                <a:latin typeface="Calibri"/>
              </a:rPr>
              <a:t>Nature</a:t>
            </a:r>
            <a:endParaRPr lang="en-US" sz="1000" dirty="0">
              <a:solidFill>
                <a:srgbClr val="28D74B"/>
              </a:solidFill>
              <a:latin typeface="Calibri"/>
            </a:endParaRPr>
          </a:p>
          <a:p>
            <a:pPr marL="0"/>
            <a:endParaRPr lang="en-US" sz="950" b="0" i="0" spc="0" baseline="0" dirty="0">
              <a:solidFill>
                <a:srgbClr val="28D74B"/>
              </a:solidFill>
              <a:latin typeface="Calibri"/>
              <a:ea typeface="Calibri"/>
              <a:cs typeface="Calibri"/>
            </a:endParaRPr>
          </a:p>
        </p:txBody>
      </p:sp>
      <p:sp>
        <p:nvSpPr>
          <p:cNvPr id="1068" name="Rectangle 1068"/>
          <p:cNvSpPr/>
          <p:nvPr/>
        </p:nvSpPr>
        <p:spPr>
          <a:xfrm>
            <a:off x="6723888" y="3902188"/>
            <a:ext cx="3723776" cy="335989"/>
          </a:xfrm>
          <a:prstGeom prst="rect">
            <a:avLst/>
          </a:prstGeom>
        </p:spPr>
        <p:txBody>
          <a:bodyPr wrap="none" lIns="0" tIns="0" rIns="0" bIns="0" anchor="t">
            <a:spAutoFit/>
          </a:bodyPr>
          <a:lstStyle/>
          <a:p>
            <a:r>
              <a:rPr lang="en-US" sz="1100" b="0" i="0" spc="0" baseline="0" dirty="0">
                <a:solidFill>
                  <a:srgbClr val="000000"/>
                </a:solidFill>
                <a:latin typeface="Barlow"/>
              </a:rPr>
              <a:t>Implementation of </a:t>
            </a:r>
            <a:r>
              <a:rPr lang="en-US" sz="1100" dirty="0">
                <a:solidFill>
                  <a:srgbClr val="000000"/>
                </a:solidFill>
                <a:latin typeface="Barlow"/>
              </a:rPr>
              <a:t>the Waterways Management Plan</a:t>
            </a:r>
            <a:r>
              <a:rPr lang="en-US" sz="1100" b="0" i="0" spc="0" baseline="0" dirty="0">
                <a:solidFill>
                  <a:srgbClr val="000000"/>
                </a:solidFill>
                <a:latin typeface="Barlow"/>
              </a:rPr>
              <a:t> </a:t>
            </a:r>
            <a:r>
              <a:rPr lang="en-US" sz="1100" dirty="0">
                <a:solidFill>
                  <a:srgbClr val="000000"/>
                </a:solidFill>
                <a:latin typeface="Barlow"/>
              </a:rPr>
              <a:t>actions</a:t>
            </a:r>
            <a:r>
              <a:rPr lang="en-US" sz="1100" b="0" i="0" spc="0" baseline="0" dirty="0">
                <a:solidFill>
                  <a:srgbClr val="000000"/>
                </a:solidFill>
                <a:latin typeface="Barlow"/>
              </a:rPr>
              <a:t>.</a:t>
            </a:r>
            <a:r>
              <a:rPr lang="en-US" sz="1100" dirty="0">
                <a:solidFill>
                  <a:srgbClr val="000000"/>
                </a:solidFill>
                <a:latin typeface="Barlow"/>
              </a:rPr>
              <a:t> </a:t>
            </a:r>
            <a:endParaRPr lang="en-US" sz="1100" b="0" i="0" spc="0" baseline="0" dirty="0">
              <a:solidFill>
                <a:srgbClr val="000000"/>
              </a:solidFill>
              <a:latin typeface="Barlow"/>
            </a:endParaRPr>
          </a:p>
          <a:p>
            <a:pPr marL="0">
              <a:lnSpc>
                <a:spcPts val="1336"/>
              </a:lnSpc>
            </a:pPr>
            <a:r>
              <a:rPr lang="en-US" sz="1100" b="0" i="0" spc="0" baseline="0" dirty="0">
                <a:solidFill>
                  <a:srgbClr val="000000"/>
                </a:solidFill>
                <a:latin typeface="Barlow"/>
              </a:rPr>
              <a:t>Qualitative evaluation.</a:t>
            </a:r>
          </a:p>
        </p:txBody>
      </p:sp>
      <p:sp>
        <p:nvSpPr>
          <p:cNvPr id="1069" name="Rectangle 1069"/>
          <p:cNvSpPr/>
          <p:nvPr/>
        </p:nvSpPr>
        <p:spPr>
          <a:xfrm>
            <a:off x="847128" y="4341522"/>
            <a:ext cx="8773236" cy="169277"/>
          </a:xfrm>
          <a:prstGeom prst="rect">
            <a:avLst/>
          </a:prstGeom>
        </p:spPr>
        <p:txBody>
          <a:bodyPr wrap="none" lIns="0" tIns="0" rIns="0" bIns="0" anchor="t">
            <a:spAutoFit/>
          </a:bodyPr>
          <a:lstStyle/>
          <a:p>
            <a:pPr>
              <a:tabLst>
                <a:tab pos="5874689" algn="l"/>
              </a:tabLst>
            </a:pPr>
            <a:r>
              <a:rPr lang="en-US" sz="1100" dirty="0">
                <a:solidFill>
                  <a:srgbClr val="000000"/>
                </a:solidFill>
                <a:latin typeface="Barlow"/>
              </a:rPr>
              <a:t>The sewer</a:t>
            </a:r>
            <a:r>
              <a:rPr lang="en-US" sz="1100" b="0" i="0" spc="0" baseline="0" dirty="0">
                <a:solidFill>
                  <a:srgbClr val="000000"/>
                </a:solidFill>
                <a:latin typeface="Barlow"/>
              </a:rPr>
              <a:t> network is e</a:t>
            </a:r>
            <a:r>
              <a:rPr lang="en-US" sz="1100" b="0" i="0" spc="0" baseline="0" dirty="0">
                <a:solidFill>
                  <a:srgbClr val="000000"/>
                </a:solidFill>
                <a:latin typeface="Arial"/>
              </a:rPr>
              <a:t>x</a:t>
            </a:r>
            <a:r>
              <a:rPr lang="en-US" sz="1100" b="0" i="0" spc="0" baseline="0" dirty="0">
                <a:solidFill>
                  <a:srgbClr val="000000"/>
                </a:solidFill>
                <a:latin typeface="Barlow"/>
              </a:rPr>
              <a:t>panded and renovation is intensified.</a:t>
            </a:r>
            <a:r>
              <a:rPr lang="en-US" sz="1100" dirty="0">
                <a:solidFill>
                  <a:srgbClr val="000000"/>
                </a:solidFill>
                <a:latin typeface="Barlow"/>
              </a:rPr>
              <a:t>                                                                             </a:t>
            </a:r>
            <a:r>
              <a:rPr lang="en-US" sz="1100" b="0" i="0" spc="0" baseline="0" dirty="0">
                <a:solidFill>
                  <a:srgbClr val="000000"/>
                </a:solidFill>
                <a:latin typeface="Barlow"/>
              </a:rPr>
              <a:t>Percentage of bilge water in the sewer network</a:t>
            </a:r>
          </a:p>
        </p:txBody>
      </p:sp>
      <p:sp>
        <p:nvSpPr>
          <p:cNvPr id="1070" name="Rectangle 1070"/>
          <p:cNvSpPr/>
          <p:nvPr/>
        </p:nvSpPr>
        <p:spPr>
          <a:xfrm>
            <a:off x="852976" y="4734325"/>
            <a:ext cx="4609262" cy="320267"/>
          </a:xfrm>
          <a:prstGeom prst="rect">
            <a:avLst/>
          </a:prstGeom>
        </p:spPr>
        <p:txBody>
          <a:bodyPr wrap="none" lIns="0" tIns="0" rIns="0" bIns="0">
            <a:spAutoFit/>
          </a:bodyPr>
          <a:lstStyle/>
          <a:p>
            <a:pPr marL="0"/>
            <a:r>
              <a:rPr lang="en-US" sz="1100" b="0" i="0" spc="0" baseline="0">
                <a:solidFill>
                  <a:srgbClr val="000000"/>
                </a:solidFill>
                <a:latin typeface="Barlow"/>
              </a:rPr>
              <a:t>The diffuse pollution of waterways is reduced and the condition of waters is </a:t>
            </a:r>
          </a:p>
          <a:p>
            <a:pPr marL="0">
              <a:lnSpc>
                <a:spcPts val="1325"/>
              </a:lnSpc>
            </a:pPr>
            <a:r>
              <a:rPr lang="en-US" sz="1100" b="0" i="0" spc="0" baseline="0">
                <a:solidFill>
                  <a:srgbClr val="000000"/>
                </a:solidFill>
                <a:latin typeface="Barlow"/>
              </a:rPr>
              <a:t>enhanced by considering the waterways in land use and restoration projects.</a:t>
            </a:r>
          </a:p>
        </p:txBody>
      </p:sp>
      <p:sp>
        <p:nvSpPr>
          <p:cNvPr id="1071" name="Rectangle 1071"/>
          <p:cNvSpPr/>
          <p:nvPr/>
        </p:nvSpPr>
        <p:spPr>
          <a:xfrm>
            <a:off x="851198" y="5181945"/>
            <a:ext cx="3281553" cy="384820"/>
          </a:xfrm>
          <a:prstGeom prst="rect">
            <a:avLst/>
          </a:prstGeom>
        </p:spPr>
        <p:txBody>
          <a:bodyPr wrap="none" lIns="0" tIns="0" rIns="0" bIns="0">
            <a:spAutoFit/>
          </a:bodyPr>
          <a:lstStyle/>
          <a:p>
            <a:pPr marL="0"/>
            <a:r>
              <a:rPr lang="en-US" sz="1100" b="0" i="0" spc="0" baseline="0">
                <a:solidFill>
                  <a:srgbClr val="000000"/>
                </a:solidFill>
                <a:latin typeface="Arial"/>
              </a:rPr>
              <a:t>N</a:t>
            </a:r>
            <a:r>
              <a:rPr lang="en-US" sz="1100" b="0" i="0" spc="0" baseline="0">
                <a:solidFill>
                  <a:srgbClr val="000000"/>
                </a:solidFill>
                <a:latin typeface="Barlow"/>
              </a:rPr>
              <a:t>utrient load of agriculture is reduced by encouraging </a:t>
            </a:r>
          </a:p>
          <a:p>
            <a:pPr marL="0">
              <a:lnSpc>
                <a:spcPts val="1544"/>
              </a:lnSpc>
            </a:pPr>
            <a:r>
              <a:rPr lang="en-US" sz="1100" b="0" i="0" spc="0" baseline="0">
                <a:solidFill>
                  <a:srgbClr val="000000"/>
                </a:solidFill>
                <a:latin typeface="Barlow"/>
              </a:rPr>
              <a:t>environmentally friendly methods.</a:t>
            </a:r>
          </a:p>
        </p:txBody>
      </p:sp>
    </p:spTree>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Freeform 125"/>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26" name="Picture 10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0741152" y="669036"/>
            <a:ext cx="643127" cy="647700"/>
          </a:xfrm>
          <a:prstGeom prst="rect">
            <a:avLst/>
          </a:prstGeom>
          <a:noFill/>
        </p:spPr>
      </p:pic>
      <p:sp>
        <p:nvSpPr>
          <p:cNvPr id="127" name="Rectangle 127"/>
          <p:cNvSpPr/>
          <p:nvPr/>
        </p:nvSpPr>
        <p:spPr>
          <a:xfrm>
            <a:off x="929639" y="1236574"/>
            <a:ext cx="4527563" cy="369332"/>
          </a:xfrm>
          <a:prstGeom prst="rect">
            <a:avLst/>
          </a:prstGeom>
        </p:spPr>
        <p:txBody>
          <a:bodyPr wrap="square" lIns="0" tIns="0" rIns="0" bIns="0" anchor="t">
            <a:spAutoFit/>
          </a:bodyPr>
          <a:lstStyle/>
          <a:p>
            <a:r>
              <a:rPr lang="en-US" sz="2400" b="1" i="0" spc="0" baseline="0" dirty="0">
                <a:solidFill>
                  <a:srgbClr val="000000"/>
                </a:solidFill>
                <a:latin typeface="Barlow"/>
              </a:rPr>
              <a:t>What is </a:t>
            </a:r>
            <a:r>
              <a:rPr lang="en-US" sz="2400" b="1" dirty="0">
                <a:solidFill>
                  <a:srgbClr val="000000"/>
                </a:solidFill>
                <a:latin typeface="Barlow"/>
              </a:rPr>
              <a:t>being</a:t>
            </a:r>
            <a:r>
              <a:rPr lang="en-US" sz="2400" b="1" i="0" spc="0" baseline="0" dirty="0">
                <a:solidFill>
                  <a:srgbClr val="000000"/>
                </a:solidFill>
                <a:latin typeface="Barlow"/>
              </a:rPr>
              <a:t> </a:t>
            </a:r>
            <a:r>
              <a:rPr lang="en-US" sz="2400" b="1" dirty="0">
                <a:solidFill>
                  <a:srgbClr val="000000"/>
                </a:solidFill>
                <a:latin typeface="Barlow"/>
              </a:rPr>
              <a:t>done </a:t>
            </a:r>
            <a:r>
              <a:rPr lang="en-US" sz="2400" b="1" i="0" spc="0" baseline="0" dirty="0">
                <a:solidFill>
                  <a:srgbClr val="000000"/>
                </a:solidFill>
                <a:latin typeface="Barlow"/>
              </a:rPr>
              <a:t>and </a:t>
            </a:r>
            <a:r>
              <a:rPr lang="en-US" sz="2400" b="1" dirty="0">
                <a:solidFill>
                  <a:srgbClr val="000000"/>
                </a:solidFill>
                <a:latin typeface="Barlow"/>
              </a:rPr>
              <a:t>why</a:t>
            </a:r>
            <a:endParaRPr lang="en-US" sz="2400" b="1" i="0" spc="0" baseline="0" dirty="0">
              <a:solidFill>
                <a:srgbClr val="000000"/>
              </a:solidFill>
              <a:latin typeface="Barlow"/>
            </a:endParaRPr>
          </a:p>
        </p:txBody>
      </p:sp>
      <p:sp>
        <p:nvSpPr>
          <p:cNvPr id="128" name="Rectangle 128"/>
          <p:cNvSpPr/>
          <p:nvPr/>
        </p:nvSpPr>
        <p:spPr>
          <a:xfrm>
            <a:off x="929636" y="1876340"/>
            <a:ext cx="5871800" cy="1177245"/>
          </a:xfrm>
          <a:prstGeom prst="rect">
            <a:avLst/>
          </a:prstGeom>
        </p:spPr>
        <p:txBody>
          <a:bodyPr wrap="none" lIns="0" tIns="0" rIns="0" bIns="0" anchor="t">
            <a:spAutoFit/>
          </a:bodyPr>
          <a:lstStyle/>
          <a:p>
            <a:r>
              <a:rPr lang="en-US" sz="1400" b="0" i="0" spc="0" baseline="0" dirty="0">
                <a:solidFill>
                  <a:srgbClr val="000000"/>
                </a:solidFill>
                <a:latin typeface="Barlow"/>
              </a:rPr>
              <a:t>The </a:t>
            </a:r>
            <a:r>
              <a:rPr lang="en-US" sz="1400" dirty="0">
                <a:solidFill>
                  <a:srgbClr val="000000"/>
                </a:solidFill>
                <a:latin typeface="Barlow"/>
              </a:rPr>
              <a:t>Environmental</a:t>
            </a:r>
            <a:r>
              <a:rPr lang="en-US" sz="1400" b="0" i="0" spc="0" baseline="0" dirty="0">
                <a:solidFill>
                  <a:srgbClr val="000000"/>
                </a:solidFill>
                <a:latin typeface="Barlow"/>
              </a:rPr>
              <a:t> </a:t>
            </a:r>
            <a:r>
              <a:rPr lang="en-US" sz="1400" dirty="0" err="1">
                <a:solidFill>
                  <a:srgbClr val="000000"/>
                </a:solidFill>
                <a:latin typeface="Barlow"/>
              </a:rPr>
              <a:t>Programme</a:t>
            </a:r>
            <a:r>
              <a:rPr lang="en-US" sz="1400" b="0" i="0" spc="0" baseline="0" dirty="0">
                <a:solidFill>
                  <a:srgbClr val="000000"/>
                </a:solidFill>
                <a:latin typeface="Barlow"/>
              </a:rPr>
              <a:t> is one of </a:t>
            </a:r>
            <a:r>
              <a:rPr lang="en-US" sz="1400" dirty="0">
                <a:solidFill>
                  <a:srgbClr val="000000"/>
                </a:solidFill>
                <a:latin typeface="Barlow"/>
              </a:rPr>
              <a:t>Oulu City</a:t>
            </a:r>
            <a:r>
              <a:rPr lang="en-US" sz="1400" b="0" i="0" spc="0" baseline="0" dirty="0">
                <a:solidFill>
                  <a:srgbClr val="000000"/>
                </a:solidFill>
                <a:latin typeface="Barlow"/>
              </a:rPr>
              <a:t> </a:t>
            </a:r>
            <a:r>
              <a:rPr lang="en-US" sz="1400" dirty="0">
                <a:solidFill>
                  <a:srgbClr val="000000"/>
                </a:solidFill>
                <a:latin typeface="Barlow"/>
              </a:rPr>
              <a:t>Strategy</a:t>
            </a:r>
            <a:r>
              <a:rPr lang="en-US" sz="1400" b="0" i="0" spc="0" baseline="0" dirty="0">
                <a:solidFill>
                  <a:srgbClr val="000000"/>
                </a:solidFill>
                <a:latin typeface="Barlow"/>
              </a:rPr>
              <a:t> </a:t>
            </a:r>
            <a:r>
              <a:rPr lang="en-US" sz="1400" dirty="0">
                <a:solidFill>
                  <a:srgbClr val="000000"/>
                </a:solidFill>
                <a:latin typeface="Barlow"/>
              </a:rPr>
              <a:t>2035 </a:t>
            </a:r>
            <a:endParaRPr lang="fi-FI" dirty="0"/>
          </a:p>
          <a:p>
            <a:pPr>
              <a:lnSpc>
                <a:spcPts val="1495"/>
              </a:lnSpc>
            </a:pPr>
            <a:r>
              <a:rPr lang="en-US" sz="1400" dirty="0">
                <a:solidFill>
                  <a:srgbClr val="000000"/>
                </a:solidFill>
                <a:latin typeface="Barlow"/>
              </a:rPr>
              <a:t>implementation</a:t>
            </a:r>
            <a:r>
              <a:rPr lang="en-US" sz="1400" b="0" i="0" spc="0" baseline="0" dirty="0">
                <a:solidFill>
                  <a:srgbClr val="000000"/>
                </a:solidFill>
                <a:latin typeface="Barlow"/>
              </a:rPr>
              <a:t> </a:t>
            </a:r>
            <a:r>
              <a:rPr lang="en-US" sz="1400" dirty="0" err="1">
                <a:solidFill>
                  <a:srgbClr val="000000"/>
                </a:solidFill>
                <a:latin typeface="Barlow"/>
              </a:rPr>
              <a:t>programmes</a:t>
            </a:r>
            <a:r>
              <a:rPr lang="en-US" sz="1400" b="0" i="0" spc="0" baseline="0" dirty="0">
                <a:solidFill>
                  <a:srgbClr val="000000"/>
                </a:solidFill>
                <a:latin typeface="Barlow"/>
              </a:rPr>
              <a:t>. The </a:t>
            </a:r>
            <a:r>
              <a:rPr lang="en-US" sz="1400" dirty="0" err="1">
                <a:solidFill>
                  <a:srgbClr val="000000"/>
                </a:solidFill>
                <a:latin typeface="Barlow"/>
              </a:rPr>
              <a:t>Programme</a:t>
            </a:r>
            <a:r>
              <a:rPr lang="en-US" sz="1400" dirty="0">
                <a:solidFill>
                  <a:srgbClr val="000000"/>
                </a:solidFill>
                <a:latin typeface="Barlow"/>
              </a:rPr>
              <a:t> aims at securing</a:t>
            </a:r>
            <a:r>
              <a:rPr lang="en-US" sz="1400" b="0" i="0" spc="0" baseline="0" dirty="0">
                <a:solidFill>
                  <a:srgbClr val="000000"/>
                </a:solidFill>
                <a:latin typeface="Barlow"/>
              </a:rPr>
              <a:t> the</a:t>
            </a:r>
            <a:r>
              <a:rPr lang="en-US" sz="1400" dirty="0">
                <a:solidFill>
                  <a:srgbClr val="000000"/>
                </a:solidFill>
                <a:latin typeface="Barlow"/>
              </a:rPr>
              <a:t> </a:t>
            </a:r>
            <a:endParaRPr lang="en-US" sz="1400" b="0" i="0" spc="0" baseline="0" dirty="0">
              <a:solidFill>
                <a:srgbClr val="000000"/>
              </a:solidFill>
              <a:latin typeface="Barlow"/>
            </a:endParaRPr>
          </a:p>
          <a:p>
            <a:pPr>
              <a:lnSpc>
                <a:spcPts val="1528"/>
              </a:lnSpc>
            </a:pPr>
            <a:r>
              <a:rPr lang="en-US" sz="1400" b="0" i="0" spc="0" baseline="0" dirty="0">
                <a:solidFill>
                  <a:srgbClr val="000000"/>
                </a:solidFill>
                <a:latin typeface="Barlow"/>
              </a:rPr>
              <a:t>good condition </a:t>
            </a:r>
            <a:r>
              <a:rPr lang="en-US" sz="1400" dirty="0">
                <a:solidFill>
                  <a:srgbClr val="000000"/>
                </a:solidFill>
                <a:latin typeface="Barlow"/>
              </a:rPr>
              <a:t>of the environment and</a:t>
            </a:r>
            <a:r>
              <a:rPr lang="en-US" sz="1400" b="0" i="0" spc="0" baseline="0" dirty="0">
                <a:solidFill>
                  <a:srgbClr val="000000"/>
                </a:solidFill>
                <a:latin typeface="Barlow"/>
              </a:rPr>
              <a:t> ensuring the city</a:t>
            </a:r>
            <a:r>
              <a:rPr lang="en-US" sz="1400" b="0" i="0" spc="0" baseline="0" dirty="0">
                <a:solidFill>
                  <a:srgbClr val="000000"/>
                </a:solidFill>
                <a:latin typeface="Arial"/>
              </a:rPr>
              <a:t>'</a:t>
            </a:r>
            <a:r>
              <a:rPr lang="en-US" sz="1400" b="0" i="0" spc="0" baseline="0" dirty="0">
                <a:solidFill>
                  <a:srgbClr val="000000"/>
                </a:solidFill>
                <a:latin typeface="Barlow"/>
              </a:rPr>
              <a:t>s vitality. The basis</a:t>
            </a:r>
            <a:r>
              <a:rPr lang="en-US" sz="1400" dirty="0">
                <a:solidFill>
                  <a:srgbClr val="000000"/>
                </a:solidFill>
                <a:latin typeface="Barlow"/>
              </a:rPr>
              <a:t> </a:t>
            </a:r>
            <a:endParaRPr lang="en-US" sz="1400" b="0" i="0" spc="0" baseline="0" dirty="0">
              <a:solidFill>
                <a:srgbClr val="000000"/>
              </a:solidFill>
              <a:latin typeface="Barlow"/>
            </a:endParaRPr>
          </a:p>
          <a:p>
            <a:pPr>
              <a:lnSpc>
                <a:spcPts val="1511"/>
              </a:lnSpc>
            </a:pPr>
            <a:r>
              <a:rPr lang="en-US" sz="1400" b="0" i="0" spc="0" baseline="0" dirty="0">
                <a:solidFill>
                  <a:srgbClr val="000000"/>
                </a:solidFill>
                <a:latin typeface="Barlow"/>
              </a:rPr>
              <a:t>of the </a:t>
            </a:r>
            <a:r>
              <a:rPr lang="en-US" sz="1400" dirty="0" err="1">
                <a:solidFill>
                  <a:srgbClr val="000000"/>
                </a:solidFill>
                <a:latin typeface="Barlow"/>
              </a:rPr>
              <a:t>Programme</a:t>
            </a:r>
            <a:r>
              <a:rPr lang="en-US" sz="1400" b="0" i="0" spc="0" baseline="0" dirty="0">
                <a:solidFill>
                  <a:srgbClr val="000000"/>
                </a:solidFill>
                <a:latin typeface="Barlow"/>
              </a:rPr>
              <a:t> are the city strategy</a:t>
            </a:r>
            <a:r>
              <a:rPr lang="en-US" sz="1400" b="0" i="0" spc="0" baseline="0" dirty="0">
                <a:solidFill>
                  <a:srgbClr val="000000"/>
                </a:solidFill>
                <a:latin typeface="Arial"/>
              </a:rPr>
              <a:t>'</a:t>
            </a:r>
            <a:r>
              <a:rPr lang="en-US" sz="1400" b="0" i="0" spc="0" baseline="0" dirty="0">
                <a:solidFill>
                  <a:srgbClr val="000000"/>
                </a:solidFill>
                <a:latin typeface="Barlow"/>
              </a:rPr>
              <a:t>s </a:t>
            </a:r>
            <a:r>
              <a:rPr lang="en-US" sz="1400" dirty="0">
                <a:solidFill>
                  <a:srgbClr val="000000"/>
                </a:solidFill>
                <a:latin typeface="Barlow"/>
              </a:rPr>
              <a:t>focus areas </a:t>
            </a:r>
            <a:r>
              <a:rPr lang="en-US" sz="1400" b="0" i="0" spc="0" baseline="0" dirty="0">
                <a:solidFill>
                  <a:srgbClr val="000000"/>
                </a:solidFill>
                <a:latin typeface="Barlow"/>
              </a:rPr>
              <a:t>and their</a:t>
            </a:r>
            <a:r>
              <a:rPr lang="en-US" sz="1400" dirty="0">
                <a:solidFill>
                  <a:srgbClr val="000000"/>
                </a:solidFill>
                <a:latin typeface="Barlow"/>
              </a:rPr>
              <a:t> </a:t>
            </a:r>
            <a:endParaRPr lang="en-US" sz="1400" b="0" i="0" spc="0" baseline="0" dirty="0">
              <a:solidFill>
                <a:srgbClr val="000000"/>
              </a:solidFill>
              <a:latin typeface="Barlow"/>
            </a:endParaRPr>
          </a:p>
          <a:p>
            <a:pPr>
              <a:lnSpc>
                <a:spcPts val="1511"/>
              </a:lnSpc>
            </a:pPr>
            <a:r>
              <a:rPr lang="en-US" sz="1400" b="0" i="0" spc="0" baseline="0" dirty="0">
                <a:solidFill>
                  <a:srgbClr val="000000"/>
                </a:solidFill>
                <a:latin typeface="Barlow"/>
              </a:rPr>
              <a:t>policies as well as the city</a:t>
            </a:r>
            <a:r>
              <a:rPr lang="en-US" sz="1400" b="0" i="0" spc="0" baseline="0" dirty="0">
                <a:solidFill>
                  <a:srgbClr val="000000"/>
                </a:solidFill>
                <a:latin typeface="Arial"/>
              </a:rPr>
              <a:t>'</a:t>
            </a:r>
            <a:r>
              <a:rPr lang="en-US" sz="1400" b="0" i="0" spc="0" baseline="0" dirty="0">
                <a:solidFill>
                  <a:srgbClr val="000000"/>
                </a:solidFill>
                <a:latin typeface="Barlow"/>
              </a:rPr>
              <a:t>s agreements and commitments to promote</a:t>
            </a:r>
            <a:r>
              <a:rPr lang="en-US" sz="1400" dirty="0">
                <a:solidFill>
                  <a:srgbClr val="000000"/>
                </a:solidFill>
                <a:latin typeface="Barlow"/>
              </a:rPr>
              <a:t> </a:t>
            </a:r>
          </a:p>
          <a:p>
            <a:pPr marL="0">
              <a:lnSpc>
                <a:spcPts val="1511"/>
              </a:lnSpc>
            </a:pPr>
            <a:r>
              <a:rPr lang="en-US" sz="1400" b="0" i="0" spc="0" baseline="0" dirty="0">
                <a:solidFill>
                  <a:srgbClr val="000000"/>
                </a:solidFill>
                <a:latin typeface="Barlow"/>
              </a:rPr>
              <a:t>environmental issues.</a:t>
            </a:r>
            <a:r>
              <a:rPr lang="en-US" sz="1400" dirty="0">
                <a:solidFill>
                  <a:srgbClr val="000000"/>
                </a:solidFill>
                <a:latin typeface="Barlow"/>
              </a:rPr>
              <a:t> </a:t>
            </a:r>
            <a:endParaRPr lang="en-US" sz="1400" b="0" i="0" spc="0" baseline="0" dirty="0">
              <a:solidFill>
                <a:srgbClr val="000000"/>
              </a:solidFill>
              <a:latin typeface="Barlow"/>
            </a:endParaRPr>
          </a:p>
        </p:txBody>
      </p:sp>
      <p:sp>
        <p:nvSpPr>
          <p:cNvPr id="129" name="Rectangle 129"/>
          <p:cNvSpPr/>
          <p:nvPr/>
        </p:nvSpPr>
        <p:spPr>
          <a:xfrm>
            <a:off x="929636" y="3325227"/>
            <a:ext cx="6269345" cy="623248"/>
          </a:xfrm>
          <a:prstGeom prst="rect">
            <a:avLst/>
          </a:prstGeom>
        </p:spPr>
        <p:txBody>
          <a:bodyPr wrap="none" lIns="0" tIns="0" rIns="0" bIns="0" anchor="t">
            <a:spAutoFit/>
          </a:bodyPr>
          <a:lstStyle/>
          <a:p>
            <a:r>
              <a:rPr lang="en-US" sz="1400" dirty="0">
                <a:solidFill>
                  <a:srgbClr val="000000"/>
                </a:solidFill>
                <a:latin typeface="Barlow"/>
              </a:rPr>
              <a:t>National </a:t>
            </a:r>
            <a:r>
              <a:rPr lang="en-US" sz="1400" b="0" i="0" spc="0" baseline="0" dirty="0">
                <a:solidFill>
                  <a:srgbClr val="000000"/>
                </a:solidFill>
                <a:latin typeface="Barlow"/>
              </a:rPr>
              <a:t>and international agreements and</a:t>
            </a:r>
            <a:r>
              <a:rPr lang="en-US" sz="1400" dirty="0">
                <a:solidFill>
                  <a:srgbClr val="000000"/>
                </a:solidFill>
                <a:latin typeface="Barlow"/>
              </a:rPr>
              <a:t> policies are behind the commitments</a:t>
            </a:r>
            <a:r>
              <a:rPr lang="en-US" sz="1400" b="0" i="0" spc="0" baseline="0" dirty="0">
                <a:solidFill>
                  <a:srgbClr val="000000"/>
                </a:solidFill>
                <a:latin typeface="Barlow"/>
              </a:rPr>
              <a:t>,</a:t>
            </a:r>
            <a:endParaRPr lang="en-US" sz="1403" dirty="0">
              <a:solidFill>
                <a:srgbClr val="000000"/>
              </a:solidFill>
              <a:latin typeface="Barlow"/>
            </a:endParaRPr>
          </a:p>
          <a:p>
            <a:r>
              <a:rPr lang="en-US" sz="1400" b="0" i="0" spc="0" baseline="0" dirty="0">
                <a:solidFill>
                  <a:srgbClr val="000000"/>
                </a:solidFill>
                <a:latin typeface="Barlow"/>
              </a:rPr>
              <a:t>the aims and actions of which are </a:t>
            </a:r>
            <a:r>
              <a:rPr lang="en-US" sz="1400" dirty="0">
                <a:solidFill>
                  <a:srgbClr val="000000"/>
                </a:solidFill>
                <a:latin typeface="Barlow"/>
              </a:rPr>
              <a:t>compatible</a:t>
            </a:r>
            <a:r>
              <a:rPr lang="en-US" sz="1400" b="0" i="0" spc="0" baseline="0" dirty="0">
                <a:solidFill>
                  <a:srgbClr val="000000"/>
                </a:solidFill>
                <a:latin typeface="Barlow"/>
              </a:rPr>
              <a:t> </a:t>
            </a:r>
            <a:r>
              <a:rPr lang="en-US" sz="1400" dirty="0">
                <a:solidFill>
                  <a:srgbClr val="000000"/>
                </a:solidFill>
                <a:latin typeface="Barlow"/>
              </a:rPr>
              <a:t>with</a:t>
            </a:r>
            <a:r>
              <a:rPr lang="en-US" sz="1400" b="0" i="0" spc="0" baseline="0" dirty="0">
                <a:solidFill>
                  <a:srgbClr val="000000"/>
                </a:solidFill>
                <a:latin typeface="Barlow"/>
              </a:rPr>
              <a:t> the city</a:t>
            </a:r>
            <a:r>
              <a:rPr lang="en-US" sz="1400" b="0" i="0" spc="0" baseline="0" dirty="0">
                <a:solidFill>
                  <a:srgbClr val="000000"/>
                </a:solidFill>
                <a:latin typeface="Arial"/>
              </a:rPr>
              <a:t>'</a:t>
            </a:r>
            <a:r>
              <a:rPr lang="en-US" sz="1400" b="0" i="0" spc="0" baseline="0" dirty="0">
                <a:solidFill>
                  <a:srgbClr val="000000"/>
                </a:solidFill>
                <a:latin typeface="Barlow"/>
              </a:rPr>
              <a:t>s</a:t>
            </a:r>
            <a:r>
              <a:rPr lang="en-US" sz="1400" dirty="0">
                <a:solidFill>
                  <a:srgbClr val="000000"/>
                </a:solidFill>
                <a:latin typeface="Barlow"/>
              </a:rPr>
              <a:t> </a:t>
            </a:r>
            <a:endParaRPr lang="en-US" sz="1400" b="0" i="0" spc="0" baseline="0" dirty="0">
              <a:solidFill>
                <a:srgbClr val="000000"/>
              </a:solidFill>
              <a:latin typeface="Barlow"/>
            </a:endParaRPr>
          </a:p>
          <a:p>
            <a:pPr>
              <a:lnSpc>
                <a:spcPts val="1495"/>
              </a:lnSpc>
            </a:pPr>
            <a:r>
              <a:rPr lang="en-US" sz="1400" dirty="0">
                <a:solidFill>
                  <a:srgbClr val="000000"/>
                </a:solidFill>
                <a:latin typeface="Barlow"/>
              </a:rPr>
              <a:t>actors</a:t>
            </a:r>
            <a:r>
              <a:rPr lang="en-US" sz="1400" b="0" i="0" spc="0" baseline="0" dirty="0">
                <a:solidFill>
                  <a:srgbClr val="000000"/>
                </a:solidFill>
                <a:latin typeface="Barlow"/>
              </a:rPr>
              <a:t>. The </a:t>
            </a:r>
            <a:r>
              <a:rPr lang="en-US" sz="1400" dirty="0">
                <a:solidFill>
                  <a:srgbClr val="000000"/>
                </a:solidFill>
                <a:latin typeface="Barlow"/>
              </a:rPr>
              <a:t>Environmental</a:t>
            </a:r>
            <a:r>
              <a:rPr lang="en-US" sz="1400" b="0" i="0" spc="0" baseline="0" dirty="0">
                <a:solidFill>
                  <a:srgbClr val="000000"/>
                </a:solidFill>
                <a:latin typeface="Barlow"/>
              </a:rPr>
              <a:t> </a:t>
            </a:r>
            <a:r>
              <a:rPr lang="en-US" sz="1400" dirty="0" err="1">
                <a:solidFill>
                  <a:srgbClr val="000000"/>
                </a:solidFill>
                <a:latin typeface="Barlow"/>
              </a:rPr>
              <a:t>Programme</a:t>
            </a:r>
            <a:r>
              <a:rPr lang="en-US" sz="1400" b="0" i="0" spc="0" baseline="0" dirty="0">
                <a:solidFill>
                  <a:srgbClr val="000000"/>
                </a:solidFill>
                <a:latin typeface="Barlow"/>
              </a:rPr>
              <a:t> ensures the</a:t>
            </a:r>
            <a:r>
              <a:rPr lang="en-US" sz="1400" dirty="0">
                <a:solidFill>
                  <a:srgbClr val="000000"/>
                </a:solidFill>
                <a:latin typeface="Barlow"/>
              </a:rPr>
              <a:t> </a:t>
            </a:r>
            <a:endParaRPr lang="en-US" sz="1400" b="0" i="0" spc="0" baseline="0" dirty="0">
              <a:solidFill>
                <a:srgbClr val="000000"/>
              </a:solidFill>
              <a:latin typeface="Barlow"/>
            </a:endParaRPr>
          </a:p>
        </p:txBody>
      </p:sp>
      <p:sp>
        <p:nvSpPr>
          <p:cNvPr id="130" name="Rectangle 130"/>
          <p:cNvSpPr/>
          <p:nvPr/>
        </p:nvSpPr>
        <p:spPr>
          <a:xfrm>
            <a:off x="929636" y="3901299"/>
            <a:ext cx="6610784" cy="215444"/>
          </a:xfrm>
          <a:prstGeom prst="rect">
            <a:avLst/>
          </a:prstGeom>
        </p:spPr>
        <p:txBody>
          <a:bodyPr wrap="none" lIns="0" tIns="0" rIns="0" bIns="0" anchor="t">
            <a:spAutoFit/>
          </a:bodyPr>
          <a:lstStyle/>
          <a:p>
            <a:r>
              <a:rPr lang="en-US" sz="1400" b="0" i="0" spc="0" baseline="0" dirty="0">
                <a:solidFill>
                  <a:srgbClr val="000000"/>
                </a:solidFill>
                <a:latin typeface="Barlow"/>
              </a:rPr>
              <a:t>accomplishment of </a:t>
            </a:r>
            <a:r>
              <a:rPr lang="en-US" sz="1400" dirty="0">
                <a:solidFill>
                  <a:srgbClr val="000000"/>
                </a:solidFill>
                <a:latin typeface="Barlow"/>
              </a:rPr>
              <a:t>the </a:t>
            </a:r>
            <a:r>
              <a:rPr lang="en-US" sz="1400" b="0" i="0" spc="0" baseline="0" dirty="0">
                <a:solidFill>
                  <a:srgbClr val="000000"/>
                </a:solidFill>
                <a:latin typeface="Barlow"/>
              </a:rPr>
              <a:t>policies and </a:t>
            </a:r>
            <a:r>
              <a:rPr lang="en-US" sz="1400" dirty="0">
                <a:solidFill>
                  <a:srgbClr val="000000"/>
                </a:solidFill>
                <a:latin typeface="Barlow"/>
              </a:rPr>
              <a:t>environmental objectives </a:t>
            </a:r>
            <a:r>
              <a:rPr lang="en-US" sz="1400" b="0" i="0" spc="0" baseline="0" dirty="0">
                <a:solidFill>
                  <a:srgbClr val="000000"/>
                </a:solidFill>
                <a:latin typeface="Barlow"/>
              </a:rPr>
              <a:t>set </a:t>
            </a:r>
            <a:r>
              <a:rPr lang="en-US" sz="1400" dirty="0">
                <a:solidFill>
                  <a:srgbClr val="000000"/>
                </a:solidFill>
                <a:latin typeface="Barlow"/>
              </a:rPr>
              <a:t>in </a:t>
            </a:r>
            <a:r>
              <a:rPr lang="en-US" sz="1400" b="0" i="0" spc="0" baseline="0" dirty="0">
                <a:solidFill>
                  <a:srgbClr val="000000"/>
                </a:solidFill>
                <a:latin typeface="Barlow"/>
              </a:rPr>
              <a:t>the city strategy.</a:t>
            </a:r>
          </a:p>
        </p:txBody>
      </p:sp>
      <p:sp>
        <p:nvSpPr>
          <p:cNvPr id="131" name="Rectangle 131"/>
          <p:cNvSpPr/>
          <p:nvPr/>
        </p:nvSpPr>
        <p:spPr>
          <a:xfrm>
            <a:off x="929636" y="4345418"/>
            <a:ext cx="5511124" cy="600614"/>
          </a:xfrm>
          <a:prstGeom prst="rect">
            <a:avLst/>
          </a:prstGeom>
        </p:spPr>
        <p:txBody>
          <a:bodyPr wrap="none" lIns="0" tIns="0" rIns="0" bIns="0" anchor="t">
            <a:spAutoFit/>
          </a:bodyPr>
          <a:lstStyle/>
          <a:p>
            <a:r>
              <a:rPr lang="en-US" sz="1400" b="0" i="0" spc="0" baseline="0" dirty="0">
                <a:solidFill>
                  <a:srgbClr val="000000"/>
                </a:solidFill>
                <a:latin typeface="Barlow"/>
              </a:rPr>
              <a:t>The primary policy guiding the </a:t>
            </a:r>
            <a:r>
              <a:rPr lang="en-US" sz="1400" dirty="0">
                <a:solidFill>
                  <a:srgbClr val="000000"/>
                </a:solidFill>
                <a:latin typeface="Barlow"/>
              </a:rPr>
              <a:t>Environmental</a:t>
            </a:r>
            <a:r>
              <a:rPr lang="en-US" sz="1400" b="0" i="0" spc="0" baseline="0" dirty="0">
                <a:solidFill>
                  <a:srgbClr val="000000"/>
                </a:solidFill>
                <a:latin typeface="Barlow"/>
              </a:rPr>
              <a:t> </a:t>
            </a:r>
            <a:r>
              <a:rPr lang="en-US" sz="1400" dirty="0" err="1">
                <a:solidFill>
                  <a:srgbClr val="000000"/>
                </a:solidFill>
                <a:latin typeface="Barlow"/>
              </a:rPr>
              <a:t>Programme</a:t>
            </a:r>
            <a:r>
              <a:rPr lang="en-US" sz="1400" b="0" i="0" spc="0" baseline="0" dirty="0">
                <a:solidFill>
                  <a:srgbClr val="000000"/>
                </a:solidFill>
                <a:latin typeface="Barlow"/>
              </a:rPr>
              <a:t> is the </a:t>
            </a:r>
            <a:r>
              <a:rPr lang="en-US" sz="1400" dirty="0">
                <a:solidFill>
                  <a:srgbClr val="000000"/>
                </a:solidFill>
                <a:latin typeface="Barlow"/>
              </a:rPr>
              <a:t>Carbon </a:t>
            </a:r>
            <a:endParaRPr lang="en-US" sz="1403" b="0" i="0" spc="0" baseline="0" dirty="0">
              <a:solidFill>
                <a:srgbClr val="000000"/>
              </a:solidFill>
              <a:latin typeface="Barlow"/>
            </a:endParaRPr>
          </a:p>
          <a:p>
            <a:pPr>
              <a:lnSpc>
                <a:spcPts val="1512"/>
              </a:lnSpc>
            </a:pPr>
            <a:r>
              <a:rPr lang="en-US" sz="1400" dirty="0">
                <a:solidFill>
                  <a:srgbClr val="000000"/>
                </a:solidFill>
                <a:latin typeface="Barlow"/>
              </a:rPr>
              <a:t>Neutral </a:t>
            </a:r>
            <a:r>
              <a:rPr lang="en-US" sz="1400" b="0" i="0" spc="0" baseline="0" dirty="0">
                <a:solidFill>
                  <a:srgbClr val="000000"/>
                </a:solidFill>
                <a:latin typeface="Barlow"/>
              </a:rPr>
              <a:t>Oulu 2035. The </a:t>
            </a:r>
            <a:r>
              <a:rPr lang="en-US" sz="1400" dirty="0">
                <a:solidFill>
                  <a:srgbClr val="000000"/>
                </a:solidFill>
                <a:latin typeface="Barlow"/>
              </a:rPr>
              <a:t>Environmental</a:t>
            </a:r>
            <a:r>
              <a:rPr lang="en-US" sz="1400" b="0" i="0" spc="0" baseline="0" dirty="0">
                <a:solidFill>
                  <a:srgbClr val="000000"/>
                </a:solidFill>
                <a:latin typeface="Barlow"/>
              </a:rPr>
              <a:t> </a:t>
            </a:r>
            <a:r>
              <a:rPr lang="en-US" sz="1400" dirty="0" err="1">
                <a:solidFill>
                  <a:srgbClr val="000000"/>
                </a:solidFill>
                <a:latin typeface="Barlow"/>
              </a:rPr>
              <a:t>Programme</a:t>
            </a:r>
            <a:r>
              <a:rPr lang="en-US" sz="1400" b="0" i="0" spc="0" baseline="0" dirty="0">
                <a:solidFill>
                  <a:srgbClr val="000000"/>
                </a:solidFill>
                <a:latin typeface="Barlow"/>
              </a:rPr>
              <a:t> </a:t>
            </a:r>
            <a:r>
              <a:rPr lang="en-US" sz="1400" dirty="0">
                <a:solidFill>
                  <a:srgbClr val="000000"/>
                </a:solidFill>
                <a:latin typeface="Barlow"/>
              </a:rPr>
              <a:t>sets the frame </a:t>
            </a:r>
            <a:endParaRPr lang="en-US" sz="1400" b="0" i="0" spc="0" baseline="0" dirty="0">
              <a:solidFill>
                <a:srgbClr val="000000"/>
              </a:solidFill>
              <a:latin typeface="Barlow"/>
            </a:endParaRPr>
          </a:p>
          <a:p>
            <a:pPr>
              <a:lnSpc>
                <a:spcPts val="1511"/>
              </a:lnSpc>
            </a:pPr>
            <a:r>
              <a:rPr lang="en-US" sz="1400" b="0" i="0" spc="0" baseline="0" dirty="0">
                <a:solidFill>
                  <a:srgbClr val="000000"/>
                </a:solidFill>
                <a:latin typeface="Barlow"/>
              </a:rPr>
              <a:t>for the environmental objectives and development of action of</a:t>
            </a:r>
            <a:r>
              <a:rPr lang="en-US" sz="1400" dirty="0">
                <a:solidFill>
                  <a:srgbClr val="000000"/>
                </a:solidFill>
                <a:latin typeface="Barlow"/>
              </a:rPr>
              <a:t> </a:t>
            </a:r>
            <a:endParaRPr lang="en-US" sz="1400" b="0" i="0" spc="0" baseline="0" dirty="0">
              <a:solidFill>
                <a:srgbClr val="000000"/>
              </a:solidFill>
              <a:latin typeface="Barlow"/>
            </a:endParaRPr>
          </a:p>
        </p:txBody>
      </p:sp>
      <p:sp>
        <p:nvSpPr>
          <p:cNvPr id="132" name="Rectangle 132"/>
          <p:cNvSpPr/>
          <p:nvPr/>
        </p:nvSpPr>
        <p:spPr>
          <a:xfrm>
            <a:off x="929636" y="4921490"/>
            <a:ext cx="5943935" cy="984885"/>
          </a:xfrm>
          <a:prstGeom prst="rect">
            <a:avLst/>
          </a:prstGeom>
        </p:spPr>
        <p:txBody>
          <a:bodyPr wrap="none" lIns="0" tIns="0" rIns="0" bIns="0" anchor="t">
            <a:spAutoFit/>
          </a:bodyPr>
          <a:lstStyle/>
          <a:p>
            <a:r>
              <a:rPr lang="en-US" sz="1400" dirty="0">
                <a:solidFill>
                  <a:srgbClr val="000000"/>
                </a:solidFill>
                <a:latin typeface="Barlow"/>
              </a:rPr>
              <a:t>administrative branches</a:t>
            </a:r>
            <a:r>
              <a:rPr lang="en-US" sz="1400" b="0" i="0" spc="0" baseline="0" dirty="0">
                <a:solidFill>
                  <a:srgbClr val="000000"/>
                </a:solidFill>
                <a:latin typeface="Barlow"/>
              </a:rPr>
              <a:t>, public </a:t>
            </a:r>
            <a:r>
              <a:rPr lang="en-US" sz="1400" dirty="0">
                <a:solidFill>
                  <a:srgbClr val="000000"/>
                </a:solidFill>
                <a:latin typeface="Barlow"/>
              </a:rPr>
              <a:t>utilities</a:t>
            </a:r>
            <a:r>
              <a:rPr lang="en-US" sz="1400" b="0" i="0" spc="0" baseline="0" dirty="0">
                <a:solidFill>
                  <a:srgbClr val="000000"/>
                </a:solidFill>
                <a:latin typeface="Barlow"/>
              </a:rPr>
              <a:t>, and city-owned</a:t>
            </a:r>
            <a:r>
              <a:rPr lang="en-US" sz="1400" dirty="0">
                <a:solidFill>
                  <a:srgbClr val="000000"/>
                </a:solidFill>
                <a:latin typeface="Barlow"/>
              </a:rPr>
              <a:t> </a:t>
            </a:r>
            <a:endParaRPr lang="en-US" sz="1403" b="0" i="0" spc="0" baseline="0" dirty="0">
              <a:solidFill>
                <a:srgbClr val="000000"/>
              </a:solidFill>
              <a:latin typeface="Barlow"/>
            </a:endParaRPr>
          </a:p>
          <a:p>
            <a:pPr>
              <a:lnSpc>
                <a:spcPts val="1528"/>
              </a:lnSpc>
            </a:pPr>
            <a:r>
              <a:rPr lang="en-US" sz="1400" b="0" i="0" spc="0" baseline="0" dirty="0">
                <a:solidFill>
                  <a:srgbClr val="000000"/>
                </a:solidFill>
                <a:latin typeface="Barlow"/>
              </a:rPr>
              <a:t>companies. The </a:t>
            </a:r>
            <a:r>
              <a:rPr lang="en-US" sz="1400" dirty="0" err="1">
                <a:solidFill>
                  <a:srgbClr val="000000"/>
                </a:solidFill>
                <a:latin typeface="Barlow"/>
              </a:rPr>
              <a:t>Programme</a:t>
            </a:r>
            <a:r>
              <a:rPr lang="en-US" sz="1400" b="0" i="0" spc="0" baseline="0" dirty="0">
                <a:solidFill>
                  <a:srgbClr val="000000"/>
                </a:solidFill>
                <a:latin typeface="Barlow"/>
              </a:rPr>
              <a:t> spans over the entire city </a:t>
            </a:r>
            <a:r>
              <a:rPr lang="en-US" sz="1400" dirty="0" err="1">
                <a:solidFill>
                  <a:srgbClr val="000000"/>
                </a:solidFill>
                <a:latin typeface="Barlow"/>
              </a:rPr>
              <a:t>organisation</a:t>
            </a:r>
            <a:r>
              <a:rPr lang="en-US" sz="1400" b="0" i="0" spc="0" baseline="0" dirty="0">
                <a:solidFill>
                  <a:srgbClr val="000000"/>
                </a:solidFill>
                <a:latin typeface="Barlow"/>
              </a:rPr>
              <a:t>,</a:t>
            </a:r>
            <a:r>
              <a:rPr lang="en-US" sz="1400" dirty="0">
                <a:solidFill>
                  <a:srgbClr val="000000"/>
                </a:solidFill>
                <a:latin typeface="Barlow"/>
              </a:rPr>
              <a:t> </a:t>
            </a:r>
            <a:endParaRPr lang="en-US" sz="1400" b="0" i="0" spc="0" baseline="0" dirty="0">
              <a:solidFill>
                <a:srgbClr val="000000"/>
              </a:solidFill>
              <a:latin typeface="Barlow"/>
            </a:endParaRPr>
          </a:p>
          <a:p>
            <a:pPr>
              <a:lnSpc>
                <a:spcPts val="1511"/>
              </a:lnSpc>
            </a:pPr>
            <a:r>
              <a:rPr lang="en-US" sz="1400" dirty="0">
                <a:solidFill>
                  <a:srgbClr val="000000"/>
                </a:solidFill>
                <a:latin typeface="Barlow"/>
              </a:rPr>
              <a:t>reinforces</a:t>
            </a:r>
            <a:r>
              <a:rPr lang="en-US" sz="1400" b="0" i="0" spc="0" baseline="0" dirty="0">
                <a:solidFill>
                  <a:srgbClr val="000000"/>
                </a:solidFill>
                <a:latin typeface="Barlow"/>
              </a:rPr>
              <a:t> the development of economic life, and guides the city</a:t>
            </a:r>
            <a:r>
              <a:rPr lang="en-US" sz="1400" b="0" i="0" spc="0" baseline="0" dirty="0">
                <a:solidFill>
                  <a:srgbClr val="000000"/>
                </a:solidFill>
                <a:latin typeface="Arial"/>
              </a:rPr>
              <a:t>'</a:t>
            </a:r>
            <a:r>
              <a:rPr lang="en-US" sz="1400" b="0" i="0" spc="0" baseline="0" dirty="0">
                <a:solidFill>
                  <a:srgbClr val="000000"/>
                </a:solidFill>
                <a:latin typeface="Barlow"/>
              </a:rPr>
              <a:t>s</a:t>
            </a:r>
            <a:r>
              <a:rPr lang="en-US" sz="1400" dirty="0">
                <a:solidFill>
                  <a:srgbClr val="000000"/>
                </a:solidFill>
                <a:latin typeface="Barlow"/>
              </a:rPr>
              <a:t> </a:t>
            </a:r>
          </a:p>
          <a:p>
            <a:pPr marL="0">
              <a:lnSpc>
                <a:spcPts val="1511"/>
              </a:lnSpc>
            </a:pPr>
            <a:r>
              <a:rPr lang="en-US" sz="1400" b="0" i="0" spc="0" baseline="0" dirty="0">
                <a:solidFill>
                  <a:srgbClr val="000000"/>
                </a:solidFill>
                <a:latin typeface="Barlow"/>
              </a:rPr>
              <a:t>decision-makers, </a:t>
            </a:r>
            <a:r>
              <a:rPr lang="en-US" sz="1400" dirty="0">
                <a:solidFill>
                  <a:srgbClr val="000000"/>
                </a:solidFill>
                <a:latin typeface="Barlow"/>
              </a:rPr>
              <a:t>personnel</a:t>
            </a:r>
            <a:r>
              <a:rPr lang="en-US" sz="1400" b="0" i="0" spc="0" baseline="0" dirty="0">
                <a:solidFill>
                  <a:srgbClr val="000000"/>
                </a:solidFill>
                <a:latin typeface="Barlow"/>
              </a:rPr>
              <a:t>, citi</a:t>
            </a:r>
            <a:r>
              <a:rPr lang="en-US" sz="1400" b="0" i="0" spc="0" baseline="0" dirty="0">
                <a:solidFill>
                  <a:srgbClr val="000000"/>
                </a:solidFill>
                <a:latin typeface="Arial"/>
              </a:rPr>
              <a:t>z</a:t>
            </a:r>
            <a:r>
              <a:rPr lang="en-US" sz="1400" b="0" i="0" spc="0" baseline="0" dirty="0">
                <a:solidFill>
                  <a:srgbClr val="000000"/>
                </a:solidFill>
                <a:latin typeface="Barlow"/>
              </a:rPr>
              <a:t>ens, companies, and communities towards</a:t>
            </a:r>
            <a:r>
              <a:rPr lang="en-US" sz="1400" dirty="0">
                <a:solidFill>
                  <a:srgbClr val="000000"/>
                </a:solidFill>
                <a:latin typeface="Barlow"/>
              </a:rPr>
              <a:t> </a:t>
            </a:r>
            <a:endParaRPr lang="en-US" sz="1400" b="0" i="0" spc="0" baseline="0" dirty="0">
              <a:solidFill>
                <a:srgbClr val="000000"/>
              </a:solidFill>
              <a:latin typeface="Barlow"/>
            </a:endParaRPr>
          </a:p>
          <a:p>
            <a:pPr>
              <a:lnSpc>
                <a:spcPts val="1495"/>
              </a:lnSpc>
            </a:pPr>
            <a:r>
              <a:rPr lang="en-US" sz="1400" b="0" i="0" spc="0" baseline="0" dirty="0">
                <a:solidFill>
                  <a:srgbClr val="000000"/>
                </a:solidFill>
                <a:latin typeface="Barlow"/>
              </a:rPr>
              <a:t>environmentally</a:t>
            </a:r>
            <a:r>
              <a:rPr lang="en-US" sz="1400" dirty="0">
                <a:solidFill>
                  <a:srgbClr val="000000"/>
                </a:solidFill>
                <a:latin typeface="Barlow"/>
              </a:rPr>
              <a:t> responsible </a:t>
            </a:r>
            <a:r>
              <a:rPr lang="en-US" sz="1400" b="0" i="0" spc="0" baseline="0" dirty="0">
                <a:solidFill>
                  <a:srgbClr val="000000"/>
                </a:solidFill>
                <a:latin typeface="Barlow"/>
              </a:rPr>
              <a:t>action.</a:t>
            </a:r>
          </a:p>
        </p:txBody>
      </p:sp>
      <p:sp>
        <p:nvSpPr>
          <p:cNvPr id="133" name="Rectangle 133"/>
          <p:cNvSpPr/>
          <p:nvPr/>
        </p:nvSpPr>
        <p:spPr>
          <a:xfrm>
            <a:off x="11180064" y="6392651"/>
            <a:ext cx="82307" cy="236203"/>
          </a:xfrm>
          <a:prstGeom prst="rect">
            <a:avLst/>
          </a:prstGeom>
        </p:spPr>
        <p:txBody>
          <a:bodyPr wrap="none" lIns="0" tIns="0" rIns="0" bIns="0">
            <a:spAutoFit/>
          </a:bodyPr>
          <a:lstStyle/>
          <a:p>
            <a:pPr marL="0"/>
            <a:r>
              <a:rPr lang="en-US" sz="1202" b="0" i="0" spc="0" baseline="0">
                <a:solidFill>
                  <a:srgbClr val="000000"/>
                </a:solidFill>
                <a:latin typeface="SegoeUI"/>
              </a:rPr>
              <a:t>3</a:t>
            </a:r>
          </a:p>
        </p:txBody>
      </p:sp>
    </p:spTree>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 name="Freeform 1072"/>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073" name="Picture 10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741152" y="669036"/>
            <a:ext cx="643127" cy="647700"/>
          </a:xfrm>
          <a:prstGeom prst="rect">
            <a:avLst/>
          </a:prstGeom>
          <a:noFill/>
        </p:spPr>
      </p:pic>
      <p:pic>
        <p:nvPicPr>
          <p:cNvPr id="1074" name="Picture 10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23900" y="5751576"/>
            <a:ext cx="1249680" cy="623316"/>
          </a:xfrm>
          <a:prstGeom prst="rect">
            <a:avLst/>
          </a:prstGeom>
          <a:noFill/>
        </p:spPr>
      </p:pic>
      <p:sp>
        <p:nvSpPr>
          <p:cNvPr id="1075" name="Freeform 1075"/>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55C8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076" name="Picture 10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741152" y="669036"/>
            <a:ext cx="643127" cy="647700"/>
          </a:xfrm>
          <a:prstGeom prst="rect">
            <a:avLst/>
          </a:prstGeom>
          <a:noFill/>
        </p:spPr>
      </p:pic>
      <p:sp>
        <p:nvSpPr>
          <p:cNvPr id="1077" name="Freeform 1077"/>
          <p:cNvSpPr/>
          <p:nvPr/>
        </p:nvSpPr>
        <p:spPr>
          <a:xfrm rot="10800000" flipV="1">
            <a:off x="754921" y="2305054"/>
            <a:ext cx="1113672" cy="468954"/>
          </a:xfrm>
          <a:custGeom>
            <a:avLst/>
            <a:gdLst/>
            <a:ahLst/>
            <a:cxnLst/>
            <a:rect l="0" t="0" r="0" b="0"/>
            <a:pathLst>
              <a:path w="2201432" h="926973">
                <a:moveTo>
                  <a:pt x="1511821" y="328346"/>
                </a:moveTo>
                <a:cubicBezTo>
                  <a:pt x="1116166" y="110960"/>
                  <a:pt x="1056018" y="253378"/>
                  <a:pt x="877558" y="192888"/>
                </a:cubicBezTo>
                <a:cubicBezTo>
                  <a:pt x="677127" y="124955"/>
                  <a:pt x="650380" y="392417"/>
                  <a:pt x="1031063" y="429616"/>
                </a:cubicBezTo>
                <a:cubicBezTo>
                  <a:pt x="1424699" y="468071"/>
                  <a:pt x="845160" y="655714"/>
                  <a:pt x="603683" y="481571"/>
                </a:cubicBezTo>
                <a:cubicBezTo>
                  <a:pt x="126760" y="137592"/>
                  <a:pt x="0" y="309055"/>
                  <a:pt x="158027" y="416497"/>
                </a:cubicBezTo>
                <a:cubicBezTo>
                  <a:pt x="313056" y="521907"/>
                  <a:pt x="386119" y="659105"/>
                  <a:pt x="499238" y="723290"/>
                </a:cubicBezTo>
                <a:cubicBezTo>
                  <a:pt x="603695" y="782561"/>
                  <a:pt x="672631" y="802005"/>
                  <a:pt x="803288" y="836206"/>
                </a:cubicBezTo>
                <a:cubicBezTo>
                  <a:pt x="1114375" y="917664"/>
                  <a:pt x="1467245" y="926973"/>
                  <a:pt x="1673746" y="829666"/>
                </a:cubicBezTo>
                <a:cubicBezTo>
                  <a:pt x="1687970" y="822909"/>
                  <a:pt x="1941970" y="699935"/>
                  <a:pt x="2177936" y="586385"/>
                </a:cubicBezTo>
                <a:lnTo>
                  <a:pt x="2177936" y="586385"/>
                </a:lnTo>
                <a:cubicBezTo>
                  <a:pt x="2184921" y="582994"/>
                  <a:pt x="2190890" y="577685"/>
                  <a:pt x="2195082" y="571081"/>
                </a:cubicBezTo>
                <a:cubicBezTo>
                  <a:pt x="2199273" y="564452"/>
                  <a:pt x="2201432" y="556806"/>
                  <a:pt x="2201432" y="548996"/>
                </a:cubicBezTo>
                <a:lnTo>
                  <a:pt x="2201432" y="13767"/>
                </a:lnTo>
                <a:lnTo>
                  <a:pt x="2201432" y="13780"/>
                </a:lnTo>
                <a:cubicBezTo>
                  <a:pt x="2201432" y="9690"/>
                  <a:pt x="2199527" y="5817"/>
                  <a:pt x="2196352" y="3327"/>
                </a:cubicBezTo>
                <a:cubicBezTo>
                  <a:pt x="2193049" y="838"/>
                  <a:pt x="2188858" y="0"/>
                  <a:pt x="2184921" y="1080"/>
                </a:cubicBezTo>
                <a:cubicBezTo>
                  <a:pt x="1935748" y="73889"/>
                  <a:pt x="1627645" y="392024"/>
                  <a:pt x="1511821" y="328333"/>
                </a:cubicBezTo>
                <a:close/>
                <a:moveTo>
                  <a:pt x="773037" y="1149248"/>
                </a:moveTo>
              </a:path>
            </a:pathLst>
          </a:custGeom>
          <a:solidFill>
            <a:srgbClr val="FFFFFF">
              <a:alpha val="100000"/>
            </a:srgbClr>
          </a:solidFill>
          <a:ln w="6424">
            <a:noFill/>
          </a:ln>
        </p:spPr>
        <p:style>
          <a:lnRef idx="2">
            <a:schemeClr val="accent1">
              <a:shade val="50000"/>
            </a:schemeClr>
          </a:lnRef>
          <a:fillRef idx="1">
            <a:schemeClr val="accent1"/>
          </a:fillRef>
          <a:effectRef idx="0">
            <a:schemeClr val="accent1"/>
          </a:effectRef>
          <a:fontRef idx="minor">
            <a:schemeClr val="lt1"/>
          </a:fontRef>
        </p:style>
      </p:sp>
      <p:pic>
        <p:nvPicPr>
          <p:cNvPr id="1078" name="Picture 107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20356" y="1778366"/>
            <a:ext cx="1110237" cy="566752"/>
          </a:xfrm>
          <a:prstGeom prst="rect">
            <a:avLst/>
          </a:prstGeom>
          <a:noFill/>
        </p:spPr>
      </p:pic>
      <p:pic>
        <p:nvPicPr>
          <p:cNvPr id="1079" name="Picture 107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50437" y="5195158"/>
            <a:ext cx="1889778" cy="1675542"/>
          </a:xfrm>
          <a:prstGeom prst="rect">
            <a:avLst/>
          </a:prstGeom>
          <a:noFill/>
        </p:spPr>
      </p:pic>
      <p:sp>
        <p:nvSpPr>
          <p:cNvPr id="1080" name="Freeform 1080"/>
          <p:cNvSpPr/>
          <p:nvPr/>
        </p:nvSpPr>
        <p:spPr>
          <a:xfrm>
            <a:off x="550488" y="6339311"/>
            <a:ext cx="120541" cy="511330"/>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123947">
            <a:noFill/>
          </a:ln>
        </p:spPr>
        <p:style>
          <a:lnRef idx="2">
            <a:schemeClr val="accent1">
              <a:shade val="50000"/>
            </a:schemeClr>
          </a:lnRef>
          <a:fillRef idx="1">
            <a:schemeClr val="accent1"/>
          </a:fillRef>
          <a:effectRef idx="0">
            <a:schemeClr val="accent1"/>
          </a:effectRef>
          <a:fontRef idx="minor">
            <a:schemeClr val="lt1"/>
          </a:fontRef>
        </p:style>
      </p:sp>
      <p:sp>
        <p:nvSpPr>
          <p:cNvPr id="1081" name="Freeform 1081"/>
          <p:cNvSpPr/>
          <p:nvPr/>
        </p:nvSpPr>
        <p:spPr>
          <a:xfrm>
            <a:off x="421970" y="5832489"/>
            <a:ext cx="377580" cy="644158"/>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123947">
            <a:noFill/>
          </a:ln>
        </p:spPr>
        <p:style>
          <a:lnRef idx="2">
            <a:schemeClr val="accent1">
              <a:shade val="50000"/>
            </a:schemeClr>
          </a:lnRef>
          <a:fillRef idx="1">
            <a:schemeClr val="accent1"/>
          </a:fillRef>
          <a:effectRef idx="0">
            <a:schemeClr val="accent1"/>
          </a:effectRef>
          <a:fontRef idx="minor">
            <a:schemeClr val="lt1"/>
          </a:fontRef>
        </p:style>
      </p:sp>
      <p:sp>
        <p:nvSpPr>
          <p:cNvPr id="1082" name="Freeform 1082"/>
          <p:cNvSpPr/>
          <p:nvPr/>
        </p:nvSpPr>
        <p:spPr>
          <a:xfrm>
            <a:off x="216732" y="6193008"/>
            <a:ext cx="120541" cy="511330"/>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123947">
            <a:noFill/>
          </a:ln>
        </p:spPr>
        <p:style>
          <a:lnRef idx="2">
            <a:schemeClr val="accent1">
              <a:shade val="50000"/>
            </a:schemeClr>
          </a:lnRef>
          <a:fillRef idx="1">
            <a:schemeClr val="accent1"/>
          </a:fillRef>
          <a:effectRef idx="0">
            <a:schemeClr val="accent1"/>
          </a:effectRef>
          <a:fontRef idx="minor">
            <a:schemeClr val="lt1"/>
          </a:fontRef>
        </p:style>
      </p:sp>
      <p:sp>
        <p:nvSpPr>
          <p:cNvPr id="1083" name="Freeform 1083"/>
          <p:cNvSpPr/>
          <p:nvPr/>
        </p:nvSpPr>
        <p:spPr>
          <a:xfrm>
            <a:off x="88214" y="5686185"/>
            <a:ext cx="377580" cy="644158"/>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123947">
            <a:noFill/>
          </a:ln>
        </p:spPr>
        <p:style>
          <a:lnRef idx="2">
            <a:schemeClr val="accent1">
              <a:shade val="50000"/>
            </a:schemeClr>
          </a:lnRef>
          <a:fillRef idx="1">
            <a:schemeClr val="accent1"/>
          </a:fillRef>
          <a:effectRef idx="0">
            <a:schemeClr val="accent1"/>
          </a:effectRef>
          <a:fontRef idx="minor">
            <a:schemeClr val="lt1"/>
          </a:fontRef>
        </p:style>
      </p:sp>
      <p:sp>
        <p:nvSpPr>
          <p:cNvPr id="1084" name="Freeform 1084"/>
          <p:cNvSpPr/>
          <p:nvPr/>
        </p:nvSpPr>
        <p:spPr>
          <a:xfrm>
            <a:off x="5566998" y="5545795"/>
            <a:ext cx="525683" cy="701361"/>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148353">
            <a:noFill/>
          </a:ln>
        </p:spPr>
        <p:style>
          <a:lnRef idx="2">
            <a:schemeClr val="accent1">
              <a:shade val="50000"/>
            </a:schemeClr>
          </a:lnRef>
          <a:fillRef idx="1">
            <a:schemeClr val="accent1"/>
          </a:fillRef>
          <a:effectRef idx="0">
            <a:schemeClr val="accent1"/>
          </a:effectRef>
          <a:fontRef idx="minor">
            <a:schemeClr val="lt1"/>
          </a:fontRef>
        </p:style>
      </p:sp>
      <p:sp>
        <p:nvSpPr>
          <p:cNvPr id="1085" name="Freeform 1085"/>
          <p:cNvSpPr/>
          <p:nvPr/>
        </p:nvSpPr>
        <p:spPr>
          <a:xfrm>
            <a:off x="5769195" y="6151575"/>
            <a:ext cx="75776" cy="392562"/>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148353">
            <a:noFill/>
          </a:ln>
        </p:spPr>
        <p:style>
          <a:lnRef idx="2">
            <a:schemeClr val="accent1">
              <a:shade val="50000"/>
            </a:schemeClr>
          </a:lnRef>
          <a:fillRef idx="1">
            <a:schemeClr val="accent1"/>
          </a:fillRef>
          <a:effectRef idx="0">
            <a:schemeClr val="accent1"/>
          </a:effectRef>
          <a:fontRef idx="minor">
            <a:schemeClr val="lt1"/>
          </a:fontRef>
        </p:style>
      </p:sp>
      <p:sp>
        <p:nvSpPr>
          <p:cNvPr id="1086" name="Freeform 1086"/>
          <p:cNvSpPr/>
          <p:nvPr/>
        </p:nvSpPr>
        <p:spPr>
          <a:xfrm>
            <a:off x="6007393" y="5142656"/>
            <a:ext cx="896442" cy="1196042"/>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252984">
            <a:noFill/>
          </a:ln>
        </p:spPr>
        <p:style>
          <a:lnRef idx="2">
            <a:schemeClr val="accent1">
              <a:shade val="50000"/>
            </a:schemeClr>
          </a:lnRef>
          <a:fillRef idx="1">
            <a:schemeClr val="accent1"/>
          </a:fillRef>
          <a:effectRef idx="0">
            <a:schemeClr val="accent1"/>
          </a:effectRef>
          <a:fontRef idx="minor">
            <a:schemeClr val="lt1"/>
          </a:fontRef>
        </p:style>
      </p:sp>
      <p:sp>
        <p:nvSpPr>
          <p:cNvPr id="1087" name="Freeform 1087"/>
          <p:cNvSpPr/>
          <p:nvPr/>
        </p:nvSpPr>
        <p:spPr>
          <a:xfrm>
            <a:off x="6352196" y="6175700"/>
            <a:ext cx="129221" cy="669442"/>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252984">
            <a:noFill/>
          </a:ln>
        </p:spPr>
        <p:style>
          <a:lnRef idx="2">
            <a:schemeClr val="accent1">
              <a:shade val="50000"/>
            </a:schemeClr>
          </a:lnRef>
          <a:fillRef idx="1">
            <a:schemeClr val="accent1"/>
          </a:fillRef>
          <a:effectRef idx="0">
            <a:schemeClr val="accent1"/>
          </a:effectRef>
          <a:fontRef idx="minor">
            <a:schemeClr val="lt1"/>
          </a:fontRef>
        </p:style>
      </p:sp>
      <p:pic>
        <p:nvPicPr>
          <p:cNvPr id="1088" name="Picture 108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3481832" y="6042995"/>
            <a:ext cx="673239" cy="759951"/>
          </a:xfrm>
          <a:prstGeom prst="rect">
            <a:avLst/>
          </a:prstGeom>
          <a:noFill/>
        </p:spPr>
      </p:pic>
      <p:sp>
        <p:nvSpPr>
          <p:cNvPr id="1089" name="Freeform 1089"/>
          <p:cNvSpPr/>
          <p:nvPr/>
        </p:nvSpPr>
        <p:spPr>
          <a:xfrm>
            <a:off x="4376014" y="6325743"/>
            <a:ext cx="288667" cy="502586"/>
          </a:xfrm>
          <a:custGeom>
            <a:avLst/>
            <a:gdLst/>
            <a:ahLst/>
            <a:cxnLst/>
            <a:rect l="0" t="0" r="0" b="0"/>
            <a:pathLst>
              <a:path w="512061" h="889845">
                <a:moveTo>
                  <a:pt x="458950" y="242570"/>
                </a:moveTo>
                <a:cubicBezTo>
                  <a:pt x="428901" y="138176"/>
                  <a:pt x="382838" y="0"/>
                  <a:pt x="256105" y="0"/>
                </a:cubicBezTo>
                <a:cubicBezTo>
                  <a:pt x="129385" y="0"/>
                  <a:pt x="79828" y="136894"/>
                  <a:pt x="53204" y="242570"/>
                </a:cubicBezTo>
                <a:lnTo>
                  <a:pt x="0" y="439522"/>
                </a:lnTo>
                <a:cubicBezTo>
                  <a:pt x="0" y="506591"/>
                  <a:pt x="69552" y="564261"/>
                  <a:pt x="156575" y="590334"/>
                </a:cubicBezTo>
                <a:lnTo>
                  <a:pt x="156575" y="804978"/>
                </a:lnTo>
                <a:cubicBezTo>
                  <a:pt x="156575" y="851849"/>
                  <a:pt x="201127" y="889845"/>
                  <a:pt x="256042" y="889845"/>
                </a:cubicBezTo>
                <a:cubicBezTo>
                  <a:pt x="310969" y="889845"/>
                  <a:pt x="355483" y="851788"/>
                  <a:pt x="355483" y="804978"/>
                </a:cubicBezTo>
                <a:lnTo>
                  <a:pt x="355483" y="590334"/>
                </a:lnTo>
                <a:cubicBezTo>
                  <a:pt x="442516" y="564287"/>
                  <a:pt x="512061" y="506616"/>
                  <a:pt x="512061" y="439522"/>
                </a:cubicBezTo>
                <a:close/>
                <a:moveTo>
                  <a:pt x="647456" y="891108"/>
                </a:moveTo>
              </a:path>
            </a:pathLst>
          </a:custGeom>
          <a:solidFill>
            <a:srgbClr val="FFFFFF">
              <a:alpha val="100000"/>
            </a:srgbClr>
          </a:solidFill>
          <a:ln w="7159">
            <a:noFill/>
          </a:ln>
        </p:spPr>
        <p:style>
          <a:lnRef idx="2">
            <a:schemeClr val="accent1">
              <a:shade val="50000"/>
            </a:schemeClr>
          </a:lnRef>
          <a:fillRef idx="1">
            <a:schemeClr val="accent1"/>
          </a:fillRef>
          <a:effectRef idx="0">
            <a:schemeClr val="accent1"/>
          </a:effectRef>
          <a:fontRef idx="minor">
            <a:schemeClr val="lt1"/>
          </a:fontRef>
        </p:style>
      </p:sp>
      <p:sp>
        <p:nvSpPr>
          <p:cNvPr id="1090" name="Freeform 1090"/>
          <p:cNvSpPr/>
          <p:nvPr/>
        </p:nvSpPr>
        <p:spPr>
          <a:xfrm>
            <a:off x="4422276" y="6119850"/>
            <a:ext cx="196233" cy="196597"/>
          </a:xfrm>
          <a:custGeom>
            <a:avLst/>
            <a:gdLst/>
            <a:ahLst/>
            <a:cxnLst/>
            <a:rect l="0" t="0" r="0" b="0"/>
            <a:pathLst>
              <a:path w="348095" h="348082">
                <a:moveTo>
                  <a:pt x="174092" y="348082"/>
                </a:moveTo>
                <a:cubicBezTo>
                  <a:pt x="270206" y="348057"/>
                  <a:pt x="348095" y="270117"/>
                  <a:pt x="348069" y="174016"/>
                </a:cubicBezTo>
                <a:cubicBezTo>
                  <a:pt x="348044" y="77902"/>
                  <a:pt x="270117" y="0"/>
                  <a:pt x="174003" y="26"/>
                </a:cubicBezTo>
                <a:cubicBezTo>
                  <a:pt x="77902" y="51"/>
                  <a:pt x="17" y="77966"/>
                  <a:pt x="17" y="174054"/>
                </a:cubicBezTo>
                <a:cubicBezTo>
                  <a:pt x="0" y="270155"/>
                  <a:pt x="77890" y="348069"/>
                  <a:pt x="173978" y="348082"/>
                </a:cubicBezTo>
                <a:cubicBezTo>
                  <a:pt x="174016" y="348082"/>
                  <a:pt x="174054" y="348082"/>
                  <a:pt x="174092" y="348082"/>
                </a:cubicBezTo>
                <a:close/>
                <a:moveTo>
                  <a:pt x="824421" y="1255649"/>
                </a:moveTo>
              </a:path>
            </a:pathLst>
          </a:custGeom>
          <a:solidFill>
            <a:srgbClr val="FFFFFF">
              <a:alpha val="100000"/>
            </a:srgbClr>
          </a:solidFill>
          <a:ln w="7159">
            <a:noFill/>
          </a:ln>
        </p:spPr>
        <p:style>
          <a:lnRef idx="2">
            <a:schemeClr val="accent1">
              <a:shade val="50000"/>
            </a:schemeClr>
          </a:lnRef>
          <a:fillRef idx="1">
            <a:schemeClr val="accent1"/>
          </a:fillRef>
          <a:effectRef idx="0">
            <a:schemeClr val="accent1"/>
          </a:effectRef>
          <a:fontRef idx="minor">
            <a:schemeClr val="lt1"/>
          </a:fontRef>
        </p:style>
      </p:sp>
      <p:sp>
        <p:nvSpPr>
          <p:cNvPr id="1091" name="Freeform 1091"/>
          <p:cNvSpPr/>
          <p:nvPr/>
        </p:nvSpPr>
        <p:spPr>
          <a:xfrm>
            <a:off x="4706337" y="6159055"/>
            <a:ext cx="197880" cy="190061"/>
          </a:xfrm>
          <a:custGeom>
            <a:avLst/>
            <a:gdLst/>
            <a:ahLst/>
            <a:cxnLst/>
            <a:rect l="0" t="0" r="0" b="0"/>
            <a:pathLst>
              <a:path w="348484" h="348476">
                <a:moveTo>
                  <a:pt x="174279" y="348476"/>
                </a:moveTo>
                <a:cubicBezTo>
                  <a:pt x="270494" y="348450"/>
                  <a:pt x="348484" y="270421"/>
                  <a:pt x="348459" y="174206"/>
                </a:cubicBezTo>
                <a:cubicBezTo>
                  <a:pt x="348434" y="77978"/>
                  <a:pt x="270405" y="0"/>
                  <a:pt x="174190" y="26"/>
                </a:cubicBezTo>
                <a:cubicBezTo>
                  <a:pt x="77986" y="51"/>
                  <a:pt x="10" y="78042"/>
                  <a:pt x="10" y="174244"/>
                </a:cubicBezTo>
                <a:cubicBezTo>
                  <a:pt x="0" y="270460"/>
                  <a:pt x="77990" y="348463"/>
                  <a:pt x="174202" y="348476"/>
                </a:cubicBezTo>
                <a:cubicBezTo>
                  <a:pt x="174228" y="348476"/>
                  <a:pt x="174253" y="348476"/>
                  <a:pt x="174279" y="348476"/>
                </a:cubicBezTo>
                <a:close/>
                <a:moveTo>
                  <a:pt x="875280" y="1256360"/>
                </a:moveTo>
              </a:path>
            </a:pathLst>
          </a:custGeom>
          <a:solidFill>
            <a:srgbClr val="FFFFFF">
              <a:alpha val="100000"/>
            </a:srgbClr>
          </a:solidFill>
          <a:ln w="6926">
            <a:noFill/>
          </a:ln>
        </p:spPr>
        <p:style>
          <a:lnRef idx="2">
            <a:schemeClr val="accent1">
              <a:shade val="50000"/>
            </a:schemeClr>
          </a:lnRef>
          <a:fillRef idx="1">
            <a:schemeClr val="accent1"/>
          </a:fillRef>
          <a:effectRef idx="0">
            <a:schemeClr val="accent1"/>
          </a:effectRef>
          <a:fontRef idx="minor">
            <a:schemeClr val="lt1"/>
          </a:fontRef>
        </p:style>
      </p:sp>
      <p:sp>
        <p:nvSpPr>
          <p:cNvPr id="1092" name="Freeform 1092"/>
          <p:cNvSpPr/>
          <p:nvPr/>
        </p:nvSpPr>
        <p:spPr>
          <a:xfrm>
            <a:off x="4688637" y="6358100"/>
            <a:ext cx="233356" cy="485886"/>
          </a:xfrm>
          <a:custGeom>
            <a:avLst/>
            <a:gdLst/>
            <a:ahLst/>
            <a:cxnLst/>
            <a:rect l="0" t="0" r="0" b="0"/>
            <a:pathLst>
              <a:path w="410961" h="890868">
                <a:moveTo>
                  <a:pt x="328690" y="0"/>
                </a:moveTo>
                <a:lnTo>
                  <a:pt x="82113" y="0"/>
                </a:lnTo>
                <a:cubicBezTo>
                  <a:pt x="36752" y="39"/>
                  <a:pt x="0" y="36830"/>
                  <a:pt x="0" y="82182"/>
                </a:cubicBezTo>
                <a:lnTo>
                  <a:pt x="0" y="447079"/>
                </a:lnTo>
                <a:cubicBezTo>
                  <a:pt x="9" y="492468"/>
                  <a:pt x="36801" y="529260"/>
                  <a:pt x="82190" y="529273"/>
                </a:cubicBezTo>
                <a:lnTo>
                  <a:pt x="105903" y="529273"/>
                </a:lnTo>
                <a:lnTo>
                  <a:pt x="105903" y="805904"/>
                </a:lnTo>
                <a:cubicBezTo>
                  <a:pt x="105903" y="852828"/>
                  <a:pt x="150509" y="890868"/>
                  <a:pt x="205513" y="890868"/>
                </a:cubicBezTo>
                <a:cubicBezTo>
                  <a:pt x="260517" y="890868"/>
                  <a:pt x="305056" y="852767"/>
                  <a:pt x="305056" y="805904"/>
                </a:cubicBezTo>
                <a:lnTo>
                  <a:pt x="305056" y="529248"/>
                </a:lnTo>
                <a:lnTo>
                  <a:pt x="328741" y="529248"/>
                </a:lnTo>
                <a:cubicBezTo>
                  <a:pt x="374131" y="529248"/>
                  <a:pt x="410923" y="492456"/>
                  <a:pt x="410936" y="447066"/>
                </a:cubicBezTo>
                <a:lnTo>
                  <a:pt x="410936" y="82182"/>
                </a:lnTo>
                <a:cubicBezTo>
                  <a:pt x="410961" y="36818"/>
                  <a:pt x="374194" y="26"/>
                  <a:pt x="328830" y="0"/>
                </a:cubicBezTo>
                <a:cubicBezTo>
                  <a:pt x="328817" y="0"/>
                  <a:pt x="328792" y="0"/>
                  <a:pt x="328767" y="0"/>
                </a:cubicBezTo>
                <a:close/>
                <a:moveTo>
                  <a:pt x="889980" y="891413"/>
                </a:moveTo>
              </a:path>
            </a:pathLst>
          </a:custGeom>
          <a:solidFill>
            <a:srgbClr val="FFFFFF">
              <a:alpha val="100000"/>
            </a:srgbClr>
          </a:solidFill>
          <a:ln w="6926">
            <a:noFill/>
          </a:ln>
        </p:spPr>
        <p:style>
          <a:lnRef idx="2">
            <a:schemeClr val="accent1">
              <a:shade val="50000"/>
            </a:schemeClr>
          </a:lnRef>
          <a:fillRef idx="1">
            <a:schemeClr val="accent1"/>
          </a:fillRef>
          <a:effectRef idx="0">
            <a:schemeClr val="accent1"/>
          </a:effectRef>
          <a:fontRef idx="minor">
            <a:schemeClr val="lt1"/>
          </a:fontRef>
        </p:style>
      </p:sp>
      <p:sp>
        <p:nvSpPr>
          <p:cNvPr id="1093" name="Freeform 1093"/>
          <p:cNvSpPr/>
          <p:nvPr/>
        </p:nvSpPr>
        <p:spPr>
          <a:xfrm>
            <a:off x="4141154" y="6482531"/>
            <a:ext cx="211183" cy="368849"/>
          </a:xfrm>
          <a:custGeom>
            <a:avLst/>
            <a:gdLst/>
            <a:ahLst/>
            <a:cxnLst/>
            <a:rect l="0" t="0" r="0" b="0"/>
            <a:pathLst>
              <a:path w="512061" h="889845">
                <a:moveTo>
                  <a:pt x="458950" y="242570"/>
                </a:moveTo>
                <a:cubicBezTo>
                  <a:pt x="428901" y="138176"/>
                  <a:pt x="382838" y="0"/>
                  <a:pt x="256105" y="0"/>
                </a:cubicBezTo>
                <a:cubicBezTo>
                  <a:pt x="129385" y="0"/>
                  <a:pt x="79828" y="136894"/>
                  <a:pt x="53204" y="242570"/>
                </a:cubicBezTo>
                <a:lnTo>
                  <a:pt x="0" y="439522"/>
                </a:lnTo>
                <a:cubicBezTo>
                  <a:pt x="0" y="506591"/>
                  <a:pt x="69552" y="564261"/>
                  <a:pt x="156575" y="590334"/>
                </a:cubicBezTo>
                <a:lnTo>
                  <a:pt x="156575" y="804978"/>
                </a:lnTo>
                <a:cubicBezTo>
                  <a:pt x="156575" y="851849"/>
                  <a:pt x="201127" y="889845"/>
                  <a:pt x="256042" y="889845"/>
                </a:cubicBezTo>
                <a:cubicBezTo>
                  <a:pt x="310969" y="889845"/>
                  <a:pt x="355483" y="851788"/>
                  <a:pt x="355483" y="804978"/>
                </a:cubicBezTo>
                <a:lnTo>
                  <a:pt x="355483" y="590334"/>
                </a:lnTo>
                <a:cubicBezTo>
                  <a:pt x="442516" y="564287"/>
                  <a:pt x="512061" y="506616"/>
                  <a:pt x="512061" y="439522"/>
                </a:cubicBezTo>
                <a:close/>
                <a:moveTo>
                  <a:pt x="647456" y="891108"/>
                </a:moveTo>
              </a:path>
            </a:pathLst>
          </a:custGeom>
          <a:solidFill>
            <a:srgbClr val="FFFFFF">
              <a:alpha val="100000"/>
            </a:srgbClr>
          </a:solidFill>
          <a:ln w="5237">
            <a:noFill/>
          </a:ln>
        </p:spPr>
        <p:style>
          <a:lnRef idx="2">
            <a:schemeClr val="accent1">
              <a:shade val="50000"/>
            </a:schemeClr>
          </a:lnRef>
          <a:fillRef idx="1">
            <a:schemeClr val="accent1"/>
          </a:fillRef>
          <a:effectRef idx="0">
            <a:schemeClr val="accent1"/>
          </a:effectRef>
          <a:fontRef idx="minor">
            <a:schemeClr val="lt1"/>
          </a:fontRef>
        </p:style>
      </p:sp>
      <p:sp>
        <p:nvSpPr>
          <p:cNvPr id="1094" name="Freeform 1094"/>
          <p:cNvSpPr/>
          <p:nvPr/>
        </p:nvSpPr>
        <p:spPr>
          <a:xfrm>
            <a:off x="4174999" y="6331425"/>
            <a:ext cx="143560" cy="144283"/>
          </a:xfrm>
          <a:custGeom>
            <a:avLst/>
            <a:gdLst/>
            <a:ahLst/>
            <a:cxnLst/>
            <a:rect l="0" t="0" r="0" b="0"/>
            <a:pathLst>
              <a:path w="348095" h="348082">
                <a:moveTo>
                  <a:pt x="174092" y="348082"/>
                </a:moveTo>
                <a:cubicBezTo>
                  <a:pt x="270206" y="348057"/>
                  <a:pt x="348095" y="270117"/>
                  <a:pt x="348069" y="174016"/>
                </a:cubicBezTo>
                <a:cubicBezTo>
                  <a:pt x="348044" y="77902"/>
                  <a:pt x="270117" y="0"/>
                  <a:pt x="174003" y="26"/>
                </a:cubicBezTo>
                <a:cubicBezTo>
                  <a:pt x="77902" y="51"/>
                  <a:pt x="17" y="77966"/>
                  <a:pt x="17" y="174054"/>
                </a:cubicBezTo>
                <a:cubicBezTo>
                  <a:pt x="0" y="270155"/>
                  <a:pt x="77890" y="348069"/>
                  <a:pt x="173978" y="348082"/>
                </a:cubicBezTo>
                <a:cubicBezTo>
                  <a:pt x="174016" y="348082"/>
                  <a:pt x="174054" y="348082"/>
                  <a:pt x="174092" y="348082"/>
                </a:cubicBezTo>
                <a:close/>
                <a:moveTo>
                  <a:pt x="824421" y="1255649"/>
                </a:moveTo>
              </a:path>
            </a:pathLst>
          </a:custGeom>
          <a:solidFill>
            <a:srgbClr val="FFFFFF">
              <a:alpha val="100000"/>
            </a:srgbClr>
          </a:solidFill>
          <a:ln w="5237">
            <a:noFill/>
          </a:ln>
        </p:spPr>
        <p:style>
          <a:lnRef idx="2">
            <a:schemeClr val="accent1">
              <a:shade val="50000"/>
            </a:schemeClr>
          </a:lnRef>
          <a:fillRef idx="1">
            <a:schemeClr val="accent1"/>
          </a:fillRef>
          <a:effectRef idx="0">
            <a:schemeClr val="accent1"/>
          </a:effectRef>
          <a:fontRef idx="minor">
            <a:schemeClr val="lt1"/>
          </a:fontRef>
        </p:style>
      </p:sp>
      <p:pic>
        <p:nvPicPr>
          <p:cNvPr id="1095" name="Picture 109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7273112" y="6078255"/>
            <a:ext cx="681723" cy="704855"/>
          </a:xfrm>
          <a:prstGeom prst="rect">
            <a:avLst/>
          </a:prstGeom>
          <a:noFill/>
        </p:spPr>
      </p:pic>
      <p:pic>
        <p:nvPicPr>
          <p:cNvPr id="1096" name="Picture 109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3790610" y="5273639"/>
            <a:ext cx="990444" cy="658168"/>
          </a:xfrm>
          <a:prstGeom prst="rect">
            <a:avLst/>
          </a:prstGeom>
          <a:noFill/>
        </p:spPr>
      </p:pic>
      <p:pic>
        <p:nvPicPr>
          <p:cNvPr id="1097" name="Picture 109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8399094" y="5873271"/>
            <a:ext cx="746691" cy="855164"/>
          </a:xfrm>
          <a:prstGeom prst="rect">
            <a:avLst/>
          </a:prstGeom>
          <a:noFill/>
        </p:spPr>
      </p:pic>
      <p:sp>
        <p:nvSpPr>
          <p:cNvPr id="1098" name="Freeform 1098"/>
          <p:cNvSpPr/>
          <p:nvPr/>
        </p:nvSpPr>
        <p:spPr>
          <a:xfrm>
            <a:off x="8458789" y="6755564"/>
            <a:ext cx="123962" cy="61843"/>
          </a:xfrm>
          <a:custGeom>
            <a:avLst/>
            <a:gdLst/>
            <a:ahLst/>
            <a:cxnLst/>
            <a:rect l="0" t="0" r="0" b="0"/>
            <a:pathLst>
              <a:path w="225806" h="112649">
                <a:moveTo>
                  <a:pt x="19749" y="112649"/>
                </a:moveTo>
                <a:lnTo>
                  <a:pt x="206540" y="112649"/>
                </a:lnTo>
                <a:cubicBezTo>
                  <a:pt x="217501" y="112649"/>
                  <a:pt x="225806" y="104369"/>
                  <a:pt x="225806" y="93396"/>
                </a:cubicBezTo>
                <a:lnTo>
                  <a:pt x="225806" y="0"/>
                </a:lnTo>
                <a:lnTo>
                  <a:pt x="0" y="0"/>
                </a:lnTo>
                <a:lnTo>
                  <a:pt x="0" y="93396"/>
                </a:lnTo>
                <a:cubicBezTo>
                  <a:pt x="0" y="104115"/>
                  <a:pt x="9030" y="112649"/>
                  <a:pt x="19749" y="112649"/>
                </a:cubicBezTo>
                <a:close/>
                <a:moveTo>
                  <a:pt x="-290804" y="472516"/>
                </a:moveTo>
              </a:path>
            </a:pathLst>
          </a:custGeom>
          <a:solidFill>
            <a:srgbClr val="FFFFFF">
              <a:alpha val="100000"/>
            </a:srgbClr>
          </a:solidFill>
          <a:ln w="6972">
            <a:noFill/>
          </a:ln>
        </p:spPr>
        <p:style>
          <a:lnRef idx="2">
            <a:schemeClr val="accent1">
              <a:shade val="50000"/>
            </a:schemeClr>
          </a:lnRef>
          <a:fillRef idx="1">
            <a:schemeClr val="accent1"/>
          </a:fillRef>
          <a:effectRef idx="0">
            <a:schemeClr val="accent1"/>
          </a:effectRef>
          <a:fontRef idx="minor">
            <a:schemeClr val="lt1"/>
          </a:fontRef>
        </p:style>
      </p:sp>
      <p:sp>
        <p:nvSpPr>
          <p:cNvPr id="1099" name="Freeform 1099"/>
          <p:cNvSpPr/>
          <p:nvPr/>
        </p:nvSpPr>
        <p:spPr>
          <a:xfrm>
            <a:off x="8962142" y="6755564"/>
            <a:ext cx="123962" cy="61843"/>
          </a:xfrm>
          <a:custGeom>
            <a:avLst/>
            <a:gdLst/>
            <a:ahLst/>
            <a:cxnLst/>
            <a:rect l="0" t="0" r="0" b="0"/>
            <a:pathLst>
              <a:path w="225806" h="112649">
                <a:moveTo>
                  <a:pt x="19177" y="112649"/>
                </a:moveTo>
                <a:lnTo>
                  <a:pt x="205993" y="112649"/>
                </a:lnTo>
                <a:cubicBezTo>
                  <a:pt x="216915" y="112649"/>
                  <a:pt x="225806" y="104369"/>
                  <a:pt x="225806" y="93396"/>
                </a:cubicBezTo>
                <a:lnTo>
                  <a:pt x="225806" y="0"/>
                </a:lnTo>
                <a:lnTo>
                  <a:pt x="0" y="0"/>
                </a:lnTo>
                <a:lnTo>
                  <a:pt x="0" y="93396"/>
                </a:lnTo>
                <a:cubicBezTo>
                  <a:pt x="0" y="104115"/>
                  <a:pt x="8255" y="112649"/>
                  <a:pt x="19177" y="112649"/>
                </a:cubicBezTo>
                <a:close/>
                <a:moveTo>
                  <a:pt x="-1207694" y="472516"/>
                </a:moveTo>
              </a:path>
            </a:pathLst>
          </a:custGeom>
          <a:solidFill>
            <a:srgbClr val="FFFFFF">
              <a:alpha val="100000"/>
            </a:srgbClr>
          </a:solidFill>
          <a:ln w="6972">
            <a:noFill/>
          </a:ln>
        </p:spPr>
        <p:style>
          <a:lnRef idx="2">
            <a:schemeClr val="accent1">
              <a:shade val="50000"/>
            </a:schemeClr>
          </a:lnRef>
          <a:fillRef idx="1">
            <a:schemeClr val="accent1"/>
          </a:fillRef>
          <a:effectRef idx="0">
            <a:schemeClr val="accent1"/>
          </a:effectRef>
          <a:fontRef idx="minor">
            <a:schemeClr val="lt1"/>
          </a:fontRef>
        </p:style>
      </p:sp>
      <p:sp>
        <p:nvSpPr>
          <p:cNvPr id="1100" name="Freeform 1100"/>
          <p:cNvSpPr/>
          <p:nvPr/>
        </p:nvSpPr>
        <p:spPr>
          <a:xfrm>
            <a:off x="8236039" y="5968860"/>
            <a:ext cx="135871" cy="292344"/>
          </a:xfrm>
          <a:custGeom>
            <a:avLst/>
            <a:gdLst/>
            <a:ahLst/>
            <a:cxnLst/>
            <a:rect l="0" t="0" r="0" b="0"/>
            <a:pathLst>
              <a:path w="247498" h="532510">
                <a:moveTo>
                  <a:pt x="44387" y="532510"/>
                </a:moveTo>
                <a:lnTo>
                  <a:pt x="127775" y="532510"/>
                </a:lnTo>
                <a:cubicBezTo>
                  <a:pt x="152400" y="532510"/>
                  <a:pt x="172149" y="512571"/>
                  <a:pt x="172149" y="488188"/>
                </a:cubicBezTo>
                <a:lnTo>
                  <a:pt x="172149" y="250952"/>
                </a:lnTo>
                <a:cubicBezTo>
                  <a:pt x="172149" y="226313"/>
                  <a:pt x="152159" y="206502"/>
                  <a:pt x="127775" y="206502"/>
                </a:cubicBezTo>
                <a:lnTo>
                  <a:pt x="110706" y="206502"/>
                </a:lnTo>
                <a:cubicBezTo>
                  <a:pt x="110706" y="127000"/>
                  <a:pt x="170447" y="60197"/>
                  <a:pt x="247498" y="50546"/>
                </a:cubicBezTo>
                <a:lnTo>
                  <a:pt x="247498" y="0"/>
                </a:lnTo>
                <a:cubicBezTo>
                  <a:pt x="143142" y="11049"/>
                  <a:pt x="61214" y="99313"/>
                  <a:pt x="61214" y="206502"/>
                </a:cubicBezTo>
                <a:lnTo>
                  <a:pt x="44374" y="206502"/>
                </a:lnTo>
                <a:cubicBezTo>
                  <a:pt x="19749" y="206502"/>
                  <a:pt x="0" y="226568"/>
                  <a:pt x="0" y="250952"/>
                </a:cubicBezTo>
                <a:lnTo>
                  <a:pt x="0" y="488188"/>
                </a:lnTo>
                <a:cubicBezTo>
                  <a:pt x="0" y="512571"/>
                  <a:pt x="19990" y="532510"/>
                  <a:pt x="44374" y="532510"/>
                </a:cubicBezTo>
                <a:close/>
                <a:moveTo>
                  <a:pt x="1128078" y="1905507"/>
                </a:moveTo>
              </a:path>
            </a:pathLst>
          </a:custGeom>
          <a:solidFill>
            <a:srgbClr val="FFFFFF">
              <a:alpha val="100000"/>
            </a:srgbClr>
          </a:solidFill>
          <a:ln w="6972">
            <a:noFill/>
          </a:ln>
        </p:spPr>
        <p:style>
          <a:lnRef idx="2">
            <a:schemeClr val="accent1">
              <a:shade val="50000"/>
            </a:schemeClr>
          </a:lnRef>
          <a:fillRef idx="1">
            <a:schemeClr val="accent1"/>
          </a:fillRef>
          <a:effectRef idx="0">
            <a:schemeClr val="accent1"/>
          </a:effectRef>
          <a:fontRef idx="minor">
            <a:schemeClr val="lt1"/>
          </a:fontRef>
        </p:style>
      </p:sp>
      <p:sp>
        <p:nvSpPr>
          <p:cNvPr id="1101" name="Freeform 1101"/>
          <p:cNvSpPr/>
          <p:nvPr/>
        </p:nvSpPr>
        <p:spPr>
          <a:xfrm>
            <a:off x="9172977" y="5968999"/>
            <a:ext cx="134002" cy="292136"/>
          </a:xfrm>
          <a:custGeom>
            <a:avLst/>
            <a:gdLst/>
            <a:ahLst/>
            <a:cxnLst/>
            <a:rect l="0" t="0" r="0" b="0"/>
            <a:pathLst>
              <a:path w="244094" h="532130">
                <a:moveTo>
                  <a:pt x="199771" y="206122"/>
                </a:moveTo>
                <a:lnTo>
                  <a:pt x="182881" y="206122"/>
                </a:lnTo>
                <a:cubicBezTo>
                  <a:pt x="182881" y="100203"/>
                  <a:pt x="102871" y="12193"/>
                  <a:pt x="0" y="0"/>
                </a:cubicBezTo>
                <a:lnTo>
                  <a:pt x="0" y="50547"/>
                </a:lnTo>
                <a:cubicBezTo>
                  <a:pt x="75565" y="61977"/>
                  <a:pt x="133350" y="127509"/>
                  <a:pt x="133350" y="205994"/>
                </a:cubicBezTo>
                <a:lnTo>
                  <a:pt x="116333" y="205994"/>
                </a:lnTo>
                <a:cubicBezTo>
                  <a:pt x="91694" y="205994"/>
                  <a:pt x="72009" y="226060"/>
                  <a:pt x="72009" y="250444"/>
                </a:cubicBezTo>
                <a:lnTo>
                  <a:pt x="72009" y="487680"/>
                </a:lnTo>
                <a:cubicBezTo>
                  <a:pt x="72009" y="512318"/>
                  <a:pt x="91949" y="532130"/>
                  <a:pt x="116333" y="532130"/>
                </a:cubicBezTo>
                <a:lnTo>
                  <a:pt x="199771" y="532130"/>
                </a:lnTo>
                <a:cubicBezTo>
                  <a:pt x="224409" y="532130"/>
                  <a:pt x="244094" y="512065"/>
                  <a:pt x="244094" y="487680"/>
                </a:cubicBezTo>
                <a:lnTo>
                  <a:pt x="244094" y="250444"/>
                </a:lnTo>
                <a:cubicBezTo>
                  <a:pt x="244094" y="226060"/>
                  <a:pt x="224156" y="205994"/>
                  <a:pt x="199771" y="205994"/>
                </a:cubicBezTo>
                <a:close/>
                <a:moveTo>
                  <a:pt x="-252476" y="1905254"/>
                </a:moveTo>
              </a:path>
            </a:pathLst>
          </a:custGeom>
          <a:solidFill>
            <a:srgbClr val="FFFFFF">
              <a:alpha val="100000"/>
            </a:srgbClr>
          </a:solidFill>
          <a:ln w="6972">
            <a:noFill/>
          </a:ln>
        </p:spPr>
        <p:style>
          <a:lnRef idx="2">
            <a:schemeClr val="accent1">
              <a:shade val="50000"/>
            </a:schemeClr>
          </a:lnRef>
          <a:fillRef idx="1">
            <a:schemeClr val="accent1"/>
          </a:fillRef>
          <a:effectRef idx="0">
            <a:schemeClr val="accent1"/>
          </a:effectRef>
          <a:fontRef idx="minor">
            <a:schemeClr val="lt1"/>
          </a:fontRef>
        </p:style>
      </p:sp>
      <p:sp>
        <p:nvSpPr>
          <p:cNvPr id="1102" name="Freeform 1102"/>
          <p:cNvSpPr/>
          <p:nvPr/>
        </p:nvSpPr>
        <p:spPr>
          <a:xfrm>
            <a:off x="11030711" y="5509261"/>
            <a:ext cx="490729" cy="938784"/>
          </a:xfrm>
          <a:custGeom>
            <a:avLst/>
            <a:gdLst/>
            <a:ahLst/>
            <a:cxnLst/>
            <a:rect l="0" t="0" r="0" b="0"/>
            <a:pathLst>
              <a:path w="490729" h="938784">
                <a:moveTo>
                  <a:pt x="490220" y="327837"/>
                </a:moveTo>
                <a:lnTo>
                  <a:pt x="456566" y="379869"/>
                </a:lnTo>
                <a:lnTo>
                  <a:pt x="426467" y="426427"/>
                </a:lnTo>
                <a:lnTo>
                  <a:pt x="466725" y="464578"/>
                </a:lnTo>
                <a:lnTo>
                  <a:pt x="490729" y="487286"/>
                </a:lnTo>
                <a:lnTo>
                  <a:pt x="379349" y="661377"/>
                </a:lnTo>
                <a:lnTo>
                  <a:pt x="322327" y="750582"/>
                </a:lnTo>
                <a:lnTo>
                  <a:pt x="295657" y="792251"/>
                </a:lnTo>
                <a:lnTo>
                  <a:pt x="295021" y="793280"/>
                </a:lnTo>
                <a:lnTo>
                  <a:pt x="318262" y="819327"/>
                </a:lnTo>
                <a:lnTo>
                  <a:pt x="328804" y="831049"/>
                </a:lnTo>
                <a:lnTo>
                  <a:pt x="342520" y="846429"/>
                </a:lnTo>
                <a:lnTo>
                  <a:pt x="361823" y="867943"/>
                </a:lnTo>
                <a:lnTo>
                  <a:pt x="327787" y="938784"/>
                </a:lnTo>
                <a:lnTo>
                  <a:pt x="250953" y="938784"/>
                </a:lnTo>
                <a:lnTo>
                  <a:pt x="250953" y="846429"/>
                </a:lnTo>
                <a:lnTo>
                  <a:pt x="250953" y="819327"/>
                </a:lnTo>
                <a:lnTo>
                  <a:pt x="250953" y="792251"/>
                </a:lnTo>
                <a:lnTo>
                  <a:pt x="0" y="792251"/>
                </a:lnTo>
                <a:lnTo>
                  <a:pt x="352425" y="0"/>
                </a:lnTo>
                <a:close/>
                <a:moveTo>
                  <a:pt x="-10009809" y="1348739"/>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03" name="Freeform 1103"/>
          <p:cNvSpPr/>
          <p:nvPr/>
        </p:nvSpPr>
        <p:spPr>
          <a:xfrm>
            <a:off x="11350752" y="5586984"/>
            <a:ext cx="798576" cy="1264921"/>
          </a:xfrm>
          <a:custGeom>
            <a:avLst/>
            <a:gdLst/>
            <a:ahLst/>
            <a:cxnLst/>
            <a:rect l="0" t="0" r="0" b="0"/>
            <a:pathLst>
              <a:path w="798576" h="1264921">
                <a:moveTo>
                  <a:pt x="475615" y="1064921"/>
                </a:moveTo>
                <a:lnTo>
                  <a:pt x="475615" y="1098309"/>
                </a:lnTo>
                <a:lnTo>
                  <a:pt x="475615" y="1178662"/>
                </a:lnTo>
                <a:lnTo>
                  <a:pt x="574802" y="1178662"/>
                </a:lnTo>
                <a:cubicBezTo>
                  <a:pt x="590677" y="1178662"/>
                  <a:pt x="605790" y="1185025"/>
                  <a:pt x="616839" y="1196315"/>
                </a:cubicBezTo>
                <a:lnTo>
                  <a:pt x="661162" y="1241489"/>
                </a:lnTo>
                <a:cubicBezTo>
                  <a:pt x="664971" y="1245426"/>
                  <a:pt x="666115" y="1251332"/>
                  <a:pt x="663955" y="1256450"/>
                </a:cubicBezTo>
                <a:cubicBezTo>
                  <a:pt x="661924" y="1261593"/>
                  <a:pt x="656843" y="1264921"/>
                  <a:pt x="651255" y="1264921"/>
                </a:cubicBezTo>
                <a:lnTo>
                  <a:pt x="140462" y="1264921"/>
                </a:lnTo>
                <a:cubicBezTo>
                  <a:pt x="134874" y="1264921"/>
                  <a:pt x="129920" y="1261593"/>
                  <a:pt x="127762" y="1256450"/>
                </a:cubicBezTo>
                <a:cubicBezTo>
                  <a:pt x="125603" y="1251332"/>
                  <a:pt x="126745" y="1245426"/>
                  <a:pt x="130555" y="1241489"/>
                </a:cubicBezTo>
                <a:lnTo>
                  <a:pt x="174879" y="1196315"/>
                </a:lnTo>
                <a:cubicBezTo>
                  <a:pt x="186054" y="1185025"/>
                  <a:pt x="201167" y="1178662"/>
                  <a:pt x="216916" y="1178662"/>
                </a:cubicBezTo>
                <a:lnTo>
                  <a:pt x="299974" y="1178662"/>
                </a:lnTo>
                <a:lnTo>
                  <a:pt x="299974" y="1098309"/>
                </a:lnTo>
                <a:lnTo>
                  <a:pt x="299974" y="1064921"/>
                </a:lnTo>
                <a:lnTo>
                  <a:pt x="299974" y="1031494"/>
                </a:lnTo>
                <a:lnTo>
                  <a:pt x="0" y="1031494"/>
                </a:lnTo>
                <a:lnTo>
                  <a:pt x="121157" y="779057"/>
                </a:lnTo>
                <a:lnTo>
                  <a:pt x="112014" y="768820"/>
                </a:lnTo>
                <a:lnTo>
                  <a:pt x="87756" y="741744"/>
                </a:lnTo>
                <a:lnTo>
                  <a:pt x="78613" y="731406"/>
                </a:lnTo>
                <a:lnTo>
                  <a:pt x="63627" y="714655"/>
                </a:lnTo>
                <a:lnTo>
                  <a:pt x="58546" y="708965"/>
                </a:lnTo>
                <a:lnTo>
                  <a:pt x="78613" y="677546"/>
                </a:lnTo>
                <a:lnTo>
                  <a:pt x="241554" y="422110"/>
                </a:lnTo>
                <a:lnTo>
                  <a:pt x="256158" y="399301"/>
                </a:lnTo>
                <a:lnTo>
                  <a:pt x="216154" y="361290"/>
                </a:lnTo>
                <a:lnTo>
                  <a:pt x="192278" y="338659"/>
                </a:lnTo>
                <a:lnTo>
                  <a:pt x="200914" y="325171"/>
                </a:lnTo>
                <a:lnTo>
                  <a:pt x="218820" y="297574"/>
                </a:lnTo>
                <a:lnTo>
                  <a:pt x="236601" y="269977"/>
                </a:lnTo>
                <a:lnTo>
                  <a:pt x="410591" y="0"/>
                </a:lnTo>
                <a:lnTo>
                  <a:pt x="606298" y="338659"/>
                </a:lnTo>
                <a:lnTo>
                  <a:pt x="542416" y="399301"/>
                </a:lnTo>
                <a:lnTo>
                  <a:pt x="740029" y="708965"/>
                </a:lnTo>
                <a:lnTo>
                  <a:pt x="677417" y="779057"/>
                </a:lnTo>
                <a:lnTo>
                  <a:pt x="798576" y="1031494"/>
                </a:lnTo>
                <a:lnTo>
                  <a:pt x="475615" y="1031494"/>
                </a:lnTo>
                <a:close/>
                <a:moveTo>
                  <a:pt x="-11144657" y="1271016"/>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04" name="Rectangle 1104"/>
          <p:cNvSpPr/>
          <p:nvPr/>
        </p:nvSpPr>
        <p:spPr>
          <a:xfrm>
            <a:off x="1958594" y="2462887"/>
            <a:ext cx="9719007" cy="677108"/>
          </a:xfrm>
          <a:prstGeom prst="rect">
            <a:avLst/>
          </a:prstGeom>
        </p:spPr>
        <p:txBody>
          <a:bodyPr wrap="none" lIns="0" tIns="0" rIns="0" bIns="0" anchor="t">
            <a:spAutoFit/>
          </a:bodyPr>
          <a:lstStyle/>
          <a:p>
            <a:r>
              <a:rPr lang="en-US" sz="4400" dirty="0">
                <a:solidFill>
                  <a:srgbClr val="000000"/>
                </a:solidFill>
                <a:latin typeface="Calibri"/>
              </a:rPr>
              <a:t>We Promote Environmental Responsibility</a:t>
            </a:r>
            <a:endParaRPr lang="fi-FI" dirty="0"/>
          </a:p>
        </p:txBody>
      </p:sp>
      <p:sp>
        <p:nvSpPr>
          <p:cNvPr id="1105" name="Rectangle 1105"/>
          <p:cNvSpPr/>
          <p:nvPr/>
        </p:nvSpPr>
        <p:spPr>
          <a:xfrm>
            <a:off x="1964944" y="1734770"/>
            <a:ext cx="1199046" cy="276999"/>
          </a:xfrm>
          <a:prstGeom prst="rect">
            <a:avLst/>
          </a:prstGeom>
        </p:spPr>
        <p:txBody>
          <a:bodyPr wrap="none" lIns="0" tIns="0" rIns="0" bIns="0" anchor="t">
            <a:spAutoFit/>
          </a:bodyPr>
          <a:lstStyle/>
          <a:p>
            <a:r>
              <a:rPr lang="en-US" dirty="0">
                <a:solidFill>
                  <a:srgbClr val="000000"/>
                </a:solidFill>
                <a:latin typeface="Calibri"/>
              </a:rPr>
              <a:t>Focus Area 4</a:t>
            </a:r>
            <a:endParaRPr lang="en-US" sz="1800" b="0" i="0" spc="0" baseline="0" dirty="0">
              <a:solidFill>
                <a:srgbClr val="000000"/>
              </a:solidFill>
              <a:latin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 name="Freeform 1106"/>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107" name="Picture 10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23900" y="5751576"/>
            <a:ext cx="1249680" cy="623316"/>
          </a:xfrm>
          <a:prstGeom prst="rect">
            <a:avLst/>
          </a:prstGeom>
          <a:noFill/>
        </p:spPr>
      </p:pic>
      <p:pic>
        <p:nvPicPr>
          <p:cNvPr id="1108" name="Picture 110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202025" y="3245802"/>
            <a:ext cx="2179521" cy="2179510"/>
          </a:xfrm>
          <a:prstGeom prst="rect">
            <a:avLst/>
          </a:prstGeom>
          <a:noFill/>
        </p:spPr>
      </p:pic>
      <p:pic>
        <p:nvPicPr>
          <p:cNvPr id="1109" name="Picture 110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449904" y="3964967"/>
            <a:ext cx="2351462" cy="2351479"/>
          </a:xfrm>
          <a:prstGeom prst="rect">
            <a:avLst/>
          </a:prstGeom>
          <a:noFill/>
        </p:spPr>
      </p:pic>
      <p:pic>
        <p:nvPicPr>
          <p:cNvPr id="1110" name="Picture 11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2311147" y="2820988"/>
            <a:ext cx="1959265" cy="1959271"/>
          </a:xfrm>
          <a:prstGeom prst="rect">
            <a:avLst/>
          </a:prstGeom>
          <a:noFill/>
        </p:spPr>
      </p:pic>
      <p:sp>
        <p:nvSpPr>
          <p:cNvPr id="1111" name="Freeform 1111"/>
          <p:cNvSpPr/>
          <p:nvPr/>
        </p:nvSpPr>
        <p:spPr>
          <a:xfrm>
            <a:off x="0" y="669037"/>
            <a:ext cx="12192000" cy="1822704"/>
          </a:xfrm>
          <a:custGeom>
            <a:avLst/>
            <a:gdLst/>
            <a:ahLst/>
            <a:cxnLst/>
            <a:rect l="0" t="0" r="0" b="0"/>
            <a:pathLst>
              <a:path w="12192000" h="1822704">
                <a:moveTo>
                  <a:pt x="0" y="1822704"/>
                </a:moveTo>
                <a:lnTo>
                  <a:pt x="12192000" y="1822704"/>
                </a:lnTo>
                <a:lnTo>
                  <a:pt x="12192000" y="0"/>
                </a:lnTo>
                <a:lnTo>
                  <a:pt x="0" y="0"/>
                </a:lnTo>
                <a:lnTo>
                  <a:pt x="0" y="1822704"/>
                </a:lnTo>
                <a:close/>
              </a:path>
            </a:pathLst>
          </a:custGeom>
          <a:solidFill>
            <a:srgbClr val="55C8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12" name="Freeform 1112"/>
          <p:cNvSpPr/>
          <p:nvPr/>
        </p:nvSpPr>
        <p:spPr>
          <a:xfrm>
            <a:off x="11330940" y="1720597"/>
            <a:ext cx="286512" cy="550163"/>
          </a:xfrm>
          <a:custGeom>
            <a:avLst/>
            <a:gdLst/>
            <a:ahLst/>
            <a:cxnLst/>
            <a:rect l="0" t="0" r="0" b="0"/>
            <a:pathLst>
              <a:path w="286512" h="550163">
                <a:moveTo>
                  <a:pt x="286130" y="192150"/>
                </a:moveTo>
                <a:lnTo>
                  <a:pt x="266573" y="222631"/>
                </a:lnTo>
                <a:lnTo>
                  <a:pt x="249046" y="249936"/>
                </a:lnTo>
                <a:lnTo>
                  <a:pt x="272541" y="272288"/>
                </a:lnTo>
                <a:lnTo>
                  <a:pt x="286512" y="285623"/>
                </a:lnTo>
                <a:lnTo>
                  <a:pt x="221488" y="387603"/>
                </a:lnTo>
                <a:lnTo>
                  <a:pt x="188214" y="439927"/>
                </a:lnTo>
                <a:lnTo>
                  <a:pt x="172592" y="464312"/>
                </a:lnTo>
                <a:lnTo>
                  <a:pt x="172212" y="464946"/>
                </a:lnTo>
                <a:lnTo>
                  <a:pt x="185801" y="480187"/>
                </a:lnTo>
                <a:lnTo>
                  <a:pt x="192024" y="487044"/>
                </a:lnTo>
                <a:lnTo>
                  <a:pt x="200025" y="496062"/>
                </a:lnTo>
                <a:lnTo>
                  <a:pt x="211201" y="508634"/>
                </a:lnTo>
                <a:lnTo>
                  <a:pt x="191389" y="550163"/>
                </a:lnTo>
                <a:lnTo>
                  <a:pt x="146557" y="550163"/>
                </a:lnTo>
                <a:lnTo>
                  <a:pt x="146557" y="496062"/>
                </a:lnTo>
                <a:lnTo>
                  <a:pt x="146557" y="480187"/>
                </a:lnTo>
                <a:lnTo>
                  <a:pt x="146557" y="464312"/>
                </a:lnTo>
                <a:lnTo>
                  <a:pt x="0" y="464312"/>
                </a:lnTo>
                <a:lnTo>
                  <a:pt x="205740" y="0"/>
                </a:lnTo>
                <a:close/>
                <a:moveTo>
                  <a:pt x="-6385687" y="513740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13" name="Freeform 1113"/>
          <p:cNvSpPr/>
          <p:nvPr/>
        </p:nvSpPr>
        <p:spPr>
          <a:xfrm>
            <a:off x="11518392" y="1766316"/>
            <a:ext cx="467867" cy="740664"/>
          </a:xfrm>
          <a:custGeom>
            <a:avLst/>
            <a:gdLst/>
            <a:ahLst/>
            <a:cxnLst/>
            <a:rect l="0" t="0" r="0" b="0"/>
            <a:pathLst>
              <a:path w="467867" h="740664">
                <a:moveTo>
                  <a:pt x="278638" y="623570"/>
                </a:moveTo>
                <a:lnTo>
                  <a:pt x="278638" y="643129"/>
                </a:lnTo>
                <a:lnTo>
                  <a:pt x="278638" y="690119"/>
                </a:lnTo>
                <a:lnTo>
                  <a:pt x="336803" y="690119"/>
                </a:lnTo>
                <a:cubicBezTo>
                  <a:pt x="346075" y="690119"/>
                  <a:pt x="354838" y="693929"/>
                  <a:pt x="361441" y="700532"/>
                </a:cubicBezTo>
                <a:lnTo>
                  <a:pt x="387350" y="726949"/>
                </a:lnTo>
                <a:cubicBezTo>
                  <a:pt x="389636" y="729234"/>
                  <a:pt x="390271" y="732663"/>
                  <a:pt x="389001" y="735712"/>
                </a:cubicBezTo>
                <a:cubicBezTo>
                  <a:pt x="387730" y="738759"/>
                  <a:pt x="384810" y="740664"/>
                  <a:pt x="381635" y="740664"/>
                </a:cubicBezTo>
                <a:lnTo>
                  <a:pt x="82296" y="740664"/>
                </a:lnTo>
                <a:cubicBezTo>
                  <a:pt x="78993" y="740664"/>
                  <a:pt x="76073" y="738759"/>
                  <a:pt x="74802" y="735712"/>
                </a:cubicBezTo>
                <a:cubicBezTo>
                  <a:pt x="73533" y="732663"/>
                  <a:pt x="74294" y="729234"/>
                  <a:pt x="76453" y="726949"/>
                </a:cubicBezTo>
                <a:lnTo>
                  <a:pt x="102489" y="700532"/>
                </a:lnTo>
                <a:cubicBezTo>
                  <a:pt x="108965" y="693929"/>
                  <a:pt x="117855" y="690119"/>
                  <a:pt x="127126" y="690119"/>
                </a:cubicBezTo>
                <a:lnTo>
                  <a:pt x="175767" y="690119"/>
                </a:lnTo>
                <a:lnTo>
                  <a:pt x="175767" y="643129"/>
                </a:lnTo>
                <a:lnTo>
                  <a:pt x="175767" y="623570"/>
                </a:lnTo>
                <a:lnTo>
                  <a:pt x="175767" y="604013"/>
                </a:lnTo>
                <a:lnTo>
                  <a:pt x="0" y="604013"/>
                </a:lnTo>
                <a:lnTo>
                  <a:pt x="70992" y="456184"/>
                </a:lnTo>
                <a:lnTo>
                  <a:pt x="65659" y="450215"/>
                </a:lnTo>
                <a:lnTo>
                  <a:pt x="51435" y="434340"/>
                </a:lnTo>
                <a:lnTo>
                  <a:pt x="45974" y="428244"/>
                </a:lnTo>
                <a:lnTo>
                  <a:pt x="37211" y="418465"/>
                </a:lnTo>
                <a:lnTo>
                  <a:pt x="34289" y="415163"/>
                </a:lnTo>
                <a:lnTo>
                  <a:pt x="45974" y="396749"/>
                </a:lnTo>
                <a:lnTo>
                  <a:pt x="141604" y="247143"/>
                </a:lnTo>
                <a:lnTo>
                  <a:pt x="150114" y="233807"/>
                </a:lnTo>
                <a:lnTo>
                  <a:pt x="126618" y="211582"/>
                </a:lnTo>
                <a:lnTo>
                  <a:pt x="112649" y="198248"/>
                </a:lnTo>
                <a:lnTo>
                  <a:pt x="117728" y="190374"/>
                </a:lnTo>
                <a:lnTo>
                  <a:pt x="128142" y="174244"/>
                </a:lnTo>
                <a:lnTo>
                  <a:pt x="138556" y="158115"/>
                </a:lnTo>
                <a:lnTo>
                  <a:pt x="240538" y="0"/>
                </a:lnTo>
                <a:lnTo>
                  <a:pt x="355218" y="198248"/>
                </a:lnTo>
                <a:lnTo>
                  <a:pt x="317753" y="233807"/>
                </a:lnTo>
                <a:lnTo>
                  <a:pt x="433577" y="415163"/>
                </a:lnTo>
                <a:lnTo>
                  <a:pt x="396875" y="456184"/>
                </a:lnTo>
                <a:lnTo>
                  <a:pt x="467867" y="604013"/>
                </a:lnTo>
                <a:lnTo>
                  <a:pt x="278638" y="604013"/>
                </a:lnTo>
                <a:close/>
                <a:moveTo>
                  <a:pt x="-7050278" y="5091684"/>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14" name="Freeform 1114"/>
          <p:cNvSpPr/>
          <p:nvPr/>
        </p:nvSpPr>
        <p:spPr>
          <a:xfrm>
            <a:off x="5593079" y="3531109"/>
            <a:ext cx="1006602" cy="0"/>
          </a:xfrm>
          <a:custGeom>
            <a:avLst/>
            <a:gdLst/>
            <a:ahLst/>
            <a:cxnLst/>
            <a:rect l="0" t="0" r="0" b="0"/>
            <a:pathLst>
              <a:path w="1006602">
                <a:moveTo>
                  <a:pt x="0" y="0"/>
                </a:moveTo>
                <a:lnTo>
                  <a:pt x="1006602" y="0"/>
                </a:lnTo>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15" name="Freeform 1115"/>
          <p:cNvSpPr/>
          <p:nvPr/>
        </p:nvSpPr>
        <p:spPr>
          <a:xfrm>
            <a:off x="6361176" y="3406141"/>
            <a:ext cx="266700" cy="251459"/>
          </a:xfrm>
          <a:custGeom>
            <a:avLst/>
            <a:gdLst/>
            <a:ahLst/>
            <a:cxnLst/>
            <a:rect l="0" t="0" r="0" b="0"/>
            <a:pathLst>
              <a:path w="266700" h="251459">
                <a:moveTo>
                  <a:pt x="0" y="125730"/>
                </a:moveTo>
                <a:cubicBezTo>
                  <a:pt x="0" y="56261"/>
                  <a:pt x="59689" y="0"/>
                  <a:pt x="133350" y="0"/>
                </a:cubicBezTo>
                <a:cubicBezTo>
                  <a:pt x="207009" y="0"/>
                  <a:pt x="266700" y="56261"/>
                  <a:pt x="266700" y="125730"/>
                </a:cubicBezTo>
                <a:cubicBezTo>
                  <a:pt x="266700" y="195199"/>
                  <a:pt x="207009" y="251459"/>
                  <a:pt x="133350" y="251459"/>
                </a:cubicBezTo>
                <a:cubicBezTo>
                  <a:pt x="59689" y="251459"/>
                  <a:pt x="0" y="195199"/>
                  <a:pt x="0" y="125730"/>
                </a:cubicBezTo>
                <a:close/>
                <a:moveTo>
                  <a:pt x="-3035047" y="3451859"/>
                </a:moveTo>
              </a:path>
            </a:pathLst>
          </a:custGeom>
          <a:solidFill>
            <a:srgbClr val="55C8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16" name="Freeform 1116"/>
          <p:cNvSpPr/>
          <p:nvPr/>
        </p:nvSpPr>
        <p:spPr>
          <a:xfrm>
            <a:off x="5593079" y="5207508"/>
            <a:ext cx="1006602" cy="0"/>
          </a:xfrm>
          <a:custGeom>
            <a:avLst/>
            <a:gdLst/>
            <a:ahLst/>
            <a:cxnLst/>
            <a:rect l="0" t="0" r="0" b="0"/>
            <a:pathLst>
              <a:path w="1006602">
                <a:moveTo>
                  <a:pt x="0" y="0"/>
                </a:moveTo>
                <a:lnTo>
                  <a:pt x="1006602" y="0"/>
                </a:lnTo>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17" name="Freeform 1117"/>
          <p:cNvSpPr/>
          <p:nvPr/>
        </p:nvSpPr>
        <p:spPr>
          <a:xfrm>
            <a:off x="6361176" y="5081017"/>
            <a:ext cx="266700" cy="251459"/>
          </a:xfrm>
          <a:custGeom>
            <a:avLst/>
            <a:gdLst/>
            <a:ahLst/>
            <a:cxnLst/>
            <a:rect l="0" t="0" r="0" b="0"/>
            <a:pathLst>
              <a:path w="266700" h="251459">
                <a:moveTo>
                  <a:pt x="0" y="125729"/>
                </a:moveTo>
                <a:cubicBezTo>
                  <a:pt x="0" y="56260"/>
                  <a:pt x="59689" y="0"/>
                  <a:pt x="133350" y="0"/>
                </a:cubicBezTo>
                <a:cubicBezTo>
                  <a:pt x="207009" y="0"/>
                  <a:pt x="266700" y="56260"/>
                  <a:pt x="266700" y="125729"/>
                </a:cubicBezTo>
                <a:cubicBezTo>
                  <a:pt x="266700" y="195198"/>
                  <a:pt x="207009" y="251459"/>
                  <a:pt x="133350" y="251459"/>
                </a:cubicBezTo>
                <a:cubicBezTo>
                  <a:pt x="59689" y="251459"/>
                  <a:pt x="0" y="195198"/>
                  <a:pt x="0" y="125729"/>
                </a:cubicBezTo>
                <a:close/>
                <a:moveTo>
                  <a:pt x="-4709922" y="1776983"/>
                </a:moveTo>
              </a:path>
            </a:pathLst>
          </a:custGeom>
          <a:solidFill>
            <a:srgbClr val="55C8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18" name="Freeform 1118"/>
          <p:cNvSpPr/>
          <p:nvPr/>
        </p:nvSpPr>
        <p:spPr>
          <a:xfrm>
            <a:off x="757427" y="2865121"/>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19" name="Freeform 1119"/>
          <p:cNvSpPr/>
          <p:nvPr/>
        </p:nvSpPr>
        <p:spPr>
          <a:xfrm>
            <a:off x="757427" y="3320797"/>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20" name="Freeform 1120"/>
          <p:cNvSpPr/>
          <p:nvPr/>
        </p:nvSpPr>
        <p:spPr>
          <a:xfrm>
            <a:off x="757427" y="3777997"/>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21" name="Freeform 1121"/>
          <p:cNvSpPr/>
          <p:nvPr/>
        </p:nvSpPr>
        <p:spPr>
          <a:xfrm>
            <a:off x="757427" y="4235196"/>
            <a:ext cx="4835653" cy="576072"/>
          </a:xfrm>
          <a:custGeom>
            <a:avLst/>
            <a:gdLst/>
            <a:ahLst/>
            <a:cxnLst/>
            <a:rect l="0" t="0" r="0" b="0"/>
            <a:pathLst>
              <a:path w="4835653" h="576072">
                <a:moveTo>
                  <a:pt x="0" y="576072"/>
                </a:moveTo>
                <a:lnTo>
                  <a:pt x="4835653" y="576072"/>
                </a:lnTo>
                <a:lnTo>
                  <a:pt x="4835653" y="0"/>
                </a:lnTo>
                <a:lnTo>
                  <a:pt x="0" y="0"/>
                </a:lnTo>
                <a:lnTo>
                  <a:pt x="0" y="576072"/>
                </a:lnTo>
                <a:close/>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22" name="Freeform 1122"/>
          <p:cNvSpPr/>
          <p:nvPr/>
        </p:nvSpPr>
        <p:spPr>
          <a:xfrm>
            <a:off x="757427" y="4846321"/>
            <a:ext cx="4835653" cy="720852"/>
          </a:xfrm>
          <a:custGeom>
            <a:avLst/>
            <a:gdLst/>
            <a:ahLst/>
            <a:cxnLst/>
            <a:rect l="0" t="0" r="0" b="0"/>
            <a:pathLst>
              <a:path w="4835653" h="720852">
                <a:moveTo>
                  <a:pt x="0" y="720852"/>
                </a:moveTo>
                <a:lnTo>
                  <a:pt x="4835653" y="720852"/>
                </a:lnTo>
                <a:lnTo>
                  <a:pt x="4835653" y="0"/>
                </a:lnTo>
                <a:lnTo>
                  <a:pt x="0" y="0"/>
                </a:lnTo>
                <a:lnTo>
                  <a:pt x="0" y="720852"/>
                </a:lnTo>
                <a:close/>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23" name="Freeform 1123"/>
          <p:cNvSpPr/>
          <p:nvPr/>
        </p:nvSpPr>
        <p:spPr>
          <a:xfrm>
            <a:off x="5593079" y="3075433"/>
            <a:ext cx="1006602" cy="0"/>
          </a:xfrm>
          <a:custGeom>
            <a:avLst/>
            <a:gdLst/>
            <a:ahLst/>
            <a:cxnLst/>
            <a:rect l="0" t="0" r="0" b="0"/>
            <a:pathLst>
              <a:path w="1006602">
                <a:moveTo>
                  <a:pt x="0" y="0"/>
                </a:moveTo>
                <a:lnTo>
                  <a:pt x="1006602" y="0"/>
                </a:lnTo>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24" name="Freeform 1124"/>
          <p:cNvSpPr/>
          <p:nvPr/>
        </p:nvSpPr>
        <p:spPr>
          <a:xfrm>
            <a:off x="6361176" y="2948941"/>
            <a:ext cx="266700" cy="251459"/>
          </a:xfrm>
          <a:custGeom>
            <a:avLst/>
            <a:gdLst/>
            <a:ahLst/>
            <a:cxnLst/>
            <a:rect l="0" t="0" r="0" b="0"/>
            <a:pathLst>
              <a:path w="266700" h="251459">
                <a:moveTo>
                  <a:pt x="0" y="125730"/>
                </a:moveTo>
                <a:cubicBezTo>
                  <a:pt x="0" y="56261"/>
                  <a:pt x="59689" y="0"/>
                  <a:pt x="133350" y="0"/>
                </a:cubicBezTo>
                <a:cubicBezTo>
                  <a:pt x="207009" y="0"/>
                  <a:pt x="266700" y="56261"/>
                  <a:pt x="266700" y="125730"/>
                </a:cubicBezTo>
                <a:cubicBezTo>
                  <a:pt x="266700" y="195199"/>
                  <a:pt x="207009" y="251459"/>
                  <a:pt x="133350" y="251459"/>
                </a:cubicBezTo>
                <a:cubicBezTo>
                  <a:pt x="59689" y="251459"/>
                  <a:pt x="0" y="195199"/>
                  <a:pt x="0" y="125730"/>
                </a:cubicBezTo>
                <a:close/>
                <a:moveTo>
                  <a:pt x="-2577847" y="3909059"/>
                </a:moveTo>
              </a:path>
            </a:pathLst>
          </a:custGeom>
          <a:solidFill>
            <a:srgbClr val="55C8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25" name="Freeform 1125"/>
          <p:cNvSpPr/>
          <p:nvPr/>
        </p:nvSpPr>
        <p:spPr>
          <a:xfrm rot="10800000" flipV="1">
            <a:off x="146605" y="417663"/>
            <a:ext cx="618706" cy="260530"/>
          </a:xfrm>
          <a:custGeom>
            <a:avLst/>
            <a:gdLst/>
            <a:ahLst/>
            <a:cxnLst/>
            <a:rect l="0" t="0" r="0" b="0"/>
            <a:pathLst>
              <a:path w="2201432" h="926973">
                <a:moveTo>
                  <a:pt x="1511821" y="328346"/>
                </a:moveTo>
                <a:cubicBezTo>
                  <a:pt x="1116166" y="110960"/>
                  <a:pt x="1056018" y="253378"/>
                  <a:pt x="877558" y="192888"/>
                </a:cubicBezTo>
                <a:cubicBezTo>
                  <a:pt x="677127" y="124955"/>
                  <a:pt x="650380" y="392417"/>
                  <a:pt x="1031063" y="429616"/>
                </a:cubicBezTo>
                <a:cubicBezTo>
                  <a:pt x="1424699" y="468071"/>
                  <a:pt x="845160" y="655714"/>
                  <a:pt x="603683" y="481571"/>
                </a:cubicBezTo>
                <a:cubicBezTo>
                  <a:pt x="126760" y="137592"/>
                  <a:pt x="0" y="309055"/>
                  <a:pt x="158027" y="416497"/>
                </a:cubicBezTo>
                <a:cubicBezTo>
                  <a:pt x="313056" y="521907"/>
                  <a:pt x="386119" y="659105"/>
                  <a:pt x="499238" y="723290"/>
                </a:cubicBezTo>
                <a:cubicBezTo>
                  <a:pt x="603695" y="782561"/>
                  <a:pt x="672631" y="802005"/>
                  <a:pt x="803288" y="836206"/>
                </a:cubicBezTo>
                <a:cubicBezTo>
                  <a:pt x="1114375" y="917664"/>
                  <a:pt x="1467245" y="926973"/>
                  <a:pt x="1673746" y="829666"/>
                </a:cubicBezTo>
                <a:cubicBezTo>
                  <a:pt x="1687970" y="822909"/>
                  <a:pt x="1941970" y="699935"/>
                  <a:pt x="2177936" y="586385"/>
                </a:cubicBezTo>
                <a:lnTo>
                  <a:pt x="2177936" y="586385"/>
                </a:lnTo>
                <a:cubicBezTo>
                  <a:pt x="2184921" y="582994"/>
                  <a:pt x="2190890" y="577685"/>
                  <a:pt x="2195082" y="571081"/>
                </a:cubicBezTo>
                <a:cubicBezTo>
                  <a:pt x="2199273" y="564452"/>
                  <a:pt x="2201432" y="556806"/>
                  <a:pt x="2201432" y="548996"/>
                </a:cubicBezTo>
                <a:lnTo>
                  <a:pt x="2201432" y="13767"/>
                </a:lnTo>
                <a:lnTo>
                  <a:pt x="2201432" y="13780"/>
                </a:lnTo>
                <a:cubicBezTo>
                  <a:pt x="2201432" y="9690"/>
                  <a:pt x="2199527" y="5817"/>
                  <a:pt x="2196352" y="3327"/>
                </a:cubicBezTo>
                <a:cubicBezTo>
                  <a:pt x="2193049" y="838"/>
                  <a:pt x="2188858" y="0"/>
                  <a:pt x="2184921" y="1080"/>
                </a:cubicBezTo>
                <a:cubicBezTo>
                  <a:pt x="1935748" y="73889"/>
                  <a:pt x="1627645" y="392024"/>
                  <a:pt x="1511821" y="328333"/>
                </a:cubicBezTo>
                <a:close/>
                <a:moveTo>
                  <a:pt x="773037" y="1149248"/>
                </a:moveTo>
              </a:path>
            </a:pathLst>
          </a:custGeom>
          <a:solidFill>
            <a:srgbClr val="55C8FF">
              <a:alpha val="100000"/>
            </a:srgbClr>
          </a:solidFill>
          <a:ln w="3569">
            <a:noFill/>
          </a:ln>
        </p:spPr>
        <p:style>
          <a:lnRef idx="2">
            <a:schemeClr val="accent1">
              <a:shade val="50000"/>
            </a:schemeClr>
          </a:lnRef>
          <a:fillRef idx="1">
            <a:schemeClr val="accent1"/>
          </a:fillRef>
          <a:effectRef idx="0">
            <a:schemeClr val="accent1"/>
          </a:effectRef>
          <a:fontRef idx="minor">
            <a:schemeClr val="lt1"/>
          </a:fontRef>
        </p:style>
      </p:sp>
      <p:pic>
        <p:nvPicPr>
          <p:cNvPr id="1126" name="Picture 112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127401" y="125059"/>
            <a:ext cx="616798" cy="314862"/>
          </a:xfrm>
          <a:prstGeom prst="rect">
            <a:avLst/>
          </a:prstGeom>
          <a:noFill/>
        </p:spPr>
      </p:pic>
      <p:pic>
        <p:nvPicPr>
          <p:cNvPr id="1127" name="Picture 112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555838" y="1480169"/>
            <a:ext cx="1165478" cy="1044961"/>
          </a:xfrm>
          <a:prstGeom prst="rect">
            <a:avLst/>
          </a:prstGeom>
          <a:noFill/>
        </p:spPr>
      </p:pic>
      <p:sp>
        <p:nvSpPr>
          <p:cNvPr id="1128" name="Freeform 1128"/>
          <p:cNvSpPr/>
          <p:nvPr/>
        </p:nvSpPr>
        <p:spPr>
          <a:xfrm>
            <a:off x="294391" y="2270425"/>
            <a:ext cx="74426" cy="314328"/>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1129" name="Freeform 1129"/>
          <p:cNvSpPr/>
          <p:nvPr/>
        </p:nvSpPr>
        <p:spPr>
          <a:xfrm>
            <a:off x="215039" y="1958867"/>
            <a:ext cx="233130" cy="395981"/>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1130" name="Freeform 1130"/>
          <p:cNvSpPr/>
          <p:nvPr/>
        </p:nvSpPr>
        <p:spPr>
          <a:xfrm>
            <a:off x="88651" y="2179749"/>
            <a:ext cx="74426" cy="315077"/>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1131" name="Freeform 1131"/>
          <p:cNvSpPr/>
          <p:nvPr/>
        </p:nvSpPr>
        <p:spPr>
          <a:xfrm>
            <a:off x="9299" y="1867449"/>
            <a:ext cx="233130" cy="396925"/>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1132" name="Freeform 1132"/>
          <p:cNvSpPr/>
          <p:nvPr/>
        </p:nvSpPr>
        <p:spPr>
          <a:xfrm>
            <a:off x="2927715" y="1895942"/>
            <a:ext cx="322943" cy="432429"/>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91137">
            <a:noFill/>
          </a:ln>
        </p:spPr>
        <p:style>
          <a:lnRef idx="2">
            <a:schemeClr val="accent1">
              <a:shade val="50000"/>
            </a:schemeClr>
          </a:lnRef>
          <a:fillRef idx="1">
            <a:schemeClr val="accent1"/>
          </a:fillRef>
          <a:effectRef idx="0">
            <a:schemeClr val="accent1"/>
          </a:effectRef>
          <a:fontRef idx="minor">
            <a:schemeClr val="lt1"/>
          </a:fontRef>
        </p:style>
      </p:sp>
      <p:sp>
        <p:nvSpPr>
          <p:cNvPr id="1133" name="Freeform 1133"/>
          <p:cNvSpPr/>
          <p:nvPr/>
        </p:nvSpPr>
        <p:spPr>
          <a:xfrm>
            <a:off x="3051931" y="2269439"/>
            <a:ext cx="46552" cy="242037"/>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91137">
            <a:noFill/>
          </a:ln>
        </p:spPr>
        <p:style>
          <a:lnRef idx="2">
            <a:schemeClr val="accent1">
              <a:shade val="50000"/>
            </a:schemeClr>
          </a:lnRef>
          <a:fillRef idx="1">
            <a:schemeClr val="accent1"/>
          </a:fillRef>
          <a:effectRef idx="0">
            <a:schemeClr val="accent1"/>
          </a:effectRef>
          <a:fontRef idx="minor">
            <a:schemeClr val="lt1"/>
          </a:fontRef>
        </p:style>
      </p:sp>
      <p:sp>
        <p:nvSpPr>
          <p:cNvPr id="1134" name="Freeform 1134"/>
          <p:cNvSpPr/>
          <p:nvPr/>
        </p:nvSpPr>
        <p:spPr>
          <a:xfrm>
            <a:off x="3197925" y="1647759"/>
            <a:ext cx="551750" cy="737242"/>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155709">
            <a:noFill/>
          </a:ln>
        </p:spPr>
        <p:style>
          <a:lnRef idx="2">
            <a:schemeClr val="accent1">
              <a:shade val="50000"/>
            </a:schemeClr>
          </a:lnRef>
          <a:fillRef idx="1">
            <a:schemeClr val="accent1"/>
          </a:fillRef>
          <a:effectRef idx="0">
            <a:schemeClr val="accent1"/>
          </a:effectRef>
          <a:fontRef idx="minor">
            <a:schemeClr val="lt1"/>
          </a:fontRef>
        </p:style>
      </p:sp>
      <p:sp>
        <p:nvSpPr>
          <p:cNvPr id="1135" name="Freeform 1135"/>
          <p:cNvSpPr/>
          <p:nvPr/>
        </p:nvSpPr>
        <p:spPr>
          <a:xfrm>
            <a:off x="3410148" y="2284530"/>
            <a:ext cx="79534" cy="412645"/>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155709">
            <a:noFill/>
          </a:ln>
        </p:spPr>
        <p:style>
          <a:lnRef idx="2">
            <a:schemeClr val="accent1">
              <a:shade val="50000"/>
            </a:schemeClr>
          </a:lnRef>
          <a:fillRef idx="1">
            <a:schemeClr val="accent1"/>
          </a:fillRef>
          <a:effectRef idx="0">
            <a:schemeClr val="accent1"/>
          </a:effectRef>
          <a:fontRef idx="minor">
            <a:schemeClr val="lt1"/>
          </a:fontRef>
        </p:style>
      </p:sp>
      <p:pic>
        <p:nvPicPr>
          <p:cNvPr id="1136" name="Picture 113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1817578" y="2022553"/>
            <a:ext cx="414198" cy="467546"/>
          </a:xfrm>
          <a:prstGeom prst="rect">
            <a:avLst/>
          </a:prstGeom>
          <a:noFill/>
        </p:spPr>
      </p:pic>
      <p:sp>
        <p:nvSpPr>
          <p:cNvPr id="1137" name="Freeform 1137"/>
          <p:cNvSpPr/>
          <p:nvPr/>
        </p:nvSpPr>
        <p:spPr>
          <a:xfrm>
            <a:off x="2367147" y="2197012"/>
            <a:ext cx="177756" cy="309529"/>
          </a:xfrm>
          <a:custGeom>
            <a:avLst/>
            <a:gdLst/>
            <a:ahLst/>
            <a:cxnLst/>
            <a:rect l="0" t="0" r="0" b="0"/>
            <a:pathLst>
              <a:path w="512061" h="889845">
                <a:moveTo>
                  <a:pt x="458950" y="242570"/>
                </a:moveTo>
                <a:cubicBezTo>
                  <a:pt x="428901" y="138176"/>
                  <a:pt x="382838" y="0"/>
                  <a:pt x="256105" y="0"/>
                </a:cubicBezTo>
                <a:cubicBezTo>
                  <a:pt x="129385" y="0"/>
                  <a:pt x="79828" y="136894"/>
                  <a:pt x="53204" y="242570"/>
                </a:cubicBezTo>
                <a:lnTo>
                  <a:pt x="0" y="439522"/>
                </a:lnTo>
                <a:cubicBezTo>
                  <a:pt x="0" y="506591"/>
                  <a:pt x="69552" y="564261"/>
                  <a:pt x="156575" y="590334"/>
                </a:cubicBezTo>
                <a:lnTo>
                  <a:pt x="156575" y="804978"/>
                </a:lnTo>
                <a:cubicBezTo>
                  <a:pt x="156575" y="851849"/>
                  <a:pt x="201127" y="889845"/>
                  <a:pt x="256042" y="889845"/>
                </a:cubicBezTo>
                <a:cubicBezTo>
                  <a:pt x="310969" y="889845"/>
                  <a:pt x="355483" y="851788"/>
                  <a:pt x="355483" y="804978"/>
                </a:cubicBezTo>
                <a:lnTo>
                  <a:pt x="355483" y="590334"/>
                </a:lnTo>
                <a:cubicBezTo>
                  <a:pt x="442516" y="564287"/>
                  <a:pt x="512061" y="506616"/>
                  <a:pt x="512061" y="439522"/>
                </a:cubicBezTo>
                <a:close/>
                <a:moveTo>
                  <a:pt x="647456" y="891108"/>
                </a:moveTo>
              </a:path>
            </a:pathLst>
          </a:custGeom>
          <a:solidFill>
            <a:srgbClr val="FFFFFF">
              <a:alpha val="100000"/>
            </a:srgbClr>
          </a:solidFill>
          <a:ln w="4408">
            <a:noFill/>
          </a:ln>
        </p:spPr>
        <p:style>
          <a:lnRef idx="2">
            <a:schemeClr val="accent1">
              <a:shade val="50000"/>
            </a:schemeClr>
          </a:lnRef>
          <a:fillRef idx="1">
            <a:schemeClr val="accent1"/>
          </a:fillRef>
          <a:effectRef idx="0">
            <a:schemeClr val="accent1"/>
          </a:effectRef>
          <a:fontRef idx="minor">
            <a:schemeClr val="lt1"/>
          </a:fontRef>
        </p:style>
      </p:sp>
      <p:sp>
        <p:nvSpPr>
          <p:cNvPr id="1138" name="Freeform 1138"/>
          <p:cNvSpPr/>
          <p:nvPr/>
        </p:nvSpPr>
        <p:spPr>
          <a:xfrm>
            <a:off x="2395635" y="2070207"/>
            <a:ext cx="120837" cy="121079"/>
          </a:xfrm>
          <a:custGeom>
            <a:avLst/>
            <a:gdLst/>
            <a:ahLst/>
            <a:cxnLst/>
            <a:rect l="0" t="0" r="0" b="0"/>
            <a:pathLst>
              <a:path w="348095" h="348082">
                <a:moveTo>
                  <a:pt x="174092" y="348082"/>
                </a:moveTo>
                <a:cubicBezTo>
                  <a:pt x="270206" y="348057"/>
                  <a:pt x="348095" y="270117"/>
                  <a:pt x="348069" y="174016"/>
                </a:cubicBezTo>
                <a:cubicBezTo>
                  <a:pt x="348044" y="77902"/>
                  <a:pt x="270117" y="0"/>
                  <a:pt x="174003" y="26"/>
                </a:cubicBezTo>
                <a:cubicBezTo>
                  <a:pt x="77902" y="51"/>
                  <a:pt x="17" y="77966"/>
                  <a:pt x="17" y="174054"/>
                </a:cubicBezTo>
                <a:cubicBezTo>
                  <a:pt x="0" y="270155"/>
                  <a:pt x="77890" y="348069"/>
                  <a:pt x="173978" y="348082"/>
                </a:cubicBezTo>
                <a:cubicBezTo>
                  <a:pt x="174016" y="348082"/>
                  <a:pt x="174054" y="348082"/>
                  <a:pt x="174092" y="348082"/>
                </a:cubicBezTo>
                <a:close/>
                <a:moveTo>
                  <a:pt x="824421" y="1255649"/>
                </a:moveTo>
              </a:path>
            </a:pathLst>
          </a:custGeom>
          <a:solidFill>
            <a:srgbClr val="FFFFFF">
              <a:alpha val="100000"/>
            </a:srgbClr>
          </a:solidFill>
          <a:ln w="4408">
            <a:noFill/>
          </a:ln>
        </p:spPr>
        <p:style>
          <a:lnRef idx="2">
            <a:schemeClr val="accent1">
              <a:shade val="50000"/>
            </a:schemeClr>
          </a:lnRef>
          <a:fillRef idx="1">
            <a:schemeClr val="accent1"/>
          </a:fillRef>
          <a:effectRef idx="0">
            <a:schemeClr val="accent1"/>
          </a:effectRef>
          <a:fontRef idx="minor">
            <a:schemeClr val="lt1"/>
          </a:fontRef>
        </p:style>
      </p:sp>
      <p:sp>
        <p:nvSpPr>
          <p:cNvPr id="1139" name="Freeform 1139"/>
          <p:cNvSpPr/>
          <p:nvPr/>
        </p:nvSpPr>
        <p:spPr>
          <a:xfrm>
            <a:off x="2571740" y="2092809"/>
            <a:ext cx="122064" cy="117414"/>
          </a:xfrm>
          <a:custGeom>
            <a:avLst/>
            <a:gdLst/>
            <a:ahLst/>
            <a:cxnLst/>
            <a:rect l="0" t="0" r="0" b="0"/>
            <a:pathLst>
              <a:path w="348484" h="348476">
                <a:moveTo>
                  <a:pt x="174279" y="348476"/>
                </a:moveTo>
                <a:cubicBezTo>
                  <a:pt x="270494" y="348450"/>
                  <a:pt x="348484" y="270421"/>
                  <a:pt x="348459" y="174206"/>
                </a:cubicBezTo>
                <a:cubicBezTo>
                  <a:pt x="348434" y="77978"/>
                  <a:pt x="270405" y="0"/>
                  <a:pt x="174190" y="26"/>
                </a:cubicBezTo>
                <a:cubicBezTo>
                  <a:pt x="77986" y="51"/>
                  <a:pt x="10" y="78042"/>
                  <a:pt x="10" y="174244"/>
                </a:cubicBezTo>
                <a:cubicBezTo>
                  <a:pt x="0" y="270460"/>
                  <a:pt x="77990" y="348463"/>
                  <a:pt x="174202" y="348476"/>
                </a:cubicBezTo>
                <a:cubicBezTo>
                  <a:pt x="174228" y="348476"/>
                  <a:pt x="174253" y="348476"/>
                  <a:pt x="174279" y="348476"/>
                </a:cubicBezTo>
                <a:close/>
                <a:moveTo>
                  <a:pt x="875280" y="1256360"/>
                </a:moveTo>
              </a:path>
            </a:pathLst>
          </a:custGeom>
          <a:solidFill>
            <a:srgbClr val="FFFFFF">
              <a:alpha val="100000"/>
            </a:srgbClr>
          </a:solidFill>
          <a:ln w="4279">
            <a:noFill/>
          </a:ln>
        </p:spPr>
        <p:style>
          <a:lnRef idx="2">
            <a:schemeClr val="accent1">
              <a:shade val="50000"/>
            </a:schemeClr>
          </a:lnRef>
          <a:fillRef idx="1">
            <a:schemeClr val="accent1"/>
          </a:fillRef>
          <a:effectRef idx="0">
            <a:schemeClr val="accent1"/>
          </a:effectRef>
          <a:fontRef idx="minor">
            <a:schemeClr val="lt1"/>
          </a:fontRef>
        </p:style>
      </p:sp>
      <p:sp>
        <p:nvSpPr>
          <p:cNvPr id="1140" name="Freeform 1140"/>
          <p:cNvSpPr/>
          <p:nvPr/>
        </p:nvSpPr>
        <p:spPr>
          <a:xfrm>
            <a:off x="2560822" y="2215773"/>
            <a:ext cx="143948" cy="300167"/>
          </a:xfrm>
          <a:custGeom>
            <a:avLst/>
            <a:gdLst/>
            <a:ahLst/>
            <a:cxnLst/>
            <a:rect l="0" t="0" r="0" b="0"/>
            <a:pathLst>
              <a:path w="410961" h="890868">
                <a:moveTo>
                  <a:pt x="328690" y="0"/>
                </a:moveTo>
                <a:lnTo>
                  <a:pt x="82113" y="0"/>
                </a:lnTo>
                <a:cubicBezTo>
                  <a:pt x="36752" y="39"/>
                  <a:pt x="0" y="36830"/>
                  <a:pt x="0" y="82182"/>
                </a:cubicBezTo>
                <a:lnTo>
                  <a:pt x="0" y="447079"/>
                </a:lnTo>
                <a:cubicBezTo>
                  <a:pt x="9" y="492468"/>
                  <a:pt x="36801" y="529260"/>
                  <a:pt x="82190" y="529273"/>
                </a:cubicBezTo>
                <a:lnTo>
                  <a:pt x="105903" y="529273"/>
                </a:lnTo>
                <a:lnTo>
                  <a:pt x="105903" y="805904"/>
                </a:lnTo>
                <a:cubicBezTo>
                  <a:pt x="105903" y="852828"/>
                  <a:pt x="150509" y="890868"/>
                  <a:pt x="205513" y="890868"/>
                </a:cubicBezTo>
                <a:cubicBezTo>
                  <a:pt x="260517" y="890868"/>
                  <a:pt x="305056" y="852767"/>
                  <a:pt x="305056" y="805904"/>
                </a:cubicBezTo>
                <a:lnTo>
                  <a:pt x="305056" y="529248"/>
                </a:lnTo>
                <a:lnTo>
                  <a:pt x="328741" y="529248"/>
                </a:lnTo>
                <a:cubicBezTo>
                  <a:pt x="374131" y="529248"/>
                  <a:pt x="410923" y="492456"/>
                  <a:pt x="410936" y="447066"/>
                </a:cubicBezTo>
                <a:lnTo>
                  <a:pt x="410936" y="82182"/>
                </a:lnTo>
                <a:cubicBezTo>
                  <a:pt x="410961" y="36818"/>
                  <a:pt x="374194" y="26"/>
                  <a:pt x="328830" y="0"/>
                </a:cubicBezTo>
                <a:cubicBezTo>
                  <a:pt x="328817" y="0"/>
                  <a:pt x="328792" y="0"/>
                  <a:pt x="328767" y="0"/>
                </a:cubicBezTo>
                <a:close/>
                <a:moveTo>
                  <a:pt x="889980" y="891413"/>
                </a:moveTo>
              </a:path>
            </a:pathLst>
          </a:custGeom>
          <a:solidFill>
            <a:srgbClr val="FFFFFF">
              <a:alpha val="100000"/>
            </a:srgbClr>
          </a:solidFill>
          <a:ln w="4279">
            <a:noFill/>
          </a:ln>
        </p:spPr>
        <p:style>
          <a:lnRef idx="2">
            <a:schemeClr val="accent1">
              <a:shade val="50000"/>
            </a:schemeClr>
          </a:lnRef>
          <a:fillRef idx="1">
            <a:schemeClr val="accent1"/>
          </a:fillRef>
          <a:effectRef idx="0">
            <a:schemeClr val="accent1"/>
          </a:effectRef>
          <a:fontRef idx="minor">
            <a:schemeClr val="lt1"/>
          </a:fontRef>
        </p:style>
      </p:sp>
      <p:sp>
        <p:nvSpPr>
          <p:cNvPr id="1141" name="Freeform 1141"/>
          <p:cNvSpPr/>
          <p:nvPr/>
        </p:nvSpPr>
        <p:spPr>
          <a:xfrm>
            <a:off x="2222268" y="2292806"/>
            <a:ext cx="130655" cy="227567"/>
          </a:xfrm>
          <a:custGeom>
            <a:avLst/>
            <a:gdLst/>
            <a:ahLst/>
            <a:cxnLst/>
            <a:rect l="0" t="0" r="0" b="0"/>
            <a:pathLst>
              <a:path w="512061" h="889845">
                <a:moveTo>
                  <a:pt x="458950" y="242570"/>
                </a:moveTo>
                <a:cubicBezTo>
                  <a:pt x="428901" y="138176"/>
                  <a:pt x="382838" y="0"/>
                  <a:pt x="256105" y="0"/>
                </a:cubicBezTo>
                <a:cubicBezTo>
                  <a:pt x="129385" y="0"/>
                  <a:pt x="79828" y="136894"/>
                  <a:pt x="53204" y="242570"/>
                </a:cubicBezTo>
                <a:lnTo>
                  <a:pt x="0" y="439522"/>
                </a:lnTo>
                <a:cubicBezTo>
                  <a:pt x="0" y="506591"/>
                  <a:pt x="69552" y="564261"/>
                  <a:pt x="156575" y="590334"/>
                </a:cubicBezTo>
                <a:lnTo>
                  <a:pt x="156575" y="804978"/>
                </a:lnTo>
                <a:cubicBezTo>
                  <a:pt x="156575" y="851849"/>
                  <a:pt x="201127" y="889845"/>
                  <a:pt x="256042" y="889845"/>
                </a:cubicBezTo>
                <a:cubicBezTo>
                  <a:pt x="310969" y="889845"/>
                  <a:pt x="355483" y="851788"/>
                  <a:pt x="355483" y="804978"/>
                </a:cubicBezTo>
                <a:lnTo>
                  <a:pt x="355483" y="590334"/>
                </a:lnTo>
                <a:cubicBezTo>
                  <a:pt x="442516" y="564287"/>
                  <a:pt x="512061" y="506616"/>
                  <a:pt x="512061" y="439522"/>
                </a:cubicBezTo>
                <a:close/>
                <a:moveTo>
                  <a:pt x="647456" y="891108"/>
                </a:moveTo>
              </a:path>
            </a:pathLst>
          </a:custGeom>
          <a:solidFill>
            <a:srgbClr val="FFFFFF">
              <a:alpha val="100000"/>
            </a:srgbClr>
          </a:solidFill>
          <a:ln w="3240">
            <a:noFill/>
          </a:ln>
        </p:spPr>
        <p:style>
          <a:lnRef idx="2">
            <a:schemeClr val="accent1">
              <a:shade val="50000"/>
            </a:schemeClr>
          </a:lnRef>
          <a:fillRef idx="1">
            <a:schemeClr val="accent1"/>
          </a:fillRef>
          <a:effectRef idx="0">
            <a:schemeClr val="accent1"/>
          </a:effectRef>
          <a:fontRef idx="minor">
            <a:schemeClr val="lt1"/>
          </a:fontRef>
        </p:style>
      </p:sp>
      <p:sp>
        <p:nvSpPr>
          <p:cNvPr id="1142" name="Freeform 1142"/>
          <p:cNvSpPr/>
          <p:nvPr/>
        </p:nvSpPr>
        <p:spPr>
          <a:xfrm>
            <a:off x="2243207" y="2199580"/>
            <a:ext cx="88818" cy="89017"/>
          </a:xfrm>
          <a:custGeom>
            <a:avLst/>
            <a:gdLst/>
            <a:ahLst/>
            <a:cxnLst/>
            <a:rect l="0" t="0" r="0" b="0"/>
            <a:pathLst>
              <a:path w="348095" h="348082">
                <a:moveTo>
                  <a:pt x="174092" y="348082"/>
                </a:moveTo>
                <a:cubicBezTo>
                  <a:pt x="270206" y="348057"/>
                  <a:pt x="348095" y="270117"/>
                  <a:pt x="348069" y="174016"/>
                </a:cubicBezTo>
                <a:cubicBezTo>
                  <a:pt x="348044" y="77902"/>
                  <a:pt x="270117" y="0"/>
                  <a:pt x="174003" y="26"/>
                </a:cubicBezTo>
                <a:cubicBezTo>
                  <a:pt x="77902" y="51"/>
                  <a:pt x="17" y="77966"/>
                  <a:pt x="17" y="174054"/>
                </a:cubicBezTo>
                <a:cubicBezTo>
                  <a:pt x="0" y="270155"/>
                  <a:pt x="77890" y="348069"/>
                  <a:pt x="173978" y="348082"/>
                </a:cubicBezTo>
                <a:cubicBezTo>
                  <a:pt x="174016" y="348082"/>
                  <a:pt x="174054" y="348082"/>
                  <a:pt x="174092" y="348082"/>
                </a:cubicBezTo>
                <a:close/>
                <a:moveTo>
                  <a:pt x="824421" y="1255649"/>
                </a:moveTo>
              </a:path>
            </a:pathLst>
          </a:custGeom>
          <a:solidFill>
            <a:srgbClr val="FFFFFF">
              <a:alpha val="100000"/>
            </a:srgbClr>
          </a:solidFill>
          <a:ln w="3240">
            <a:noFill/>
          </a:ln>
        </p:spPr>
        <p:style>
          <a:lnRef idx="2">
            <a:schemeClr val="accent1">
              <a:shade val="50000"/>
            </a:schemeClr>
          </a:lnRef>
          <a:fillRef idx="1">
            <a:schemeClr val="accent1"/>
          </a:fillRef>
          <a:effectRef idx="0">
            <a:schemeClr val="accent1"/>
          </a:effectRef>
          <a:fontRef idx="minor">
            <a:schemeClr val="lt1"/>
          </a:fontRef>
        </p:style>
      </p:sp>
      <p:pic>
        <p:nvPicPr>
          <p:cNvPr id="1143" name="Picture 1143"/>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3827358" y="2041200"/>
            <a:ext cx="419526" cy="433761"/>
          </a:xfrm>
          <a:prstGeom prst="rect">
            <a:avLst/>
          </a:prstGeom>
          <a:noFill/>
        </p:spPr>
      </p:pic>
      <p:pic>
        <p:nvPicPr>
          <p:cNvPr id="1144" name="Picture 114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4401879" y="1888343"/>
            <a:ext cx="460415" cy="527300"/>
          </a:xfrm>
          <a:prstGeom prst="rect">
            <a:avLst/>
          </a:prstGeom>
          <a:noFill/>
        </p:spPr>
      </p:pic>
      <p:sp>
        <p:nvSpPr>
          <p:cNvPr id="1145" name="Freeform 1145"/>
          <p:cNvSpPr/>
          <p:nvPr/>
        </p:nvSpPr>
        <p:spPr>
          <a:xfrm>
            <a:off x="4438687" y="2432371"/>
            <a:ext cx="76436" cy="38133"/>
          </a:xfrm>
          <a:custGeom>
            <a:avLst/>
            <a:gdLst/>
            <a:ahLst/>
            <a:cxnLst/>
            <a:rect l="0" t="0" r="0" b="0"/>
            <a:pathLst>
              <a:path w="225806" h="112649">
                <a:moveTo>
                  <a:pt x="19749" y="112649"/>
                </a:moveTo>
                <a:lnTo>
                  <a:pt x="206540" y="112649"/>
                </a:lnTo>
                <a:cubicBezTo>
                  <a:pt x="217501" y="112649"/>
                  <a:pt x="225806" y="104369"/>
                  <a:pt x="225806" y="93396"/>
                </a:cubicBezTo>
                <a:lnTo>
                  <a:pt x="225806" y="0"/>
                </a:lnTo>
                <a:lnTo>
                  <a:pt x="0" y="0"/>
                </a:lnTo>
                <a:lnTo>
                  <a:pt x="0" y="93396"/>
                </a:lnTo>
                <a:cubicBezTo>
                  <a:pt x="0" y="104115"/>
                  <a:pt x="9030" y="112649"/>
                  <a:pt x="19749" y="112649"/>
                </a:cubicBezTo>
                <a:close/>
                <a:moveTo>
                  <a:pt x="-290804" y="472516"/>
                </a:moveTo>
              </a:path>
            </a:pathLst>
          </a:custGeom>
          <a:solidFill>
            <a:srgbClr val="FFFFFF">
              <a:alpha val="100000"/>
            </a:srgbClr>
          </a:solidFill>
          <a:ln w="4299">
            <a:noFill/>
          </a:ln>
        </p:spPr>
        <p:style>
          <a:lnRef idx="2">
            <a:schemeClr val="accent1">
              <a:shade val="50000"/>
            </a:schemeClr>
          </a:lnRef>
          <a:fillRef idx="1">
            <a:schemeClr val="accent1"/>
          </a:fillRef>
          <a:effectRef idx="0">
            <a:schemeClr val="accent1"/>
          </a:effectRef>
          <a:fontRef idx="minor">
            <a:schemeClr val="lt1"/>
          </a:fontRef>
        </p:style>
      </p:sp>
      <p:sp>
        <p:nvSpPr>
          <p:cNvPr id="1146" name="Freeform 1146"/>
          <p:cNvSpPr/>
          <p:nvPr/>
        </p:nvSpPr>
        <p:spPr>
          <a:xfrm>
            <a:off x="4749059" y="2432371"/>
            <a:ext cx="76436" cy="38133"/>
          </a:xfrm>
          <a:custGeom>
            <a:avLst/>
            <a:gdLst/>
            <a:ahLst/>
            <a:cxnLst/>
            <a:rect l="0" t="0" r="0" b="0"/>
            <a:pathLst>
              <a:path w="225806" h="112649">
                <a:moveTo>
                  <a:pt x="19177" y="112649"/>
                </a:moveTo>
                <a:lnTo>
                  <a:pt x="205993" y="112649"/>
                </a:lnTo>
                <a:cubicBezTo>
                  <a:pt x="216915" y="112649"/>
                  <a:pt x="225806" y="104369"/>
                  <a:pt x="225806" y="93396"/>
                </a:cubicBezTo>
                <a:lnTo>
                  <a:pt x="225806" y="0"/>
                </a:lnTo>
                <a:lnTo>
                  <a:pt x="0" y="0"/>
                </a:lnTo>
                <a:lnTo>
                  <a:pt x="0" y="93396"/>
                </a:lnTo>
                <a:cubicBezTo>
                  <a:pt x="0" y="104115"/>
                  <a:pt x="8255" y="112649"/>
                  <a:pt x="19177" y="112649"/>
                </a:cubicBezTo>
                <a:close/>
                <a:moveTo>
                  <a:pt x="-1207694" y="472516"/>
                </a:moveTo>
              </a:path>
            </a:pathLst>
          </a:custGeom>
          <a:solidFill>
            <a:srgbClr val="FFFFFF">
              <a:alpha val="100000"/>
            </a:srgbClr>
          </a:solidFill>
          <a:ln w="4299">
            <a:noFill/>
          </a:ln>
        </p:spPr>
        <p:style>
          <a:lnRef idx="2">
            <a:schemeClr val="accent1">
              <a:shade val="50000"/>
            </a:schemeClr>
          </a:lnRef>
          <a:fillRef idx="1">
            <a:schemeClr val="accent1"/>
          </a:fillRef>
          <a:effectRef idx="0">
            <a:schemeClr val="accent1"/>
          </a:effectRef>
          <a:fontRef idx="minor">
            <a:schemeClr val="lt1"/>
          </a:fontRef>
        </p:style>
      </p:sp>
      <p:sp>
        <p:nvSpPr>
          <p:cNvPr id="1147" name="Freeform 1147"/>
          <p:cNvSpPr/>
          <p:nvPr/>
        </p:nvSpPr>
        <p:spPr>
          <a:xfrm>
            <a:off x="4301338" y="1947284"/>
            <a:ext cx="83779" cy="180262"/>
          </a:xfrm>
          <a:custGeom>
            <a:avLst/>
            <a:gdLst/>
            <a:ahLst/>
            <a:cxnLst/>
            <a:rect l="0" t="0" r="0" b="0"/>
            <a:pathLst>
              <a:path w="247498" h="532510">
                <a:moveTo>
                  <a:pt x="44387" y="532510"/>
                </a:moveTo>
                <a:lnTo>
                  <a:pt x="127775" y="532510"/>
                </a:lnTo>
                <a:cubicBezTo>
                  <a:pt x="152400" y="532510"/>
                  <a:pt x="172149" y="512571"/>
                  <a:pt x="172149" y="488188"/>
                </a:cubicBezTo>
                <a:lnTo>
                  <a:pt x="172149" y="250952"/>
                </a:lnTo>
                <a:cubicBezTo>
                  <a:pt x="172149" y="226313"/>
                  <a:pt x="152159" y="206502"/>
                  <a:pt x="127775" y="206502"/>
                </a:cubicBezTo>
                <a:lnTo>
                  <a:pt x="110706" y="206502"/>
                </a:lnTo>
                <a:cubicBezTo>
                  <a:pt x="110706" y="127000"/>
                  <a:pt x="170447" y="60197"/>
                  <a:pt x="247498" y="50546"/>
                </a:cubicBezTo>
                <a:lnTo>
                  <a:pt x="247498" y="0"/>
                </a:lnTo>
                <a:cubicBezTo>
                  <a:pt x="143142" y="11049"/>
                  <a:pt x="61214" y="99313"/>
                  <a:pt x="61214" y="206502"/>
                </a:cubicBezTo>
                <a:lnTo>
                  <a:pt x="44374" y="206502"/>
                </a:lnTo>
                <a:cubicBezTo>
                  <a:pt x="19749" y="206502"/>
                  <a:pt x="0" y="226568"/>
                  <a:pt x="0" y="250952"/>
                </a:cubicBezTo>
                <a:lnTo>
                  <a:pt x="0" y="488188"/>
                </a:lnTo>
                <a:cubicBezTo>
                  <a:pt x="0" y="512571"/>
                  <a:pt x="19990" y="532510"/>
                  <a:pt x="44374" y="532510"/>
                </a:cubicBezTo>
                <a:close/>
                <a:moveTo>
                  <a:pt x="1128078" y="1905507"/>
                </a:moveTo>
              </a:path>
            </a:pathLst>
          </a:custGeom>
          <a:solidFill>
            <a:srgbClr val="FFFFFF">
              <a:alpha val="100000"/>
            </a:srgbClr>
          </a:solidFill>
          <a:ln w="4299">
            <a:noFill/>
          </a:ln>
        </p:spPr>
        <p:style>
          <a:lnRef idx="2">
            <a:schemeClr val="accent1">
              <a:shade val="50000"/>
            </a:schemeClr>
          </a:lnRef>
          <a:fillRef idx="1">
            <a:schemeClr val="accent1"/>
          </a:fillRef>
          <a:effectRef idx="0">
            <a:schemeClr val="accent1"/>
          </a:effectRef>
          <a:fontRef idx="minor">
            <a:schemeClr val="lt1"/>
          </a:fontRef>
        </p:style>
      </p:sp>
      <p:sp>
        <p:nvSpPr>
          <p:cNvPr id="1148" name="Freeform 1148"/>
          <p:cNvSpPr/>
          <p:nvPr/>
        </p:nvSpPr>
        <p:spPr>
          <a:xfrm>
            <a:off x="4879061" y="1947369"/>
            <a:ext cx="82627" cy="180133"/>
          </a:xfrm>
          <a:custGeom>
            <a:avLst/>
            <a:gdLst/>
            <a:ahLst/>
            <a:cxnLst/>
            <a:rect l="0" t="0" r="0" b="0"/>
            <a:pathLst>
              <a:path w="244094" h="532130">
                <a:moveTo>
                  <a:pt x="199771" y="206122"/>
                </a:moveTo>
                <a:lnTo>
                  <a:pt x="182881" y="206122"/>
                </a:lnTo>
                <a:cubicBezTo>
                  <a:pt x="182881" y="100203"/>
                  <a:pt x="102871" y="12193"/>
                  <a:pt x="0" y="0"/>
                </a:cubicBezTo>
                <a:lnTo>
                  <a:pt x="0" y="50547"/>
                </a:lnTo>
                <a:cubicBezTo>
                  <a:pt x="75565" y="61977"/>
                  <a:pt x="133350" y="127509"/>
                  <a:pt x="133350" y="205994"/>
                </a:cubicBezTo>
                <a:lnTo>
                  <a:pt x="116333" y="205994"/>
                </a:lnTo>
                <a:cubicBezTo>
                  <a:pt x="91694" y="205994"/>
                  <a:pt x="72009" y="226060"/>
                  <a:pt x="72009" y="250444"/>
                </a:cubicBezTo>
                <a:lnTo>
                  <a:pt x="72009" y="487680"/>
                </a:lnTo>
                <a:cubicBezTo>
                  <a:pt x="72009" y="512318"/>
                  <a:pt x="91949" y="532130"/>
                  <a:pt x="116333" y="532130"/>
                </a:cubicBezTo>
                <a:lnTo>
                  <a:pt x="199771" y="532130"/>
                </a:lnTo>
                <a:cubicBezTo>
                  <a:pt x="224409" y="532130"/>
                  <a:pt x="244094" y="512065"/>
                  <a:pt x="244094" y="487680"/>
                </a:cubicBezTo>
                <a:lnTo>
                  <a:pt x="244094" y="250444"/>
                </a:lnTo>
                <a:cubicBezTo>
                  <a:pt x="244094" y="226060"/>
                  <a:pt x="224156" y="205994"/>
                  <a:pt x="199771" y="205994"/>
                </a:cubicBezTo>
                <a:close/>
                <a:moveTo>
                  <a:pt x="-252476" y="1905254"/>
                </a:moveTo>
              </a:path>
            </a:pathLst>
          </a:custGeom>
          <a:solidFill>
            <a:srgbClr val="FFFFFF">
              <a:alpha val="100000"/>
            </a:srgbClr>
          </a:solidFill>
          <a:ln w="4299">
            <a:noFill/>
          </a:ln>
        </p:spPr>
        <p:style>
          <a:lnRef idx="2">
            <a:schemeClr val="accent1">
              <a:shade val="50000"/>
            </a:schemeClr>
          </a:lnRef>
          <a:fillRef idx="1">
            <a:schemeClr val="accent1"/>
          </a:fillRef>
          <a:effectRef idx="0">
            <a:schemeClr val="accent1"/>
          </a:effectRef>
          <a:fontRef idx="minor">
            <a:schemeClr val="lt1"/>
          </a:fontRef>
        </p:style>
      </p:sp>
      <p:pic>
        <p:nvPicPr>
          <p:cNvPr id="1149" name="Picture 1149"/>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a:xfrm>
            <a:off x="2006784" y="1548164"/>
            <a:ext cx="610653" cy="404912"/>
          </a:xfrm>
          <a:prstGeom prst="rect">
            <a:avLst/>
          </a:prstGeom>
          <a:noFill/>
        </p:spPr>
      </p:pic>
      <p:sp>
        <p:nvSpPr>
          <p:cNvPr id="1150" name="Rectangle 1150"/>
          <p:cNvSpPr/>
          <p:nvPr/>
        </p:nvSpPr>
        <p:spPr>
          <a:xfrm>
            <a:off x="842517" y="221209"/>
            <a:ext cx="5115183" cy="369332"/>
          </a:xfrm>
          <a:prstGeom prst="rect">
            <a:avLst/>
          </a:prstGeom>
        </p:spPr>
        <p:txBody>
          <a:bodyPr wrap="none" lIns="0" tIns="0" rIns="0" bIns="0" anchor="t">
            <a:spAutoFit/>
          </a:bodyPr>
          <a:lstStyle/>
          <a:p>
            <a:pPr marL="0"/>
            <a:r>
              <a:rPr lang="en-US" sz="2400" b="1" i="0" spc="0" baseline="0" dirty="0">
                <a:solidFill>
                  <a:srgbClr val="000000"/>
                </a:solidFill>
                <a:latin typeface="Barlow"/>
              </a:rPr>
              <a:t>Environmentally Responsible Citizens</a:t>
            </a:r>
          </a:p>
        </p:txBody>
      </p:sp>
      <p:sp>
        <p:nvSpPr>
          <p:cNvPr id="1151" name="Rectangle 1151"/>
          <p:cNvSpPr/>
          <p:nvPr/>
        </p:nvSpPr>
        <p:spPr>
          <a:xfrm>
            <a:off x="11159363" y="6191394"/>
            <a:ext cx="192119" cy="275806"/>
          </a:xfrm>
          <a:prstGeom prst="rect">
            <a:avLst/>
          </a:prstGeom>
        </p:spPr>
        <p:txBody>
          <a:bodyPr wrap="none" lIns="0" tIns="0" rIns="0" bIns="0">
            <a:spAutoFit/>
          </a:bodyPr>
          <a:lstStyle/>
          <a:p>
            <a:pPr marL="0"/>
            <a:r>
              <a:rPr lang="en-US" sz="1403" b="0" i="0" spc="0" baseline="0">
                <a:solidFill>
                  <a:srgbClr val="000000"/>
                </a:solidFill>
                <a:latin typeface="SegoeUI"/>
              </a:rPr>
              <a:t>21</a:t>
            </a:r>
          </a:p>
        </p:txBody>
      </p:sp>
      <p:sp>
        <p:nvSpPr>
          <p:cNvPr id="1152" name="Rectangle 1152"/>
          <p:cNvSpPr/>
          <p:nvPr/>
        </p:nvSpPr>
        <p:spPr>
          <a:xfrm>
            <a:off x="5792089" y="843524"/>
            <a:ext cx="5467843" cy="369332"/>
          </a:xfrm>
          <a:prstGeom prst="rect">
            <a:avLst/>
          </a:prstGeom>
        </p:spPr>
        <p:txBody>
          <a:bodyPr wrap="none" lIns="0" tIns="0" rIns="0" bIns="0" anchor="t">
            <a:spAutoFit/>
          </a:bodyPr>
          <a:lstStyle/>
          <a:p>
            <a:r>
              <a:rPr lang="en-US" sz="1200" b="1" i="0" spc="0" baseline="0" dirty="0">
                <a:solidFill>
                  <a:srgbClr val="FFFFFF"/>
                </a:solidFill>
                <a:latin typeface="Barlow"/>
              </a:rPr>
              <a:t>In Oulu, the citizens, companies, and communities </a:t>
            </a:r>
            <a:r>
              <a:rPr lang="en-US" sz="1200" b="1" dirty="0">
                <a:solidFill>
                  <a:srgbClr val="FFFFFF"/>
                </a:solidFill>
                <a:latin typeface="Barlow"/>
              </a:rPr>
              <a:t>are aware </a:t>
            </a:r>
            <a:r>
              <a:rPr lang="en-US" sz="1200" b="1" i="0" spc="0" baseline="0" dirty="0">
                <a:solidFill>
                  <a:srgbClr val="FFFFFF"/>
                </a:solidFill>
                <a:latin typeface="Barlow"/>
              </a:rPr>
              <a:t>and understand</a:t>
            </a:r>
            <a:r>
              <a:rPr lang="en-US" sz="1200" b="1" dirty="0">
                <a:solidFill>
                  <a:srgbClr val="FFFFFF"/>
                </a:solidFill>
                <a:latin typeface="Barlow"/>
              </a:rPr>
              <a:t> the</a:t>
            </a:r>
          </a:p>
          <a:p>
            <a:r>
              <a:rPr lang="en-US" sz="1200" b="1" dirty="0">
                <a:solidFill>
                  <a:srgbClr val="FFFFFF"/>
                </a:solidFill>
                <a:latin typeface="Barlow"/>
              </a:rPr>
              <a:t>effe</a:t>
            </a:r>
            <a:r>
              <a:rPr lang="en-US" sz="1200" b="1" dirty="0">
                <a:solidFill>
                  <a:srgbClr val="FFFFFF"/>
                </a:solidFill>
                <a:latin typeface="Barlow"/>
                <a:cs typeface="Arial"/>
              </a:rPr>
              <a:t>c</a:t>
            </a:r>
            <a:r>
              <a:rPr lang="en-US" sz="1200" b="1" dirty="0">
                <a:solidFill>
                  <a:srgbClr val="FFFFFF"/>
                </a:solidFill>
                <a:latin typeface="Barlow"/>
              </a:rPr>
              <a:t>ts</a:t>
            </a:r>
            <a:r>
              <a:rPr lang="en-US" sz="1200" b="1" i="0" spc="0" baseline="0" dirty="0">
                <a:solidFill>
                  <a:srgbClr val="FFFFFF"/>
                </a:solidFill>
                <a:latin typeface="Barlow"/>
              </a:rPr>
              <a:t> of their actions </a:t>
            </a:r>
            <a:r>
              <a:rPr lang="en-US" sz="1200" b="1" dirty="0">
                <a:solidFill>
                  <a:srgbClr val="FFFFFF"/>
                </a:solidFill>
                <a:latin typeface="Barlow"/>
              </a:rPr>
              <a:t>towards</a:t>
            </a:r>
            <a:r>
              <a:rPr lang="en-US" sz="1200" b="1" i="0" spc="0" baseline="0" dirty="0">
                <a:solidFill>
                  <a:srgbClr val="FFFFFF"/>
                </a:solidFill>
                <a:latin typeface="Barlow"/>
              </a:rPr>
              <a:t> </a:t>
            </a:r>
            <a:r>
              <a:rPr lang="en-US" sz="1200" b="1" dirty="0">
                <a:solidFill>
                  <a:srgbClr val="FFFFFF"/>
                </a:solidFill>
                <a:latin typeface="Barlow"/>
              </a:rPr>
              <a:t>environmental obje</a:t>
            </a:r>
            <a:r>
              <a:rPr lang="en-US" sz="1200" b="1" dirty="0">
                <a:solidFill>
                  <a:srgbClr val="FFFFFF"/>
                </a:solidFill>
                <a:latin typeface="Barlow"/>
                <a:cs typeface="Arial"/>
              </a:rPr>
              <a:t>ctives</a:t>
            </a:r>
            <a:r>
              <a:rPr lang="en-US" sz="1200" b="1" i="0" spc="0" baseline="0" dirty="0">
                <a:solidFill>
                  <a:srgbClr val="FFFFFF"/>
                </a:solidFill>
                <a:latin typeface="Barlow"/>
              </a:rPr>
              <a:t>.</a:t>
            </a:r>
          </a:p>
        </p:txBody>
      </p:sp>
      <p:sp>
        <p:nvSpPr>
          <p:cNvPr id="1153" name="Rectangle 1153"/>
          <p:cNvSpPr/>
          <p:nvPr/>
        </p:nvSpPr>
        <p:spPr>
          <a:xfrm>
            <a:off x="5792089" y="1594659"/>
            <a:ext cx="5041445" cy="184666"/>
          </a:xfrm>
          <a:prstGeom prst="rect">
            <a:avLst/>
          </a:prstGeom>
        </p:spPr>
        <p:txBody>
          <a:bodyPr wrap="none" lIns="0" tIns="0" rIns="0" bIns="0" anchor="t">
            <a:spAutoFit/>
          </a:bodyPr>
          <a:lstStyle/>
          <a:p>
            <a:r>
              <a:rPr lang="en-US" sz="1200" b="1" i="0" spc="0" baseline="0" dirty="0">
                <a:solidFill>
                  <a:srgbClr val="FFFFFF"/>
                </a:solidFill>
                <a:latin typeface="Barlow"/>
              </a:rPr>
              <a:t>The city encourages and guides the residents and enables </a:t>
            </a:r>
            <a:r>
              <a:rPr lang="en-US" sz="1200" b="1" dirty="0">
                <a:solidFill>
                  <a:srgbClr val="FFFFFF"/>
                </a:solidFill>
                <a:latin typeface="Barlow"/>
              </a:rPr>
              <a:t>sustainable life.</a:t>
            </a:r>
            <a:endParaRPr lang="fi-FI" dirty="0">
              <a:latin typeface="Barlow"/>
            </a:endParaRPr>
          </a:p>
        </p:txBody>
      </p:sp>
      <p:sp>
        <p:nvSpPr>
          <p:cNvPr id="1154" name="Rectangle 1154"/>
          <p:cNvSpPr/>
          <p:nvPr/>
        </p:nvSpPr>
        <p:spPr>
          <a:xfrm>
            <a:off x="4730750" y="862442"/>
            <a:ext cx="528751" cy="306415"/>
          </a:xfrm>
          <a:prstGeom prst="rect">
            <a:avLst/>
          </a:prstGeom>
        </p:spPr>
        <p:txBody>
          <a:bodyPr wrap="none" lIns="0" tIns="0" rIns="0" bIns="0">
            <a:spAutoFit/>
          </a:bodyPr>
          <a:lstStyle/>
          <a:p>
            <a:pPr marL="0"/>
            <a:r>
              <a:rPr lang="en-US" sz="1800" b="1" i="0" spc="0" baseline="0">
                <a:solidFill>
                  <a:srgbClr val="FFFFFF"/>
                </a:solidFill>
                <a:latin typeface="Arial"/>
              </a:rPr>
              <a:t>A</a:t>
            </a:r>
            <a:r>
              <a:rPr lang="en-US" sz="1800" b="1" i="0" spc="0" baseline="0">
                <a:solidFill>
                  <a:srgbClr val="FFFFFF"/>
                </a:solidFill>
                <a:latin typeface="Barlow,Bold"/>
              </a:rPr>
              <a:t>ims</a:t>
            </a:r>
          </a:p>
        </p:txBody>
      </p:sp>
      <p:sp>
        <p:nvSpPr>
          <p:cNvPr id="1155" name="Rectangle 1155"/>
          <p:cNvSpPr/>
          <p:nvPr/>
        </p:nvSpPr>
        <p:spPr>
          <a:xfrm>
            <a:off x="843501" y="2646223"/>
            <a:ext cx="7008143" cy="184666"/>
          </a:xfrm>
          <a:prstGeom prst="rect">
            <a:avLst/>
          </a:prstGeom>
        </p:spPr>
        <p:txBody>
          <a:bodyPr wrap="square" lIns="0" tIns="0" rIns="0" bIns="0" anchor="t">
            <a:spAutoFit/>
          </a:bodyPr>
          <a:lstStyle/>
          <a:p>
            <a:pPr>
              <a:tabLst>
                <a:tab pos="5706435" algn="l"/>
              </a:tabLst>
            </a:pPr>
            <a:r>
              <a:rPr lang="en-US" sz="1200" b="1" dirty="0">
                <a:solidFill>
                  <a:srgbClr val="000000"/>
                </a:solidFill>
                <a:latin typeface="Barlow"/>
              </a:rPr>
              <a:t>Actions     </a:t>
            </a:r>
            <a:r>
              <a:rPr lang="en-US" sz="1200" b="1" i="0" spc="0" baseline="0" dirty="0">
                <a:solidFill>
                  <a:srgbClr val="000000"/>
                </a:solidFill>
                <a:latin typeface="Barlow"/>
              </a:rPr>
              <a:t> </a:t>
            </a:r>
            <a:r>
              <a:rPr lang="en-US" sz="1200" b="1" dirty="0">
                <a:solidFill>
                  <a:srgbClr val="000000"/>
                </a:solidFill>
                <a:latin typeface="Barlow"/>
              </a:rPr>
              <a:t>                                                                                                                                                                         </a:t>
            </a:r>
            <a:r>
              <a:rPr lang="en-US" sz="1200" b="1" i="0" spc="0" baseline="0" dirty="0">
                <a:solidFill>
                  <a:srgbClr val="000000"/>
                </a:solidFill>
                <a:latin typeface="Barlow"/>
              </a:rPr>
              <a:t>Indicators</a:t>
            </a:r>
          </a:p>
        </p:txBody>
      </p:sp>
      <p:sp>
        <p:nvSpPr>
          <p:cNvPr id="1156" name="Rectangle 1156"/>
          <p:cNvSpPr/>
          <p:nvPr/>
        </p:nvSpPr>
        <p:spPr>
          <a:xfrm>
            <a:off x="6704330" y="3308336"/>
            <a:ext cx="3342262" cy="502702"/>
          </a:xfrm>
          <a:prstGeom prst="rect">
            <a:avLst/>
          </a:prstGeom>
        </p:spPr>
        <p:txBody>
          <a:bodyPr wrap="none" lIns="0" tIns="0" rIns="0" bIns="0" anchor="t">
            <a:spAutoFit/>
          </a:bodyPr>
          <a:lstStyle/>
          <a:p>
            <a:r>
              <a:rPr lang="en-US" sz="1100" dirty="0">
                <a:solidFill>
                  <a:srgbClr val="000000"/>
                </a:solidFill>
                <a:latin typeface="Barlow"/>
              </a:rPr>
              <a:t>A resident</a:t>
            </a:r>
            <a:r>
              <a:rPr lang="en-US" sz="1100" b="0" i="0" spc="0" baseline="0" dirty="0">
                <a:solidFill>
                  <a:srgbClr val="000000"/>
                </a:solidFill>
                <a:latin typeface="Barlow"/>
              </a:rPr>
              <a:t> survey (yes/no</a:t>
            </a:r>
            <a:r>
              <a:rPr lang="en-US" sz="1100" dirty="0">
                <a:solidFill>
                  <a:srgbClr val="000000"/>
                </a:solidFill>
                <a:latin typeface="Barlow"/>
              </a:rPr>
              <a:t>), and its results regarding</a:t>
            </a:r>
            <a:endParaRPr lang="en-US" sz="1103" b="0" i="0" spc="0" baseline="0" dirty="0">
              <a:solidFill>
                <a:srgbClr val="000000"/>
              </a:solidFill>
              <a:latin typeface="Barlow"/>
            </a:endParaRPr>
          </a:p>
          <a:p>
            <a:pPr>
              <a:lnSpc>
                <a:spcPts val="1319"/>
              </a:lnSpc>
            </a:pPr>
            <a:r>
              <a:rPr lang="en-US" sz="1100" dirty="0" err="1">
                <a:solidFill>
                  <a:srgbClr val="000000"/>
                </a:solidFill>
                <a:latin typeface="Barlow"/>
              </a:rPr>
              <a:t>programme</a:t>
            </a:r>
            <a:r>
              <a:rPr lang="en-US" sz="1100" dirty="0">
                <a:solidFill>
                  <a:srgbClr val="000000"/>
                </a:solidFill>
                <a:latin typeface="Barlow"/>
              </a:rPr>
              <a:t> awareness</a:t>
            </a:r>
            <a:r>
              <a:rPr lang="en-US" sz="1100" b="0" i="0" spc="0" baseline="0" dirty="0">
                <a:solidFill>
                  <a:srgbClr val="000000"/>
                </a:solidFill>
                <a:latin typeface="Barlow"/>
              </a:rPr>
              <a:t> and </a:t>
            </a:r>
            <a:r>
              <a:rPr lang="en-US" sz="1100" dirty="0">
                <a:solidFill>
                  <a:srgbClr val="000000"/>
                </a:solidFill>
                <a:latin typeface="Barlow"/>
              </a:rPr>
              <a:t>success</a:t>
            </a:r>
            <a:r>
              <a:rPr lang="en-US" sz="1100" b="0" i="0" spc="0" baseline="0" dirty="0">
                <a:solidFill>
                  <a:srgbClr val="000000"/>
                </a:solidFill>
                <a:latin typeface="Barlow"/>
              </a:rPr>
              <a:t> of </a:t>
            </a:r>
            <a:r>
              <a:rPr lang="en-US" sz="1100" dirty="0">
                <a:solidFill>
                  <a:srgbClr val="000000"/>
                </a:solidFill>
                <a:latin typeface="Barlow"/>
              </a:rPr>
              <a:t>its actions</a:t>
            </a:r>
            <a:endParaRPr lang="en-US" sz="1100" b="0" i="0" spc="0" baseline="0" dirty="0">
              <a:solidFill>
                <a:srgbClr val="000000"/>
              </a:solidFill>
              <a:latin typeface="Barlow"/>
            </a:endParaRPr>
          </a:p>
          <a:p>
            <a:pPr marL="0">
              <a:lnSpc>
                <a:spcPts val="1333"/>
              </a:lnSpc>
            </a:pPr>
            <a:r>
              <a:rPr lang="en-US" sz="1100" b="0" i="0" spc="0" baseline="0" dirty="0">
                <a:solidFill>
                  <a:srgbClr val="000000"/>
                </a:solidFill>
                <a:latin typeface="Arial"/>
              </a:rPr>
              <a:t>N</a:t>
            </a:r>
            <a:r>
              <a:rPr lang="en-US" sz="1100" b="0" i="0" spc="0" baseline="0" dirty="0">
                <a:solidFill>
                  <a:srgbClr val="000000"/>
                </a:solidFill>
                <a:latin typeface="Barlow"/>
              </a:rPr>
              <a:t>umber of communication campaigns (number/year)</a:t>
            </a:r>
          </a:p>
        </p:txBody>
      </p:sp>
      <p:sp>
        <p:nvSpPr>
          <p:cNvPr id="1157" name="Rectangle 1157"/>
          <p:cNvSpPr/>
          <p:nvPr/>
        </p:nvSpPr>
        <p:spPr>
          <a:xfrm>
            <a:off x="845468" y="3906164"/>
            <a:ext cx="4182235" cy="169277"/>
          </a:xfrm>
          <a:prstGeom prst="rect">
            <a:avLst/>
          </a:prstGeom>
        </p:spPr>
        <p:txBody>
          <a:bodyPr wrap="none" lIns="0" tIns="0" rIns="0" bIns="0" anchor="t">
            <a:spAutoFit/>
          </a:bodyPr>
          <a:lstStyle/>
          <a:p>
            <a:r>
              <a:rPr lang="en-US" sz="1100" b="0" i="0" spc="0" baseline="0" dirty="0">
                <a:solidFill>
                  <a:srgbClr val="000000"/>
                </a:solidFill>
                <a:latin typeface="Barlow"/>
              </a:rPr>
              <a:t>Promotion of network cooperation between the city and other</a:t>
            </a:r>
            <a:r>
              <a:rPr lang="en-US" sz="1100" dirty="0">
                <a:solidFill>
                  <a:srgbClr val="000000"/>
                </a:solidFill>
                <a:latin typeface="Barlow"/>
              </a:rPr>
              <a:t> actors.</a:t>
            </a:r>
            <a:endParaRPr lang="en-US" sz="1100" b="0" i="0" spc="0" baseline="0" dirty="0">
              <a:solidFill>
                <a:srgbClr val="000000"/>
              </a:solidFill>
              <a:latin typeface="Barlow"/>
            </a:endParaRPr>
          </a:p>
        </p:txBody>
      </p:sp>
      <p:sp>
        <p:nvSpPr>
          <p:cNvPr id="1158" name="Rectangle 1158"/>
          <p:cNvSpPr/>
          <p:nvPr/>
        </p:nvSpPr>
        <p:spPr>
          <a:xfrm>
            <a:off x="6691630" y="2881071"/>
            <a:ext cx="4760919" cy="338554"/>
          </a:xfrm>
          <a:prstGeom prst="rect">
            <a:avLst/>
          </a:prstGeom>
        </p:spPr>
        <p:txBody>
          <a:bodyPr wrap="none" lIns="0" tIns="0" rIns="0" bIns="0" anchor="t">
            <a:spAutoFit/>
          </a:bodyPr>
          <a:lstStyle/>
          <a:p>
            <a:r>
              <a:rPr lang="en-US" sz="1100" b="0" i="0" spc="0" baseline="0">
                <a:solidFill>
                  <a:srgbClr val="000000"/>
                </a:solidFill>
                <a:latin typeface="Arial"/>
              </a:rPr>
              <a:t>N</a:t>
            </a:r>
            <a:r>
              <a:rPr lang="en-US" sz="1100" b="0" i="0" spc="0" baseline="0">
                <a:solidFill>
                  <a:srgbClr val="000000"/>
                </a:solidFill>
                <a:latin typeface="Barlow"/>
              </a:rPr>
              <a:t>umber of significant projects</a:t>
            </a:r>
            <a:r>
              <a:rPr lang="en-US" sz="1100">
                <a:solidFill>
                  <a:srgbClr val="000000"/>
                </a:solidFill>
                <a:latin typeface="Barlow"/>
              </a:rPr>
              <a:t> where</a:t>
            </a:r>
            <a:r>
              <a:rPr lang="en-US" sz="1100">
                <a:solidFill>
                  <a:srgbClr val="000000"/>
                </a:solidFill>
                <a:latin typeface="Barlow"/>
                <a:cs typeface="Segoe UI"/>
              </a:rPr>
              <a:t> </a:t>
            </a:r>
            <a:r>
              <a:rPr lang="en-US" sz="1100" b="0" i="0" spc="0" baseline="0">
                <a:solidFill>
                  <a:srgbClr val="000000"/>
                </a:solidFill>
                <a:latin typeface="Barlow"/>
                <a:cs typeface="Segoe UI"/>
              </a:rPr>
              <a:t>the evaluation of environmental</a:t>
            </a:r>
            <a:r>
              <a:rPr lang="en-US" sz="1100">
                <a:solidFill>
                  <a:srgbClr val="000000"/>
                </a:solidFill>
                <a:latin typeface="Barlow"/>
                <a:cs typeface="Segoe UI"/>
              </a:rPr>
              <a:t> impacts</a:t>
            </a:r>
            <a:endParaRPr lang="fi-FI">
              <a:solidFill>
                <a:srgbClr val="000000"/>
              </a:solidFill>
            </a:endParaRPr>
          </a:p>
          <a:p>
            <a:r>
              <a:rPr lang="en-US" sz="1100">
                <a:solidFill>
                  <a:srgbClr val="000000"/>
                </a:solidFill>
                <a:latin typeface="Barlow"/>
                <a:cs typeface="Segoe UI"/>
              </a:rPr>
              <a:t>and</a:t>
            </a:r>
            <a:r>
              <a:rPr lang="en-US" sz="1100" b="0" i="0" spc="0" baseline="0">
                <a:solidFill>
                  <a:srgbClr val="000000"/>
                </a:solidFill>
                <a:latin typeface="Barlow"/>
                <a:cs typeface="Segoe UI"/>
              </a:rPr>
              <a:t> life cycle </a:t>
            </a:r>
            <a:r>
              <a:rPr lang="en-US" sz="1100">
                <a:solidFill>
                  <a:srgbClr val="000000"/>
                </a:solidFill>
                <a:latin typeface="Barlow"/>
                <a:cs typeface="Segoe UI"/>
              </a:rPr>
              <a:t>cost analysis were </a:t>
            </a:r>
            <a:r>
              <a:rPr lang="en-US" sz="1100" err="1">
                <a:solidFill>
                  <a:srgbClr val="000000"/>
                </a:solidFill>
                <a:latin typeface="Barlow"/>
                <a:cs typeface="Segoe UI"/>
              </a:rPr>
              <a:t>realised</a:t>
            </a:r>
            <a:r>
              <a:rPr lang="en-US" sz="1100">
                <a:solidFill>
                  <a:srgbClr val="000000"/>
                </a:solidFill>
                <a:latin typeface="Barlow"/>
              </a:rPr>
              <a:t> </a:t>
            </a:r>
            <a:r>
              <a:rPr lang="en-US" sz="1100" b="0" i="0" spc="0" baseline="0">
                <a:solidFill>
                  <a:srgbClr val="000000"/>
                </a:solidFill>
                <a:latin typeface="Barlow"/>
              </a:rPr>
              <a:t>in their planning and decision-making</a:t>
            </a:r>
            <a:endParaRPr lang="fi-FI"/>
          </a:p>
        </p:txBody>
      </p:sp>
      <p:sp>
        <p:nvSpPr>
          <p:cNvPr id="1159" name="Rectangle 1159"/>
          <p:cNvSpPr/>
          <p:nvPr/>
        </p:nvSpPr>
        <p:spPr>
          <a:xfrm>
            <a:off x="874267" y="96646"/>
            <a:ext cx="2779607" cy="146194"/>
          </a:xfrm>
          <a:prstGeom prst="rect">
            <a:avLst/>
          </a:prstGeom>
        </p:spPr>
        <p:txBody>
          <a:bodyPr wrap="none" lIns="0" tIns="0" rIns="0" bIns="0" anchor="t">
            <a:spAutoFit/>
          </a:bodyPr>
          <a:lstStyle/>
          <a:p>
            <a:r>
              <a:rPr lang="en-US" sz="950" dirty="0">
                <a:solidFill>
                  <a:srgbClr val="55C8FF"/>
                </a:solidFill>
                <a:latin typeface="Calibri"/>
              </a:rPr>
              <a:t>Focus Area 4</a:t>
            </a:r>
            <a:r>
              <a:rPr lang="en-US" sz="950" b="0" i="0" spc="0" baseline="0" dirty="0">
                <a:solidFill>
                  <a:srgbClr val="55C8FF"/>
                </a:solidFill>
                <a:latin typeface="Calibri"/>
              </a:rPr>
              <a:t>: </a:t>
            </a:r>
            <a:r>
              <a:rPr lang="en-US" sz="950" dirty="0">
                <a:solidFill>
                  <a:srgbClr val="55C8FF"/>
                </a:solidFill>
                <a:latin typeface="Calibri"/>
              </a:rPr>
              <a:t>We Promote Environmental</a:t>
            </a:r>
            <a:r>
              <a:rPr lang="en-US" sz="950" b="0" i="0" spc="0" baseline="0" dirty="0">
                <a:solidFill>
                  <a:srgbClr val="55C8FF"/>
                </a:solidFill>
                <a:latin typeface="Calibri"/>
              </a:rPr>
              <a:t> Responsibility</a:t>
            </a:r>
          </a:p>
        </p:txBody>
      </p:sp>
      <p:sp>
        <p:nvSpPr>
          <p:cNvPr id="1160" name="Rectangle 1160"/>
          <p:cNvSpPr/>
          <p:nvPr/>
        </p:nvSpPr>
        <p:spPr>
          <a:xfrm>
            <a:off x="843118" y="2914164"/>
            <a:ext cx="4347344" cy="338554"/>
          </a:xfrm>
          <a:prstGeom prst="rect">
            <a:avLst/>
          </a:prstGeom>
        </p:spPr>
        <p:txBody>
          <a:bodyPr wrap="none" lIns="0" tIns="0" rIns="0" bIns="0" anchor="t">
            <a:spAutoFit/>
          </a:bodyPr>
          <a:lstStyle/>
          <a:p>
            <a:r>
              <a:rPr lang="en-US" sz="1100" dirty="0">
                <a:solidFill>
                  <a:srgbClr val="000000"/>
                </a:solidFill>
                <a:latin typeface="Barlow"/>
              </a:rPr>
              <a:t>The evaluation</a:t>
            </a:r>
            <a:r>
              <a:rPr lang="en-US" sz="1100" b="0" i="0" spc="0" baseline="0" dirty="0">
                <a:solidFill>
                  <a:srgbClr val="000000"/>
                </a:solidFill>
                <a:latin typeface="Barlow"/>
              </a:rPr>
              <a:t> of environmental impacts and life cycle </a:t>
            </a:r>
            <a:r>
              <a:rPr lang="en-US" sz="1100" dirty="0">
                <a:solidFill>
                  <a:srgbClr val="000000"/>
                </a:solidFill>
                <a:latin typeface="Barlow"/>
              </a:rPr>
              <a:t>cost</a:t>
            </a:r>
            <a:r>
              <a:rPr lang="en-US" sz="1100">
                <a:solidFill>
                  <a:srgbClr val="000000"/>
                </a:solidFill>
                <a:latin typeface="Barlow"/>
              </a:rPr>
              <a:t> analysis are</a:t>
            </a:r>
            <a:endParaRPr lang="fi-FI">
              <a:solidFill>
                <a:srgbClr val="000000"/>
              </a:solidFill>
            </a:endParaRPr>
          </a:p>
          <a:p>
            <a:r>
              <a:rPr lang="en-US" sz="1100" dirty="0">
                <a:solidFill>
                  <a:srgbClr val="000000"/>
                </a:solidFill>
                <a:latin typeface="Barlow"/>
              </a:rPr>
              <a:t>adopted</a:t>
            </a:r>
            <a:r>
              <a:rPr lang="en-US" sz="1100" b="0" i="0" spc="0" baseline="0" dirty="0">
                <a:solidFill>
                  <a:srgbClr val="000000"/>
                </a:solidFill>
                <a:latin typeface="Barlow"/>
              </a:rPr>
              <a:t> </a:t>
            </a:r>
            <a:r>
              <a:rPr lang="en-US" sz="1100" dirty="0">
                <a:solidFill>
                  <a:srgbClr val="000000"/>
                </a:solidFill>
                <a:latin typeface="Barlow"/>
              </a:rPr>
              <a:t>in the </a:t>
            </a:r>
            <a:r>
              <a:rPr lang="en-US" sz="1100" b="0" i="0" spc="0" baseline="0" dirty="0">
                <a:solidFill>
                  <a:srgbClr val="000000"/>
                </a:solidFill>
                <a:latin typeface="Barlow"/>
              </a:rPr>
              <a:t>planning and decision-making of all significant projects.</a:t>
            </a:r>
            <a:endParaRPr lang="en-US" dirty="0"/>
          </a:p>
        </p:txBody>
      </p:sp>
      <p:sp>
        <p:nvSpPr>
          <p:cNvPr id="1161" name="Rectangle 1161"/>
          <p:cNvSpPr/>
          <p:nvPr/>
        </p:nvSpPr>
        <p:spPr>
          <a:xfrm>
            <a:off x="806100" y="3369517"/>
            <a:ext cx="4786567" cy="323165"/>
          </a:xfrm>
          <a:prstGeom prst="rect">
            <a:avLst/>
          </a:prstGeom>
        </p:spPr>
        <p:txBody>
          <a:bodyPr wrap="none" lIns="0" tIns="0" rIns="0" bIns="0" anchor="t">
            <a:spAutoFit/>
          </a:bodyPr>
          <a:lstStyle/>
          <a:p>
            <a:r>
              <a:rPr lang="en-US" sz="1050" dirty="0">
                <a:solidFill>
                  <a:srgbClr val="000000"/>
                </a:solidFill>
                <a:latin typeface="Barlow"/>
                <a:cs typeface="Segoe UI"/>
              </a:rPr>
              <a:t>The city leads by example; informs and provides guidance to residents</a:t>
            </a:r>
            <a:r>
              <a:rPr lang="en-US" sz="1050" b="0" i="0" spc="0" baseline="0" dirty="0">
                <a:solidFill>
                  <a:srgbClr val="000000"/>
                </a:solidFill>
                <a:latin typeface="Barlow"/>
                <a:cs typeface="Segoe UI"/>
              </a:rPr>
              <a:t>,</a:t>
            </a:r>
            <a:endParaRPr lang="fi-FI" sz="1050" dirty="0">
              <a:solidFill>
                <a:srgbClr val="000000"/>
              </a:solidFill>
              <a:latin typeface="Barlow"/>
            </a:endParaRPr>
          </a:p>
          <a:p>
            <a:r>
              <a:rPr lang="en-US" sz="1050" b="0" i="0" spc="0" baseline="0" dirty="0">
                <a:solidFill>
                  <a:srgbClr val="000000"/>
                </a:solidFill>
                <a:latin typeface="Barlow"/>
                <a:cs typeface="Segoe UI"/>
              </a:rPr>
              <a:t>companies and communities to </a:t>
            </a:r>
            <a:r>
              <a:rPr lang="en-US" sz="1050" dirty="0">
                <a:solidFill>
                  <a:srgbClr val="000000"/>
                </a:solidFill>
                <a:latin typeface="Barlow"/>
                <a:cs typeface="Segoe UI"/>
              </a:rPr>
              <a:t>encourage environmentally responsible </a:t>
            </a:r>
            <a:r>
              <a:rPr lang="en-US" sz="1050" dirty="0" err="1">
                <a:solidFill>
                  <a:srgbClr val="000000"/>
                </a:solidFill>
                <a:latin typeface="Barlow"/>
                <a:cs typeface="Segoe UI"/>
              </a:rPr>
              <a:t>behaviour</a:t>
            </a:r>
            <a:r>
              <a:rPr lang="en-US" sz="1050" b="0" i="0" spc="0" baseline="0" dirty="0">
                <a:solidFill>
                  <a:srgbClr val="000000"/>
                </a:solidFill>
                <a:latin typeface="Barlow"/>
                <a:cs typeface="Segoe UI"/>
              </a:rPr>
              <a:t>.</a:t>
            </a:r>
            <a:endParaRPr lang="fi-FI" sz="1050">
              <a:latin typeface="Barlow"/>
            </a:endParaRPr>
          </a:p>
        </p:txBody>
      </p:sp>
      <p:sp>
        <p:nvSpPr>
          <p:cNvPr id="1162" name="Rectangle 1162"/>
          <p:cNvSpPr/>
          <p:nvPr/>
        </p:nvSpPr>
        <p:spPr>
          <a:xfrm>
            <a:off x="892689" y="4346975"/>
            <a:ext cx="3943387" cy="335989"/>
          </a:xfrm>
          <a:prstGeom prst="rect">
            <a:avLst/>
          </a:prstGeom>
        </p:spPr>
        <p:txBody>
          <a:bodyPr wrap="none" lIns="0" tIns="0" rIns="0" bIns="0" anchor="t">
            <a:spAutoFit/>
          </a:bodyPr>
          <a:lstStyle/>
          <a:p>
            <a:pPr marL="0"/>
            <a:r>
              <a:rPr lang="en-US" sz="1100" b="0" i="0" spc="0" baseline="0">
                <a:solidFill>
                  <a:srgbClr val="000000"/>
                </a:solidFill>
                <a:latin typeface="Barlow"/>
              </a:rPr>
              <a:t>Early childhood education and care and education </a:t>
            </a:r>
            <a:r>
              <a:rPr lang="en-US" sz="1100">
                <a:solidFill>
                  <a:srgbClr val="000000"/>
                </a:solidFill>
                <a:latin typeface="Barlow"/>
              </a:rPr>
              <a:t>units</a:t>
            </a:r>
            <a:endParaRPr lang="en-US" sz="1100" b="0" i="0" spc="0" baseline="0">
              <a:solidFill>
                <a:srgbClr val="000000"/>
              </a:solidFill>
              <a:latin typeface="Barlow"/>
            </a:endParaRPr>
          </a:p>
          <a:p>
            <a:pPr>
              <a:lnSpc>
                <a:spcPts val="1325"/>
              </a:lnSpc>
            </a:pPr>
            <a:r>
              <a:rPr lang="en-US" sz="1100" b="0" i="0" spc="0" baseline="0">
                <a:solidFill>
                  <a:srgbClr val="000000"/>
                </a:solidFill>
                <a:latin typeface="Barlow"/>
              </a:rPr>
              <a:t>are </a:t>
            </a:r>
            <a:r>
              <a:rPr lang="en-US" sz="1100">
                <a:solidFill>
                  <a:srgbClr val="000000"/>
                </a:solidFill>
                <a:latin typeface="Barlow"/>
                <a:cs typeface="Segoe UI"/>
              </a:rPr>
              <a:t>developed to act as sustainable future </a:t>
            </a:r>
            <a:r>
              <a:rPr lang="en-US" sz="1100" b="0" i="0" spc="0" baseline="0">
                <a:solidFill>
                  <a:srgbClr val="000000"/>
                </a:solidFill>
                <a:latin typeface="Barlow"/>
                <a:cs typeface="Segoe UI"/>
              </a:rPr>
              <a:t>learning environments</a:t>
            </a:r>
          </a:p>
        </p:txBody>
      </p:sp>
      <p:sp>
        <p:nvSpPr>
          <p:cNvPr id="1163" name="Rectangle 1163"/>
          <p:cNvSpPr/>
          <p:nvPr/>
        </p:nvSpPr>
        <p:spPr>
          <a:xfrm>
            <a:off x="853357" y="5019628"/>
            <a:ext cx="4683975" cy="338554"/>
          </a:xfrm>
          <a:prstGeom prst="rect">
            <a:avLst/>
          </a:prstGeom>
        </p:spPr>
        <p:txBody>
          <a:bodyPr wrap="none" lIns="0" tIns="0" rIns="0" bIns="0" anchor="t">
            <a:spAutoFit/>
          </a:bodyPr>
          <a:lstStyle/>
          <a:p>
            <a:r>
              <a:rPr lang="en-US" sz="1100" dirty="0">
                <a:solidFill>
                  <a:srgbClr val="000000"/>
                </a:solidFill>
                <a:latin typeface="Barlow"/>
                <a:cs typeface="Segoe UI"/>
              </a:rPr>
              <a:t>Learning Stream for </a:t>
            </a:r>
            <a:r>
              <a:rPr lang="en-US" sz="1100" b="0" i="0" spc="0" baseline="0" dirty="0">
                <a:solidFill>
                  <a:srgbClr val="000000"/>
                </a:solidFill>
                <a:latin typeface="Barlow"/>
                <a:cs typeface="Segoe UI"/>
              </a:rPr>
              <a:t>Sustainable </a:t>
            </a:r>
            <a:r>
              <a:rPr lang="en-US" sz="1100" dirty="0">
                <a:solidFill>
                  <a:srgbClr val="000000"/>
                </a:solidFill>
                <a:latin typeface="Barlow"/>
                <a:cs typeface="Segoe UI"/>
              </a:rPr>
              <a:t>Future </a:t>
            </a:r>
            <a:r>
              <a:rPr lang="en-US" sz="1100" b="0" i="0" spc="0" baseline="0" dirty="0">
                <a:solidFill>
                  <a:srgbClr val="000000"/>
                </a:solidFill>
                <a:latin typeface="Barlow"/>
              </a:rPr>
              <a:t>in Oulu guides children, young </a:t>
            </a:r>
            <a:r>
              <a:rPr lang="en-US" sz="1100" dirty="0">
                <a:solidFill>
                  <a:srgbClr val="000000"/>
                </a:solidFill>
                <a:latin typeface="Barlow"/>
              </a:rPr>
              <a:t>people</a:t>
            </a:r>
            <a:endParaRPr lang="fi-FI" dirty="0">
              <a:solidFill>
                <a:srgbClr val="000000"/>
              </a:solidFill>
            </a:endParaRPr>
          </a:p>
          <a:p>
            <a:r>
              <a:rPr lang="en-US" sz="1100" dirty="0">
                <a:solidFill>
                  <a:srgbClr val="000000"/>
                </a:solidFill>
                <a:latin typeface="Barlow"/>
              </a:rPr>
              <a:t>and </a:t>
            </a:r>
            <a:r>
              <a:rPr lang="en-US" sz="1100" b="0" i="0" spc="0" baseline="0" dirty="0">
                <a:solidFill>
                  <a:srgbClr val="000000"/>
                </a:solidFill>
                <a:latin typeface="Barlow"/>
              </a:rPr>
              <a:t>people working with them towards a sustainable </a:t>
            </a:r>
            <a:r>
              <a:rPr lang="en-US" sz="1100" dirty="0">
                <a:solidFill>
                  <a:srgbClr val="000000"/>
                </a:solidFill>
                <a:latin typeface="Barlow"/>
              </a:rPr>
              <a:t>lifestyle</a:t>
            </a:r>
            <a:r>
              <a:rPr lang="en-US" sz="1100" b="0" i="0" spc="0" baseline="0" dirty="0">
                <a:solidFill>
                  <a:srgbClr val="000000"/>
                </a:solidFill>
                <a:latin typeface="Barlow"/>
              </a:rPr>
              <a:t>.</a:t>
            </a:r>
            <a:endParaRPr lang="fi-FI" b="0" i="0" spc="0" baseline="0" dirty="0">
              <a:solidFill>
                <a:srgbClr val="000000"/>
              </a:solidFill>
            </a:endParaRPr>
          </a:p>
        </p:txBody>
      </p:sp>
      <p:sp>
        <p:nvSpPr>
          <p:cNvPr id="1164" name="Rectangle 1164"/>
          <p:cNvSpPr/>
          <p:nvPr/>
        </p:nvSpPr>
        <p:spPr>
          <a:xfrm>
            <a:off x="6732892" y="4997031"/>
            <a:ext cx="2072683" cy="169277"/>
          </a:xfrm>
          <a:prstGeom prst="rect">
            <a:avLst/>
          </a:prstGeom>
        </p:spPr>
        <p:txBody>
          <a:bodyPr wrap="none" lIns="0" tIns="0" rIns="0" bIns="0" anchor="t">
            <a:spAutoFit/>
          </a:bodyPr>
          <a:lstStyle/>
          <a:p>
            <a:r>
              <a:rPr lang="en-US" sz="1100">
                <a:solidFill>
                  <a:srgbClr val="000000"/>
                </a:solidFill>
                <a:latin typeface="Barlow"/>
              </a:rPr>
              <a:t>Eco-Schools  </a:t>
            </a:r>
            <a:r>
              <a:rPr lang="en-US" sz="1100" b="0" i="0" spc="0" baseline="0">
                <a:solidFill>
                  <a:srgbClr val="000000"/>
                </a:solidFill>
                <a:latin typeface="Barlow"/>
              </a:rPr>
              <a:t>and daycare </a:t>
            </a:r>
            <a:r>
              <a:rPr lang="en-US" sz="1100" b="0" i="0" spc="0" baseline="0" err="1">
                <a:solidFill>
                  <a:srgbClr val="000000"/>
                </a:solidFill>
                <a:latin typeface="Barlow"/>
              </a:rPr>
              <a:t>centres</a:t>
            </a:r>
            <a:endParaRPr lang="en-US" sz="1100" b="0" i="0" spc="0" baseline="0">
              <a:solidFill>
                <a:srgbClr val="000000"/>
              </a:solidFill>
              <a:latin typeface="Barlow"/>
            </a:endParaRPr>
          </a:p>
        </p:txBody>
      </p:sp>
      <p:sp>
        <p:nvSpPr>
          <p:cNvPr id="1165" name="Rectangle 1165"/>
          <p:cNvSpPr/>
          <p:nvPr/>
        </p:nvSpPr>
        <p:spPr>
          <a:xfrm>
            <a:off x="6732892" y="5164257"/>
            <a:ext cx="4586525" cy="354584"/>
          </a:xfrm>
          <a:prstGeom prst="rect">
            <a:avLst/>
          </a:prstGeom>
        </p:spPr>
        <p:txBody>
          <a:bodyPr wrap="square" lIns="0" tIns="0" rIns="0" bIns="0" anchor="t">
            <a:spAutoFit/>
          </a:bodyPr>
          <a:lstStyle/>
          <a:p>
            <a:r>
              <a:rPr lang="en-US" sz="1100" b="0" i="0" spc="0" baseline="0">
                <a:solidFill>
                  <a:srgbClr val="000000"/>
                </a:solidFill>
                <a:latin typeface="Arial"/>
              </a:rPr>
              <a:t>N</a:t>
            </a:r>
            <a:r>
              <a:rPr lang="en-US" sz="1100" b="0" i="0" spc="0" baseline="0">
                <a:solidFill>
                  <a:srgbClr val="000000"/>
                </a:solidFill>
                <a:latin typeface="Barlow"/>
              </a:rPr>
              <a:t>umber of participants in environmental education offered by</a:t>
            </a:r>
            <a:r>
              <a:rPr lang="en-US" sz="1100">
                <a:solidFill>
                  <a:srgbClr val="000000"/>
                </a:solidFill>
                <a:latin typeface="Barlow"/>
              </a:rPr>
              <a:t> </a:t>
            </a:r>
            <a:endParaRPr lang="en-US" sz="1100" b="0" i="0" spc="0" baseline="0">
              <a:solidFill>
                <a:srgbClr val="000000"/>
              </a:solidFill>
              <a:latin typeface="Barlow"/>
            </a:endParaRPr>
          </a:p>
          <a:p>
            <a:pPr marL="0">
              <a:lnSpc>
                <a:spcPts val="1553"/>
              </a:lnSpc>
            </a:pPr>
            <a:r>
              <a:rPr lang="en-US" sz="1100" b="0" i="0" spc="0" baseline="0" err="1">
                <a:solidFill>
                  <a:srgbClr val="000000"/>
                </a:solidFill>
                <a:latin typeface="Barlow"/>
              </a:rPr>
              <a:t>Timosenkoski</a:t>
            </a:r>
            <a:r>
              <a:rPr lang="en-US" sz="1100" b="0" i="0" spc="0" baseline="0">
                <a:solidFill>
                  <a:srgbClr val="000000"/>
                </a:solidFill>
                <a:latin typeface="Barlow"/>
              </a:rPr>
              <a:t> </a:t>
            </a:r>
            <a:r>
              <a:rPr lang="en-US" sz="1100" b="0" i="0" spc="0" baseline="0">
                <a:solidFill>
                  <a:srgbClr val="000000"/>
                </a:solidFill>
                <a:latin typeface="Arial"/>
              </a:rPr>
              <a:t>N</a:t>
            </a:r>
            <a:r>
              <a:rPr lang="en-US" sz="1100" b="0" i="0" spc="0" baseline="0">
                <a:solidFill>
                  <a:srgbClr val="000000"/>
                </a:solidFill>
                <a:latin typeface="Barlow"/>
              </a:rPr>
              <a:t>ature School, </a:t>
            </a:r>
            <a:r>
              <a:rPr lang="en-US" sz="1100" b="0" i="0" spc="0" baseline="0" err="1">
                <a:solidFill>
                  <a:srgbClr val="000000"/>
                </a:solidFill>
                <a:latin typeface="Barlow"/>
              </a:rPr>
              <a:t>Alakööki</a:t>
            </a:r>
            <a:r>
              <a:rPr lang="en-US" sz="1100" b="0" i="0" spc="0" baseline="0">
                <a:solidFill>
                  <a:srgbClr val="000000"/>
                </a:solidFill>
                <a:latin typeface="Barlow"/>
              </a:rPr>
              <a:t>, and </a:t>
            </a:r>
            <a:r>
              <a:rPr lang="en-US" sz="1100" b="0" i="0" spc="0" baseline="0" err="1">
                <a:solidFill>
                  <a:srgbClr val="000000"/>
                </a:solidFill>
                <a:latin typeface="Barlow"/>
              </a:rPr>
              <a:t>Heikinharju</a:t>
            </a:r>
            <a:r>
              <a:rPr lang="en-US" sz="1100" b="0" i="0" spc="0" baseline="0">
                <a:solidFill>
                  <a:srgbClr val="000000"/>
                </a:solidFill>
                <a:latin typeface="Barlow"/>
              </a:rPr>
              <a:t> </a:t>
            </a:r>
            <a:r>
              <a:rPr lang="en-US" sz="1100" b="0" i="0" spc="0" baseline="0">
                <a:solidFill>
                  <a:srgbClr val="000000"/>
                </a:solidFill>
                <a:latin typeface="Arial"/>
              </a:rPr>
              <a:t>N</a:t>
            </a:r>
            <a:r>
              <a:rPr lang="en-US" sz="1100" b="0" i="0" spc="0" baseline="0">
                <a:solidFill>
                  <a:srgbClr val="000000"/>
                </a:solidFill>
                <a:latin typeface="Barlow"/>
              </a:rPr>
              <a:t>ature </a:t>
            </a:r>
            <a:r>
              <a:rPr lang="en-US" sz="1100">
                <a:solidFill>
                  <a:srgbClr val="000000"/>
                </a:solidFill>
                <a:latin typeface="Barlow"/>
              </a:rPr>
              <a:t>Daycare</a:t>
            </a:r>
            <a:endParaRPr lang="en-US" sz="1100" b="0" i="0" spc="0" baseline="0">
              <a:solidFill>
                <a:srgbClr val="000000"/>
              </a:solidFill>
              <a:latin typeface="Barlow"/>
            </a:endParaRPr>
          </a:p>
        </p:txBody>
      </p:sp>
    </p:spTree>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 name="Freeform 1166"/>
          <p:cNvSpPr/>
          <p:nvPr/>
        </p:nvSpPr>
        <p:spPr>
          <a:xfrm>
            <a:off x="0" y="798"/>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167" name="Picture 116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202025" y="3245802"/>
            <a:ext cx="2179521" cy="2179510"/>
          </a:xfrm>
          <a:prstGeom prst="rect">
            <a:avLst/>
          </a:prstGeom>
          <a:noFill/>
        </p:spPr>
      </p:pic>
      <p:pic>
        <p:nvPicPr>
          <p:cNvPr id="1168" name="Picture 116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449904" y="3964967"/>
            <a:ext cx="2351462" cy="2351479"/>
          </a:xfrm>
          <a:prstGeom prst="rect">
            <a:avLst/>
          </a:prstGeom>
          <a:noFill/>
        </p:spPr>
      </p:pic>
      <p:pic>
        <p:nvPicPr>
          <p:cNvPr id="1169" name="Picture 116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311147" y="2820988"/>
            <a:ext cx="1959265" cy="1959271"/>
          </a:xfrm>
          <a:prstGeom prst="rect">
            <a:avLst/>
          </a:prstGeom>
          <a:noFill/>
        </p:spPr>
      </p:pic>
      <p:sp>
        <p:nvSpPr>
          <p:cNvPr id="1170" name="Freeform 1170"/>
          <p:cNvSpPr/>
          <p:nvPr/>
        </p:nvSpPr>
        <p:spPr>
          <a:xfrm>
            <a:off x="0" y="669037"/>
            <a:ext cx="12192000" cy="1822704"/>
          </a:xfrm>
          <a:custGeom>
            <a:avLst/>
            <a:gdLst/>
            <a:ahLst/>
            <a:cxnLst/>
            <a:rect l="0" t="0" r="0" b="0"/>
            <a:pathLst>
              <a:path w="12192000" h="1822704">
                <a:moveTo>
                  <a:pt x="0" y="1822704"/>
                </a:moveTo>
                <a:lnTo>
                  <a:pt x="12192000" y="1822704"/>
                </a:lnTo>
                <a:lnTo>
                  <a:pt x="12192000" y="0"/>
                </a:lnTo>
                <a:lnTo>
                  <a:pt x="0" y="0"/>
                </a:lnTo>
                <a:lnTo>
                  <a:pt x="0" y="1822704"/>
                </a:lnTo>
                <a:close/>
              </a:path>
            </a:pathLst>
          </a:custGeom>
          <a:solidFill>
            <a:srgbClr val="55C8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71" name="Freeform 1171"/>
          <p:cNvSpPr/>
          <p:nvPr/>
        </p:nvSpPr>
        <p:spPr>
          <a:xfrm>
            <a:off x="11330940" y="1720597"/>
            <a:ext cx="286512" cy="550163"/>
          </a:xfrm>
          <a:custGeom>
            <a:avLst/>
            <a:gdLst/>
            <a:ahLst/>
            <a:cxnLst/>
            <a:rect l="0" t="0" r="0" b="0"/>
            <a:pathLst>
              <a:path w="286512" h="550163">
                <a:moveTo>
                  <a:pt x="286130" y="192150"/>
                </a:moveTo>
                <a:lnTo>
                  <a:pt x="266573" y="222631"/>
                </a:lnTo>
                <a:lnTo>
                  <a:pt x="249046" y="249936"/>
                </a:lnTo>
                <a:lnTo>
                  <a:pt x="272541" y="272288"/>
                </a:lnTo>
                <a:lnTo>
                  <a:pt x="286512" y="285623"/>
                </a:lnTo>
                <a:lnTo>
                  <a:pt x="221488" y="387603"/>
                </a:lnTo>
                <a:lnTo>
                  <a:pt x="188214" y="439927"/>
                </a:lnTo>
                <a:lnTo>
                  <a:pt x="172592" y="464312"/>
                </a:lnTo>
                <a:lnTo>
                  <a:pt x="172212" y="464946"/>
                </a:lnTo>
                <a:lnTo>
                  <a:pt x="185801" y="480187"/>
                </a:lnTo>
                <a:lnTo>
                  <a:pt x="192024" y="487044"/>
                </a:lnTo>
                <a:lnTo>
                  <a:pt x="200025" y="496062"/>
                </a:lnTo>
                <a:lnTo>
                  <a:pt x="211201" y="508634"/>
                </a:lnTo>
                <a:lnTo>
                  <a:pt x="191389" y="550163"/>
                </a:lnTo>
                <a:lnTo>
                  <a:pt x="146557" y="550163"/>
                </a:lnTo>
                <a:lnTo>
                  <a:pt x="146557" y="496062"/>
                </a:lnTo>
                <a:lnTo>
                  <a:pt x="146557" y="480187"/>
                </a:lnTo>
                <a:lnTo>
                  <a:pt x="146557" y="464312"/>
                </a:lnTo>
                <a:lnTo>
                  <a:pt x="0" y="464312"/>
                </a:lnTo>
                <a:lnTo>
                  <a:pt x="205740" y="0"/>
                </a:lnTo>
                <a:close/>
                <a:moveTo>
                  <a:pt x="-6385687" y="513740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72" name="Freeform 1172"/>
          <p:cNvSpPr/>
          <p:nvPr/>
        </p:nvSpPr>
        <p:spPr>
          <a:xfrm>
            <a:off x="11518392" y="1766316"/>
            <a:ext cx="467867" cy="740664"/>
          </a:xfrm>
          <a:custGeom>
            <a:avLst/>
            <a:gdLst/>
            <a:ahLst/>
            <a:cxnLst/>
            <a:rect l="0" t="0" r="0" b="0"/>
            <a:pathLst>
              <a:path w="467867" h="740664">
                <a:moveTo>
                  <a:pt x="278638" y="623570"/>
                </a:moveTo>
                <a:lnTo>
                  <a:pt x="278638" y="643129"/>
                </a:lnTo>
                <a:lnTo>
                  <a:pt x="278638" y="690119"/>
                </a:lnTo>
                <a:lnTo>
                  <a:pt x="336803" y="690119"/>
                </a:lnTo>
                <a:cubicBezTo>
                  <a:pt x="346075" y="690119"/>
                  <a:pt x="354838" y="693929"/>
                  <a:pt x="361441" y="700532"/>
                </a:cubicBezTo>
                <a:lnTo>
                  <a:pt x="387350" y="726949"/>
                </a:lnTo>
                <a:cubicBezTo>
                  <a:pt x="389636" y="729234"/>
                  <a:pt x="390271" y="732663"/>
                  <a:pt x="389001" y="735712"/>
                </a:cubicBezTo>
                <a:cubicBezTo>
                  <a:pt x="387730" y="738759"/>
                  <a:pt x="384810" y="740664"/>
                  <a:pt x="381635" y="740664"/>
                </a:cubicBezTo>
                <a:lnTo>
                  <a:pt x="82296" y="740664"/>
                </a:lnTo>
                <a:cubicBezTo>
                  <a:pt x="78993" y="740664"/>
                  <a:pt x="76073" y="738759"/>
                  <a:pt x="74802" y="735712"/>
                </a:cubicBezTo>
                <a:cubicBezTo>
                  <a:pt x="73533" y="732663"/>
                  <a:pt x="74294" y="729234"/>
                  <a:pt x="76453" y="726949"/>
                </a:cubicBezTo>
                <a:lnTo>
                  <a:pt x="102489" y="700532"/>
                </a:lnTo>
                <a:cubicBezTo>
                  <a:pt x="108965" y="693929"/>
                  <a:pt x="117855" y="690119"/>
                  <a:pt x="127126" y="690119"/>
                </a:cubicBezTo>
                <a:lnTo>
                  <a:pt x="175767" y="690119"/>
                </a:lnTo>
                <a:lnTo>
                  <a:pt x="175767" y="643129"/>
                </a:lnTo>
                <a:lnTo>
                  <a:pt x="175767" y="623570"/>
                </a:lnTo>
                <a:lnTo>
                  <a:pt x="175767" y="604013"/>
                </a:lnTo>
                <a:lnTo>
                  <a:pt x="0" y="604013"/>
                </a:lnTo>
                <a:lnTo>
                  <a:pt x="70992" y="456184"/>
                </a:lnTo>
                <a:lnTo>
                  <a:pt x="65659" y="450215"/>
                </a:lnTo>
                <a:lnTo>
                  <a:pt x="51435" y="434340"/>
                </a:lnTo>
                <a:lnTo>
                  <a:pt x="45974" y="428244"/>
                </a:lnTo>
                <a:lnTo>
                  <a:pt x="37211" y="418465"/>
                </a:lnTo>
                <a:lnTo>
                  <a:pt x="34289" y="415163"/>
                </a:lnTo>
                <a:lnTo>
                  <a:pt x="45974" y="396749"/>
                </a:lnTo>
                <a:lnTo>
                  <a:pt x="141604" y="247143"/>
                </a:lnTo>
                <a:lnTo>
                  <a:pt x="150114" y="233807"/>
                </a:lnTo>
                <a:lnTo>
                  <a:pt x="126618" y="211582"/>
                </a:lnTo>
                <a:lnTo>
                  <a:pt x="112649" y="198248"/>
                </a:lnTo>
                <a:lnTo>
                  <a:pt x="117728" y="190374"/>
                </a:lnTo>
                <a:lnTo>
                  <a:pt x="128142" y="174244"/>
                </a:lnTo>
                <a:lnTo>
                  <a:pt x="138556" y="158115"/>
                </a:lnTo>
                <a:lnTo>
                  <a:pt x="240538" y="0"/>
                </a:lnTo>
                <a:lnTo>
                  <a:pt x="355218" y="198248"/>
                </a:lnTo>
                <a:lnTo>
                  <a:pt x="317753" y="233807"/>
                </a:lnTo>
                <a:lnTo>
                  <a:pt x="433577" y="415163"/>
                </a:lnTo>
                <a:lnTo>
                  <a:pt x="396875" y="456184"/>
                </a:lnTo>
                <a:lnTo>
                  <a:pt x="467867" y="604013"/>
                </a:lnTo>
                <a:lnTo>
                  <a:pt x="278638" y="604013"/>
                </a:lnTo>
                <a:close/>
                <a:moveTo>
                  <a:pt x="-7050278" y="5091684"/>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73" name="Freeform 1173"/>
          <p:cNvSpPr/>
          <p:nvPr/>
        </p:nvSpPr>
        <p:spPr>
          <a:xfrm>
            <a:off x="5593079" y="3384804"/>
            <a:ext cx="1006602" cy="0"/>
          </a:xfrm>
          <a:custGeom>
            <a:avLst/>
            <a:gdLst/>
            <a:ahLst/>
            <a:cxnLst/>
            <a:rect l="0" t="0" r="0" b="0"/>
            <a:pathLst>
              <a:path w="1006602">
                <a:moveTo>
                  <a:pt x="0" y="0"/>
                </a:moveTo>
                <a:lnTo>
                  <a:pt x="1006602" y="0"/>
                </a:lnTo>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74" name="Freeform 1174"/>
          <p:cNvSpPr/>
          <p:nvPr/>
        </p:nvSpPr>
        <p:spPr>
          <a:xfrm>
            <a:off x="5593079" y="5687568"/>
            <a:ext cx="1006602" cy="0"/>
          </a:xfrm>
          <a:custGeom>
            <a:avLst/>
            <a:gdLst/>
            <a:ahLst/>
            <a:cxnLst/>
            <a:rect l="0" t="0" r="0" b="0"/>
            <a:pathLst>
              <a:path w="1006602">
                <a:moveTo>
                  <a:pt x="0" y="0"/>
                </a:moveTo>
                <a:lnTo>
                  <a:pt x="1006602" y="0"/>
                </a:lnTo>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75" name="Freeform 1175"/>
          <p:cNvSpPr/>
          <p:nvPr/>
        </p:nvSpPr>
        <p:spPr>
          <a:xfrm>
            <a:off x="6361176" y="3258312"/>
            <a:ext cx="266700" cy="251460"/>
          </a:xfrm>
          <a:custGeom>
            <a:avLst/>
            <a:gdLst/>
            <a:ahLst/>
            <a:cxnLst/>
            <a:rect l="0" t="0" r="0" b="0"/>
            <a:pathLst>
              <a:path w="266700" h="251460">
                <a:moveTo>
                  <a:pt x="0" y="125730"/>
                </a:moveTo>
                <a:cubicBezTo>
                  <a:pt x="0" y="56261"/>
                  <a:pt x="59689" y="0"/>
                  <a:pt x="133350" y="0"/>
                </a:cubicBezTo>
                <a:cubicBezTo>
                  <a:pt x="207009" y="0"/>
                  <a:pt x="266700" y="56261"/>
                  <a:pt x="266700" y="125730"/>
                </a:cubicBezTo>
                <a:cubicBezTo>
                  <a:pt x="266700" y="195199"/>
                  <a:pt x="207009" y="251460"/>
                  <a:pt x="133350" y="251460"/>
                </a:cubicBezTo>
                <a:cubicBezTo>
                  <a:pt x="59689" y="251460"/>
                  <a:pt x="0" y="195199"/>
                  <a:pt x="0" y="125730"/>
                </a:cubicBezTo>
                <a:close/>
                <a:moveTo>
                  <a:pt x="-2887218" y="3599688"/>
                </a:moveTo>
              </a:path>
            </a:pathLst>
          </a:custGeom>
          <a:solidFill>
            <a:srgbClr val="55C8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76" name="Freeform 1176"/>
          <p:cNvSpPr/>
          <p:nvPr/>
        </p:nvSpPr>
        <p:spPr>
          <a:xfrm>
            <a:off x="6361176" y="5562600"/>
            <a:ext cx="266700" cy="251461"/>
          </a:xfrm>
          <a:custGeom>
            <a:avLst/>
            <a:gdLst/>
            <a:ahLst/>
            <a:cxnLst/>
            <a:rect l="0" t="0" r="0" b="0"/>
            <a:pathLst>
              <a:path w="266700" h="251461">
                <a:moveTo>
                  <a:pt x="0" y="125731"/>
                </a:moveTo>
                <a:cubicBezTo>
                  <a:pt x="0" y="56287"/>
                  <a:pt x="59689" y="0"/>
                  <a:pt x="133350" y="0"/>
                </a:cubicBezTo>
                <a:cubicBezTo>
                  <a:pt x="207009" y="0"/>
                  <a:pt x="266700" y="56287"/>
                  <a:pt x="266700" y="125731"/>
                </a:cubicBezTo>
                <a:cubicBezTo>
                  <a:pt x="266700" y="195174"/>
                  <a:pt x="207009" y="251461"/>
                  <a:pt x="133350" y="251461"/>
                </a:cubicBezTo>
                <a:cubicBezTo>
                  <a:pt x="59689" y="251461"/>
                  <a:pt x="0" y="195174"/>
                  <a:pt x="0" y="125731"/>
                </a:cubicBezTo>
                <a:close/>
                <a:moveTo>
                  <a:pt x="-5191507" y="1295400"/>
                </a:moveTo>
              </a:path>
            </a:pathLst>
          </a:custGeom>
          <a:solidFill>
            <a:srgbClr val="55C8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77" name="Freeform 1177"/>
          <p:cNvSpPr/>
          <p:nvPr/>
        </p:nvSpPr>
        <p:spPr>
          <a:xfrm>
            <a:off x="5593079" y="3023616"/>
            <a:ext cx="1006602" cy="0"/>
          </a:xfrm>
          <a:custGeom>
            <a:avLst/>
            <a:gdLst/>
            <a:ahLst/>
            <a:cxnLst/>
            <a:rect l="0" t="0" r="0" b="0"/>
            <a:pathLst>
              <a:path w="1006602">
                <a:moveTo>
                  <a:pt x="0" y="0"/>
                </a:moveTo>
                <a:lnTo>
                  <a:pt x="1006602" y="0"/>
                </a:lnTo>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78" name="Freeform 1178"/>
          <p:cNvSpPr/>
          <p:nvPr/>
        </p:nvSpPr>
        <p:spPr>
          <a:xfrm>
            <a:off x="6361176" y="2898648"/>
            <a:ext cx="266700" cy="251461"/>
          </a:xfrm>
          <a:custGeom>
            <a:avLst/>
            <a:gdLst/>
            <a:ahLst/>
            <a:cxnLst/>
            <a:rect l="0" t="0" r="0" b="0"/>
            <a:pathLst>
              <a:path w="266700" h="251461">
                <a:moveTo>
                  <a:pt x="0" y="125731"/>
                </a:moveTo>
                <a:cubicBezTo>
                  <a:pt x="0" y="56262"/>
                  <a:pt x="59689" y="0"/>
                  <a:pt x="133350" y="0"/>
                </a:cubicBezTo>
                <a:cubicBezTo>
                  <a:pt x="207009" y="0"/>
                  <a:pt x="266700" y="56262"/>
                  <a:pt x="266700" y="125731"/>
                </a:cubicBezTo>
                <a:cubicBezTo>
                  <a:pt x="266700" y="195199"/>
                  <a:pt x="207009" y="251461"/>
                  <a:pt x="133350" y="251461"/>
                </a:cubicBezTo>
                <a:cubicBezTo>
                  <a:pt x="59689" y="251461"/>
                  <a:pt x="0" y="195199"/>
                  <a:pt x="0" y="125731"/>
                </a:cubicBezTo>
                <a:close/>
                <a:moveTo>
                  <a:pt x="-2527555" y="3959352"/>
                </a:moveTo>
              </a:path>
            </a:pathLst>
          </a:custGeom>
          <a:solidFill>
            <a:srgbClr val="55C8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79" name="Freeform 1179"/>
          <p:cNvSpPr/>
          <p:nvPr/>
        </p:nvSpPr>
        <p:spPr>
          <a:xfrm>
            <a:off x="757427" y="2843784"/>
            <a:ext cx="4835653" cy="359664"/>
          </a:xfrm>
          <a:custGeom>
            <a:avLst/>
            <a:gdLst/>
            <a:ahLst/>
            <a:cxnLst/>
            <a:rect l="0" t="0" r="0" b="0"/>
            <a:pathLst>
              <a:path w="4835653" h="359664">
                <a:moveTo>
                  <a:pt x="0" y="359664"/>
                </a:moveTo>
                <a:lnTo>
                  <a:pt x="4835653" y="359664"/>
                </a:lnTo>
                <a:lnTo>
                  <a:pt x="4835653" y="0"/>
                </a:lnTo>
                <a:lnTo>
                  <a:pt x="0" y="0"/>
                </a:lnTo>
                <a:lnTo>
                  <a:pt x="0" y="359664"/>
                </a:lnTo>
                <a:close/>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80" name="Freeform 1180"/>
          <p:cNvSpPr/>
          <p:nvPr/>
        </p:nvSpPr>
        <p:spPr>
          <a:xfrm>
            <a:off x="757427" y="4104132"/>
            <a:ext cx="4835653" cy="359664"/>
          </a:xfrm>
          <a:custGeom>
            <a:avLst/>
            <a:gdLst/>
            <a:ahLst/>
            <a:cxnLst/>
            <a:rect l="0" t="0" r="0" b="0"/>
            <a:pathLst>
              <a:path w="4835653" h="359664">
                <a:moveTo>
                  <a:pt x="0" y="359664"/>
                </a:moveTo>
                <a:lnTo>
                  <a:pt x="4835653" y="359664"/>
                </a:lnTo>
                <a:lnTo>
                  <a:pt x="4835653" y="0"/>
                </a:lnTo>
                <a:lnTo>
                  <a:pt x="0" y="0"/>
                </a:lnTo>
                <a:lnTo>
                  <a:pt x="0" y="359664"/>
                </a:lnTo>
                <a:close/>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81" name="Freeform 1181"/>
          <p:cNvSpPr/>
          <p:nvPr/>
        </p:nvSpPr>
        <p:spPr>
          <a:xfrm>
            <a:off x="757427" y="3226772"/>
            <a:ext cx="4835653" cy="288036"/>
          </a:xfrm>
          <a:custGeom>
            <a:avLst/>
            <a:gdLst/>
            <a:ahLst/>
            <a:cxnLst/>
            <a:rect l="0" t="0" r="0" b="0"/>
            <a:pathLst>
              <a:path w="4835653" h="288036">
                <a:moveTo>
                  <a:pt x="0" y="288036"/>
                </a:moveTo>
                <a:lnTo>
                  <a:pt x="4835653" y="288036"/>
                </a:lnTo>
                <a:lnTo>
                  <a:pt x="4835653" y="0"/>
                </a:lnTo>
                <a:lnTo>
                  <a:pt x="0" y="0"/>
                </a:lnTo>
                <a:lnTo>
                  <a:pt x="0" y="288036"/>
                </a:lnTo>
                <a:close/>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82" name="Freeform 1182"/>
          <p:cNvSpPr/>
          <p:nvPr/>
        </p:nvSpPr>
        <p:spPr>
          <a:xfrm>
            <a:off x="757427" y="3564637"/>
            <a:ext cx="4835653" cy="502919"/>
          </a:xfrm>
          <a:custGeom>
            <a:avLst/>
            <a:gdLst/>
            <a:ahLst/>
            <a:cxnLst/>
            <a:rect l="0" t="0" r="0" b="0"/>
            <a:pathLst>
              <a:path w="4835653" h="502919">
                <a:moveTo>
                  <a:pt x="0" y="502919"/>
                </a:moveTo>
                <a:lnTo>
                  <a:pt x="4835653" y="502919"/>
                </a:lnTo>
                <a:lnTo>
                  <a:pt x="4835653" y="0"/>
                </a:lnTo>
                <a:lnTo>
                  <a:pt x="0" y="0"/>
                </a:lnTo>
                <a:lnTo>
                  <a:pt x="0" y="502919"/>
                </a:lnTo>
                <a:close/>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83" name="Freeform 1183"/>
          <p:cNvSpPr/>
          <p:nvPr/>
        </p:nvSpPr>
        <p:spPr>
          <a:xfrm>
            <a:off x="757427" y="5039869"/>
            <a:ext cx="4835653" cy="359664"/>
          </a:xfrm>
          <a:custGeom>
            <a:avLst/>
            <a:gdLst/>
            <a:ahLst/>
            <a:cxnLst/>
            <a:rect l="0" t="0" r="0" b="0"/>
            <a:pathLst>
              <a:path w="4835653" h="359664">
                <a:moveTo>
                  <a:pt x="0" y="359664"/>
                </a:moveTo>
                <a:lnTo>
                  <a:pt x="4835653" y="359664"/>
                </a:lnTo>
                <a:lnTo>
                  <a:pt x="4835653" y="0"/>
                </a:lnTo>
                <a:lnTo>
                  <a:pt x="0" y="0"/>
                </a:lnTo>
                <a:lnTo>
                  <a:pt x="0" y="359664"/>
                </a:lnTo>
                <a:close/>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84" name="Freeform 1184"/>
          <p:cNvSpPr/>
          <p:nvPr/>
        </p:nvSpPr>
        <p:spPr>
          <a:xfrm>
            <a:off x="757427" y="4500373"/>
            <a:ext cx="4835653" cy="504444"/>
          </a:xfrm>
          <a:custGeom>
            <a:avLst/>
            <a:gdLst/>
            <a:ahLst/>
            <a:cxnLst/>
            <a:rect l="0" t="0" r="0" b="0"/>
            <a:pathLst>
              <a:path w="4835653" h="504444">
                <a:moveTo>
                  <a:pt x="0" y="504444"/>
                </a:moveTo>
                <a:lnTo>
                  <a:pt x="4835653" y="504444"/>
                </a:lnTo>
                <a:lnTo>
                  <a:pt x="4835653" y="0"/>
                </a:lnTo>
                <a:lnTo>
                  <a:pt x="0" y="0"/>
                </a:lnTo>
                <a:lnTo>
                  <a:pt x="0" y="504444"/>
                </a:lnTo>
                <a:close/>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85" name="Freeform 1185"/>
          <p:cNvSpPr/>
          <p:nvPr/>
        </p:nvSpPr>
        <p:spPr>
          <a:xfrm>
            <a:off x="757427" y="5436109"/>
            <a:ext cx="4835653" cy="504444"/>
          </a:xfrm>
          <a:custGeom>
            <a:avLst/>
            <a:gdLst/>
            <a:ahLst/>
            <a:cxnLst/>
            <a:rect l="0" t="0" r="0" b="0"/>
            <a:pathLst>
              <a:path w="4835653" h="504444">
                <a:moveTo>
                  <a:pt x="0" y="504444"/>
                </a:moveTo>
                <a:lnTo>
                  <a:pt x="4835653" y="504444"/>
                </a:lnTo>
                <a:lnTo>
                  <a:pt x="4835653" y="0"/>
                </a:lnTo>
                <a:lnTo>
                  <a:pt x="0" y="0"/>
                </a:lnTo>
                <a:lnTo>
                  <a:pt x="0" y="504444"/>
                </a:lnTo>
                <a:close/>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86" name="Freeform 1186"/>
          <p:cNvSpPr/>
          <p:nvPr/>
        </p:nvSpPr>
        <p:spPr>
          <a:xfrm>
            <a:off x="757427" y="6371845"/>
            <a:ext cx="4835653" cy="359663"/>
          </a:xfrm>
          <a:custGeom>
            <a:avLst/>
            <a:gdLst/>
            <a:ahLst/>
            <a:cxnLst/>
            <a:rect l="0" t="0" r="0" b="0"/>
            <a:pathLst>
              <a:path w="4835653" h="359663">
                <a:moveTo>
                  <a:pt x="0" y="359663"/>
                </a:moveTo>
                <a:lnTo>
                  <a:pt x="4835653" y="359663"/>
                </a:lnTo>
                <a:lnTo>
                  <a:pt x="4835653" y="0"/>
                </a:lnTo>
                <a:lnTo>
                  <a:pt x="0" y="0"/>
                </a:lnTo>
                <a:lnTo>
                  <a:pt x="0" y="359663"/>
                </a:lnTo>
                <a:close/>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87" name="Freeform 1187"/>
          <p:cNvSpPr/>
          <p:nvPr/>
        </p:nvSpPr>
        <p:spPr>
          <a:xfrm>
            <a:off x="5593079" y="4283965"/>
            <a:ext cx="1006602" cy="0"/>
          </a:xfrm>
          <a:custGeom>
            <a:avLst/>
            <a:gdLst/>
            <a:ahLst/>
            <a:cxnLst/>
            <a:rect l="0" t="0" r="0" b="0"/>
            <a:pathLst>
              <a:path w="1006602">
                <a:moveTo>
                  <a:pt x="0" y="0"/>
                </a:moveTo>
                <a:lnTo>
                  <a:pt x="1006602" y="0"/>
                </a:lnTo>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88" name="Freeform 1188"/>
          <p:cNvSpPr/>
          <p:nvPr/>
        </p:nvSpPr>
        <p:spPr>
          <a:xfrm>
            <a:off x="6361176" y="4157473"/>
            <a:ext cx="266700" cy="252983"/>
          </a:xfrm>
          <a:custGeom>
            <a:avLst/>
            <a:gdLst/>
            <a:ahLst/>
            <a:cxnLst/>
            <a:rect l="0" t="0" r="0" b="0"/>
            <a:pathLst>
              <a:path w="266700" h="252983">
                <a:moveTo>
                  <a:pt x="0" y="126492"/>
                </a:moveTo>
                <a:cubicBezTo>
                  <a:pt x="0" y="56642"/>
                  <a:pt x="59689" y="0"/>
                  <a:pt x="133350" y="0"/>
                </a:cubicBezTo>
                <a:cubicBezTo>
                  <a:pt x="207009" y="0"/>
                  <a:pt x="266700" y="56642"/>
                  <a:pt x="266700" y="126492"/>
                </a:cubicBezTo>
                <a:cubicBezTo>
                  <a:pt x="266700" y="196342"/>
                  <a:pt x="207009" y="252983"/>
                  <a:pt x="133350" y="252983"/>
                </a:cubicBezTo>
                <a:cubicBezTo>
                  <a:pt x="59689" y="252983"/>
                  <a:pt x="0" y="196342"/>
                  <a:pt x="0" y="126492"/>
                </a:cubicBezTo>
                <a:close/>
                <a:moveTo>
                  <a:pt x="-3787141" y="2700527"/>
                </a:moveTo>
              </a:path>
            </a:pathLst>
          </a:custGeom>
          <a:solidFill>
            <a:srgbClr val="55C8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89" name="Freeform 1189"/>
          <p:cNvSpPr/>
          <p:nvPr/>
        </p:nvSpPr>
        <p:spPr>
          <a:xfrm>
            <a:off x="5593079" y="5219700"/>
            <a:ext cx="1006602" cy="0"/>
          </a:xfrm>
          <a:custGeom>
            <a:avLst/>
            <a:gdLst/>
            <a:ahLst/>
            <a:cxnLst/>
            <a:rect l="0" t="0" r="0" b="0"/>
            <a:pathLst>
              <a:path w="1006602">
                <a:moveTo>
                  <a:pt x="0" y="0"/>
                </a:moveTo>
                <a:lnTo>
                  <a:pt x="1006602" y="0"/>
                </a:lnTo>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90" name="Freeform 1190"/>
          <p:cNvSpPr/>
          <p:nvPr/>
        </p:nvSpPr>
        <p:spPr>
          <a:xfrm>
            <a:off x="6361176" y="5094733"/>
            <a:ext cx="266700" cy="251459"/>
          </a:xfrm>
          <a:custGeom>
            <a:avLst/>
            <a:gdLst/>
            <a:ahLst/>
            <a:cxnLst/>
            <a:rect l="0" t="0" r="0" b="0"/>
            <a:pathLst>
              <a:path w="266700" h="251459">
                <a:moveTo>
                  <a:pt x="0" y="125729"/>
                </a:moveTo>
                <a:cubicBezTo>
                  <a:pt x="0" y="56260"/>
                  <a:pt x="59689" y="0"/>
                  <a:pt x="133350" y="0"/>
                </a:cubicBezTo>
                <a:cubicBezTo>
                  <a:pt x="207009" y="0"/>
                  <a:pt x="266700" y="56260"/>
                  <a:pt x="266700" y="125729"/>
                </a:cubicBezTo>
                <a:cubicBezTo>
                  <a:pt x="266700" y="195198"/>
                  <a:pt x="207009" y="251459"/>
                  <a:pt x="133350" y="251459"/>
                </a:cubicBezTo>
                <a:cubicBezTo>
                  <a:pt x="59689" y="251459"/>
                  <a:pt x="0" y="195198"/>
                  <a:pt x="0" y="125729"/>
                </a:cubicBezTo>
                <a:close/>
                <a:moveTo>
                  <a:pt x="-4723638" y="1763267"/>
                </a:moveTo>
              </a:path>
            </a:pathLst>
          </a:custGeom>
          <a:solidFill>
            <a:srgbClr val="55C8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91" name="Freeform 1191"/>
          <p:cNvSpPr/>
          <p:nvPr/>
        </p:nvSpPr>
        <p:spPr>
          <a:xfrm>
            <a:off x="5593079" y="6155437"/>
            <a:ext cx="1006602" cy="0"/>
          </a:xfrm>
          <a:custGeom>
            <a:avLst/>
            <a:gdLst/>
            <a:ahLst/>
            <a:cxnLst/>
            <a:rect l="0" t="0" r="0" b="0"/>
            <a:pathLst>
              <a:path w="1006602">
                <a:moveTo>
                  <a:pt x="0" y="0"/>
                </a:moveTo>
                <a:lnTo>
                  <a:pt x="1006602" y="0"/>
                </a:lnTo>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92" name="Freeform 1192"/>
          <p:cNvSpPr/>
          <p:nvPr/>
        </p:nvSpPr>
        <p:spPr>
          <a:xfrm>
            <a:off x="6361176" y="6030468"/>
            <a:ext cx="266700" cy="251460"/>
          </a:xfrm>
          <a:custGeom>
            <a:avLst/>
            <a:gdLst/>
            <a:ahLst/>
            <a:cxnLst/>
            <a:rect l="0" t="0" r="0" b="0"/>
            <a:pathLst>
              <a:path w="266700" h="251460">
                <a:moveTo>
                  <a:pt x="0" y="125731"/>
                </a:moveTo>
                <a:cubicBezTo>
                  <a:pt x="0" y="56287"/>
                  <a:pt x="59689" y="0"/>
                  <a:pt x="133350" y="0"/>
                </a:cubicBezTo>
                <a:cubicBezTo>
                  <a:pt x="207009" y="0"/>
                  <a:pt x="266700" y="56287"/>
                  <a:pt x="266700" y="125731"/>
                </a:cubicBezTo>
                <a:cubicBezTo>
                  <a:pt x="266700" y="195174"/>
                  <a:pt x="207009" y="251460"/>
                  <a:pt x="133350" y="251460"/>
                </a:cubicBezTo>
                <a:cubicBezTo>
                  <a:pt x="59689" y="251460"/>
                  <a:pt x="0" y="195174"/>
                  <a:pt x="0" y="125731"/>
                </a:cubicBezTo>
                <a:close/>
                <a:moveTo>
                  <a:pt x="-5659375" y="827532"/>
                </a:moveTo>
              </a:path>
            </a:pathLst>
          </a:custGeom>
          <a:solidFill>
            <a:srgbClr val="55C8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93" name="Freeform 1193"/>
          <p:cNvSpPr/>
          <p:nvPr/>
        </p:nvSpPr>
        <p:spPr>
          <a:xfrm>
            <a:off x="757427" y="5975604"/>
            <a:ext cx="4835653" cy="361188"/>
          </a:xfrm>
          <a:custGeom>
            <a:avLst/>
            <a:gdLst/>
            <a:ahLst/>
            <a:cxnLst/>
            <a:rect l="0" t="0" r="0" b="0"/>
            <a:pathLst>
              <a:path w="4835653" h="361188">
                <a:moveTo>
                  <a:pt x="0" y="361188"/>
                </a:moveTo>
                <a:lnTo>
                  <a:pt x="4835653" y="361188"/>
                </a:lnTo>
                <a:lnTo>
                  <a:pt x="4835653" y="0"/>
                </a:lnTo>
                <a:lnTo>
                  <a:pt x="0" y="0"/>
                </a:lnTo>
                <a:lnTo>
                  <a:pt x="0" y="361188"/>
                </a:lnTo>
                <a:close/>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94" name="Freeform 1194"/>
          <p:cNvSpPr/>
          <p:nvPr/>
        </p:nvSpPr>
        <p:spPr>
          <a:xfrm rot="10800000" flipV="1">
            <a:off x="146605" y="417663"/>
            <a:ext cx="618706" cy="260530"/>
          </a:xfrm>
          <a:custGeom>
            <a:avLst/>
            <a:gdLst/>
            <a:ahLst/>
            <a:cxnLst/>
            <a:rect l="0" t="0" r="0" b="0"/>
            <a:pathLst>
              <a:path w="2201432" h="926973">
                <a:moveTo>
                  <a:pt x="1511821" y="328346"/>
                </a:moveTo>
                <a:cubicBezTo>
                  <a:pt x="1116166" y="110960"/>
                  <a:pt x="1056018" y="253378"/>
                  <a:pt x="877558" y="192888"/>
                </a:cubicBezTo>
                <a:cubicBezTo>
                  <a:pt x="677127" y="124955"/>
                  <a:pt x="650380" y="392417"/>
                  <a:pt x="1031063" y="429616"/>
                </a:cubicBezTo>
                <a:cubicBezTo>
                  <a:pt x="1424699" y="468071"/>
                  <a:pt x="845160" y="655714"/>
                  <a:pt x="603683" y="481571"/>
                </a:cubicBezTo>
                <a:cubicBezTo>
                  <a:pt x="126760" y="137592"/>
                  <a:pt x="0" y="309055"/>
                  <a:pt x="158027" y="416497"/>
                </a:cubicBezTo>
                <a:cubicBezTo>
                  <a:pt x="313056" y="521907"/>
                  <a:pt x="386119" y="659105"/>
                  <a:pt x="499238" y="723290"/>
                </a:cubicBezTo>
                <a:cubicBezTo>
                  <a:pt x="603695" y="782561"/>
                  <a:pt x="672631" y="802005"/>
                  <a:pt x="803288" y="836206"/>
                </a:cubicBezTo>
                <a:cubicBezTo>
                  <a:pt x="1114375" y="917664"/>
                  <a:pt x="1467245" y="926973"/>
                  <a:pt x="1673746" y="829666"/>
                </a:cubicBezTo>
                <a:cubicBezTo>
                  <a:pt x="1687970" y="822909"/>
                  <a:pt x="1941970" y="699935"/>
                  <a:pt x="2177936" y="586385"/>
                </a:cubicBezTo>
                <a:lnTo>
                  <a:pt x="2177936" y="586385"/>
                </a:lnTo>
                <a:cubicBezTo>
                  <a:pt x="2184921" y="582994"/>
                  <a:pt x="2190890" y="577685"/>
                  <a:pt x="2195082" y="571081"/>
                </a:cubicBezTo>
                <a:cubicBezTo>
                  <a:pt x="2199273" y="564452"/>
                  <a:pt x="2201432" y="556806"/>
                  <a:pt x="2201432" y="548996"/>
                </a:cubicBezTo>
                <a:lnTo>
                  <a:pt x="2201432" y="13767"/>
                </a:lnTo>
                <a:lnTo>
                  <a:pt x="2201432" y="13780"/>
                </a:lnTo>
                <a:cubicBezTo>
                  <a:pt x="2201432" y="9690"/>
                  <a:pt x="2199527" y="5817"/>
                  <a:pt x="2196352" y="3327"/>
                </a:cubicBezTo>
                <a:cubicBezTo>
                  <a:pt x="2193049" y="838"/>
                  <a:pt x="2188858" y="0"/>
                  <a:pt x="2184921" y="1080"/>
                </a:cubicBezTo>
                <a:cubicBezTo>
                  <a:pt x="1935748" y="73889"/>
                  <a:pt x="1627645" y="392024"/>
                  <a:pt x="1511821" y="328333"/>
                </a:cubicBezTo>
                <a:close/>
                <a:moveTo>
                  <a:pt x="773037" y="1149248"/>
                </a:moveTo>
              </a:path>
            </a:pathLst>
          </a:custGeom>
          <a:solidFill>
            <a:srgbClr val="55C8FF">
              <a:alpha val="100000"/>
            </a:srgbClr>
          </a:solidFill>
          <a:ln w="3569">
            <a:noFill/>
          </a:ln>
        </p:spPr>
        <p:style>
          <a:lnRef idx="2">
            <a:schemeClr val="accent1">
              <a:shade val="50000"/>
            </a:schemeClr>
          </a:lnRef>
          <a:fillRef idx="1">
            <a:schemeClr val="accent1"/>
          </a:fillRef>
          <a:effectRef idx="0">
            <a:schemeClr val="accent1"/>
          </a:effectRef>
          <a:fontRef idx="minor">
            <a:schemeClr val="lt1"/>
          </a:fontRef>
        </p:style>
      </p:sp>
      <p:pic>
        <p:nvPicPr>
          <p:cNvPr id="1195" name="Picture 119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127401" y="125059"/>
            <a:ext cx="616798" cy="314862"/>
          </a:xfrm>
          <a:prstGeom prst="rect">
            <a:avLst/>
          </a:prstGeom>
          <a:noFill/>
        </p:spPr>
      </p:pic>
      <p:pic>
        <p:nvPicPr>
          <p:cNvPr id="1196" name="Picture 119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555838" y="1480169"/>
            <a:ext cx="1165478" cy="1044961"/>
          </a:xfrm>
          <a:prstGeom prst="rect">
            <a:avLst/>
          </a:prstGeom>
          <a:noFill/>
        </p:spPr>
      </p:pic>
      <p:sp>
        <p:nvSpPr>
          <p:cNvPr id="1197" name="Freeform 1197"/>
          <p:cNvSpPr/>
          <p:nvPr/>
        </p:nvSpPr>
        <p:spPr>
          <a:xfrm>
            <a:off x="294391" y="2270425"/>
            <a:ext cx="74426" cy="314328"/>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1198" name="Freeform 1198"/>
          <p:cNvSpPr/>
          <p:nvPr/>
        </p:nvSpPr>
        <p:spPr>
          <a:xfrm>
            <a:off x="215039" y="1958867"/>
            <a:ext cx="233130" cy="395981"/>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1199" name="Freeform 1199"/>
          <p:cNvSpPr/>
          <p:nvPr/>
        </p:nvSpPr>
        <p:spPr>
          <a:xfrm>
            <a:off x="88651" y="2179749"/>
            <a:ext cx="74426" cy="315077"/>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1200" name="Freeform 1200"/>
          <p:cNvSpPr/>
          <p:nvPr/>
        </p:nvSpPr>
        <p:spPr>
          <a:xfrm>
            <a:off x="9299" y="1867449"/>
            <a:ext cx="233130" cy="396925"/>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1201" name="Freeform 1201"/>
          <p:cNvSpPr/>
          <p:nvPr/>
        </p:nvSpPr>
        <p:spPr>
          <a:xfrm>
            <a:off x="2927715" y="1895942"/>
            <a:ext cx="322943" cy="432429"/>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91137">
            <a:noFill/>
          </a:ln>
        </p:spPr>
        <p:style>
          <a:lnRef idx="2">
            <a:schemeClr val="accent1">
              <a:shade val="50000"/>
            </a:schemeClr>
          </a:lnRef>
          <a:fillRef idx="1">
            <a:schemeClr val="accent1"/>
          </a:fillRef>
          <a:effectRef idx="0">
            <a:schemeClr val="accent1"/>
          </a:effectRef>
          <a:fontRef idx="minor">
            <a:schemeClr val="lt1"/>
          </a:fontRef>
        </p:style>
      </p:sp>
      <p:sp>
        <p:nvSpPr>
          <p:cNvPr id="1202" name="Freeform 1202"/>
          <p:cNvSpPr/>
          <p:nvPr/>
        </p:nvSpPr>
        <p:spPr>
          <a:xfrm>
            <a:off x="3051931" y="2269439"/>
            <a:ext cx="46552" cy="242037"/>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91137">
            <a:noFill/>
          </a:ln>
        </p:spPr>
        <p:style>
          <a:lnRef idx="2">
            <a:schemeClr val="accent1">
              <a:shade val="50000"/>
            </a:schemeClr>
          </a:lnRef>
          <a:fillRef idx="1">
            <a:schemeClr val="accent1"/>
          </a:fillRef>
          <a:effectRef idx="0">
            <a:schemeClr val="accent1"/>
          </a:effectRef>
          <a:fontRef idx="minor">
            <a:schemeClr val="lt1"/>
          </a:fontRef>
        </p:style>
      </p:sp>
      <p:sp>
        <p:nvSpPr>
          <p:cNvPr id="1203" name="Freeform 1203"/>
          <p:cNvSpPr/>
          <p:nvPr/>
        </p:nvSpPr>
        <p:spPr>
          <a:xfrm>
            <a:off x="3197925" y="1647759"/>
            <a:ext cx="551750" cy="737242"/>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155709">
            <a:noFill/>
          </a:ln>
        </p:spPr>
        <p:style>
          <a:lnRef idx="2">
            <a:schemeClr val="accent1">
              <a:shade val="50000"/>
            </a:schemeClr>
          </a:lnRef>
          <a:fillRef idx="1">
            <a:schemeClr val="accent1"/>
          </a:fillRef>
          <a:effectRef idx="0">
            <a:schemeClr val="accent1"/>
          </a:effectRef>
          <a:fontRef idx="minor">
            <a:schemeClr val="lt1"/>
          </a:fontRef>
        </p:style>
      </p:sp>
      <p:sp>
        <p:nvSpPr>
          <p:cNvPr id="1204" name="Freeform 1204"/>
          <p:cNvSpPr/>
          <p:nvPr/>
        </p:nvSpPr>
        <p:spPr>
          <a:xfrm>
            <a:off x="3410148" y="2284530"/>
            <a:ext cx="79534" cy="412645"/>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155709">
            <a:noFill/>
          </a:ln>
        </p:spPr>
        <p:style>
          <a:lnRef idx="2">
            <a:schemeClr val="accent1">
              <a:shade val="50000"/>
            </a:schemeClr>
          </a:lnRef>
          <a:fillRef idx="1">
            <a:schemeClr val="accent1"/>
          </a:fillRef>
          <a:effectRef idx="0">
            <a:schemeClr val="accent1"/>
          </a:effectRef>
          <a:fontRef idx="minor">
            <a:schemeClr val="lt1"/>
          </a:fontRef>
        </p:style>
      </p:sp>
      <p:pic>
        <p:nvPicPr>
          <p:cNvPr id="1205" name="Picture 120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1817578" y="2022553"/>
            <a:ext cx="414198" cy="467546"/>
          </a:xfrm>
          <a:prstGeom prst="rect">
            <a:avLst/>
          </a:prstGeom>
          <a:noFill/>
        </p:spPr>
      </p:pic>
      <p:sp>
        <p:nvSpPr>
          <p:cNvPr id="1206" name="Freeform 1206"/>
          <p:cNvSpPr/>
          <p:nvPr/>
        </p:nvSpPr>
        <p:spPr>
          <a:xfrm>
            <a:off x="2367147" y="2197012"/>
            <a:ext cx="177756" cy="309529"/>
          </a:xfrm>
          <a:custGeom>
            <a:avLst/>
            <a:gdLst/>
            <a:ahLst/>
            <a:cxnLst/>
            <a:rect l="0" t="0" r="0" b="0"/>
            <a:pathLst>
              <a:path w="512061" h="889845">
                <a:moveTo>
                  <a:pt x="458950" y="242570"/>
                </a:moveTo>
                <a:cubicBezTo>
                  <a:pt x="428901" y="138176"/>
                  <a:pt x="382838" y="0"/>
                  <a:pt x="256105" y="0"/>
                </a:cubicBezTo>
                <a:cubicBezTo>
                  <a:pt x="129385" y="0"/>
                  <a:pt x="79828" y="136894"/>
                  <a:pt x="53204" y="242570"/>
                </a:cubicBezTo>
                <a:lnTo>
                  <a:pt x="0" y="439522"/>
                </a:lnTo>
                <a:cubicBezTo>
                  <a:pt x="0" y="506591"/>
                  <a:pt x="69552" y="564261"/>
                  <a:pt x="156575" y="590334"/>
                </a:cubicBezTo>
                <a:lnTo>
                  <a:pt x="156575" y="804978"/>
                </a:lnTo>
                <a:cubicBezTo>
                  <a:pt x="156575" y="851849"/>
                  <a:pt x="201127" y="889845"/>
                  <a:pt x="256042" y="889845"/>
                </a:cubicBezTo>
                <a:cubicBezTo>
                  <a:pt x="310969" y="889845"/>
                  <a:pt x="355483" y="851788"/>
                  <a:pt x="355483" y="804978"/>
                </a:cubicBezTo>
                <a:lnTo>
                  <a:pt x="355483" y="590334"/>
                </a:lnTo>
                <a:cubicBezTo>
                  <a:pt x="442516" y="564287"/>
                  <a:pt x="512061" y="506616"/>
                  <a:pt x="512061" y="439522"/>
                </a:cubicBezTo>
                <a:close/>
                <a:moveTo>
                  <a:pt x="647456" y="891108"/>
                </a:moveTo>
              </a:path>
            </a:pathLst>
          </a:custGeom>
          <a:solidFill>
            <a:srgbClr val="FFFFFF">
              <a:alpha val="100000"/>
            </a:srgbClr>
          </a:solidFill>
          <a:ln w="4408">
            <a:noFill/>
          </a:ln>
        </p:spPr>
        <p:style>
          <a:lnRef idx="2">
            <a:schemeClr val="accent1">
              <a:shade val="50000"/>
            </a:schemeClr>
          </a:lnRef>
          <a:fillRef idx="1">
            <a:schemeClr val="accent1"/>
          </a:fillRef>
          <a:effectRef idx="0">
            <a:schemeClr val="accent1"/>
          </a:effectRef>
          <a:fontRef idx="minor">
            <a:schemeClr val="lt1"/>
          </a:fontRef>
        </p:style>
      </p:sp>
      <p:sp>
        <p:nvSpPr>
          <p:cNvPr id="1207" name="Freeform 1207"/>
          <p:cNvSpPr/>
          <p:nvPr/>
        </p:nvSpPr>
        <p:spPr>
          <a:xfrm>
            <a:off x="2395635" y="2070207"/>
            <a:ext cx="120837" cy="121079"/>
          </a:xfrm>
          <a:custGeom>
            <a:avLst/>
            <a:gdLst/>
            <a:ahLst/>
            <a:cxnLst/>
            <a:rect l="0" t="0" r="0" b="0"/>
            <a:pathLst>
              <a:path w="348095" h="348082">
                <a:moveTo>
                  <a:pt x="174092" y="348082"/>
                </a:moveTo>
                <a:cubicBezTo>
                  <a:pt x="270206" y="348057"/>
                  <a:pt x="348095" y="270117"/>
                  <a:pt x="348069" y="174016"/>
                </a:cubicBezTo>
                <a:cubicBezTo>
                  <a:pt x="348044" y="77902"/>
                  <a:pt x="270117" y="0"/>
                  <a:pt x="174003" y="26"/>
                </a:cubicBezTo>
                <a:cubicBezTo>
                  <a:pt x="77902" y="51"/>
                  <a:pt x="17" y="77966"/>
                  <a:pt x="17" y="174054"/>
                </a:cubicBezTo>
                <a:cubicBezTo>
                  <a:pt x="0" y="270155"/>
                  <a:pt x="77890" y="348069"/>
                  <a:pt x="173978" y="348082"/>
                </a:cubicBezTo>
                <a:cubicBezTo>
                  <a:pt x="174016" y="348082"/>
                  <a:pt x="174054" y="348082"/>
                  <a:pt x="174092" y="348082"/>
                </a:cubicBezTo>
                <a:close/>
                <a:moveTo>
                  <a:pt x="824421" y="1255649"/>
                </a:moveTo>
              </a:path>
            </a:pathLst>
          </a:custGeom>
          <a:solidFill>
            <a:srgbClr val="FFFFFF">
              <a:alpha val="100000"/>
            </a:srgbClr>
          </a:solidFill>
          <a:ln w="4408">
            <a:noFill/>
          </a:ln>
        </p:spPr>
        <p:style>
          <a:lnRef idx="2">
            <a:schemeClr val="accent1">
              <a:shade val="50000"/>
            </a:schemeClr>
          </a:lnRef>
          <a:fillRef idx="1">
            <a:schemeClr val="accent1"/>
          </a:fillRef>
          <a:effectRef idx="0">
            <a:schemeClr val="accent1"/>
          </a:effectRef>
          <a:fontRef idx="minor">
            <a:schemeClr val="lt1"/>
          </a:fontRef>
        </p:style>
      </p:sp>
      <p:sp>
        <p:nvSpPr>
          <p:cNvPr id="1208" name="Freeform 1208"/>
          <p:cNvSpPr/>
          <p:nvPr/>
        </p:nvSpPr>
        <p:spPr>
          <a:xfrm>
            <a:off x="2571740" y="2092809"/>
            <a:ext cx="122064" cy="117414"/>
          </a:xfrm>
          <a:custGeom>
            <a:avLst/>
            <a:gdLst/>
            <a:ahLst/>
            <a:cxnLst/>
            <a:rect l="0" t="0" r="0" b="0"/>
            <a:pathLst>
              <a:path w="348484" h="348476">
                <a:moveTo>
                  <a:pt x="174279" y="348476"/>
                </a:moveTo>
                <a:cubicBezTo>
                  <a:pt x="270494" y="348450"/>
                  <a:pt x="348484" y="270421"/>
                  <a:pt x="348459" y="174206"/>
                </a:cubicBezTo>
                <a:cubicBezTo>
                  <a:pt x="348434" y="77978"/>
                  <a:pt x="270405" y="0"/>
                  <a:pt x="174190" y="26"/>
                </a:cubicBezTo>
                <a:cubicBezTo>
                  <a:pt x="77986" y="51"/>
                  <a:pt x="10" y="78042"/>
                  <a:pt x="10" y="174244"/>
                </a:cubicBezTo>
                <a:cubicBezTo>
                  <a:pt x="0" y="270460"/>
                  <a:pt x="77990" y="348463"/>
                  <a:pt x="174202" y="348476"/>
                </a:cubicBezTo>
                <a:cubicBezTo>
                  <a:pt x="174228" y="348476"/>
                  <a:pt x="174253" y="348476"/>
                  <a:pt x="174279" y="348476"/>
                </a:cubicBezTo>
                <a:close/>
                <a:moveTo>
                  <a:pt x="875280" y="1256360"/>
                </a:moveTo>
              </a:path>
            </a:pathLst>
          </a:custGeom>
          <a:solidFill>
            <a:srgbClr val="FFFFFF">
              <a:alpha val="100000"/>
            </a:srgbClr>
          </a:solidFill>
          <a:ln w="4279">
            <a:noFill/>
          </a:ln>
        </p:spPr>
        <p:style>
          <a:lnRef idx="2">
            <a:schemeClr val="accent1">
              <a:shade val="50000"/>
            </a:schemeClr>
          </a:lnRef>
          <a:fillRef idx="1">
            <a:schemeClr val="accent1"/>
          </a:fillRef>
          <a:effectRef idx="0">
            <a:schemeClr val="accent1"/>
          </a:effectRef>
          <a:fontRef idx="minor">
            <a:schemeClr val="lt1"/>
          </a:fontRef>
        </p:style>
      </p:sp>
      <p:sp>
        <p:nvSpPr>
          <p:cNvPr id="1209" name="Freeform 1209"/>
          <p:cNvSpPr/>
          <p:nvPr/>
        </p:nvSpPr>
        <p:spPr>
          <a:xfrm>
            <a:off x="2560822" y="2215773"/>
            <a:ext cx="143948" cy="300167"/>
          </a:xfrm>
          <a:custGeom>
            <a:avLst/>
            <a:gdLst/>
            <a:ahLst/>
            <a:cxnLst/>
            <a:rect l="0" t="0" r="0" b="0"/>
            <a:pathLst>
              <a:path w="410961" h="890868">
                <a:moveTo>
                  <a:pt x="328690" y="0"/>
                </a:moveTo>
                <a:lnTo>
                  <a:pt x="82113" y="0"/>
                </a:lnTo>
                <a:cubicBezTo>
                  <a:pt x="36752" y="39"/>
                  <a:pt x="0" y="36830"/>
                  <a:pt x="0" y="82182"/>
                </a:cubicBezTo>
                <a:lnTo>
                  <a:pt x="0" y="447079"/>
                </a:lnTo>
                <a:cubicBezTo>
                  <a:pt x="9" y="492468"/>
                  <a:pt x="36801" y="529260"/>
                  <a:pt x="82190" y="529273"/>
                </a:cubicBezTo>
                <a:lnTo>
                  <a:pt x="105903" y="529273"/>
                </a:lnTo>
                <a:lnTo>
                  <a:pt x="105903" y="805904"/>
                </a:lnTo>
                <a:cubicBezTo>
                  <a:pt x="105903" y="852828"/>
                  <a:pt x="150509" y="890868"/>
                  <a:pt x="205513" y="890868"/>
                </a:cubicBezTo>
                <a:cubicBezTo>
                  <a:pt x="260517" y="890868"/>
                  <a:pt x="305056" y="852767"/>
                  <a:pt x="305056" y="805904"/>
                </a:cubicBezTo>
                <a:lnTo>
                  <a:pt x="305056" y="529248"/>
                </a:lnTo>
                <a:lnTo>
                  <a:pt x="328741" y="529248"/>
                </a:lnTo>
                <a:cubicBezTo>
                  <a:pt x="374131" y="529248"/>
                  <a:pt x="410923" y="492456"/>
                  <a:pt x="410936" y="447066"/>
                </a:cubicBezTo>
                <a:lnTo>
                  <a:pt x="410936" y="82182"/>
                </a:lnTo>
                <a:cubicBezTo>
                  <a:pt x="410961" y="36818"/>
                  <a:pt x="374194" y="26"/>
                  <a:pt x="328830" y="0"/>
                </a:cubicBezTo>
                <a:cubicBezTo>
                  <a:pt x="328817" y="0"/>
                  <a:pt x="328792" y="0"/>
                  <a:pt x="328767" y="0"/>
                </a:cubicBezTo>
                <a:close/>
                <a:moveTo>
                  <a:pt x="889980" y="891413"/>
                </a:moveTo>
              </a:path>
            </a:pathLst>
          </a:custGeom>
          <a:solidFill>
            <a:srgbClr val="FFFFFF">
              <a:alpha val="100000"/>
            </a:srgbClr>
          </a:solidFill>
          <a:ln w="4279">
            <a:noFill/>
          </a:ln>
        </p:spPr>
        <p:style>
          <a:lnRef idx="2">
            <a:schemeClr val="accent1">
              <a:shade val="50000"/>
            </a:schemeClr>
          </a:lnRef>
          <a:fillRef idx="1">
            <a:schemeClr val="accent1"/>
          </a:fillRef>
          <a:effectRef idx="0">
            <a:schemeClr val="accent1"/>
          </a:effectRef>
          <a:fontRef idx="minor">
            <a:schemeClr val="lt1"/>
          </a:fontRef>
        </p:style>
      </p:sp>
      <p:sp>
        <p:nvSpPr>
          <p:cNvPr id="1210" name="Freeform 1210"/>
          <p:cNvSpPr/>
          <p:nvPr/>
        </p:nvSpPr>
        <p:spPr>
          <a:xfrm>
            <a:off x="2222268" y="2292806"/>
            <a:ext cx="130655" cy="227567"/>
          </a:xfrm>
          <a:custGeom>
            <a:avLst/>
            <a:gdLst/>
            <a:ahLst/>
            <a:cxnLst/>
            <a:rect l="0" t="0" r="0" b="0"/>
            <a:pathLst>
              <a:path w="512061" h="889845">
                <a:moveTo>
                  <a:pt x="458950" y="242570"/>
                </a:moveTo>
                <a:cubicBezTo>
                  <a:pt x="428901" y="138176"/>
                  <a:pt x="382838" y="0"/>
                  <a:pt x="256105" y="0"/>
                </a:cubicBezTo>
                <a:cubicBezTo>
                  <a:pt x="129385" y="0"/>
                  <a:pt x="79828" y="136894"/>
                  <a:pt x="53204" y="242570"/>
                </a:cubicBezTo>
                <a:lnTo>
                  <a:pt x="0" y="439522"/>
                </a:lnTo>
                <a:cubicBezTo>
                  <a:pt x="0" y="506591"/>
                  <a:pt x="69552" y="564261"/>
                  <a:pt x="156575" y="590334"/>
                </a:cubicBezTo>
                <a:lnTo>
                  <a:pt x="156575" y="804978"/>
                </a:lnTo>
                <a:cubicBezTo>
                  <a:pt x="156575" y="851849"/>
                  <a:pt x="201127" y="889845"/>
                  <a:pt x="256042" y="889845"/>
                </a:cubicBezTo>
                <a:cubicBezTo>
                  <a:pt x="310969" y="889845"/>
                  <a:pt x="355483" y="851788"/>
                  <a:pt x="355483" y="804978"/>
                </a:cubicBezTo>
                <a:lnTo>
                  <a:pt x="355483" y="590334"/>
                </a:lnTo>
                <a:cubicBezTo>
                  <a:pt x="442516" y="564287"/>
                  <a:pt x="512061" y="506616"/>
                  <a:pt x="512061" y="439522"/>
                </a:cubicBezTo>
                <a:close/>
                <a:moveTo>
                  <a:pt x="647456" y="891108"/>
                </a:moveTo>
              </a:path>
            </a:pathLst>
          </a:custGeom>
          <a:solidFill>
            <a:srgbClr val="FFFFFF">
              <a:alpha val="100000"/>
            </a:srgbClr>
          </a:solidFill>
          <a:ln w="3240">
            <a:noFill/>
          </a:ln>
        </p:spPr>
        <p:style>
          <a:lnRef idx="2">
            <a:schemeClr val="accent1">
              <a:shade val="50000"/>
            </a:schemeClr>
          </a:lnRef>
          <a:fillRef idx="1">
            <a:schemeClr val="accent1"/>
          </a:fillRef>
          <a:effectRef idx="0">
            <a:schemeClr val="accent1"/>
          </a:effectRef>
          <a:fontRef idx="minor">
            <a:schemeClr val="lt1"/>
          </a:fontRef>
        </p:style>
      </p:sp>
      <p:sp>
        <p:nvSpPr>
          <p:cNvPr id="1211" name="Freeform 1211"/>
          <p:cNvSpPr/>
          <p:nvPr/>
        </p:nvSpPr>
        <p:spPr>
          <a:xfrm>
            <a:off x="2243207" y="2199580"/>
            <a:ext cx="88818" cy="89017"/>
          </a:xfrm>
          <a:custGeom>
            <a:avLst/>
            <a:gdLst/>
            <a:ahLst/>
            <a:cxnLst/>
            <a:rect l="0" t="0" r="0" b="0"/>
            <a:pathLst>
              <a:path w="348095" h="348082">
                <a:moveTo>
                  <a:pt x="174092" y="348082"/>
                </a:moveTo>
                <a:cubicBezTo>
                  <a:pt x="270206" y="348057"/>
                  <a:pt x="348095" y="270117"/>
                  <a:pt x="348069" y="174016"/>
                </a:cubicBezTo>
                <a:cubicBezTo>
                  <a:pt x="348044" y="77902"/>
                  <a:pt x="270117" y="0"/>
                  <a:pt x="174003" y="26"/>
                </a:cubicBezTo>
                <a:cubicBezTo>
                  <a:pt x="77902" y="51"/>
                  <a:pt x="17" y="77966"/>
                  <a:pt x="17" y="174054"/>
                </a:cubicBezTo>
                <a:cubicBezTo>
                  <a:pt x="0" y="270155"/>
                  <a:pt x="77890" y="348069"/>
                  <a:pt x="173978" y="348082"/>
                </a:cubicBezTo>
                <a:cubicBezTo>
                  <a:pt x="174016" y="348082"/>
                  <a:pt x="174054" y="348082"/>
                  <a:pt x="174092" y="348082"/>
                </a:cubicBezTo>
                <a:close/>
                <a:moveTo>
                  <a:pt x="824421" y="1255649"/>
                </a:moveTo>
              </a:path>
            </a:pathLst>
          </a:custGeom>
          <a:solidFill>
            <a:srgbClr val="FFFFFF">
              <a:alpha val="100000"/>
            </a:srgbClr>
          </a:solidFill>
          <a:ln w="3240">
            <a:noFill/>
          </a:ln>
        </p:spPr>
        <p:style>
          <a:lnRef idx="2">
            <a:schemeClr val="accent1">
              <a:shade val="50000"/>
            </a:schemeClr>
          </a:lnRef>
          <a:fillRef idx="1">
            <a:schemeClr val="accent1"/>
          </a:fillRef>
          <a:effectRef idx="0">
            <a:schemeClr val="accent1"/>
          </a:effectRef>
          <a:fontRef idx="minor">
            <a:schemeClr val="lt1"/>
          </a:fontRef>
        </p:style>
      </p:sp>
      <p:pic>
        <p:nvPicPr>
          <p:cNvPr id="1212" name="Picture 121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3827358" y="2041200"/>
            <a:ext cx="419526" cy="433761"/>
          </a:xfrm>
          <a:prstGeom prst="rect">
            <a:avLst/>
          </a:prstGeom>
          <a:noFill/>
        </p:spPr>
      </p:pic>
      <p:pic>
        <p:nvPicPr>
          <p:cNvPr id="1213" name="Picture 1213"/>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4401879" y="1888343"/>
            <a:ext cx="460415" cy="527300"/>
          </a:xfrm>
          <a:prstGeom prst="rect">
            <a:avLst/>
          </a:prstGeom>
          <a:noFill/>
        </p:spPr>
      </p:pic>
      <p:sp>
        <p:nvSpPr>
          <p:cNvPr id="1214" name="Freeform 1214"/>
          <p:cNvSpPr/>
          <p:nvPr/>
        </p:nvSpPr>
        <p:spPr>
          <a:xfrm>
            <a:off x="4438687" y="2432371"/>
            <a:ext cx="76436" cy="38133"/>
          </a:xfrm>
          <a:custGeom>
            <a:avLst/>
            <a:gdLst/>
            <a:ahLst/>
            <a:cxnLst/>
            <a:rect l="0" t="0" r="0" b="0"/>
            <a:pathLst>
              <a:path w="225806" h="112649">
                <a:moveTo>
                  <a:pt x="19749" y="112649"/>
                </a:moveTo>
                <a:lnTo>
                  <a:pt x="206540" y="112649"/>
                </a:lnTo>
                <a:cubicBezTo>
                  <a:pt x="217501" y="112649"/>
                  <a:pt x="225806" y="104369"/>
                  <a:pt x="225806" y="93396"/>
                </a:cubicBezTo>
                <a:lnTo>
                  <a:pt x="225806" y="0"/>
                </a:lnTo>
                <a:lnTo>
                  <a:pt x="0" y="0"/>
                </a:lnTo>
                <a:lnTo>
                  <a:pt x="0" y="93396"/>
                </a:lnTo>
                <a:cubicBezTo>
                  <a:pt x="0" y="104115"/>
                  <a:pt x="9030" y="112649"/>
                  <a:pt x="19749" y="112649"/>
                </a:cubicBezTo>
                <a:close/>
                <a:moveTo>
                  <a:pt x="-290804" y="472516"/>
                </a:moveTo>
              </a:path>
            </a:pathLst>
          </a:custGeom>
          <a:solidFill>
            <a:srgbClr val="FFFFFF">
              <a:alpha val="100000"/>
            </a:srgbClr>
          </a:solidFill>
          <a:ln w="4299">
            <a:noFill/>
          </a:ln>
        </p:spPr>
        <p:style>
          <a:lnRef idx="2">
            <a:schemeClr val="accent1">
              <a:shade val="50000"/>
            </a:schemeClr>
          </a:lnRef>
          <a:fillRef idx="1">
            <a:schemeClr val="accent1"/>
          </a:fillRef>
          <a:effectRef idx="0">
            <a:schemeClr val="accent1"/>
          </a:effectRef>
          <a:fontRef idx="minor">
            <a:schemeClr val="lt1"/>
          </a:fontRef>
        </p:style>
      </p:sp>
      <p:sp>
        <p:nvSpPr>
          <p:cNvPr id="1215" name="Freeform 1215"/>
          <p:cNvSpPr/>
          <p:nvPr/>
        </p:nvSpPr>
        <p:spPr>
          <a:xfrm>
            <a:off x="4749059" y="2432371"/>
            <a:ext cx="76436" cy="38133"/>
          </a:xfrm>
          <a:custGeom>
            <a:avLst/>
            <a:gdLst/>
            <a:ahLst/>
            <a:cxnLst/>
            <a:rect l="0" t="0" r="0" b="0"/>
            <a:pathLst>
              <a:path w="225806" h="112649">
                <a:moveTo>
                  <a:pt x="19177" y="112649"/>
                </a:moveTo>
                <a:lnTo>
                  <a:pt x="205993" y="112649"/>
                </a:lnTo>
                <a:cubicBezTo>
                  <a:pt x="216915" y="112649"/>
                  <a:pt x="225806" y="104369"/>
                  <a:pt x="225806" y="93396"/>
                </a:cubicBezTo>
                <a:lnTo>
                  <a:pt x="225806" y="0"/>
                </a:lnTo>
                <a:lnTo>
                  <a:pt x="0" y="0"/>
                </a:lnTo>
                <a:lnTo>
                  <a:pt x="0" y="93396"/>
                </a:lnTo>
                <a:cubicBezTo>
                  <a:pt x="0" y="104115"/>
                  <a:pt x="8255" y="112649"/>
                  <a:pt x="19177" y="112649"/>
                </a:cubicBezTo>
                <a:close/>
                <a:moveTo>
                  <a:pt x="-1207694" y="472516"/>
                </a:moveTo>
              </a:path>
            </a:pathLst>
          </a:custGeom>
          <a:solidFill>
            <a:srgbClr val="FFFFFF">
              <a:alpha val="100000"/>
            </a:srgbClr>
          </a:solidFill>
          <a:ln w="4299">
            <a:noFill/>
          </a:ln>
        </p:spPr>
        <p:style>
          <a:lnRef idx="2">
            <a:schemeClr val="accent1">
              <a:shade val="50000"/>
            </a:schemeClr>
          </a:lnRef>
          <a:fillRef idx="1">
            <a:schemeClr val="accent1"/>
          </a:fillRef>
          <a:effectRef idx="0">
            <a:schemeClr val="accent1"/>
          </a:effectRef>
          <a:fontRef idx="minor">
            <a:schemeClr val="lt1"/>
          </a:fontRef>
        </p:style>
      </p:sp>
      <p:sp>
        <p:nvSpPr>
          <p:cNvPr id="1216" name="Freeform 1216"/>
          <p:cNvSpPr/>
          <p:nvPr/>
        </p:nvSpPr>
        <p:spPr>
          <a:xfrm>
            <a:off x="4301338" y="1947284"/>
            <a:ext cx="83779" cy="180262"/>
          </a:xfrm>
          <a:custGeom>
            <a:avLst/>
            <a:gdLst/>
            <a:ahLst/>
            <a:cxnLst/>
            <a:rect l="0" t="0" r="0" b="0"/>
            <a:pathLst>
              <a:path w="247498" h="532510">
                <a:moveTo>
                  <a:pt x="44387" y="532510"/>
                </a:moveTo>
                <a:lnTo>
                  <a:pt x="127775" y="532510"/>
                </a:lnTo>
                <a:cubicBezTo>
                  <a:pt x="152400" y="532510"/>
                  <a:pt x="172149" y="512571"/>
                  <a:pt x="172149" y="488188"/>
                </a:cubicBezTo>
                <a:lnTo>
                  <a:pt x="172149" y="250952"/>
                </a:lnTo>
                <a:cubicBezTo>
                  <a:pt x="172149" y="226313"/>
                  <a:pt x="152159" y="206502"/>
                  <a:pt x="127775" y="206502"/>
                </a:cubicBezTo>
                <a:lnTo>
                  <a:pt x="110706" y="206502"/>
                </a:lnTo>
                <a:cubicBezTo>
                  <a:pt x="110706" y="127000"/>
                  <a:pt x="170447" y="60197"/>
                  <a:pt x="247498" y="50546"/>
                </a:cubicBezTo>
                <a:lnTo>
                  <a:pt x="247498" y="0"/>
                </a:lnTo>
                <a:cubicBezTo>
                  <a:pt x="143142" y="11049"/>
                  <a:pt x="61214" y="99313"/>
                  <a:pt x="61214" y="206502"/>
                </a:cubicBezTo>
                <a:lnTo>
                  <a:pt x="44374" y="206502"/>
                </a:lnTo>
                <a:cubicBezTo>
                  <a:pt x="19749" y="206502"/>
                  <a:pt x="0" y="226568"/>
                  <a:pt x="0" y="250952"/>
                </a:cubicBezTo>
                <a:lnTo>
                  <a:pt x="0" y="488188"/>
                </a:lnTo>
                <a:cubicBezTo>
                  <a:pt x="0" y="512571"/>
                  <a:pt x="19990" y="532510"/>
                  <a:pt x="44374" y="532510"/>
                </a:cubicBezTo>
                <a:close/>
                <a:moveTo>
                  <a:pt x="1128078" y="1905507"/>
                </a:moveTo>
              </a:path>
            </a:pathLst>
          </a:custGeom>
          <a:solidFill>
            <a:srgbClr val="FFFFFF">
              <a:alpha val="100000"/>
            </a:srgbClr>
          </a:solidFill>
          <a:ln w="4299">
            <a:noFill/>
          </a:ln>
        </p:spPr>
        <p:style>
          <a:lnRef idx="2">
            <a:schemeClr val="accent1">
              <a:shade val="50000"/>
            </a:schemeClr>
          </a:lnRef>
          <a:fillRef idx="1">
            <a:schemeClr val="accent1"/>
          </a:fillRef>
          <a:effectRef idx="0">
            <a:schemeClr val="accent1"/>
          </a:effectRef>
          <a:fontRef idx="minor">
            <a:schemeClr val="lt1"/>
          </a:fontRef>
        </p:style>
      </p:sp>
      <p:sp>
        <p:nvSpPr>
          <p:cNvPr id="1217" name="Freeform 1217"/>
          <p:cNvSpPr/>
          <p:nvPr/>
        </p:nvSpPr>
        <p:spPr>
          <a:xfrm>
            <a:off x="4879061" y="1947369"/>
            <a:ext cx="82627" cy="180133"/>
          </a:xfrm>
          <a:custGeom>
            <a:avLst/>
            <a:gdLst/>
            <a:ahLst/>
            <a:cxnLst/>
            <a:rect l="0" t="0" r="0" b="0"/>
            <a:pathLst>
              <a:path w="244094" h="532130">
                <a:moveTo>
                  <a:pt x="199771" y="206122"/>
                </a:moveTo>
                <a:lnTo>
                  <a:pt x="182881" y="206122"/>
                </a:lnTo>
                <a:cubicBezTo>
                  <a:pt x="182881" y="100203"/>
                  <a:pt x="102871" y="12193"/>
                  <a:pt x="0" y="0"/>
                </a:cubicBezTo>
                <a:lnTo>
                  <a:pt x="0" y="50547"/>
                </a:lnTo>
                <a:cubicBezTo>
                  <a:pt x="75565" y="61977"/>
                  <a:pt x="133350" y="127509"/>
                  <a:pt x="133350" y="205994"/>
                </a:cubicBezTo>
                <a:lnTo>
                  <a:pt x="116333" y="205994"/>
                </a:lnTo>
                <a:cubicBezTo>
                  <a:pt x="91694" y="205994"/>
                  <a:pt x="72009" y="226060"/>
                  <a:pt x="72009" y="250444"/>
                </a:cubicBezTo>
                <a:lnTo>
                  <a:pt x="72009" y="487680"/>
                </a:lnTo>
                <a:cubicBezTo>
                  <a:pt x="72009" y="512318"/>
                  <a:pt x="91949" y="532130"/>
                  <a:pt x="116333" y="532130"/>
                </a:cubicBezTo>
                <a:lnTo>
                  <a:pt x="199771" y="532130"/>
                </a:lnTo>
                <a:cubicBezTo>
                  <a:pt x="224409" y="532130"/>
                  <a:pt x="244094" y="512065"/>
                  <a:pt x="244094" y="487680"/>
                </a:cubicBezTo>
                <a:lnTo>
                  <a:pt x="244094" y="250444"/>
                </a:lnTo>
                <a:cubicBezTo>
                  <a:pt x="244094" y="226060"/>
                  <a:pt x="224156" y="205994"/>
                  <a:pt x="199771" y="205994"/>
                </a:cubicBezTo>
                <a:close/>
                <a:moveTo>
                  <a:pt x="-252476" y="1905254"/>
                </a:moveTo>
              </a:path>
            </a:pathLst>
          </a:custGeom>
          <a:solidFill>
            <a:srgbClr val="FFFFFF">
              <a:alpha val="100000"/>
            </a:srgbClr>
          </a:solidFill>
          <a:ln w="4299">
            <a:noFill/>
          </a:ln>
        </p:spPr>
        <p:style>
          <a:lnRef idx="2">
            <a:schemeClr val="accent1">
              <a:shade val="50000"/>
            </a:schemeClr>
          </a:lnRef>
          <a:fillRef idx="1">
            <a:schemeClr val="accent1"/>
          </a:fillRef>
          <a:effectRef idx="0">
            <a:schemeClr val="accent1"/>
          </a:effectRef>
          <a:fontRef idx="minor">
            <a:schemeClr val="lt1"/>
          </a:fontRef>
        </p:style>
      </p:sp>
      <p:pic>
        <p:nvPicPr>
          <p:cNvPr id="1218" name="Picture 1218"/>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2006784" y="1548164"/>
            <a:ext cx="610653" cy="404912"/>
          </a:xfrm>
          <a:prstGeom prst="rect">
            <a:avLst/>
          </a:prstGeom>
          <a:noFill/>
        </p:spPr>
      </p:pic>
      <p:sp>
        <p:nvSpPr>
          <p:cNvPr id="1219" name="Rectangle 1219"/>
          <p:cNvSpPr/>
          <p:nvPr/>
        </p:nvSpPr>
        <p:spPr>
          <a:xfrm>
            <a:off x="848867" y="272009"/>
            <a:ext cx="5556008" cy="369332"/>
          </a:xfrm>
          <a:prstGeom prst="rect">
            <a:avLst/>
          </a:prstGeom>
        </p:spPr>
        <p:txBody>
          <a:bodyPr wrap="none" lIns="0" tIns="0" rIns="0" bIns="0" anchor="t">
            <a:spAutoFit/>
          </a:bodyPr>
          <a:lstStyle/>
          <a:p>
            <a:pPr marL="0"/>
            <a:r>
              <a:rPr lang="en-US" sz="2400" b="1" i="0" spc="0" baseline="0" dirty="0">
                <a:solidFill>
                  <a:srgbClr val="000000"/>
                </a:solidFill>
                <a:latin typeface="Calibri-Bold"/>
              </a:rPr>
              <a:t>Sustaina</a:t>
            </a:r>
            <a:r>
              <a:rPr lang="en-US" sz="2400" b="1" i="0" spc="0" baseline="0" dirty="0">
                <a:solidFill>
                  <a:srgbClr val="000000"/>
                </a:solidFill>
                <a:latin typeface="Calibri"/>
              </a:rPr>
              <a:t>b</a:t>
            </a:r>
            <a:r>
              <a:rPr lang="en-US" sz="2400" b="1" i="0" spc="0" baseline="0" dirty="0">
                <a:solidFill>
                  <a:srgbClr val="000000"/>
                </a:solidFill>
                <a:latin typeface="Calibri-Bold"/>
              </a:rPr>
              <a:t>le </a:t>
            </a:r>
            <a:r>
              <a:rPr lang="en-US" sz="2400" b="1" dirty="0">
                <a:solidFill>
                  <a:srgbClr val="000000"/>
                </a:solidFill>
                <a:latin typeface="Calibri-Bold"/>
              </a:rPr>
              <a:t>Practices</a:t>
            </a:r>
            <a:r>
              <a:rPr lang="en-US" sz="2400" b="1" i="0" spc="0" baseline="0" dirty="0">
                <a:solidFill>
                  <a:srgbClr val="000000"/>
                </a:solidFill>
                <a:latin typeface="Calibri-Bold"/>
              </a:rPr>
              <a:t> in </a:t>
            </a:r>
            <a:r>
              <a:rPr lang="en-US" sz="2400" b="1" i="0" spc="0" baseline="0" dirty="0">
                <a:solidFill>
                  <a:srgbClr val="000000"/>
                </a:solidFill>
                <a:latin typeface="Calibri"/>
              </a:rPr>
              <a:t>C</a:t>
            </a:r>
            <a:r>
              <a:rPr lang="en-US" sz="2400" b="1" i="0" spc="0" baseline="0" dirty="0">
                <a:solidFill>
                  <a:srgbClr val="000000"/>
                </a:solidFill>
                <a:latin typeface="Calibri-Bold"/>
              </a:rPr>
              <a:t>ity Administration</a:t>
            </a:r>
          </a:p>
        </p:txBody>
      </p:sp>
      <p:sp>
        <p:nvSpPr>
          <p:cNvPr id="1220" name="Rectangle 1220"/>
          <p:cNvSpPr/>
          <p:nvPr/>
        </p:nvSpPr>
        <p:spPr>
          <a:xfrm>
            <a:off x="848867" y="2646223"/>
            <a:ext cx="6576800" cy="184666"/>
          </a:xfrm>
          <a:prstGeom prst="rect">
            <a:avLst/>
          </a:prstGeom>
        </p:spPr>
        <p:txBody>
          <a:bodyPr wrap="none" lIns="0" tIns="0" rIns="0" bIns="0" anchor="t">
            <a:spAutoFit/>
          </a:bodyPr>
          <a:lstStyle/>
          <a:p>
            <a:pPr>
              <a:tabLst>
                <a:tab pos="5706435" algn="l"/>
              </a:tabLst>
            </a:pPr>
            <a:r>
              <a:rPr lang="en-US" sz="1200" b="1" dirty="0">
                <a:solidFill>
                  <a:srgbClr val="000000"/>
                </a:solidFill>
                <a:latin typeface="Barlow"/>
              </a:rPr>
              <a:t>A</a:t>
            </a:r>
            <a:r>
              <a:rPr lang="en-US" sz="1200" b="1" dirty="0">
                <a:solidFill>
                  <a:srgbClr val="000000"/>
                </a:solidFill>
                <a:latin typeface="Barlow"/>
                <a:ea typeface="Calibri"/>
                <a:cs typeface="Calibri"/>
              </a:rPr>
              <a:t>ctions</a:t>
            </a:r>
            <a:r>
              <a:rPr lang="en-US" sz="1200" b="1" i="0" spc="0" baseline="0" dirty="0">
                <a:solidFill>
                  <a:srgbClr val="000000"/>
                </a:solidFill>
                <a:latin typeface="Barlow"/>
              </a:rPr>
              <a:t> 	</a:t>
            </a:r>
            <a:r>
              <a:rPr lang="en-US" sz="1200" b="1" dirty="0">
                <a:solidFill>
                  <a:srgbClr val="000000"/>
                </a:solidFill>
                <a:latin typeface="Barlow"/>
              </a:rPr>
              <a:t>    </a:t>
            </a:r>
            <a:r>
              <a:rPr lang="en-US" sz="1200" b="1" i="0" spc="0" baseline="0" dirty="0">
                <a:solidFill>
                  <a:srgbClr val="000000"/>
                </a:solidFill>
                <a:latin typeface="Barlow"/>
              </a:rPr>
              <a:t> Indicators</a:t>
            </a:r>
          </a:p>
        </p:txBody>
      </p:sp>
      <p:sp>
        <p:nvSpPr>
          <p:cNvPr id="1221" name="Rectangle 1221"/>
          <p:cNvSpPr/>
          <p:nvPr/>
        </p:nvSpPr>
        <p:spPr>
          <a:xfrm>
            <a:off x="6695863" y="3318344"/>
            <a:ext cx="2266462" cy="151143"/>
          </a:xfrm>
          <a:prstGeom prst="rect">
            <a:avLst/>
          </a:prstGeom>
        </p:spPr>
        <p:txBody>
          <a:bodyPr wrap="none" lIns="0" tIns="0" rIns="0" bIns="0">
            <a:spAutoFit/>
          </a:bodyPr>
          <a:lstStyle/>
          <a:p>
            <a:pPr marL="0"/>
            <a:r>
              <a:rPr lang="en-US" sz="1103" b="0" i="0" spc="0" baseline="0">
                <a:solidFill>
                  <a:srgbClr val="000000"/>
                </a:solidFill>
                <a:latin typeface="Barlow"/>
              </a:rPr>
              <a:t>Costs of service and freight transport</a:t>
            </a:r>
          </a:p>
        </p:txBody>
      </p:sp>
      <p:sp>
        <p:nvSpPr>
          <p:cNvPr id="1222" name="Rectangle 1222"/>
          <p:cNvSpPr/>
          <p:nvPr/>
        </p:nvSpPr>
        <p:spPr>
          <a:xfrm>
            <a:off x="6697980" y="5501418"/>
            <a:ext cx="3407984" cy="336439"/>
          </a:xfrm>
          <a:prstGeom prst="rect">
            <a:avLst/>
          </a:prstGeom>
        </p:spPr>
        <p:txBody>
          <a:bodyPr wrap="none" lIns="0" tIns="0" rIns="0" bIns="0" anchor="t">
            <a:spAutoFit/>
          </a:bodyPr>
          <a:lstStyle/>
          <a:p>
            <a:r>
              <a:rPr lang="en-US" sz="1100" b="0" i="0" spc="0" baseline="0" dirty="0">
                <a:solidFill>
                  <a:srgbClr val="000000"/>
                </a:solidFill>
                <a:latin typeface="Arial"/>
              </a:rPr>
              <a:t>N</a:t>
            </a:r>
            <a:r>
              <a:rPr lang="en-US" sz="1100" b="0" i="0" spc="0" baseline="0" dirty="0">
                <a:solidFill>
                  <a:srgbClr val="000000"/>
                </a:solidFill>
                <a:latin typeface="Barlow"/>
              </a:rPr>
              <a:t>umber of environmental training courses arranged for</a:t>
            </a:r>
            <a:r>
              <a:rPr lang="en-US" sz="1100" dirty="0">
                <a:solidFill>
                  <a:srgbClr val="000000"/>
                </a:solidFill>
                <a:latin typeface="Barlow"/>
              </a:rPr>
              <a:t> </a:t>
            </a:r>
            <a:endParaRPr lang="en-US" sz="1103" b="0" i="0" spc="0" baseline="0">
              <a:solidFill>
                <a:srgbClr val="000000"/>
              </a:solidFill>
              <a:latin typeface="Barlow"/>
            </a:endParaRPr>
          </a:p>
          <a:p>
            <a:pPr marL="0">
              <a:lnSpc>
                <a:spcPts val="1320"/>
              </a:lnSpc>
            </a:pPr>
            <a:r>
              <a:rPr lang="en-US" sz="1100" b="0" i="0" spc="0" baseline="0" dirty="0">
                <a:solidFill>
                  <a:srgbClr val="000000"/>
                </a:solidFill>
                <a:latin typeface="Barlow"/>
              </a:rPr>
              <a:t>managers, </a:t>
            </a:r>
            <a:r>
              <a:rPr lang="en-US" sz="1100" dirty="0">
                <a:solidFill>
                  <a:srgbClr val="000000"/>
                </a:solidFill>
                <a:latin typeface="Barlow"/>
              </a:rPr>
              <a:t>personnel</a:t>
            </a:r>
            <a:r>
              <a:rPr lang="en-US" sz="1100" b="0" i="0" spc="0" baseline="0" dirty="0">
                <a:solidFill>
                  <a:srgbClr val="000000"/>
                </a:solidFill>
                <a:latin typeface="Barlow"/>
              </a:rPr>
              <a:t>, and employee representatives</a:t>
            </a:r>
          </a:p>
        </p:txBody>
      </p:sp>
      <p:sp>
        <p:nvSpPr>
          <p:cNvPr id="1223" name="Rectangle 1223"/>
          <p:cNvSpPr/>
          <p:nvPr/>
        </p:nvSpPr>
        <p:spPr>
          <a:xfrm>
            <a:off x="836167" y="2874389"/>
            <a:ext cx="4342535" cy="338554"/>
          </a:xfrm>
          <a:prstGeom prst="rect">
            <a:avLst/>
          </a:prstGeom>
        </p:spPr>
        <p:txBody>
          <a:bodyPr wrap="none" lIns="0" tIns="0" rIns="0" bIns="0" anchor="t">
            <a:spAutoFit/>
          </a:bodyPr>
          <a:lstStyle/>
          <a:p>
            <a:r>
              <a:rPr lang="en-US" sz="1100" b="0" i="0" spc="0" baseline="0" dirty="0">
                <a:solidFill>
                  <a:srgbClr val="000000"/>
                </a:solidFill>
                <a:latin typeface="Barlow"/>
                <a:cs typeface="Segoe UI"/>
              </a:rPr>
              <a:t>Eco support </a:t>
            </a:r>
            <a:r>
              <a:rPr lang="en-US" sz="1100" dirty="0">
                <a:solidFill>
                  <a:srgbClr val="000000"/>
                </a:solidFill>
                <a:latin typeface="Barlow"/>
                <a:cs typeface="Segoe UI"/>
              </a:rPr>
              <a:t>activity as a model to increase sustainability within the city</a:t>
            </a:r>
            <a:endParaRPr lang="fi-FI" dirty="0">
              <a:solidFill>
                <a:srgbClr val="000000"/>
              </a:solidFill>
            </a:endParaRPr>
          </a:p>
          <a:p>
            <a:r>
              <a:rPr lang="en-US" sz="1100" dirty="0" err="1">
                <a:solidFill>
                  <a:srgbClr val="000000"/>
                </a:solidFill>
                <a:latin typeface="Barlow"/>
                <a:cs typeface="Segoe UI"/>
              </a:rPr>
              <a:t>organisation</a:t>
            </a:r>
            <a:r>
              <a:rPr lang="en-US" sz="1100" dirty="0">
                <a:solidFill>
                  <a:srgbClr val="000000"/>
                </a:solidFill>
                <a:latin typeface="Barlow"/>
                <a:cs typeface="Segoe UI"/>
              </a:rPr>
              <a:t> is </a:t>
            </a:r>
            <a:r>
              <a:rPr lang="en-US" sz="1100" b="0" i="0" spc="0" baseline="0" dirty="0">
                <a:solidFill>
                  <a:srgbClr val="000000"/>
                </a:solidFill>
                <a:latin typeface="Barlow"/>
                <a:cs typeface="Segoe UI"/>
              </a:rPr>
              <a:t>continued and developed </a:t>
            </a:r>
            <a:r>
              <a:rPr lang="en-US" sz="1100" dirty="0">
                <a:solidFill>
                  <a:srgbClr val="000000"/>
                </a:solidFill>
                <a:latin typeface="Barlow"/>
                <a:cs typeface="Segoe UI"/>
              </a:rPr>
              <a:t>further</a:t>
            </a:r>
            <a:endParaRPr lang="fi-FI" dirty="0"/>
          </a:p>
        </p:txBody>
      </p:sp>
      <p:sp>
        <p:nvSpPr>
          <p:cNvPr id="1224" name="Rectangle 1224"/>
          <p:cNvSpPr/>
          <p:nvPr/>
        </p:nvSpPr>
        <p:spPr>
          <a:xfrm>
            <a:off x="6696996" y="4109746"/>
            <a:ext cx="4364977" cy="335989"/>
          </a:xfrm>
          <a:prstGeom prst="rect">
            <a:avLst/>
          </a:prstGeom>
        </p:spPr>
        <p:txBody>
          <a:bodyPr wrap="none" lIns="0" tIns="0" rIns="0" bIns="0" anchor="t">
            <a:spAutoFit/>
          </a:bodyPr>
          <a:lstStyle/>
          <a:p>
            <a:r>
              <a:rPr lang="en-US" sz="1100" dirty="0">
                <a:solidFill>
                  <a:srgbClr val="000000"/>
                </a:solidFill>
                <a:latin typeface="Barlow"/>
              </a:rPr>
              <a:t>The share of</a:t>
            </a:r>
            <a:r>
              <a:rPr lang="en-US" sz="1100" b="0" i="0" spc="0" baseline="0" dirty="0">
                <a:solidFill>
                  <a:srgbClr val="000000"/>
                </a:solidFill>
                <a:latin typeface="Barlow"/>
              </a:rPr>
              <a:t> </a:t>
            </a:r>
            <a:r>
              <a:rPr lang="en-US" sz="1100" b="0" i="0" spc="0" baseline="0" dirty="0">
                <a:solidFill>
                  <a:srgbClr val="000000"/>
                </a:solidFill>
                <a:latin typeface="Arial"/>
              </a:rPr>
              <a:t>z</a:t>
            </a:r>
            <a:r>
              <a:rPr lang="en-US" sz="1100" b="0" i="0" spc="0" baseline="0" dirty="0">
                <a:solidFill>
                  <a:srgbClr val="000000"/>
                </a:solidFill>
                <a:latin typeface="Barlow"/>
              </a:rPr>
              <a:t>ero-emission fuels in the city</a:t>
            </a:r>
            <a:r>
              <a:rPr lang="en-US" sz="1100" b="0" i="0" spc="0" baseline="0" dirty="0">
                <a:solidFill>
                  <a:srgbClr val="000000"/>
                </a:solidFill>
                <a:latin typeface="Arial"/>
              </a:rPr>
              <a:t>'</a:t>
            </a:r>
            <a:r>
              <a:rPr lang="en-US" sz="1100" b="0" i="0" spc="0" baseline="0" dirty="0">
                <a:solidFill>
                  <a:srgbClr val="000000"/>
                </a:solidFill>
                <a:latin typeface="Barlow"/>
              </a:rPr>
              <a:t>s</a:t>
            </a:r>
            <a:r>
              <a:rPr lang="en-US" sz="1100" dirty="0">
                <a:solidFill>
                  <a:srgbClr val="000000"/>
                </a:solidFill>
                <a:latin typeface="Barlow"/>
              </a:rPr>
              <a:t> vehicle</a:t>
            </a:r>
            <a:r>
              <a:rPr lang="en-US" sz="1100" b="0" i="0" spc="0" baseline="0" dirty="0">
                <a:solidFill>
                  <a:srgbClr val="000000"/>
                </a:solidFill>
                <a:latin typeface="Barlow"/>
              </a:rPr>
              <a:t> fuel use (%)</a:t>
            </a:r>
          </a:p>
          <a:p>
            <a:pPr>
              <a:lnSpc>
                <a:spcPts val="1321"/>
              </a:lnSpc>
            </a:pPr>
            <a:r>
              <a:rPr lang="en-US" sz="1100" dirty="0">
                <a:solidFill>
                  <a:srgbClr val="000000"/>
                </a:solidFill>
                <a:latin typeface="Barlow"/>
                <a:cs typeface="Arial"/>
              </a:rPr>
              <a:t>Amount</a:t>
            </a:r>
            <a:r>
              <a:rPr lang="en-US" sz="1100" dirty="0">
                <a:solidFill>
                  <a:srgbClr val="000000"/>
                </a:solidFill>
                <a:latin typeface="Barlow"/>
                <a:cs typeface="Segoe UI"/>
              </a:rPr>
              <a:t> </a:t>
            </a:r>
            <a:r>
              <a:rPr lang="en-US" sz="1100" b="0" i="0" spc="0" baseline="0" dirty="0">
                <a:solidFill>
                  <a:srgbClr val="000000"/>
                </a:solidFill>
                <a:latin typeface="Barlow"/>
                <a:cs typeface="Segoe UI"/>
              </a:rPr>
              <a:t>and</a:t>
            </a:r>
            <a:r>
              <a:rPr lang="en-US" sz="1100" dirty="0">
                <a:solidFill>
                  <a:srgbClr val="000000"/>
                </a:solidFill>
                <a:latin typeface="Barlow"/>
                <a:cs typeface="Segoe UI"/>
              </a:rPr>
              <a:t> share </a:t>
            </a:r>
            <a:r>
              <a:rPr lang="en-US" sz="1100" b="0" i="0" spc="0" baseline="0" dirty="0">
                <a:solidFill>
                  <a:srgbClr val="000000"/>
                </a:solidFill>
                <a:latin typeface="Barlow"/>
                <a:cs typeface="Segoe UI"/>
              </a:rPr>
              <a:t>of </a:t>
            </a:r>
            <a:r>
              <a:rPr lang="en-US" sz="1100" dirty="0">
                <a:solidFill>
                  <a:srgbClr val="000000"/>
                </a:solidFill>
                <a:latin typeface="Barlow"/>
                <a:cs typeface="Segoe UI"/>
              </a:rPr>
              <a:t>zero-emission </a:t>
            </a:r>
            <a:r>
              <a:rPr lang="en-US" sz="1100" dirty="0" err="1">
                <a:solidFill>
                  <a:srgbClr val="000000"/>
                </a:solidFill>
                <a:latin typeface="Barlow"/>
                <a:cs typeface="Segoe UI"/>
              </a:rPr>
              <a:t>kilometres</a:t>
            </a:r>
            <a:r>
              <a:rPr lang="en-US" sz="1100" dirty="0">
                <a:solidFill>
                  <a:srgbClr val="000000"/>
                </a:solidFill>
                <a:latin typeface="Barlow"/>
                <a:cs typeface="Segoe UI"/>
              </a:rPr>
              <a:t> in public transportation. </a:t>
            </a:r>
            <a:endParaRPr lang="en-US" dirty="0"/>
          </a:p>
        </p:txBody>
      </p:sp>
      <p:sp>
        <p:nvSpPr>
          <p:cNvPr id="1225" name="Rectangle 1225"/>
          <p:cNvSpPr/>
          <p:nvPr/>
        </p:nvSpPr>
        <p:spPr>
          <a:xfrm>
            <a:off x="6701915" y="5096224"/>
            <a:ext cx="3658053" cy="169277"/>
          </a:xfrm>
          <a:prstGeom prst="rect">
            <a:avLst/>
          </a:prstGeom>
        </p:spPr>
        <p:txBody>
          <a:bodyPr wrap="none" lIns="0" tIns="0" rIns="0" bIns="0" anchor="t">
            <a:spAutoFit/>
          </a:bodyPr>
          <a:lstStyle/>
          <a:p>
            <a:r>
              <a:rPr lang="en-US" sz="1100" b="0" i="0" spc="0" baseline="0">
                <a:solidFill>
                  <a:srgbClr val="000000"/>
                </a:solidFill>
                <a:latin typeface="Arial"/>
              </a:rPr>
              <a:t>N</a:t>
            </a:r>
            <a:r>
              <a:rPr lang="en-US" sz="1100" b="0" i="0" spc="0" baseline="0">
                <a:solidFill>
                  <a:srgbClr val="000000"/>
                </a:solidFill>
                <a:latin typeface="Barlow"/>
              </a:rPr>
              <a:t>umber of </a:t>
            </a:r>
            <a:r>
              <a:rPr lang="en-US" sz="1100">
                <a:solidFill>
                  <a:srgbClr val="000000"/>
                </a:solidFill>
                <a:latin typeface="Barlow"/>
              </a:rPr>
              <a:t>personnel </a:t>
            </a:r>
            <a:r>
              <a:rPr lang="en-US" sz="1100" b="0" i="0" spc="0" baseline="0">
                <a:solidFill>
                  <a:srgbClr val="000000"/>
                </a:solidFill>
                <a:latin typeface="Barlow"/>
              </a:rPr>
              <a:t>/ number of city </a:t>
            </a:r>
            <a:r>
              <a:rPr lang="en-US" sz="1100">
                <a:solidFill>
                  <a:srgbClr val="000000"/>
                </a:solidFill>
                <a:latin typeface="Barlow"/>
              </a:rPr>
              <a:t>premises </a:t>
            </a:r>
            <a:r>
              <a:rPr lang="en-US" sz="1100" b="0" i="0" spc="0" baseline="0">
                <a:solidFill>
                  <a:srgbClr val="000000"/>
                </a:solidFill>
                <a:latin typeface="Barlow"/>
              </a:rPr>
              <a:t>(person/m2)</a:t>
            </a:r>
          </a:p>
        </p:txBody>
      </p:sp>
      <p:sp>
        <p:nvSpPr>
          <p:cNvPr id="1226" name="Rectangle 1226"/>
          <p:cNvSpPr/>
          <p:nvPr/>
        </p:nvSpPr>
        <p:spPr>
          <a:xfrm>
            <a:off x="848867" y="111886"/>
            <a:ext cx="2928687" cy="300082"/>
          </a:xfrm>
          <a:prstGeom prst="rect">
            <a:avLst/>
          </a:prstGeom>
        </p:spPr>
        <p:txBody>
          <a:bodyPr wrap="none" lIns="0" tIns="0" rIns="0" bIns="0" anchor="t">
            <a:spAutoFit/>
          </a:bodyPr>
          <a:lstStyle/>
          <a:p>
            <a:pPr algn="l"/>
            <a:r>
              <a:rPr lang="en-US" sz="1000" dirty="0">
                <a:solidFill>
                  <a:srgbClr val="55C8FF"/>
                </a:solidFill>
                <a:latin typeface="Calibri"/>
              </a:rPr>
              <a:t>Focus Area </a:t>
            </a:r>
            <a:r>
              <a:rPr lang="en-US" sz="1000" b="0" i="0" spc="0" baseline="0" dirty="0">
                <a:solidFill>
                  <a:srgbClr val="55C8FF"/>
                </a:solidFill>
                <a:latin typeface="Calibri"/>
              </a:rPr>
              <a:t>4: </a:t>
            </a:r>
            <a:r>
              <a:rPr lang="en-US" sz="1000" dirty="0">
                <a:solidFill>
                  <a:srgbClr val="55C8FF"/>
                </a:solidFill>
                <a:latin typeface="Calibri"/>
              </a:rPr>
              <a:t>We Promote </a:t>
            </a:r>
            <a:r>
              <a:rPr lang="en-US" sz="1000" b="0" i="0" spc="0" baseline="0" dirty="0">
                <a:solidFill>
                  <a:srgbClr val="55C8FF"/>
                </a:solidFill>
                <a:latin typeface="Calibri"/>
              </a:rPr>
              <a:t>Environmental Responsibility</a:t>
            </a:r>
            <a:endParaRPr lang="en-US" sz="1000" dirty="0">
              <a:solidFill>
                <a:srgbClr val="55C8FF"/>
              </a:solidFill>
              <a:latin typeface="Calibri"/>
            </a:endParaRPr>
          </a:p>
          <a:p>
            <a:pPr marL="0"/>
            <a:endParaRPr lang="en-US" sz="950" b="0" i="0" spc="0" baseline="0" dirty="0">
              <a:solidFill>
                <a:srgbClr val="55C8FF"/>
              </a:solidFill>
              <a:latin typeface="Calibri"/>
              <a:ea typeface="Calibri"/>
              <a:cs typeface="Calibri"/>
            </a:endParaRPr>
          </a:p>
        </p:txBody>
      </p:sp>
      <p:sp>
        <p:nvSpPr>
          <p:cNvPr id="1227" name="Rectangle 1227"/>
          <p:cNvSpPr/>
          <p:nvPr/>
        </p:nvSpPr>
        <p:spPr>
          <a:xfrm>
            <a:off x="4730750" y="862442"/>
            <a:ext cx="1142620" cy="276999"/>
          </a:xfrm>
          <a:prstGeom prst="rect">
            <a:avLst/>
          </a:prstGeom>
        </p:spPr>
        <p:txBody>
          <a:bodyPr wrap="none" lIns="0" tIns="0" rIns="0" bIns="0" anchor="t">
            <a:spAutoFit/>
          </a:bodyPr>
          <a:lstStyle/>
          <a:p>
            <a:pPr marL="0">
              <a:tabLst>
                <a:tab pos="1131354" algn="l"/>
              </a:tabLst>
            </a:pPr>
            <a:r>
              <a:rPr lang="en-US" sz="1800" b="1" i="0" spc="0" baseline="0">
                <a:solidFill>
                  <a:srgbClr val="FFFFFF"/>
                </a:solidFill>
                <a:latin typeface="Arial"/>
              </a:rPr>
              <a:t>A</a:t>
            </a:r>
            <a:r>
              <a:rPr lang="en-US" sz="1800" b="1" i="0" spc="0" baseline="0">
                <a:solidFill>
                  <a:srgbClr val="FFFFFF"/>
                </a:solidFill>
                <a:latin typeface="Barlow,Bold"/>
              </a:rPr>
              <a:t>ims	</a:t>
            </a:r>
            <a:endParaRPr lang="en-US" b="1" i="0" spc="0" baseline="44541">
              <a:solidFill>
                <a:srgbClr val="FFFFFF"/>
              </a:solidFill>
              <a:latin typeface="Barlow,Bold"/>
            </a:endParaRPr>
          </a:p>
        </p:txBody>
      </p:sp>
      <p:sp>
        <p:nvSpPr>
          <p:cNvPr id="1228" name="Rectangle 1228"/>
          <p:cNvSpPr/>
          <p:nvPr/>
        </p:nvSpPr>
        <p:spPr>
          <a:xfrm>
            <a:off x="5709704" y="953162"/>
            <a:ext cx="3823162" cy="369332"/>
          </a:xfrm>
          <a:prstGeom prst="rect">
            <a:avLst/>
          </a:prstGeom>
        </p:spPr>
        <p:txBody>
          <a:bodyPr wrap="none" lIns="0" tIns="0" rIns="0" bIns="0" anchor="t">
            <a:spAutoFit/>
          </a:bodyPr>
          <a:lstStyle/>
          <a:p>
            <a:r>
              <a:rPr lang="en-US" sz="1200" b="1" dirty="0">
                <a:solidFill>
                  <a:srgbClr val="FFFFFF"/>
                </a:solidFill>
                <a:latin typeface="Barlow"/>
                <a:cs typeface="Segoe UI"/>
              </a:rPr>
              <a:t>Sustainable practices and environmental awareness are</a:t>
            </a:r>
            <a:endParaRPr lang="fi-FI" dirty="0">
              <a:solidFill>
                <a:srgbClr val="000000"/>
              </a:solidFill>
              <a:latin typeface="Barlow"/>
              <a:cs typeface="Segoe UI"/>
            </a:endParaRPr>
          </a:p>
          <a:p>
            <a:r>
              <a:rPr lang="en-US" sz="1200" b="1" dirty="0">
                <a:solidFill>
                  <a:srgbClr val="FFFFFF"/>
                </a:solidFill>
                <a:latin typeface="Barlow"/>
                <a:cs typeface="Segoe UI"/>
              </a:rPr>
              <a:t>an integral part of daily </a:t>
            </a:r>
            <a:r>
              <a:rPr lang="en-US" sz="1200" b="1" i="0" spc="0" baseline="0" dirty="0">
                <a:solidFill>
                  <a:srgbClr val="FFFFFF"/>
                </a:solidFill>
                <a:latin typeface="Barlow"/>
                <a:cs typeface="Segoe UI"/>
              </a:rPr>
              <a:t>life in Oulu</a:t>
            </a:r>
            <a:r>
              <a:rPr lang="en-US" sz="1200" b="1" i="0" spc="0" baseline="0" dirty="0">
                <a:solidFill>
                  <a:srgbClr val="FFFFFF"/>
                </a:solidFill>
                <a:latin typeface="Barlow"/>
              </a:rPr>
              <a:t>.</a:t>
            </a:r>
            <a:endParaRPr lang="fi-FI">
              <a:latin typeface="Barlow"/>
            </a:endParaRPr>
          </a:p>
        </p:txBody>
      </p:sp>
      <p:sp>
        <p:nvSpPr>
          <p:cNvPr id="1229" name="Rectangle 1229"/>
          <p:cNvSpPr/>
          <p:nvPr/>
        </p:nvSpPr>
        <p:spPr>
          <a:xfrm>
            <a:off x="6715708" y="2928647"/>
            <a:ext cx="2784417" cy="169277"/>
          </a:xfrm>
          <a:prstGeom prst="rect">
            <a:avLst/>
          </a:prstGeom>
        </p:spPr>
        <p:txBody>
          <a:bodyPr wrap="none" lIns="0" tIns="0" rIns="0" bIns="0" anchor="t">
            <a:spAutoFit/>
          </a:bodyPr>
          <a:lstStyle/>
          <a:p>
            <a:r>
              <a:rPr lang="en-US" sz="1100" b="0" i="0" spc="0" baseline="0" dirty="0">
                <a:solidFill>
                  <a:srgbClr val="000000"/>
                </a:solidFill>
                <a:latin typeface="Arial"/>
              </a:rPr>
              <a:t>N</a:t>
            </a:r>
            <a:r>
              <a:rPr lang="en-US" sz="1100" b="0" i="0" spc="0" baseline="0" dirty="0">
                <a:solidFill>
                  <a:srgbClr val="000000"/>
                </a:solidFill>
                <a:latin typeface="Barlow"/>
              </a:rPr>
              <a:t>umber and positions of eco </a:t>
            </a:r>
            <a:r>
              <a:rPr lang="en-US" sz="1100" dirty="0">
                <a:solidFill>
                  <a:srgbClr val="000000"/>
                </a:solidFill>
                <a:latin typeface="Barlow"/>
              </a:rPr>
              <a:t>support persons</a:t>
            </a:r>
            <a:endParaRPr lang="en-US" sz="1100" b="0" i="0" spc="0" baseline="0" dirty="0">
              <a:solidFill>
                <a:srgbClr val="000000"/>
              </a:solidFill>
              <a:latin typeface="Barlow"/>
            </a:endParaRPr>
          </a:p>
        </p:txBody>
      </p:sp>
      <p:sp>
        <p:nvSpPr>
          <p:cNvPr id="1230" name="Rectangle 1230"/>
          <p:cNvSpPr/>
          <p:nvPr/>
        </p:nvSpPr>
        <p:spPr>
          <a:xfrm>
            <a:off x="6702215" y="6059197"/>
            <a:ext cx="3489738" cy="169277"/>
          </a:xfrm>
          <a:prstGeom prst="rect">
            <a:avLst/>
          </a:prstGeom>
        </p:spPr>
        <p:txBody>
          <a:bodyPr wrap="none" lIns="0" tIns="0" rIns="0" bIns="0" anchor="t">
            <a:spAutoFit/>
          </a:bodyPr>
          <a:lstStyle/>
          <a:p>
            <a:r>
              <a:rPr lang="en-US" sz="1100" b="0" i="0" spc="0" baseline="0">
                <a:solidFill>
                  <a:srgbClr val="000000"/>
                </a:solidFill>
                <a:latin typeface="Arial"/>
              </a:rPr>
              <a:t>N</a:t>
            </a:r>
            <a:r>
              <a:rPr lang="en-US" sz="1100" b="0" i="0" spc="0" baseline="0">
                <a:solidFill>
                  <a:srgbClr val="000000"/>
                </a:solidFill>
                <a:latin typeface="Barlow"/>
              </a:rPr>
              <a:t>umber of </a:t>
            </a:r>
            <a:r>
              <a:rPr lang="en-US" sz="1100">
                <a:solidFill>
                  <a:srgbClr val="000000"/>
                </a:solidFill>
                <a:latin typeface="Barlow"/>
              </a:rPr>
              <a:t>employees using</a:t>
            </a:r>
            <a:r>
              <a:rPr lang="en-US" sz="1100" b="0" i="0" spc="0" baseline="0">
                <a:solidFill>
                  <a:srgbClr val="000000"/>
                </a:solidFill>
                <a:latin typeface="Barlow"/>
              </a:rPr>
              <a:t> the employee bicycle benefit</a:t>
            </a:r>
          </a:p>
        </p:txBody>
      </p:sp>
      <p:sp>
        <p:nvSpPr>
          <p:cNvPr id="1231" name="Rectangle 1231"/>
          <p:cNvSpPr/>
          <p:nvPr/>
        </p:nvSpPr>
        <p:spPr>
          <a:xfrm>
            <a:off x="789839" y="4108306"/>
            <a:ext cx="4171328" cy="357018"/>
          </a:xfrm>
          <a:prstGeom prst="rect">
            <a:avLst/>
          </a:prstGeom>
        </p:spPr>
        <p:txBody>
          <a:bodyPr wrap="none" lIns="0" tIns="0" rIns="0" bIns="0">
            <a:spAutoFit/>
          </a:bodyPr>
          <a:lstStyle/>
          <a:p>
            <a:pPr marL="0"/>
            <a:r>
              <a:rPr lang="en-US" sz="1103" b="0" i="0" spc="0" baseline="0">
                <a:solidFill>
                  <a:srgbClr val="000000"/>
                </a:solidFill>
                <a:latin typeface="Barlow"/>
              </a:rPr>
              <a:t>Portion of </a:t>
            </a:r>
            <a:r>
              <a:rPr lang="en-US" sz="1103" b="0" i="0" spc="0" baseline="0">
                <a:solidFill>
                  <a:srgbClr val="000000"/>
                </a:solidFill>
                <a:latin typeface="Arial"/>
              </a:rPr>
              <a:t>z</a:t>
            </a:r>
            <a:r>
              <a:rPr lang="en-US" sz="1103" b="0" i="0" spc="0" baseline="0">
                <a:solidFill>
                  <a:srgbClr val="000000"/>
                </a:solidFill>
                <a:latin typeface="Barlow"/>
              </a:rPr>
              <a:t>ero-emission and low emission driving power in the city</a:t>
            </a:r>
            <a:r>
              <a:rPr lang="en-US" sz="1103" b="0" i="0" spc="0" baseline="0">
                <a:solidFill>
                  <a:srgbClr val="000000"/>
                </a:solidFill>
                <a:latin typeface="Arial"/>
              </a:rPr>
              <a:t>'</a:t>
            </a:r>
            <a:r>
              <a:rPr lang="en-US" sz="1103" b="0" i="0" spc="0" baseline="0">
                <a:solidFill>
                  <a:srgbClr val="000000"/>
                </a:solidFill>
                <a:latin typeface="Barlow"/>
              </a:rPr>
              <a:t>s </a:t>
            </a:r>
          </a:p>
          <a:p>
            <a:pPr marL="0">
              <a:lnSpc>
                <a:spcPts val="1320"/>
              </a:lnSpc>
            </a:pPr>
            <a:r>
              <a:rPr lang="en-US" sz="1103" b="0" i="0" spc="0" baseline="0">
                <a:solidFill>
                  <a:srgbClr val="000000"/>
                </a:solidFill>
                <a:latin typeface="Barlow"/>
              </a:rPr>
              <a:t>transportation is increased.</a:t>
            </a:r>
          </a:p>
        </p:txBody>
      </p:sp>
      <p:sp>
        <p:nvSpPr>
          <p:cNvPr id="1232" name="Rectangle 1232"/>
          <p:cNvSpPr/>
          <p:nvPr/>
        </p:nvSpPr>
        <p:spPr>
          <a:xfrm>
            <a:off x="786888" y="3571978"/>
            <a:ext cx="4721101" cy="503151"/>
          </a:xfrm>
          <a:prstGeom prst="rect">
            <a:avLst/>
          </a:prstGeom>
        </p:spPr>
        <p:txBody>
          <a:bodyPr wrap="none" lIns="0" tIns="0" rIns="0" bIns="0" anchor="t">
            <a:spAutoFit/>
          </a:bodyPr>
          <a:lstStyle/>
          <a:p>
            <a:r>
              <a:rPr lang="en-US" sz="1100" b="0" i="0" spc="0" baseline="0">
                <a:solidFill>
                  <a:srgbClr val="000000"/>
                </a:solidFill>
                <a:latin typeface="Barlow"/>
              </a:rPr>
              <a:t>Sustainable food supply is promoted by, for e</a:t>
            </a:r>
            <a:r>
              <a:rPr lang="en-US" sz="1100" b="0" i="0" spc="0" baseline="0">
                <a:solidFill>
                  <a:srgbClr val="000000"/>
                </a:solidFill>
                <a:latin typeface="Arial"/>
              </a:rPr>
              <a:t>x</a:t>
            </a:r>
            <a:r>
              <a:rPr lang="en-US" sz="1100" b="0" i="0" spc="0" baseline="0">
                <a:solidFill>
                  <a:srgbClr val="000000"/>
                </a:solidFill>
                <a:latin typeface="Barlow"/>
              </a:rPr>
              <a:t>ample, increasing the portion</a:t>
            </a:r>
            <a:r>
              <a:rPr lang="en-US" sz="1100">
                <a:solidFill>
                  <a:srgbClr val="000000"/>
                </a:solidFill>
                <a:latin typeface="Barlow"/>
              </a:rPr>
              <a:t> </a:t>
            </a:r>
            <a:endParaRPr lang="en-US" sz="1103" b="0" i="0" spc="0" baseline="0">
              <a:solidFill>
                <a:srgbClr val="000000"/>
              </a:solidFill>
              <a:latin typeface="Barlow"/>
            </a:endParaRPr>
          </a:p>
          <a:p>
            <a:pPr>
              <a:lnSpc>
                <a:spcPts val="1322"/>
              </a:lnSpc>
            </a:pPr>
            <a:r>
              <a:rPr lang="en-US" sz="1100" b="0" i="0" spc="0" baseline="0">
                <a:solidFill>
                  <a:srgbClr val="000000"/>
                </a:solidFill>
                <a:latin typeface="Barlow"/>
              </a:rPr>
              <a:t>of</a:t>
            </a:r>
            <a:r>
              <a:rPr lang="en-US" sz="1100" b="0" i="0" spc="183" baseline="0">
                <a:solidFill>
                  <a:srgbClr val="000000"/>
                </a:solidFill>
                <a:latin typeface="Barlow"/>
              </a:rPr>
              <a:t> </a:t>
            </a:r>
            <a:r>
              <a:rPr lang="en-US" sz="1100" b="0" i="0" spc="0" baseline="0">
                <a:solidFill>
                  <a:srgbClr val="000000"/>
                </a:solidFill>
                <a:latin typeface="Barlow"/>
              </a:rPr>
              <a:t>local</a:t>
            </a:r>
            <a:r>
              <a:rPr lang="en-US" sz="1100" b="0" i="0" spc="183" baseline="0">
                <a:solidFill>
                  <a:srgbClr val="000000"/>
                </a:solidFill>
                <a:latin typeface="Barlow"/>
              </a:rPr>
              <a:t> </a:t>
            </a:r>
            <a:r>
              <a:rPr lang="en-US" sz="1100" b="0" i="0" spc="0" baseline="0">
                <a:solidFill>
                  <a:srgbClr val="000000"/>
                </a:solidFill>
                <a:latin typeface="Barlow"/>
              </a:rPr>
              <a:t>ingredients</a:t>
            </a:r>
            <a:r>
              <a:rPr lang="en-US" sz="1100" b="0" i="0" spc="182" baseline="0">
                <a:solidFill>
                  <a:srgbClr val="000000"/>
                </a:solidFill>
                <a:latin typeface="Barlow"/>
              </a:rPr>
              <a:t> </a:t>
            </a:r>
            <a:r>
              <a:rPr lang="en-US" sz="1100" b="0" i="0" spc="0" baseline="0">
                <a:solidFill>
                  <a:srgbClr val="000000"/>
                </a:solidFill>
                <a:latin typeface="Barlow"/>
              </a:rPr>
              <a:t>in</a:t>
            </a:r>
            <a:r>
              <a:rPr lang="en-US" sz="1100" b="0" i="0" spc="183" baseline="0">
                <a:solidFill>
                  <a:srgbClr val="000000"/>
                </a:solidFill>
                <a:latin typeface="Barlow"/>
              </a:rPr>
              <a:t> </a:t>
            </a:r>
            <a:r>
              <a:rPr lang="en-US" sz="1100" b="0" i="0" spc="0" baseline="0">
                <a:solidFill>
                  <a:srgbClr val="000000"/>
                </a:solidFill>
                <a:latin typeface="Barlow"/>
              </a:rPr>
              <a:t>meals</a:t>
            </a:r>
            <a:r>
              <a:rPr lang="en-US" sz="1100" b="0" i="0" spc="183" baseline="0">
                <a:solidFill>
                  <a:srgbClr val="000000"/>
                </a:solidFill>
                <a:latin typeface="Barlow"/>
              </a:rPr>
              <a:t> </a:t>
            </a:r>
            <a:r>
              <a:rPr lang="en-US" sz="1100" b="0" i="0" spc="0" baseline="0">
                <a:solidFill>
                  <a:srgbClr val="000000"/>
                </a:solidFill>
                <a:latin typeface="Barlow"/>
              </a:rPr>
              <a:t>produced</a:t>
            </a:r>
            <a:r>
              <a:rPr lang="en-US" sz="1100" b="0" i="0" spc="182" baseline="0">
                <a:solidFill>
                  <a:srgbClr val="000000"/>
                </a:solidFill>
                <a:latin typeface="Barlow"/>
              </a:rPr>
              <a:t> </a:t>
            </a:r>
            <a:r>
              <a:rPr lang="en-US" sz="1100" b="0" i="0" spc="0" baseline="0">
                <a:solidFill>
                  <a:srgbClr val="000000"/>
                </a:solidFill>
                <a:latin typeface="Barlow"/>
              </a:rPr>
              <a:t>and</a:t>
            </a:r>
            <a:r>
              <a:rPr lang="en-US" sz="1100" b="0" i="0" spc="183" baseline="0">
                <a:solidFill>
                  <a:srgbClr val="000000"/>
                </a:solidFill>
                <a:latin typeface="Barlow"/>
              </a:rPr>
              <a:t> </a:t>
            </a:r>
            <a:r>
              <a:rPr lang="en-US" sz="1100" b="0" i="0" spc="0" baseline="0">
                <a:solidFill>
                  <a:srgbClr val="000000"/>
                </a:solidFill>
                <a:latin typeface="Barlow"/>
              </a:rPr>
              <a:t>ordered</a:t>
            </a:r>
            <a:r>
              <a:rPr lang="en-US" sz="1100" b="0" i="0" spc="183" baseline="0">
                <a:solidFill>
                  <a:srgbClr val="000000"/>
                </a:solidFill>
                <a:latin typeface="Barlow"/>
              </a:rPr>
              <a:t> </a:t>
            </a:r>
            <a:r>
              <a:rPr lang="en-US" sz="1100" b="0" i="0" spc="0" baseline="0">
                <a:solidFill>
                  <a:srgbClr val="000000"/>
                </a:solidFill>
                <a:latin typeface="Barlow"/>
              </a:rPr>
              <a:t>by</a:t>
            </a:r>
            <a:r>
              <a:rPr lang="en-US" sz="1100">
                <a:solidFill>
                  <a:srgbClr val="000000"/>
                </a:solidFill>
                <a:latin typeface="Barlow"/>
              </a:rPr>
              <a:t> the city.</a:t>
            </a:r>
            <a:endParaRPr lang="en-US" sz="1100" b="0" i="0" spc="0" baseline="0">
              <a:solidFill>
                <a:srgbClr val="000000"/>
              </a:solidFill>
              <a:latin typeface="Barlow"/>
            </a:endParaRPr>
          </a:p>
          <a:p>
            <a:pPr>
              <a:lnSpc>
                <a:spcPts val="1322"/>
              </a:lnSpc>
            </a:pPr>
            <a:r>
              <a:rPr lang="en-US" sz="1100">
                <a:solidFill>
                  <a:srgbClr val="000000"/>
                </a:solidFill>
                <a:latin typeface="Barlow"/>
                <a:cs typeface="Segoe UI"/>
              </a:rPr>
              <a:t>The amount of food</a:t>
            </a:r>
            <a:r>
              <a:rPr lang="en-US" sz="1100" b="0" i="0" spc="0" baseline="0">
                <a:solidFill>
                  <a:srgbClr val="000000"/>
                </a:solidFill>
                <a:latin typeface="Barlow"/>
                <a:cs typeface="Segoe UI"/>
              </a:rPr>
              <a:t> waste is reduced.</a:t>
            </a:r>
            <a:endParaRPr lang="en-US"/>
          </a:p>
        </p:txBody>
      </p:sp>
      <p:sp>
        <p:nvSpPr>
          <p:cNvPr id="1233" name="Rectangle 1233"/>
          <p:cNvSpPr/>
          <p:nvPr/>
        </p:nvSpPr>
        <p:spPr>
          <a:xfrm>
            <a:off x="791806" y="4566679"/>
            <a:ext cx="4195059" cy="338554"/>
          </a:xfrm>
          <a:prstGeom prst="rect">
            <a:avLst/>
          </a:prstGeom>
        </p:spPr>
        <p:txBody>
          <a:bodyPr wrap="none" lIns="0" tIns="0" rIns="0" bIns="0" anchor="t">
            <a:spAutoFit/>
          </a:bodyPr>
          <a:lstStyle/>
          <a:p>
            <a:r>
              <a:rPr lang="en-US" sz="1100">
                <a:solidFill>
                  <a:srgbClr val="000000"/>
                </a:solidFill>
                <a:latin typeface="Barlow"/>
                <a:cs typeface="Segoe UI"/>
              </a:rPr>
              <a:t>The potential </a:t>
            </a:r>
            <a:r>
              <a:rPr lang="en-US" sz="1100" b="0" i="0" spc="0" baseline="0">
                <a:solidFill>
                  <a:srgbClr val="000000"/>
                </a:solidFill>
                <a:latin typeface="Barlow"/>
                <a:cs typeface="Segoe UI"/>
              </a:rPr>
              <a:t>for remote work and </a:t>
            </a:r>
            <a:r>
              <a:rPr lang="en-US" sz="1100">
                <a:solidFill>
                  <a:srgbClr val="000000"/>
                </a:solidFill>
                <a:latin typeface="Barlow"/>
                <a:cs typeface="Segoe UI"/>
              </a:rPr>
              <a:t>online meetings is </a:t>
            </a:r>
            <a:r>
              <a:rPr lang="en-US" sz="1100" err="1">
                <a:solidFill>
                  <a:srgbClr val="000000"/>
                </a:solidFill>
                <a:latin typeface="Barlow"/>
                <a:cs typeface="Segoe UI"/>
              </a:rPr>
              <a:t>utilised</a:t>
            </a:r>
            <a:r>
              <a:rPr lang="en-US" sz="1100" b="0" i="0" spc="0" baseline="0">
                <a:solidFill>
                  <a:srgbClr val="000000"/>
                </a:solidFill>
                <a:latin typeface="Barlow"/>
                <a:cs typeface="Segoe UI"/>
              </a:rPr>
              <a:t>.</a:t>
            </a:r>
            <a:endParaRPr lang="fi-FI" sz="1100">
              <a:solidFill>
                <a:srgbClr val="000000"/>
              </a:solidFill>
              <a:latin typeface="Barlow"/>
              <a:cs typeface="Segoe UI"/>
            </a:endParaRPr>
          </a:p>
          <a:p>
            <a:r>
              <a:rPr lang="en-US" sz="1100">
                <a:solidFill>
                  <a:srgbClr val="000000"/>
                </a:solidFill>
                <a:latin typeface="Barlow"/>
                <a:cs typeface="Segoe UI"/>
              </a:rPr>
              <a:t>Environmentally </a:t>
            </a:r>
            <a:r>
              <a:rPr lang="en-US" sz="1100" b="0" i="0" spc="0" baseline="0">
                <a:solidFill>
                  <a:srgbClr val="000000"/>
                </a:solidFill>
                <a:latin typeface="Barlow"/>
                <a:cs typeface="Segoe UI"/>
              </a:rPr>
              <a:t>friendly modes of </a:t>
            </a:r>
            <a:r>
              <a:rPr lang="en-US" sz="1100">
                <a:solidFill>
                  <a:srgbClr val="000000"/>
                </a:solidFill>
                <a:latin typeface="Barlow"/>
                <a:cs typeface="Segoe UI"/>
              </a:rPr>
              <a:t>transportation are used for travel</a:t>
            </a:r>
            <a:r>
              <a:rPr lang="en-US" sz="1100" b="0" i="0" spc="0" baseline="0">
                <a:solidFill>
                  <a:srgbClr val="000000"/>
                </a:solidFill>
                <a:latin typeface="Barlow"/>
                <a:cs typeface="Segoe UI"/>
              </a:rPr>
              <a:t>.</a:t>
            </a:r>
            <a:r>
              <a:rPr lang="en-US" sz="1100">
                <a:solidFill>
                  <a:srgbClr val="000000"/>
                </a:solidFill>
                <a:latin typeface="Barlow"/>
                <a:cs typeface="Segoe UI"/>
              </a:rPr>
              <a:t> </a:t>
            </a:r>
            <a:endParaRPr lang="fi-FI" sz="1100">
              <a:solidFill>
                <a:srgbClr val="000000"/>
              </a:solidFill>
              <a:latin typeface="Barlow"/>
            </a:endParaRPr>
          </a:p>
        </p:txBody>
      </p:sp>
      <p:sp>
        <p:nvSpPr>
          <p:cNvPr id="1234" name="Rectangle 1234"/>
          <p:cNvSpPr/>
          <p:nvPr/>
        </p:nvSpPr>
        <p:spPr>
          <a:xfrm>
            <a:off x="836166" y="5452511"/>
            <a:ext cx="4353756" cy="502702"/>
          </a:xfrm>
          <a:prstGeom prst="rect">
            <a:avLst/>
          </a:prstGeom>
        </p:spPr>
        <p:txBody>
          <a:bodyPr wrap="none" lIns="0" tIns="0" rIns="0" bIns="0" anchor="t">
            <a:spAutoFit/>
          </a:bodyPr>
          <a:lstStyle/>
          <a:p>
            <a:r>
              <a:rPr lang="en-US" sz="1100" b="0" i="0" spc="0" baseline="0">
                <a:solidFill>
                  <a:srgbClr val="000000"/>
                </a:solidFill>
                <a:latin typeface="Barlow"/>
              </a:rPr>
              <a:t>Environmental competence of </a:t>
            </a:r>
            <a:r>
              <a:rPr lang="en-US" sz="1100">
                <a:solidFill>
                  <a:srgbClr val="000000"/>
                </a:solidFill>
                <a:latin typeface="Barlow"/>
              </a:rPr>
              <a:t>city </a:t>
            </a:r>
            <a:r>
              <a:rPr lang="en-US" sz="1100" b="0" i="0" spc="0" baseline="0">
                <a:solidFill>
                  <a:srgbClr val="000000"/>
                </a:solidFill>
                <a:latin typeface="Barlow"/>
              </a:rPr>
              <a:t>managers, </a:t>
            </a:r>
            <a:r>
              <a:rPr lang="en-US" sz="1100">
                <a:solidFill>
                  <a:srgbClr val="000000"/>
                </a:solidFill>
                <a:latin typeface="Barlow"/>
              </a:rPr>
              <a:t>personnel</a:t>
            </a:r>
            <a:r>
              <a:rPr lang="en-US" sz="1100" b="0" i="0" spc="0" baseline="0">
                <a:solidFill>
                  <a:srgbClr val="000000"/>
                </a:solidFill>
                <a:latin typeface="Barlow"/>
              </a:rPr>
              <a:t>, and employee</a:t>
            </a:r>
            <a:r>
              <a:rPr lang="en-US" sz="1100">
                <a:solidFill>
                  <a:srgbClr val="000000"/>
                </a:solidFill>
                <a:latin typeface="Barlow"/>
              </a:rPr>
              <a:t> </a:t>
            </a:r>
            <a:endParaRPr lang="fi-FI"/>
          </a:p>
          <a:p>
            <a:pPr>
              <a:lnSpc>
                <a:spcPts val="1333"/>
              </a:lnSpc>
            </a:pPr>
            <a:r>
              <a:rPr lang="en-US" sz="1100" b="0" i="0" spc="0" baseline="0">
                <a:solidFill>
                  <a:srgbClr val="000000"/>
                </a:solidFill>
                <a:latin typeface="Barlow"/>
              </a:rPr>
              <a:t>representatives and understanding of their </a:t>
            </a:r>
            <a:r>
              <a:rPr lang="en-US" sz="1100">
                <a:solidFill>
                  <a:srgbClr val="000000"/>
                </a:solidFill>
                <a:latin typeface="Barlow"/>
              </a:rPr>
              <a:t>work's relation to</a:t>
            </a:r>
            <a:r>
              <a:rPr lang="en-US" sz="1100" b="0" i="0" spc="0" baseline="0">
                <a:solidFill>
                  <a:srgbClr val="000000"/>
                </a:solidFill>
                <a:latin typeface="Barlow"/>
              </a:rPr>
              <a:t> the</a:t>
            </a:r>
            <a:r>
              <a:rPr lang="en-US" sz="1100">
                <a:solidFill>
                  <a:srgbClr val="000000"/>
                </a:solidFill>
                <a:latin typeface="Barlow"/>
              </a:rPr>
              <a:t> </a:t>
            </a:r>
            <a:endParaRPr lang="en-US" sz="1100" b="0" i="0" spc="0" baseline="0">
              <a:solidFill>
                <a:srgbClr val="000000"/>
              </a:solidFill>
              <a:latin typeface="Barlow"/>
            </a:endParaRPr>
          </a:p>
          <a:p>
            <a:pPr marL="0">
              <a:lnSpc>
                <a:spcPts val="1320"/>
              </a:lnSpc>
            </a:pPr>
            <a:r>
              <a:rPr lang="en-US" sz="1100" b="0" i="0" spc="0" baseline="0">
                <a:solidFill>
                  <a:srgbClr val="000000"/>
                </a:solidFill>
                <a:latin typeface="Barlow"/>
              </a:rPr>
              <a:t>objectives of sustainable development is increased.</a:t>
            </a:r>
          </a:p>
        </p:txBody>
      </p:sp>
      <p:sp>
        <p:nvSpPr>
          <p:cNvPr id="1235" name="Rectangle 1235"/>
          <p:cNvSpPr/>
          <p:nvPr/>
        </p:nvSpPr>
        <p:spPr>
          <a:xfrm>
            <a:off x="855217" y="6476718"/>
            <a:ext cx="4685578" cy="169277"/>
          </a:xfrm>
          <a:prstGeom prst="rect">
            <a:avLst/>
          </a:prstGeom>
        </p:spPr>
        <p:txBody>
          <a:bodyPr wrap="none" lIns="0" tIns="0" rIns="0" bIns="0" anchor="t">
            <a:spAutoFit/>
          </a:bodyPr>
          <a:lstStyle/>
          <a:p>
            <a:r>
              <a:rPr lang="en-US" sz="1100" b="0" i="0" spc="0" baseline="0" dirty="0">
                <a:solidFill>
                  <a:srgbClr val="000000"/>
                </a:solidFill>
                <a:latin typeface="Barlow"/>
              </a:rPr>
              <a:t>We act and share </a:t>
            </a:r>
            <a:r>
              <a:rPr lang="en-US" sz="1100" dirty="0">
                <a:solidFill>
                  <a:srgbClr val="000000"/>
                </a:solidFill>
                <a:latin typeface="Barlow"/>
              </a:rPr>
              <a:t>our knowledge in</a:t>
            </a:r>
            <a:r>
              <a:rPr lang="en-US" sz="1100" b="0" i="0" spc="0" baseline="0" dirty="0">
                <a:solidFill>
                  <a:srgbClr val="000000"/>
                </a:solidFill>
                <a:latin typeface="Barlow"/>
              </a:rPr>
              <a:t> local, national, and international networks.</a:t>
            </a:r>
          </a:p>
        </p:txBody>
      </p:sp>
      <p:sp>
        <p:nvSpPr>
          <p:cNvPr id="1236" name="Rectangle 1236"/>
          <p:cNvSpPr/>
          <p:nvPr/>
        </p:nvSpPr>
        <p:spPr>
          <a:xfrm>
            <a:off x="842517" y="5993859"/>
            <a:ext cx="3775072" cy="335989"/>
          </a:xfrm>
          <a:prstGeom prst="rect">
            <a:avLst/>
          </a:prstGeom>
        </p:spPr>
        <p:txBody>
          <a:bodyPr wrap="none" lIns="0" tIns="0" rIns="0" bIns="0" anchor="t">
            <a:spAutoFit/>
          </a:bodyPr>
          <a:lstStyle/>
          <a:p>
            <a:r>
              <a:rPr lang="en-US" sz="1100" b="0" i="0" spc="0" baseline="0" dirty="0">
                <a:solidFill>
                  <a:srgbClr val="000000"/>
                </a:solidFill>
                <a:latin typeface="Barlow"/>
              </a:rPr>
              <a:t>City </a:t>
            </a:r>
            <a:r>
              <a:rPr lang="en-US" sz="1100" dirty="0">
                <a:solidFill>
                  <a:srgbClr val="000000"/>
                </a:solidFill>
                <a:latin typeface="Barlow"/>
              </a:rPr>
              <a:t>personnel </a:t>
            </a:r>
            <a:r>
              <a:rPr lang="en-US" sz="1100" b="0" i="0" spc="0" baseline="0" dirty="0">
                <a:solidFill>
                  <a:srgbClr val="000000"/>
                </a:solidFill>
                <a:latin typeface="Barlow"/>
              </a:rPr>
              <a:t>are encouraged to commute by </a:t>
            </a:r>
            <a:r>
              <a:rPr lang="en-US" sz="1100" dirty="0">
                <a:solidFill>
                  <a:srgbClr val="000000"/>
                </a:solidFill>
                <a:latin typeface="Barlow"/>
              </a:rPr>
              <a:t>bike</a:t>
            </a:r>
            <a:r>
              <a:rPr lang="en-US" sz="1100" b="0" i="0" spc="0" baseline="0" dirty="0">
                <a:solidFill>
                  <a:srgbClr val="000000"/>
                </a:solidFill>
                <a:latin typeface="Barlow"/>
              </a:rPr>
              <a:t>, </a:t>
            </a:r>
            <a:r>
              <a:rPr lang="en-US" sz="1100" dirty="0">
                <a:solidFill>
                  <a:srgbClr val="000000"/>
                </a:solidFill>
                <a:latin typeface="Barlow"/>
              </a:rPr>
              <a:t>by foot</a:t>
            </a:r>
            <a:r>
              <a:rPr lang="en-US" sz="1100" b="0" i="0" spc="0" baseline="0" dirty="0">
                <a:solidFill>
                  <a:srgbClr val="000000"/>
                </a:solidFill>
                <a:latin typeface="Barlow"/>
              </a:rPr>
              <a:t>, or</a:t>
            </a:r>
            <a:r>
              <a:rPr lang="en-US" sz="1100" dirty="0">
                <a:solidFill>
                  <a:srgbClr val="000000"/>
                </a:solidFill>
                <a:latin typeface="Barlow"/>
              </a:rPr>
              <a:t> </a:t>
            </a:r>
            <a:endParaRPr lang="en-US" sz="1103" b="0" i="0" spc="0" baseline="0" dirty="0">
              <a:solidFill>
                <a:srgbClr val="000000"/>
              </a:solidFill>
              <a:latin typeface="Barlow"/>
            </a:endParaRPr>
          </a:p>
          <a:p>
            <a:pPr marL="0">
              <a:lnSpc>
                <a:spcPts val="1321"/>
              </a:lnSpc>
            </a:pPr>
            <a:r>
              <a:rPr lang="en-US" sz="1100" b="0" i="0" spc="0" baseline="0" dirty="0">
                <a:solidFill>
                  <a:srgbClr val="000000"/>
                </a:solidFill>
                <a:latin typeface="Barlow"/>
              </a:rPr>
              <a:t>by public transportation.</a:t>
            </a:r>
          </a:p>
        </p:txBody>
      </p:sp>
      <p:sp>
        <p:nvSpPr>
          <p:cNvPr id="1237" name="Rectangle 1237"/>
          <p:cNvSpPr/>
          <p:nvPr/>
        </p:nvSpPr>
        <p:spPr>
          <a:xfrm>
            <a:off x="771342" y="3288289"/>
            <a:ext cx="4887556" cy="169277"/>
          </a:xfrm>
          <a:prstGeom prst="rect">
            <a:avLst/>
          </a:prstGeom>
        </p:spPr>
        <p:txBody>
          <a:bodyPr wrap="none" lIns="0" tIns="0" rIns="0" bIns="0" anchor="t">
            <a:spAutoFit/>
          </a:bodyPr>
          <a:lstStyle/>
          <a:p>
            <a:r>
              <a:rPr lang="en-US" sz="1100" b="0" i="0" spc="0" baseline="0">
                <a:solidFill>
                  <a:srgbClr val="000000"/>
                </a:solidFill>
                <a:latin typeface="Barlow"/>
                <a:cs typeface="Segoe UI"/>
              </a:rPr>
              <a:t>Service and freight </a:t>
            </a:r>
            <a:r>
              <a:rPr lang="en-US" sz="1100">
                <a:solidFill>
                  <a:srgbClr val="000000"/>
                </a:solidFill>
                <a:latin typeface="Barlow"/>
                <a:cs typeface="Segoe UI"/>
              </a:rPr>
              <a:t>transportation </a:t>
            </a:r>
            <a:r>
              <a:rPr lang="en-US" sz="1100" b="0" i="0" spc="0" baseline="0">
                <a:solidFill>
                  <a:srgbClr val="000000"/>
                </a:solidFill>
                <a:latin typeface="Barlow"/>
                <a:cs typeface="Segoe UI"/>
              </a:rPr>
              <a:t>is intensified and </a:t>
            </a:r>
            <a:r>
              <a:rPr lang="en-US" sz="1100">
                <a:solidFill>
                  <a:srgbClr val="000000"/>
                </a:solidFill>
                <a:latin typeface="Barlow"/>
                <a:cs typeface="Segoe UI"/>
              </a:rPr>
              <a:t>pooled to </a:t>
            </a:r>
            <a:r>
              <a:rPr lang="en-US" sz="1100" err="1">
                <a:solidFill>
                  <a:srgbClr val="000000"/>
                </a:solidFill>
                <a:latin typeface="Barlow"/>
                <a:cs typeface="Segoe UI"/>
              </a:rPr>
              <a:t>optimise</a:t>
            </a:r>
            <a:r>
              <a:rPr lang="en-US" sz="1100">
                <a:solidFill>
                  <a:srgbClr val="000000"/>
                </a:solidFill>
                <a:latin typeface="Barlow"/>
                <a:cs typeface="Segoe UI"/>
              </a:rPr>
              <a:t> logistics</a:t>
            </a:r>
            <a:r>
              <a:rPr lang="en-US" sz="1100" b="0" i="0" spc="0" baseline="0">
                <a:solidFill>
                  <a:srgbClr val="000000"/>
                </a:solidFill>
                <a:latin typeface="Barlow"/>
              </a:rPr>
              <a:t>.</a:t>
            </a:r>
            <a:endParaRPr lang="fi-FI"/>
          </a:p>
        </p:txBody>
      </p:sp>
      <p:sp>
        <p:nvSpPr>
          <p:cNvPr id="1238" name="Rectangle 1238"/>
          <p:cNvSpPr/>
          <p:nvPr/>
        </p:nvSpPr>
        <p:spPr>
          <a:xfrm>
            <a:off x="827716" y="5047988"/>
            <a:ext cx="4409862" cy="338554"/>
          </a:xfrm>
          <a:prstGeom prst="rect">
            <a:avLst/>
          </a:prstGeom>
        </p:spPr>
        <p:txBody>
          <a:bodyPr wrap="none" lIns="0" tIns="0" rIns="0" bIns="0" anchor="t">
            <a:spAutoFit/>
          </a:bodyPr>
          <a:lstStyle/>
          <a:p>
            <a:r>
              <a:rPr lang="en-US" sz="1100">
                <a:solidFill>
                  <a:srgbClr val="000000"/>
                </a:solidFill>
                <a:latin typeface="Barlow"/>
                <a:cs typeface="Segoe UI"/>
              </a:rPr>
              <a:t>City premises </a:t>
            </a:r>
            <a:r>
              <a:rPr lang="en-US" sz="1100" b="0" i="0" spc="0" baseline="0">
                <a:solidFill>
                  <a:srgbClr val="000000"/>
                </a:solidFill>
                <a:latin typeface="Barlow"/>
                <a:cs typeface="Segoe UI"/>
              </a:rPr>
              <a:t>are </a:t>
            </a:r>
            <a:r>
              <a:rPr lang="en-US" sz="1100">
                <a:solidFill>
                  <a:srgbClr val="000000"/>
                </a:solidFill>
                <a:latin typeface="Barlow"/>
                <a:cs typeface="Segoe UI"/>
              </a:rPr>
              <a:t>designed to be multifunctional </a:t>
            </a:r>
            <a:r>
              <a:rPr lang="en-US" sz="1100" b="0" i="0" spc="0" baseline="0">
                <a:solidFill>
                  <a:srgbClr val="000000"/>
                </a:solidFill>
                <a:latin typeface="Barlow"/>
                <a:cs typeface="Segoe UI"/>
              </a:rPr>
              <a:t>and the </a:t>
            </a:r>
            <a:r>
              <a:rPr lang="en-US" sz="1100" err="1">
                <a:solidFill>
                  <a:srgbClr val="000000"/>
                </a:solidFill>
                <a:latin typeface="Barlow"/>
                <a:cs typeface="Segoe UI"/>
              </a:rPr>
              <a:t>utilisation</a:t>
            </a:r>
            <a:r>
              <a:rPr lang="en-US" sz="1100">
                <a:solidFill>
                  <a:srgbClr val="000000"/>
                </a:solidFill>
                <a:latin typeface="Barlow"/>
                <a:cs typeface="Segoe UI"/>
              </a:rPr>
              <a:t> </a:t>
            </a:r>
            <a:r>
              <a:rPr lang="en-US" sz="1100" b="0" i="0" spc="0" baseline="0">
                <a:solidFill>
                  <a:srgbClr val="000000"/>
                </a:solidFill>
                <a:latin typeface="Barlow"/>
                <a:cs typeface="Segoe UI"/>
              </a:rPr>
              <a:t>rates</a:t>
            </a:r>
            <a:r>
              <a:rPr lang="en-US" sz="1100">
                <a:solidFill>
                  <a:srgbClr val="000000"/>
                </a:solidFill>
                <a:latin typeface="Barlow"/>
                <a:cs typeface="Segoe UI"/>
              </a:rPr>
              <a:t> </a:t>
            </a:r>
            <a:endParaRPr lang="fi-FI">
              <a:solidFill>
                <a:srgbClr val="000000"/>
              </a:solidFill>
            </a:endParaRPr>
          </a:p>
          <a:p>
            <a:r>
              <a:rPr lang="en-US" sz="1100">
                <a:solidFill>
                  <a:srgbClr val="000000"/>
                </a:solidFill>
                <a:latin typeface="Barlow"/>
                <a:cs typeface="Segoe UI"/>
              </a:rPr>
              <a:t>will become higher</a:t>
            </a:r>
            <a:r>
              <a:rPr lang="en-US" sz="1100" b="0" i="0" spc="0" baseline="0">
                <a:solidFill>
                  <a:srgbClr val="000000"/>
                </a:solidFill>
                <a:latin typeface="Barlow"/>
                <a:cs typeface="Segoe UI"/>
              </a:rPr>
              <a:t>.</a:t>
            </a:r>
            <a:r>
              <a:rPr lang="en-US" sz="1100">
                <a:solidFill>
                  <a:srgbClr val="000000"/>
                </a:solidFill>
                <a:latin typeface="Barlow"/>
                <a:cs typeface="Segoe UI"/>
              </a:rPr>
              <a:t> </a:t>
            </a:r>
            <a:r>
              <a:rPr lang="en-US" sz="1100" b="0" i="0" spc="0" baseline="0">
                <a:solidFill>
                  <a:srgbClr val="000000"/>
                </a:solidFill>
                <a:latin typeface="Barlow"/>
                <a:cs typeface="Segoe UI"/>
              </a:rPr>
              <a:t>Unnecessary </a:t>
            </a:r>
            <a:r>
              <a:rPr lang="en-US" sz="1100">
                <a:solidFill>
                  <a:srgbClr val="000000"/>
                </a:solidFill>
                <a:latin typeface="Barlow"/>
                <a:cs typeface="Segoe UI"/>
              </a:rPr>
              <a:t>premises </a:t>
            </a:r>
            <a:r>
              <a:rPr lang="en-US" sz="1100" b="0" i="0" spc="0" baseline="0">
                <a:solidFill>
                  <a:srgbClr val="000000"/>
                </a:solidFill>
                <a:latin typeface="Barlow"/>
                <a:cs typeface="Segoe UI"/>
              </a:rPr>
              <a:t>are </a:t>
            </a:r>
            <a:r>
              <a:rPr lang="en-US" sz="1100">
                <a:solidFill>
                  <a:srgbClr val="000000"/>
                </a:solidFill>
                <a:latin typeface="Barlow"/>
                <a:cs typeface="Segoe UI"/>
              </a:rPr>
              <a:t>disposed of</a:t>
            </a:r>
            <a:r>
              <a:rPr lang="en-US" sz="1100" b="0" i="0" spc="0" baseline="0">
                <a:solidFill>
                  <a:srgbClr val="000000"/>
                </a:solidFill>
                <a:latin typeface="Barlow"/>
                <a:cs typeface="Segoe UI"/>
              </a:rPr>
              <a:t>.</a:t>
            </a:r>
            <a:r>
              <a:rPr lang="en-US" sz="1100">
                <a:solidFill>
                  <a:srgbClr val="000000"/>
                </a:solidFill>
                <a:latin typeface="Barlow"/>
                <a:cs typeface="Segoe UI"/>
              </a:rPr>
              <a:t> </a:t>
            </a:r>
            <a:endParaRPr lang="fi-FI"/>
          </a:p>
        </p:txBody>
      </p:sp>
    </p:spTree>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 name="Freeform 1239"/>
          <p:cNvSpPr/>
          <p:nvPr/>
        </p:nvSpPr>
        <p:spPr>
          <a:xfrm>
            <a:off x="32197"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240" name="Picture 10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23900" y="5751576"/>
            <a:ext cx="1249680" cy="623316"/>
          </a:xfrm>
          <a:prstGeom prst="rect">
            <a:avLst/>
          </a:prstGeom>
          <a:noFill/>
        </p:spPr>
      </p:pic>
      <p:pic>
        <p:nvPicPr>
          <p:cNvPr id="1241" name="Picture 124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202025" y="3245802"/>
            <a:ext cx="2179521" cy="2179510"/>
          </a:xfrm>
          <a:prstGeom prst="rect">
            <a:avLst/>
          </a:prstGeom>
          <a:noFill/>
        </p:spPr>
      </p:pic>
      <p:pic>
        <p:nvPicPr>
          <p:cNvPr id="1242" name="Picture 124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449904" y="3964967"/>
            <a:ext cx="2351462" cy="2351479"/>
          </a:xfrm>
          <a:prstGeom prst="rect">
            <a:avLst/>
          </a:prstGeom>
          <a:noFill/>
        </p:spPr>
      </p:pic>
      <p:pic>
        <p:nvPicPr>
          <p:cNvPr id="1243" name="Picture 124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2311147" y="2820988"/>
            <a:ext cx="1959265" cy="1959271"/>
          </a:xfrm>
          <a:prstGeom prst="rect">
            <a:avLst/>
          </a:prstGeom>
          <a:noFill/>
        </p:spPr>
      </p:pic>
      <p:sp>
        <p:nvSpPr>
          <p:cNvPr id="1244" name="Freeform 1244"/>
          <p:cNvSpPr/>
          <p:nvPr/>
        </p:nvSpPr>
        <p:spPr>
          <a:xfrm>
            <a:off x="0" y="669037"/>
            <a:ext cx="12192000" cy="1822704"/>
          </a:xfrm>
          <a:custGeom>
            <a:avLst/>
            <a:gdLst/>
            <a:ahLst/>
            <a:cxnLst/>
            <a:rect l="0" t="0" r="0" b="0"/>
            <a:pathLst>
              <a:path w="12192000" h="1822704">
                <a:moveTo>
                  <a:pt x="0" y="1822704"/>
                </a:moveTo>
                <a:lnTo>
                  <a:pt x="12192000" y="1822704"/>
                </a:lnTo>
                <a:lnTo>
                  <a:pt x="12192000" y="0"/>
                </a:lnTo>
                <a:lnTo>
                  <a:pt x="0" y="0"/>
                </a:lnTo>
                <a:lnTo>
                  <a:pt x="0" y="1822704"/>
                </a:lnTo>
                <a:close/>
              </a:path>
            </a:pathLst>
          </a:custGeom>
          <a:solidFill>
            <a:srgbClr val="55C8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45" name="Freeform 1245"/>
          <p:cNvSpPr/>
          <p:nvPr/>
        </p:nvSpPr>
        <p:spPr>
          <a:xfrm>
            <a:off x="11330940" y="1720597"/>
            <a:ext cx="286512" cy="550163"/>
          </a:xfrm>
          <a:custGeom>
            <a:avLst/>
            <a:gdLst/>
            <a:ahLst/>
            <a:cxnLst/>
            <a:rect l="0" t="0" r="0" b="0"/>
            <a:pathLst>
              <a:path w="286512" h="550163">
                <a:moveTo>
                  <a:pt x="286130" y="192150"/>
                </a:moveTo>
                <a:lnTo>
                  <a:pt x="266573" y="222631"/>
                </a:lnTo>
                <a:lnTo>
                  <a:pt x="249046" y="249936"/>
                </a:lnTo>
                <a:lnTo>
                  <a:pt x="272541" y="272288"/>
                </a:lnTo>
                <a:lnTo>
                  <a:pt x="286512" y="285623"/>
                </a:lnTo>
                <a:lnTo>
                  <a:pt x="221488" y="387603"/>
                </a:lnTo>
                <a:lnTo>
                  <a:pt x="188214" y="439927"/>
                </a:lnTo>
                <a:lnTo>
                  <a:pt x="172592" y="464312"/>
                </a:lnTo>
                <a:lnTo>
                  <a:pt x="172212" y="464946"/>
                </a:lnTo>
                <a:lnTo>
                  <a:pt x="185801" y="480187"/>
                </a:lnTo>
                <a:lnTo>
                  <a:pt x="192024" y="487044"/>
                </a:lnTo>
                <a:lnTo>
                  <a:pt x="200025" y="496062"/>
                </a:lnTo>
                <a:lnTo>
                  <a:pt x="211201" y="508634"/>
                </a:lnTo>
                <a:lnTo>
                  <a:pt x="191389" y="550163"/>
                </a:lnTo>
                <a:lnTo>
                  <a:pt x="146557" y="550163"/>
                </a:lnTo>
                <a:lnTo>
                  <a:pt x="146557" y="496062"/>
                </a:lnTo>
                <a:lnTo>
                  <a:pt x="146557" y="480187"/>
                </a:lnTo>
                <a:lnTo>
                  <a:pt x="146557" y="464312"/>
                </a:lnTo>
                <a:lnTo>
                  <a:pt x="0" y="464312"/>
                </a:lnTo>
                <a:lnTo>
                  <a:pt x="205740" y="0"/>
                </a:lnTo>
                <a:close/>
                <a:moveTo>
                  <a:pt x="-6385687" y="513740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46" name="Freeform 1246"/>
          <p:cNvSpPr/>
          <p:nvPr/>
        </p:nvSpPr>
        <p:spPr>
          <a:xfrm>
            <a:off x="11518392" y="1766316"/>
            <a:ext cx="467867" cy="740664"/>
          </a:xfrm>
          <a:custGeom>
            <a:avLst/>
            <a:gdLst/>
            <a:ahLst/>
            <a:cxnLst/>
            <a:rect l="0" t="0" r="0" b="0"/>
            <a:pathLst>
              <a:path w="467867" h="740664">
                <a:moveTo>
                  <a:pt x="278638" y="623570"/>
                </a:moveTo>
                <a:lnTo>
                  <a:pt x="278638" y="643129"/>
                </a:lnTo>
                <a:lnTo>
                  <a:pt x="278638" y="690119"/>
                </a:lnTo>
                <a:lnTo>
                  <a:pt x="336803" y="690119"/>
                </a:lnTo>
                <a:cubicBezTo>
                  <a:pt x="346075" y="690119"/>
                  <a:pt x="354838" y="693929"/>
                  <a:pt x="361441" y="700532"/>
                </a:cubicBezTo>
                <a:lnTo>
                  <a:pt x="387350" y="726949"/>
                </a:lnTo>
                <a:cubicBezTo>
                  <a:pt x="389636" y="729234"/>
                  <a:pt x="390271" y="732663"/>
                  <a:pt x="389001" y="735712"/>
                </a:cubicBezTo>
                <a:cubicBezTo>
                  <a:pt x="387730" y="738759"/>
                  <a:pt x="384810" y="740664"/>
                  <a:pt x="381635" y="740664"/>
                </a:cubicBezTo>
                <a:lnTo>
                  <a:pt x="82296" y="740664"/>
                </a:lnTo>
                <a:cubicBezTo>
                  <a:pt x="78993" y="740664"/>
                  <a:pt x="76073" y="738759"/>
                  <a:pt x="74802" y="735712"/>
                </a:cubicBezTo>
                <a:cubicBezTo>
                  <a:pt x="73533" y="732663"/>
                  <a:pt x="74294" y="729234"/>
                  <a:pt x="76453" y="726949"/>
                </a:cubicBezTo>
                <a:lnTo>
                  <a:pt x="102489" y="700532"/>
                </a:lnTo>
                <a:cubicBezTo>
                  <a:pt x="108965" y="693929"/>
                  <a:pt x="117855" y="690119"/>
                  <a:pt x="127126" y="690119"/>
                </a:cubicBezTo>
                <a:lnTo>
                  <a:pt x="175767" y="690119"/>
                </a:lnTo>
                <a:lnTo>
                  <a:pt x="175767" y="643129"/>
                </a:lnTo>
                <a:lnTo>
                  <a:pt x="175767" y="623570"/>
                </a:lnTo>
                <a:lnTo>
                  <a:pt x="175767" y="604013"/>
                </a:lnTo>
                <a:lnTo>
                  <a:pt x="0" y="604013"/>
                </a:lnTo>
                <a:lnTo>
                  <a:pt x="70992" y="456184"/>
                </a:lnTo>
                <a:lnTo>
                  <a:pt x="65659" y="450215"/>
                </a:lnTo>
                <a:lnTo>
                  <a:pt x="51435" y="434340"/>
                </a:lnTo>
                <a:lnTo>
                  <a:pt x="45974" y="428244"/>
                </a:lnTo>
                <a:lnTo>
                  <a:pt x="37211" y="418465"/>
                </a:lnTo>
                <a:lnTo>
                  <a:pt x="34289" y="415163"/>
                </a:lnTo>
                <a:lnTo>
                  <a:pt x="45974" y="396749"/>
                </a:lnTo>
                <a:lnTo>
                  <a:pt x="141604" y="247143"/>
                </a:lnTo>
                <a:lnTo>
                  <a:pt x="150114" y="233807"/>
                </a:lnTo>
                <a:lnTo>
                  <a:pt x="126618" y="211582"/>
                </a:lnTo>
                <a:lnTo>
                  <a:pt x="112649" y="198248"/>
                </a:lnTo>
                <a:lnTo>
                  <a:pt x="117728" y="190374"/>
                </a:lnTo>
                <a:lnTo>
                  <a:pt x="128142" y="174244"/>
                </a:lnTo>
                <a:lnTo>
                  <a:pt x="138556" y="158115"/>
                </a:lnTo>
                <a:lnTo>
                  <a:pt x="240538" y="0"/>
                </a:lnTo>
                <a:lnTo>
                  <a:pt x="355218" y="198248"/>
                </a:lnTo>
                <a:lnTo>
                  <a:pt x="317753" y="233807"/>
                </a:lnTo>
                <a:lnTo>
                  <a:pt x="433577" y="415163"/>
                </a:lnTo>
                <a:lnTo>
                  <a:pt x="396875" y="456184"/>
                </a:lnTo>
                <a:lnTo>
                  <a:pt x="467867" y="604013"/>
                </a:lnTo>
                <a:lnTo>
                  <a:pt x="278638" y="604013"/>
                </a:lnTo>
                <a:close/>
                <a:moveTo>
                  <a:pt x="-7050278" y="5091684"/>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47" name="Freeform 1247"/>
          <p:cNvSpPr/>
          <p:nvPr/>
        </p:nvSpPr>
        <p:spPr>
          <a:xfrm>
            <a:off x="5593079" y="4120896"/>
            <a:ext cx="1006602" cy="0"/>
          </a:xfrm>
          <a:custGeom>
            <a:avLst/>
            <a:gdLst/>
            <a:ahLst/>
            <a:cxnLst/>
            <a:rect l="0" t="0" r="0" b="0"/>
            <a:pathLst>
              <a:path w="1006602">
                <a:moveTo>
                  <a:pt x="0" y="0"/>
                </a:moveTo>
                <a:lnTo>
                  <a:pt x="1006602" y="0"/>
                </a:lnTo>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248" name="Freeform 1248"/>
          <p:cNvSpPr/>
          <p:nvPr/>
        </p:nvSpPr>
        <p:spPr>
          <a:xfrm>
            <a:off x="6341364" y="3994405"/>
            <a:ext cx="266700" cy="252984"/>
          </a:xfrm>
          <a:custGeom>
            <a:avLst/>
            <a:gdLst/>
            <a:ahLst/>
            <a:cxnLst/>
            <a:rect l="0" t="0" r="0" b="0"/>
            <a:pathLst>
              <a:path w="266700" h="252984">
                <a:moveTo>
                  <a:pt x="0" y="126491"/>
                </a:moveTo>
                <a:cubicBezTo>
                  <a:pt x="0" y="56641"/>
                  <a:pt x="59689" y="0"/>
                  <a:pt x="133350" y="0"/>
                </a:cubicBezTo>
                <a:cubicBezTo>
                  <a:pt x="207009" y="0"/>
                  <a:pt x="266700" y="56641"/>
                  <a:pt x="266700" y="126491"/>
                </a:cubicBezTo>
                <a:cubicBezTo>
                  <a:pt x="266700" y="196341"/>
                  <a:pt x="207009" y="252984"/>
                  <a:pt x="133350" y="252984"/>
                </a:cubicBezTo>
                <a:cubicBezTo>
                  <a:pt x="59689" y="252984"/>
                  <a:pt x="0" y="196341"/>
                  <a:pt x="0" y="126491"/>
                </a:cubicBezTo>
                <a:close/>
                <a:moveTo>
                  <a:pt x="-3604260" y="2863595"/>
                </a:moveTo>
              </a:path>
            </a:pathLst>
          </a:custGeom>
          <a:solidFill>
            <a:srgbClr val="55C8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49" name="Freeform 1249"/>
          <p:cNvSpPr/>
          <p:nvPr/>
        </p:nvSpPr>
        <p:spPr>
          <a:xfrm>
            <a:off x="757427" y="2865121"/>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250" name="Freeform 1250"/>
          <p:cNvSpPr/>
          <p:nvPr/>
        </p:nvSpPr>
        <p:spPr>
          <a:xfrm>
            <a:off x="743712" y="4530853"/>
            <a:ext cx="4835652" cy="420624"/>
          </a:xfrm>
          <a:custGeom>
            <a:avLst/>
            <a:gdLst/>
            <a:ahLst/>
            <a:cxnLst/>
            <a:rect l="0" t="0" r="0" b="0"/>
            <a:pathLst>
              <a:path w="4835652" h="420624">
                <a:moveTo>
                  <a:pt x="0" y="420624"/>
                </a:moveTo>
                <a:lnTo>
                  <a:pt x="4835652" y="420624"/>
                </a:lnTo>
                <a:lnTo>
                  <a:pt x="4835652" y="0"/>
                </a:lnTo>
                <a:lnTo>
                  <a:pt x="0" y="0"/>
                </a:lnTo>
                <a:lnTo>
                  <a:pt x="0" y="420624"/>
                </a:lnTo>
                <a:close/>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251" name="Freeform 1251"/>
          <p:cNvSpPr/>
          <p:nvPr/>
        </p:nvSpPr>
        <p:spPr>
          <a:xfrm>
            <a:off x="757427" y="3320797"/>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252" name="Freeform 1252"/>
          <p:cNvSpPr/>
          <p:nvPr/>
        </p:nvSpPr>
        <p:spPr>
          <a:xfrm>
            <a:off x="757427" y="3777996"/>
            <a:ext cx="4835653" cy="685800"/>
          </a:xfrm>
          <a:custGeom>
            <a:avLst/>
            <a:gdLst/>
            <a:ahLst/>
            <a:cxnLst/>
            <a:rect l="0" t="0" r="0" b="0"/>
            <a:pathLst>
              <a:path w="4835653" h="685800">
                <a:moveTo>
                  <a:pt x="0" y="685800"/>
                </a:moveTo>
                <a:lnTo>
                  <a:pt x="4835653" y="685800"/>
                </a:lnTo>
                <a:lnTo>
                  <a:pt x="4835653" y="0"/>
                </a:lnTo>
                <a:lnTo>
                  <a:pt x="0" y="0"/>
                </a:lnTo>
                <a:lnTo>
                  <a:pt x="0" y="685800"/>
                </a:lnTo>
                <a:close/>
              </a:path>
            </a:pathLst>
          </a:custGeom>
          <a:noFill/>
          <a:ln w="12700" cap="flat" cmpd="sng">
            <a:solidFill>
              <a:srgbClr val="55C8FF">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253" name="Freeform 1253"/>
          <p:cNvSpPr/>
          <p:nvPr/>
        </p:nvSpPr>
        <p:spPr>
          <a:xfrm rot="10800000" flipV="1">
            <a:off x="146605" y="417663"/>
            <a:ext cx="618706" cy="260530"/>
          </a:xfrm>
          <a:custGeom>
            <a:avLst/>
            <a:gdLst/>
            <a:ahLst/>
            <a:cxnLst/>
            <a:rect l="0" t="0" r="0" b="0"/>
            <a:pathLst>
              <a:path w="2201432" h="926973">
                <a:moveTo>
                  <a:pt x="1511821" y="328346"/>
                </a:moveTo>
                <a:cubicBezTo>
                  <a:pt x="1116166" y="110960"/>
                  <a:pt x="1056018" y="253378"/>
                  <a:pt x="877558" y="192888"/>
                </a:cubicBezTo>
                <a:cubicBezTo>
                  <a:pt x="677127" y="124955"/>
                  <a:pt x="650380" y="392417"/>
                  <a:pt x="1031063" y="429616"/>
                </a:cubicBezTo>
                <a:cubicBezTo>
                  <a:pt x="1424699" y="468071"/>
                  <a:pt x="845160" y="655714"/>
                  <a:pt x="603683" y="481571"/>
                </a:cubicBezTo>
                <a:cubicBezTo>
                  <a:pt x="126760" y="137592"/>
                  <a:pt x="0" y="309055"/>
                  <a:pt x="158027" y="416497"/>
                </a:cubicBezTo>
                <a:cubicBezTo>
                  <a:pt x="313056" y="521907"/>
                  <a:pt x="386119" y="659105"/>
                  <a:pt x="499238" y="723290"/>
                </a:cubicBezTo>
                <a:cubicBezTo>
                  <a:pt x="603695" y="782561"/>
                  <a:pt x="672631" y="802005"/>
                  <a:pt x="803288" y="836206"/>
                </a:cubicBezTo>
                <a:cubicBezTo>
                  <a:pt x="1114375" y="917664"/>
                  <a:pt x="1467245" y="926973"/>
                  <a:pt x="1673746" y="829666"/>
                </a:cubicBezTo>
                <a:cubicBezTo>
                  <a:pt x="1687970" y="822909"/>
                  <a:pt x="1941970" y="699935"/>
                  <a:pt x="2177936" y="586385"/>
                </a:cubicBezTo>
                <a:lnTo>
                  <a:pt x="2177936" y="586385"/>
                </a:lnTo>
                <a:cubicBezTo>
                  <a:pt x="2184921" y="582994"/>
                  <a:pt x="2190890" y="577685"/>
                  <a:pt x="2195082" y="571081"/>
                </a:cubicBezTo>
                <a:cubicBezTo>
                  <a:pt x="2199273" y="564452"/>
                  <a:pt x="2201432" y="556806"/>
                  <a:pt x="2201432" y="548996"/>
                </a:cubicBezTo>
                <a:lnTo>
                  <a:pt x="2201432" y="13767"/>
                </a:lnTo>
                <a:lnTo>
                  <a:pt x="2201432" y="13780"/>
                </a:lnTo>
                <a:cubicBezTo>
                  <a:pt x="2201432" y="9690"/>
                  <a:pt x="2199527" y="5817"/>
                  <a:pt x="2196352" y="3327"/>
                </a:cubicBezTo>
                <a:cubicBezTo>
                  <a:pt x="2193049" y="838"/>
                  <a:pt x="2188858" y="0"/>
                  <a:pt x="2184921" y="1080"/>
                </a:cubicBezTo>
                <a:cubicBezTo>
                  <a:pt x="1935748" y="73889"/>
                  <a:pt x="1627645" y="392024"/>
                  <a:pt x="1511821" y="328333"/>
                </a:cubicBezTo>
                <a:close/>
                <a:moveTo>
                  <a:pt x="773037" y="1149248"/>
                </a:moveTo>
              </a:path>
            </a:pathLst>
          </a:custGeom>
          <a:solidFill>
            <a:srgbClr val="55C8FF">
              <a:alpha val="100000"/>
            </a:srgbClr>
          </a:solidFill>
          <a:ln w="3569">
            <a:noFill/>
          </a:ln>
        </p:spPr>
        <p:style>
          <a:lnRef idx="2">
            <a:schemeClr val="accent1">
              <a:shade val="50000"/>
            </a:schemeClr>
          </a:lnRef>
          <a:fillRef idx="1">
            <a:schemeClr val="accent1"/>
          </a:fillRef>
          <a:effectRef idx="0">
            <a:schemeClr val="accent1"/>
          </a:effectRef>
          <a:fontRef idx="minor">
            <a:schemeClr val="lt1"/>
          </a:fontRef>
        </p:style>
      </p:sp>
      <p:pic>
        <p:nvPicPr>
          <p:cNvPr id="1254" name="Picture 125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127401" y="125059"/>
            <a:ext cx="616798" cy="314862"/>
          </a:xfrm>
          <a:prstGeom prst="rect">
            <a:avLst/>
          </a:prstGeom>
          <a:noFill/>
        </p:spPr>
      </p:pic>
      <p:pic>
        <p:nvPicPr>
          <p:cNvPr id="1255" name="Picture 125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555838" y="1480169"/>
            <a:ext cx="1165478" cy="1044961"/>
          </a:xfrm>
          <a:prstGeom prst="rect">
            <a:avLst/>
          </a:prstGeom>
          <a:noFill/>
        </p:spPr>
      </p:pic>
      <p:sp>
        <p:nvSpPr>
          <p:cNvPr id="1256" name="Freeform 1256"/>
          <p:cNvSpPr/>
          <p:nvPr/>
        </p:nvSpPr>
        <p:spPr>
          <a:xfrm>
            <a:off x="294391" y="2270425"/>
            <a:ext cx="74426" cy="314328"/>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1257" name="Freeform 1257"/>
          <p:cNvSpPr/>
          <p:nvPr/>
        </p:nvSpPr>
        <p:spPr>
          <a:xfrm>
            <a:off x="215039" y="1958867"/>
            <a:ext cx="233130" cy="395981"/>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1258" name="Freeform 1258"/>
          <p:cNvSpPr/>
          <p:nvPr/>
        </p:nvSpPr>
        <p:spPr>
          <a:xfrm>
            <a:off x="88651" y="2179749"/>
            <a:ext cx="74426" cy="315077"/>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1259" name="Freeform 1259"/>
          <p:cNvSpPr/>
          <p:nvPr/>
        </p:nvSpPr>
        <p:spPr>
          <a:xfrm>
            <a:off x="9299" y="1867449"/>
            <a:ext cx="233130" cy="396925"/>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1260" name="Freeform 1260"/>
          <p:cNvSpPr/>
          <p:nvPr/>
        </p:nvSpPr>
        <p:spPr>
          <a:xfrm>
            <a:off x="2927715" y="1895942"/>
            <a:ext cx="322943" cy="432429"/>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91137">
            <a:noFill/>
          </a:ln>
        </p:spPr>
        <p:style>
          <a:lnRef idx="2">
            <a:schemeClr val="accent1">
              <a:shade val="50000"/>
            </a:schemeClr>
          </a:lnRef>
          <a:fillRef idx="1">
            <a:schemeClr val="accent1"/>
          </a:fillRef>
          <a:effectRef idx="0">
            <a:schemeClr val="accent1"/>
          </a:effectRef>
          <a:fontRef idx="minor">
            <a:schemeClr val="lt1"/>
          </a:fontRef>
        </p:style>
      </p:sp>
      <p:sp>
        <p:nvSpPr>
          <p:cNvPr id="1261" name="Freeform 1261"/>
          <p:cNvSpPr/>
          <p:nvPr/>
        </p:nvSpPr>
        <p:spPr>
          <a:xfrm>
            <a:off x="3051931" y="2269439"/>
            <a:ext cx="46552" cy="242037"/>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91137">
            <a:noFill/>
          </a:ln>
        </p:spPr>
        <p:style>
          <a:lnRef idx="2">
            <a:schemeClr val="accent1">
              <a:shade val="50000"/>
            </a:schemeClr>
          </a:lnRef>
          <a:fillRef idx="1">
            <a:schemeClr val="accent1"/>
          </a:fillRef>
          <a:effectRef idx="0">
            <a:schemeClr val="accent1"/>
          </a:effectRef>
          <a:fontRef idx="minor">
            <a:schemeClr val="lt1"/>
          </a:fontRef>
        </p:style>
      </p:sp>
      <p:sp>
        <p:nvSpPr>
          <p:cNvPr id="1262" name="Freeform 1262"/>
          <p:cNvSpPr/>
          <p:nvPr/>
        </p:nvSpPr>
        <p:spPr>
          <a:xfrm>
            <a:off x="3197925" y="1647759"/>
            <a:ext cx="551750" cy="737242"/>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155709">
            <a:noFill/>
          </a:ln>
        </p:spPr>
        <p:style>
          <a:lnRef idx="2">
            <a:schemeClr val="accent1">
              <a:shade val="50000"/>
            </a:schemeClr>
          </a:lnRef>
          <a:fillRef idx="1">
            <a:schemeClr val="accent1"/>
          </a:fillRef>
          <a:effectRef idx="0">
            <a:schemeClr val="accent1"/>
          </a:effectRef>
          <a:fontRef idx="minor">
            <a:schemeClr val="lt1"/>
          </a:fontRef>
        </p:style>
      </p:sp>
      <p:sp>
        <p:nvSpPr>
          <p:cNvPr id="1263" name="Freeform 1263"/>
          <p:cNvSpPr/>
          <p:nvPr/>
        </p:nvSpPr>
        <p:spPr>
          <a:xfrm>
            <a:off x="3410148" y="2284530"/>
            <a:ext cx="79534" cy="412645"/>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155709">
            <a:noFill/>
          </a:ln>
        </p:spPr>
        <p:style>
          <a:lnRef idx="2">
            <a:schemeClr val="accent1">
              <a:shade val="50000"/>
            </a:schemeClr>
          </a:lnRef>
          <a:fillRef idx="1">
            <a:schemeClr val="accent1"/>
          </a:fillRef>
          <a:effectRef idx="0">
            <a:schemeClr val="accent1"/>
          </a:effectRef>
          <a:fontRef idx="minor">
            <a:schemeClr val="lt1"/>
          </a:fontRef>
        </p:style>
      </p:sp>
      <p:pic>
        <p:nvPicPr>
          <p:cNvPr id="1264" name="Picture 126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1817578" y="2022553"/>
            <a:ext cx="414198" cy="467546"/>
          </a:xfrm>
          <a:prstGeom prst="rect">
            <a:avLst/>
          </a:prstGeom>
          <a:noFill/>
        </p:spPr>
      </p:pic>
      <p:sp>
        <p:nvSpPr>
          <p:cNvPr id="1265" name="Freeform 1265"/>
          <p:cNvSpPr/>
          <p:nvPr/>
        </p:nvSpPr>
        <p:spPr>
          <a:xfrm>
            <a:off x="2367147" y="2197012"/>
            <a:ext cx="177756" cy="309529"/>
          </a:xfrm>
          <a:custGeom>
            <a:avLst/>
            <a:gdLst/>
            <a:ahLst/>
            <a:cxnLst/>
            <a:rect l="0" t="0" r="0" b="0"/>
            <a:pathLst>
              <a:path w="512061" h="889845">
                <a:moveTo>
                  <a:pt x="458950" y="242570"/>
                </a:moveTo>
                <a:cubicBezTo>
                  <a:pt x="428901" y="138176"/>
                  <a:pt x="382838" y="0"/>
                  <a:pt x="256105" y="0"/>
                </a:cubicBezTo>
                <a:cubicBezTo>
                  <a:pt x="129385" y="0"/>
                  <a:pt x="79828" y="136894"/>
                  <a:pt x="53204" y="242570"/>
                </a:cubicBezTo>
                <a:lnTo>
                  <a:pt x="0" y="439522"/>
                </a:lnTo>
                <a:cubicBezTo>
                  <a:pt x="0" y="506591"/>
                  <a:pt x="69552" y="564261"/>
                  <a:pt x="156575" y="590334"/>
                </a:cubicBezTo>
                <a:lnTo>
                  <a:pt x="156575" y="804978"/>
                </a:lnTo>
                <a:cubicBezTo>
                  <a:pt x="156575" y="851849"/>
                  <a:pt x="201127" y="889845"/>
                  <a:pt x="256042" y="889845"/>
                </a:cubicBezTo>
                <a:cubicBezTo>
                  <a:pt x="310969" y="889845"/>
                  <a:pt x="355483" y="851788"/>
                  <a:pt x="355483" y="804978"/>
                </a:cubicBezTo>
                <a:lnTo>
                  <a:pt x="355483" y="590334"/>
                </a:lnTo>
                <a:cubicBezTo>
                  <a:pt x="442516" y="564287"/>
                  <a:pt x="512061" y="506616"/>
                  <a:pt x="512061" y="439522"/>
                </a:cubicBezTo>
                <a:close/>
                <a:moveTo>
                  <a:pt x="647456" y="891108"/>
                </a:moveTo>
              </a:path>
            </a:pathLst>
          </a:custGeom>
          <a:solidFill>
            <a:srgbClr val="FFFFFF">
              <a:alpha val="100000"/>
            </a:srgbClr>
          </a:solidFill>
          <a:ln w="4408">
            <a:noFill/>
          </a:ln>
        </p:spPr>
        <p:style>
          <a:lnRef idx="2">
            <a:schemeClr val="accent1">
              <a:shade val="50000"/>
            </a:schemeClr>
          </a:lnRef>
          <a:fillRef idx="1">
            <a:schemeClr val="accent1"/>
          </a:fillRef>
          <a:effectRef idx="0">
            <a:schemeClr val="accent1"/>
          </a:effectRef>
          <a:fontRef idx="minor">
            <a:schemeClr val="lt1"/>
          </a:fontRef>
        </p:style>
      </p:sp>
      <p:sp>
        <p:nvSpPr>
          <p:cNvPr id="1266" name="Freeform 1266"/>
          <p:cNvSpPr/>
          <p:nvPr/>
        </p:nvSpPr>
        <p:spPr>
          <a:xfrm>
            <a:off x="2395635" y="2070207"/>
            <a:ext cx="120837" cy="121079"/>
          </a:xfrm>
          <a:custGeom>
            <a:avLst/>
            <a:gdLst/>
            <a:ahLst/>
            <a:cxnLst/>
            <a:rect l="0" t="0" r="0" b="0"/>
            <a:pathLst>
              <a:path w="348095" h="348082">
                <a:moveTo>
                  <a:pt x="174092" y="348082"/>
                </a:moveTo>
                <a:cubicBezTo>
                  <a:pt x="270206" y="348057"/>
                  <a:pt x="348095" y="270117"/>
                  <a:pt x="348069" y="174016"/>
                </a:cubicBezTo>
                <a:cubicBezTo>
                  <a:pt x="348044" y="77902"/>
                  <a:pt x="270117" y="0"/>
                  <a:pt x="174003" y="26"/>
                </a:cubicBezTo>
                <a:cubicBezTo>
                  <a:pt x="77902" y="51"/>
                  <a:pt x="17" y="77966"/>
                  <a:pt x="17" y="174054"/>
                </a:cubicBezTo>
                <a:cubicBezTo>
                  <a:pt x="0" y="270155"/>
                  <a:pt x="77890" y="348069"/>
                  <a:pt x="173978" y="348082"/>
                </a:cubicBezTo>
                <a:cubicBezTo>
                  <a:pt x="174016" y="348082"/>
                  <a:pt x="174054" y="348082"/>
                  <a:pt x="174092" y="348082"/>
                </a:cubicBezTo>
                <a:close/>
                <a:moveTo>
                  <a:pt x="824421" y="1255649"/>
                </a:moveTo>
              </a:path>
            </a:pathLst>
          </a:custGeom>
          <a:solidFill>
            <a:srgbClr val="FFFFFF">
              <a:alpha val="100000"/>
            </a:srgbClr>
          </a:solidFill>
          <a:ln w="4408">
            <a:noFill/>
          </a:ln>
        </p:spPr>
        <p:style>
          <a:lnRef idx="2">
            <a:schemeClr val="accent1">
              <a:shade val="50000"/>
            </a:schemeClr>
          </a:lnRef>
          <a:fillRef idx="1">
            <a:schemeClr val="accent1"/>
          </a:fillRef>
          <a:effectRef idx="0">
            <a:schemeClr val="accent1"/>
          </a:effectRef>
          <a:fontRef idx="minor">
            <a:schemeClr val="lt1"/>
          </a:fontRef>
        </p:style>
      </p:sp>
      <p:sp>
        <p:nvSpPr>
          <p:cNvPr id="1267" name="Freeform 1267"/>
          <p:cNvSpPr/>
          <p:nvPr/>
        </p:nvSpPr>
        <p:spPr>
          <a:xfrm>
            <a:off x="2571740" y="2092809"/>
            <a:ext cx="122064" cy="117414"/>
          </a:xfrm>
          <a:custGeom>
            <a:avLst/>
            <a:gdLst/>
            <a:ahLst/>
            <a:cxnLst/>
            <a:rect l="0" t="0" r="0" b="0"/>
            <a:pathLst>
              <a:path w="348484" h="348476">
                <a:moveTo>
                  <a:pt x="174279" y="348476"/>
                </a:moveTo>
                <a:cubicBezTo>
                  <a:pt x="270494" y="348450"/>
                  <a:pt x="348484" y="270421"/>
                  <a:pt x="348459" y="174206"/>
                </a:cubicBezTo>
                <a:cubicBezTo>
                  <a:pt x="348434" y="77978"/>
                  <a:pt x="270405" y="0"/>
                  <a:pt x="174190" y="26"/>
                </a:cubicBezTo>
                <a:cubicBezTo>
                  <a:pt x="77986" y="51"/>
                  <a:pt x="10" y="78042"/>
                  <a:pt x="10" y="174244"/>
                </a:cubicBezTo>
                <a:cubicBezTo>
                  <a:pt x="0" y="270460"/>
                  <a:pt x="77990" y="348463"/>
                  <a:pt x="174202" y="348476"/>
                </a:cubicBezTo>
                <a:cubicBezTo>
                  <a:pt x="174228" y="348476"/>
                  <a:pt x="174253" y="348476"/>
                  <a:pt x="174279" y="348476"/>
                </a:cubicBezTo>
                <a:close/>
                <a:moveTo>
                  <a:pt x="875280" y="1256360"/>
                </a:moveTo>
              </a:path>
            </a:pathLst>
          </a:custGeom>
          <a:solidFill>
            <a:srgbClr val="FFFFFF">
              <a:alpha val="100000"/>
            </a:srgbClr>
          </a:solidFill>
          <a:ln w="4279">
            <a:noFill/>
          </a:ln>
        </p:spPr>
        <p:style>
          <a:lnRef idx="2">
            <a:schemeClr val="accent1">
              <a:shade val="50000"/>
            </a:schemeClr>
          </a:lnRef>
          <a:fillRef idx="1">
            <a:schemeClr val="accent1"/>
          </a:fillRef>
          <a:effectRef idx="0">
            <a:schemeClr val="accent1"/>
          </a:effectRef>
          <a:fontRef idx="minor">
            <a:schemeClr val="lt1"/>
          </a:fontRef>
        </p:style>
      </p:sp>
      <p:sp>
        <p:nvSpPr>
          <p:cNvPr id="1268" name="Freeform 1268"/>
          <p:cNvSpPr/>
          <p:nvPr/>
        </p:nvSpPr>
        <p:spPr>
          <a:xfrm>
            <a:off x="2560822" y="2215773"/>
            <a:ext cx="143948" cy="300167"/>
          </a:xfrm>
          <a:custGeom>
            <a:avLst/>
            <a:gdLst/>
            <a:ahLst/>
            <a:cxnLst/>
            <a:rect l="0" t="0" r="0" b="0"/>
            <a:pathLst>
              <a:path w="410961" h="890868">
                <a:moveTo>
                  <a:pt x="328690" y="0"/>
                </a:moveTo>
                <a:lnTo>
                  <a:pt x="82113" y="0"/>
                </a:lnTo>
                <a:cubicBezTo>
                  <a:pt x="36752" y="39"/>
                  <a:pt x="0" y="36830"/>
                  <a:pt x="0" y="82182"/>
                </a:cubicBezTo>
                <a:lnTo>
                  <a:pt x="0" y="447079"/>
                </a:lnTo>
                <a:cubicBezTo>
                  <a:pt x="9" y="492468"/>
                  <a:pt x="36801" y="529260"/>
                  <a:pt x="82190" y="529273"/>
                </a:cubicBezTo>
                <a:lnTo>
                  <a:pt x="105903" y="529273"/>
                </a:lnTo>
                <a:lnTo>
                  <a:pt x="105903" y="805904"/>
                </a:lnTo>
                <a:cubicBezTo>
                  <a:pt x="105903" y="852828"/>
                  <a:pt x="150509" y="890868"/>
                  <a:pt x="205513" y="890868"/>
                </a:cubicBezTo>
                <a:cubicBezTo>
                  <a:pt x="260517" y="890868"/>
                  <a:pt x="305056" y="852767"/>
                  <a:pt x="305056" y="805904"/>
                </a:cubicBezTo>
                <a:lnTo>
                  <a:pt x="305056" y="529248"/>
                </a:lnTo>
                <a:lnTo>
                  <a:pt x="328741" y="529248"/>
                </a:lnTo>
                <a:cubicBezTo>
                  <a:pt x="374131" y="529248"/>
                  <a:pt x="410923" y="492456"/>
                  <a:pt x="410936" y="447066"/>
                </a:cubicBezTo>
                <a:lnTo>
                  <a:pt x="410936" y="82182"/>
                </a:lnTo>
                <a:cubicBezTo>
                  <a:pt x="410961" y="36818"/>
                  <a:pt x="374194" y="26"/>
                  <a:pt x="328830" y="0"/>
                </a:cubicBezTo>
                <a:cubicBezTo>
                  <a:pt x="328817" y="0"/>
                  <a:pt x="328792" y="0"/>
                  <a:pt x="328767" y="0"/>
                </a:cubicBezTo>
                <a:close/>
                <a:moveTo>
                  <a:pt x="889980" y="891413"/>
                </a:moveTo>
              </a:path>
            </a:pathLst>
          </a:custGeom>
          <a:solidFill>
            <a:srgbClr val="FFFFFF">
              <a:alpha val="100000"/>
            </a:srgbClr>
          </a:solidFill>
          <a:ln w="4279">
            <a:noFill/>
          </a:ln>
        </p:spPr>
        <p:style>
          <a:lnRef idx="2">
            <a:schemeClr val="accent1">
              <a:shade val="50000"/>
            </a:schemeClr>
          </a:lnRef>
          <a:fillRef idx="1">
            <a:schemeClr val="accent1"/>
          </a:fillRef>
          <a:effectRef idx="0">
            <a:schemeClr val="accent1"/>
          </a:effectRef>
          <a:fontRef idx="minor">
            <a:schemeClr val="lt1"/>
          </a:fontRef>
        </p:style>
      </p:sp>
      <p:sp>
        <p:nvSpPr>
          <p:cNvPr id="1269" name="Freeform 1269"/>
          <p:cNvSpPr/>
          <p:nvPr/>
        </p:nvSpPr>
        <p:spPr>
          <a:xfrm>
            <a:off x="2222268" y="2292806"/>
            <a:ext cx="130655" cy="227567"/>
          </a:xfrm>
          <a:custGeom>
            <a:avLst/>
            <a:gdLst/>
            <a:ahLst/>
            <a:cxnLst/>
            <a:rect l="0" t="0" r="0" b="0"/>
            <a:pathLst>
              <a:path w="512061" h="889845">
                <a:moveTo>
                  <a:pt x="458950" y="242570"/>
                </a:moveTo>
                <a:cubicBezTo>
                  <a:pt x="428901" y="138176"/>
                  <a:pt x="382838" y="0"/>
                  <a:pt x="256105" y="0"/>
                </a:cubicBezTo>
                <a:cubicBezTo>
                  <a:pt x="129385" y="0"/>
                  <a:pt x="79828" y="136894"/>
                  <a:pt x="53204" y="242570"/>
                </a:cubicBezTo>
                <a:lnTo>
                  <a:pt x="0" y="439522"/>
                </a:lnTo>
                <a:cubicBezTo>
                  <a:pt x="0" y="506591"/>
                  <a:pt x="69552" y="564261"/>
                  <a:pt x="156575" y="590334"/>
                </a:cubicBezTo>
                <a:lnTo>
                  <a:pt x="156575" y="804978"/>
                </a:lnTo>
                <a:cubicBezTo>
                  <a:pt x="156575" y="851849"/>
                  <a:pt x="201127" y="889845"/>
                  <a:pt x="256042" y="889845"/>
                </a:cubicBezTo>
                <a:cubicBezTo>
                  <a:pt x="310969" y="889845"/>
                  <a:pt x="355483" y="851788"/>
                  <a:pt x="355483" y="804978"/>
                </a:cubicBezTo>
                <a:lnTo>
                  <a:pt x="355483" y="590334"/>
                </a:lnTo>
                <a:cubicBezTo>
                  <a:pt x="442516" y="564287"/>
                  <a:pt x="512061" y="506616"/>
                  <a:pt x="512061" y="439522"/>
                </a:cubicBezTo>
                <a:close/>
                <a:moveTo>
                  <a:pt x="647456" y="891108"/>
                </a:moveTo>
              </a:path>
            </a:pathLst>
          </a:custGeom>
          <a:solidFill>
            <a:srgbClr val="FFFFFF">
              <a:alpha val="100000"/>
            </a:srgbClr>
          </a:solidFill>
          <a:ln w="3240">
            <a:noFill/>
          </a:ln>
        </p:spPr>
        <p:style>
          <a:lnRef idx="2">
            <a:schemeClr val="accent1">
              <a:shade val="50000"/>
            </a:schemeClr>
          </a:lnRef>
          <a:fillRef idx="1">
            <a:schemeClr val="accent1"/>
          </a:fillRef>
          <a:effectRef idx="0">
            <a:schemeClr val="accent1"/>
          </a:effectRef>
          <a:fontRef idx="minor">
            <a:schemeClr val="lt1"/>
          </a:fontRef>
        </p:style>
      </p:sp>
      <p:sp>
        <p:nvSpPr>
          <p:cNvPr id="1270" name="Freeform 1270"/>
          <p:cNvSpPr/>
          <p:nvPr/>
        </p:nvSpPr>
        <p:spPr>
          <a:xfrm>
            <a:off x="2243207" y="2199580"/>
            <a:ext cx="88818" cy="89017"/>
          </a:xfrm>
          <a:custGeom>
            <a:avLst/>
            <a:gdLst/>
            <a:ahLst/>
            <a:cxnLst/>
            <a:rect l="0" t="0" r="0" b="0"/>
            <a:pathLst>
              <a:path w="348095" h="348082">
                <a:moveTo>
                  <a:pt x="174092" y="348082"/>
                </a:moveTo>
                <a:cubicBezTo>
                  <a:pt x="270206" y="348057"/>
                  <a:pt x="348095" y="270117"/>
                  <a:pt x="348069" y="174016"/>
                </a:cubicBezTo>
                <a:cubicBezTo>
                  <a:pt x="348044" y="77902"/>
                  <a:pt x="270117" y="0"/>
                  <a:pt x="174003" y="26"/>
                </a:cubicBezTo>
                <a:cubicBezTo>
                  <a:pt x="77902" y="51"/>
                  <a:pt x="17" y="77966"/>
                  <a:pt x="17" y="174054"/>
                </a:cubicBezTo>
                <a:cubicBezTo>
                  <a:pt x="0" y="270155"/>
                  <a:pt x="77890" y="348069"/>
                  <a:pt x="173978" y="348082"/>
                </a:cubicBezTo>
                <a:cubicBezTo>
                  <a:pt x="174016" y="348082"/>
                  <a:pt x="174054" y="348082"/>
                  <a:pt x="174092" y="348082"/>
                </a:cubicBezTo>
                <a:close/>
                <a:moveTo>
                  <a:pt x="824421" y="1255649"/>
                </a:moveTo>
              </a:path>
            </a:pathLst>
          </a:custGeom>
          <a:solidFill>
            <a:srgbClr val="FFFFFF">
              <a:alpha val="100000"/>
            </a:srgbClr>
          </a:solidFill>
          <a:ln w="3240">
            <a:noFill/>
          </a:ln>
        </p:spPr>
        <p:style>
          <a:lnRef idx="2">
            <a:schemeClr val="accent1">
              <a:shade val="50000"/>
            </a:schemeClr>
          </a:lnRef>
          <a:fillRef idx="1">
            <a:schemeClr val="accent1"/>
          </a:fillRef>
          <a:effectRef idx="0">
            <a:schemeClr val="accent1"/>
          </a:effectRef>
          <a:fontRef idx="minor">
            <a:schemeClr val="lt1"/>
          </a:fontRef>
        </p:style>
      </p:sp>
      <p:pic>
        <p:nvPicPr>
          <p:cNvPr id="1271" name="Picture 127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3827358" y="2041200"/>
            <a:ext cx="419526" cy="433761"/>
          </a:xfrm>
          <a:prstGeom prst="rect">
            <a:avLst/>
          </a:prstGeom>
          <a:noFill/>
        </p:spPr>
      </p:pic>
      <p:pic>
        <p:nvPicPr>
          <p:cNvPr id="1272" name="Picture 1272"/>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4401879" y="1888343"/>
            <a:ext cx="460415" cy="527300"/>
          </a:xfrm>
          <a:prstGeom prst="rect">
            <a:avLst/>
          </a:prstGeom>
          <a:noFill/>
        </p:spPr>
      </p:pic>
      <p:sp>
        <p:nvSpPr>
          <p:cNvPr id="1273" name="Freeform 1273"/>
          <p:cNvSpPr/>
          <p:nvPr/>
        </p:nvSpPr>
        <p:spPr>
          <a:xfrm>
            <a:off x="4438687" y="2432371"/>
            <a:ext cx="76436" cy="38133"/>
          </a:xfrm>
          <a:custGeom>
            <a:avLst/>
            <a:gdLst/>
            <a:ahLst/>
            <a:cxnLst/>
            <a:rect l="0" t="0" r="0" b="0"/>
            <a:pathLst>
              <a:path w="225806" h="112649">
                <a:moveTo>
                  <a:pt x="19749" y="112649"/>
                </a:moveTo>
                <a:lnTo>
                  <a:pt x="206540" y="112649"/>
                </a:lnTo>
                <a:cubicBezTo>
                  <a:pt x="217501" y="112649"/>
                  <a:pt x="225806" y="104369"/>
                  <a:pt x="225806" y="93396"/>
                </a:cubicBezTo>
                <a:lnTo>
                  <a:pt x="225806" y="0"/>
                </a:lnTo>
                <a:lnTo>
                  <a:pt x="0" y="0"/>
                </a:lnTo>
                <a:lnTo>
                  <a:pt x="0" y="93396"/>
                </a:lnTo>
                <a:cubicBezTo>
                  <a:pt x="0" y="104115"/>
                  <a:pt x="9030" y="112649"/>
                  <a:pt x="19749" y="112649"/>
                </a:cubicBezTo>
                <a:close/>
                <a:moveTo>
                  <a:pt x="-290804" y="472516"/>
                </a:moveTo>
              </a:path>
            </a:pathLst>
          </a:custGeom>
          <a:solidFill>
            <a:srgbClr val="FFFFFF">
              <a:alpha val="100000"/>
            </a:srgbClr>
          </a:solidFill>
          <a:ln w="4299">
            <a:noFill/>
          </a:ln>
        </p:spPr>
        <p:style>
          <a:lnRef idx="2">
            <a:schemeClr val="accent1">
              <a:shade val="50000"/>
            </a:schemeClr>
          </a:lnRef>
          <a:fillRef idx="1">
            <a:schemeClr val="accent1"/>
          </a:fillRef>
          <a:effectRef idx="0">
            <a:schemeClr val="accent1"/>
          </a:effectRef>
          <a:fontRef idx="minor">
            <a:schemeClr val="lt1"/>
          </a:fontRef>
        </p:style>
      </p:sp>
      <p:sp>
        <p:nvSpPr>
          <p:cNvPr id="1274" name="Freeform 1274"/>
          <p:cNvSpPr/>
          <p:nvPr/>
        </p:nvSpPr>
        <p:spPr>
          <a:xfrm>
            <a:off x="4749059" y="2432371"/>
            <a:ext cx="76436" cy="38133"/>
          </a:xfrm>
          <a:custGeom>
            <a:avLst/>
            <a:gdLst/>
            <a:ahLst/>
            <a:cxnLst/>
            <a:rect l="0" t="0" r="0" b="0"/>
            <a:pathLst>
              <a:path w="225806" h="112649">
                <a:moveTo>
                  <a:pt x="19177" y="112649"/>
                </a:moveTo>
                <a:lnTo>
                  <a:pt x="205993" y="112649"/>
                </a:lnTo>
                <a:cubicBezTo>
                  <a:pt x="216915" y="112649"/>
                  <a:pt x="225806" y="104369"/>
                  <a:pt x="225806" y="93396"/>
                </a:cubicBezTo>
                <a:lnTo>
                  <a:pt x="225806" y="0"/>
                </a:lnTo>
                <a:lnTo>
                  <a:pt x="0" y="0"/>
                </a:lnTo>
                <a:lnTo>
                  <a:pt x="0" y="93396"/>
                </a:lnTo>
                <a:cubicBezTo>
                  <a:pt x="0" y="104115"/>
                  <a:pt x="8255" y="112649"/>
                  <a:pt x="19177" y="112649"/>
                </a:cubicBezTo>
                <a:close/>
                <a:moveTo>
                  <a:pt x="-1207694" y="472516"/>
                </a:moveTo>
              </a:path>
            </a:pathLst>
          </a:custGeom>
          <a:solidFill>
            <a:srgbClr val="FFFFFF">
              <a:alpha val="100000"/>
            </a:srgbClr>
          </a:solidFill>
          <a:ln w="4299">
            <a:noFill/>
          </a:ln>
        </p:spPr>
        <p:style>
          <a:lnRef idx="2">
            <a:schemeClr val="accent1">
              <a:shade val="50000"/>
            </a:schemeClr>
          </a:lnRef>
          <a:fillRef idx="1">
            <a:schemeClr val="accent1"/>
          </a:fillRef>
          <a:effectRef idx="0">
            <a:schemeClr val="accent1"/>
          </a:effectRef>
          <a:fontRef idx="minor">
            <a:schemeClr val="lt1"/>
          </a:fontRef>
        </p:style>
      </p:sp>
      <p:sp>
        <p:nvSpPr>
          <p:cNvPr id="1275" name="Freeform 1275"/>
          <p:cNvSpPr/>
          <p:nvPr/>
        </p:nvSpPr>
        <p:spPr>
          <a:xfrm>
            <a:off x="4301338" y="1947284"/>
            <a:ext cx="83779" cy="180262"/>
          </a:xfrm>
          <a:custGeom>
            <a:avLst/>
            <a:gdLst/>
            <a:ahLst/>
            <a:cxnLst/>
            <a:rect l="0" t="0" r="0" b="0"/>
            <a:pathLst>
              <a:path w="247498" h="532510">
                <a:moveTo>
                  <a:pt x="44387" y="532510"/>
                </a:moveTo>
                <a:lnTo>
                  <a:pt x="127775" y="532510"/>
                </a:lnTo>
                <a:cubicBezTo>
                  <a:pt x="152400" y="532510"/>
                  <a:pt x="172149" y="512571"/>
                  <a:pt x="172149" y="488188"/>
                </a:cubicBezTo>
                <a:lnTo>
                  <a:pt x="172149" y="250952"/>
                </a:lnTo>
                <a:cubicBezTo>
                  <a:pt x="172149" y="226313"/>
                  <a:pt x="152159" y="206502"/>
                  <a:pt x="127775" y="206502"/>
                </a:cubicBezTo>
                <a:lnTo>
                  <a:pt x="110706" y="206502"/>
                </a:lnTo>
                <a:cubicBezTo>
                  <a:pt x="110706" y="127000"/>
                  <a:pt x="170447" y="60197"/>
                  <a:pt x="247498" y="50546"/>
                </a:cubicBezTo>
                <a:lnTo>
                  <a:pt x="247498" y="0"/>
                </a:lnTo>
                <a:cubicBezTo>
                  <a:pt x="143142" y="11049"/>
                  <a:pt x="61214" y="99313"/>
                  <a:pt x="61214" y="206502"/>
                </a:cubicBezTo>
                <a:lnTo>
                  <a:pt x="44374" y="206502"/>
                </a:lnTo>
                <a:cubicBezTo>
                  <a:pt x="19749" y="206502"/>
                  <a:pt x="0" y="226568"/>
                  <a:pt x="0" y="250952"/>
                </a:cubicBezTo>
                <a:lnTo>
                  <a:pt x="0" y="488188"/>
                </a:lnTo>
                <a:cubicBezTo>
                  <a:pt x="0" y="512571"/>
                  <a:pt x="19990" y="532510"/>
                  <a:pt x="44374" y="532510"/>
                </a:cubicBezTo>
                <a:close/>
                <a:moveTo>
                  <a:pt x="1128078" y="1905507"/>
                </a:moveTo>
              </a:path>
            </a:pathLst>
          </a:custGeom>
          <a:solidFill>
            <a:srgbClr val="FFFFFF">
              <a:alpha val="100000"/>
            </a:srgbClr>
          </a:solidFill>
          <a:ln w="4299">
            <a:noFill/>
          </a:ln>
        </p:spPr>
        <p:style>
          <a:lnRef idx="2">
            <a:schemeClr val="accent1">
              <a:shade val="50000"/>
            </a:schemeClr>
          </a:lnRef>
          <a:fillRef idx="1">
            <a:schemeClr val="accent1"/>
          </a:fillRef>
          <a:effectRef idx="0">
            <a:schemeClr val="accent1"/>
          </a:effectRef>
          <a:fontRef idx="minor">
            <a:schemeClr val="lt1"/>
          </a:fontRef>
        </p:style>
      </p:sp>
      <p:sp>
        <p:nvSpPr>
          <p:cNvPr id="1276" name="Freeform 1276"/>
          <p:cNvSpPr/>
          <p:nvPr/>
        </p:nvSpPr>
        <p:spPr>
          <a:xfrm>
            <a:off x="4879061" y="1947369"/>
            <a:ext cx="82627" cy="180133"/>
          </a:xfrm>
          <a:custGeom>
            <a:avLst/>
            <a:gdLst/>
            <a:ahLst/>
            <a:cxnLst/>
            <a:rect l="0" t="0" r="0" b="0"/>
            <a:pathLst>
              <a:path w="244094" h="532130">
                <a:moveTo>
                  <a:pt x="199771" y="206122"/>
                </a:moveTo>
                <a:lnTo>
                  <a:pt x="182881" y="206122"/>
                </a:lnTo>
                <a:cubicBezTo>
                  <a:pt x="182881" y="100203"/>
                  <a:pt x="102871" y="12193"/>
                  <a:pt x="0" y="0"/>
                </a:cubicBezTo>
                <a:lnTo>
                  <a:pt x="0" y="50547"/>
                </a:lnTo>
                <a:cubicBezTo>
                  <a:pt x="75565" y="61977"/>
                  <a:pt x="133350" y="127509"/>
                  <a:pt x="133350" y="205994"/>
                </a:cubicBezTo>
                <a:lnTo>
                  <a:pt x="116333" y="205994"/>
                </a:lnTo>
                <a:cubicBezTo>
                  <a:pt x="91694" y="205994"/>
                  <a:pt x="72009" y="226060"/>
                  <a:pt x="72009" y="250444"/>
                </a:cubicBezTo>
                <a:lnTo>
                  <a:pt x="72009" y="487680"/>
                </a:lnTo>
                <a:cubicBezTo>
                  <a:pt x="72009" y="512318"/>
                  <a:pt x="91949" y="532130"/>
                  <a:pt x="116333" y="532130"/>
                </a:cubicBezTo>
                <a:lnTo>
                  <a:pt x="199771" y="532130"/>
                </a:lnTo>
                <a:cubicBezTo>
                  <a:pt x="224409" y="532130"/>
                  <a:pt x="244094" y="512065"/>
                  <a:pt x="244094" y="487680"/>
                </a:cubicBezTo>
                <a:lnTo>
                  <a:pt x="244094" y="250444"/>
                </a:lnTo>
                <a:cubicBezTo>
                  <a:pt x="244094" y="226060"/>
                  <a:pt x="224156" y="205994"/>
                  <a:pt x="199771" y="205994"/>
                </a:cubicBezTo>
                <a:close/>
                <a:moveTo>
                  <a:pt x="-252476" y="1905254"/>
                </a:moveTo>
              </a:path>
            </a:pathLst>
          </a:custGeom>
          <a:solidFill>
            <a:srgbClr val="FFFFFF">
              <a:alpha val="100000"/>
            </a:srgbClr>
          </a:solidFill>
          <a:ln w="4299">
            <a:noFill/>
          </a:ln>
        </p:spPr>
        <p:style>
          <a:lnRef idx="2">
            <a:schemeClr val="accent1">
              <a:shade val="50000"/>
            </a:schemeClr>
          </a:lnRef>
          <a:fillRef idx="1">
            <a:schemeClr val="accent1"/>
          </a:fillRef>
          <a:effectRef idx="0">
            <a:schemeClr val="accent1"/>
          </a:effectRef>
          <a:fontRef idx="minor">
            <a:schemeClr val="lt1"/>
          </a:fontRef>
        </p:style>
      </p:sp>
      <p:pic>
        <p:nvPicPr>
          <p:cNvPr id="1277" name="Picture 127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a:xfrm>
            <a:off x="2006784" y="1548164"/>
            <a:ext cx="610653" cy="404912"/>
          </a:xfrm>
          <a:prstGeom prst="rect">
            <a:avLst/>
          </a:prstGeom>
          <a:noFill/>
        </p:spPr>
      </p:pic>
      <p:sp>
        <p:nvSpPr>
          <p:cNvPr id="1278" name="Rectangle 1278"/>
          <p:cNvSpPr/>
          <p:nvPr/>
        </p:nvSpPr>
        <p:spPr>
          <a:xfrm>
            <a:off x="864108" y="284709"/>
            <a:ext cx="3476914" cy="369332"/>
          </a:xfrm>
          <a:prstGeom prst="rect">
            <a:avLst/>
          </a:prstGeom>
        </p:spPr>
        <p:txBody>
          <a:bodyPr wrap="none" lIns="0" tIns="0" rIns="0" bIns="0" anchor="t">
            <a:spAutoFit/>
          </a:bodyPr>
          <a:lstStyle/>
          <a:p>
            <a:pPr marL="0"/>
            <a:r>
              <a:rPr lang="en-US" sz="2400" b="1" i="0" spc="0" baseline="0" dirty="0">
                <a:solidFill>
                  <a:srgbClr val="000000"/>
                </a:solidFill>
                <a:latin typeface="Barlow"/>
              </a:rPr>
              <a:t>Sustainable Procurement</a:t>
            </a:r>
          </a:p>
        </p:txBody>
      </p:sp>
      <p:sp>
        <p:nvSpPr>
          <p:cNvPr id="1279" name="Rectangle 1279"/>
          <p:cNvSpPr/>
          <p:nvPr/>
        </p:nvSpPr>
        <p:spPr>
          <a:xfrm>
            <a:off x="11159363" y="6191394"/>
            <a:ext cx="192119" cy="275806"/>
          </a:xfrm>
          <a:prstGeom prst="rect">
            <a:avLst/>
          </a:prstGeom>
        </p:spPr>
        <p:txBody>
          <a:bodyPr wrap="none" lIns="0" tIns="0" rIns="0" bIns="0">
            <a:spAutoFit/>
          </a:bodyPr>
          <a:lstStyle/>
          <a:p>
            <a:pPr marL="0"/>
            <a:r>
              <a:rPr lang="en-US" sz="1403" b="0" i="0" spc="0" baseline="0">
                <a:solidFill>
                  <a:srgbClr val="000000"/>
                </a:solidFill>
                <a:latin typeface="SegoeUI"/>
              </a:rPr>
              <a:t>23</a:t>
            </a:r>
          </a:p>
        </p:txBody>
      </p:sp>
      <p:sp>
        <p:nvSpPr>
          <p:cNvPr id="1280" name="Rectangle 1280"/>
          <p:cNvSpPr/>
          <p:nvPr/>
        </p:nvSpPr>
        <p:spPr>
          <a:xfrm>
            <a:off x="5747639" y="875274"/>
            <a:ext cx="4034759" cy="369332"/>
          </a:xfrm>
          <a:prstGeom prst="rect">
            <a:avLst/>
          </a:prstGeom>
        </p:spPr>
        <p:txBody>
          <a:bodyPr wrap="none" lIns="0" tIns="0" rIns="0" bIns="0" anchor="t">
            <a:spAutoFit/>
          </a:bodyPr>
          <a:lstStyle/>
          <a:p>
            <a:r>
              <a:rPr lang="en-US" sz="1200" b="1" i="0" spc="0" baseline="0" dirty="0">
                <a:solidFill>
                  <a:srgbClr val="FFFFFF"/>
                </a:solidFill>
                <a:latin typeface="Barlow"/>
                <a:cs typeface="Segoe UI"/>
              </a:rPr>
              <a:t>Oulu is a pro</a:t>
            </a:r>
            <a:r>
              <a:rPr lang="en-US" sz="1200" b="1" i="0" spc="0" baseline="0" dirty="0">
                <a:solidFill>
                  <a:srgbClr val="FFFFFF"/>
                </a:solidFill>
                <a:latin typeface="Barlow"/>
                <a:cs typeface="Arial"/>
              </a:rPr>
              <a:t>c</a:t>
            </a:r>
            <a:r>
              <a:rPr lang="en-US" sz="1200" b="1" i="0" spc="0" baseline="0" dirty="0">
                <a:solidFill>
                  <a:srgbClr val="FFFFFF"/>
                </a:solidFill>
                <a:latin typeface="Barlow"/>
                <a:cs typeface="Segoe UI"/>
              </a:rPr>
              <a:t>urement </a:t>
            </a:r>
            <a:r>
              <a:rPr lang="en-US" sz="1200" b="1" dirty="0">
                <a:solidFill>
                  <a:srgbClr val="FFFFFF"/>
                </a:solidFill>
                <a:latin typeface="Barlow"/>
                <a:cs typeface="Arial"/>
              </a:rPr>
              <a:t>professional making environmentally</a:t>
            </a:r>
            <a:endParaRPr lang="fi-FI" dirty="0">
              <a:solidFill>
                <a:srgbClr val="000000"/>
              </a:solidFill>
              <a:latin typeface="Barlow"/>
              <a:cs typeface="Arial"/>
            </a:endParaRPr>
          </a:p>
          <a:p>
            <a:r>
              <a:rPr lang="en-US" sz="1200" b="1" dirty="0">
                <a:solidFill>
                  <a:srgbClr val="FFFFFF"/>
                </a:solidFill>
                <a:latin typeface="Barlow"/>
                <a:cs typeface="Segoe UI"/>
              </a:rPr>
              <a:t>responsible procurement/purchases</a:t>
            </a:r>
            <a:r>
              <a:rPr lang="en-US" sz="1200" b="1" i="0" spc="0" baseline="0" dirty="0">
                <a:solidFill>
                  <a:srgbClr val="FFFFFF"/>
                </a:solidFill>
                <a:latin typeface="Barlow"/>
                <a:cs typeface="Segoe UI"/>
              </a:rPr>
              <a:t>.</a:t>
            </a:r>
            <a:endParaRPr lang="fi-FI">
              <a:latin typeface="Barlow"/>
            </a:endParaRPr>
          </a:p>
        </p:txBody>
      </p:sp>
      <p:sp>
        <p:nvSpPr>
          <p:cNvPr id="1281" name="Rectangle 1281"/>
          <p:cNvSpPr/>
          <p:nvPr/>
        </p:nvSpPr>
        <p:spPr>
          <a:xfrm>
            <a:off x="5747639" y="1597650"/>
            <a:ext cx="5294719" cy="184666"/>
          </a:xfrm>
          <a:prstGeom prst="rect">
            <a:avLst/>
          </a:prstGeom>
        </p:spPr>
        <p:txBody>
          <a:bodyPr wrap="none" lIns="0" tIns="0" rIns="0" bIns="0" anchor="t">
            <a:spAutoFit/>
          </a:bodyPr>
          <a:lstStyle/>
          <a:p>
            <a:r>
              <a:rPr lang="en-US" sz="1200" b="1" dirty="0">
                <a:solidFill>
                  <a:srgbClr val="FFFFFF"/>
                </a:solidFill>
                <a:latin typeface="Barlow"/>
                <a:cs typeface="Segoe UI"/>
              </a:rPr>
              <a:t>The city has specified </a:t>
            </a:r>
            <a:r>
              <a:rPr lang="en-US" sz="1200" b="1" i="0" spc="0" baseline="0" dirty="0">
                <a:solidFill>
                  <a:srgbClr val="FFFFFF"/>
                </a:solidFill>
                <a:latin typeface="Barlow"/>
                <a:cs typeface="Segoe UI"/>
              </a:rPr>
              <a:t>procurement </a:t>
            </a:r>
            <a:r>
              <a:rPr lang="en-US" sz="1200" b="1" dirty="0">
                <a:solidFill>
                  <a:srgbClr val="FFFFFF"/>
                </a:solidFill>
                <a:latin typeface="Barlow"/>
                <a:cs typeface="Segoe UI"/>
              </a:rPr>
              <a:t>criteria that </a:t>
            </a:r>
            <a:r>
              <a:rPr lang="en-US" sz="1200" b="1" i="0" spc="0" baseline="0" dirty="0">
                <a:solidFill>
                  <a:srgbClr val="FFFFFF"/>
                </a:solidFill>
                <a:latin typeface="Barlow"/>
                <a:cs typeface="Segoe UI"/>
              </a:rPr>
              <a:t>are </a:t>
            </a:r>
            <a:r>
              <a:rPr lang="en-US" sz="1200" b="1" dirty="0">
                <a:solidFill>
                  <a:srgbClr val="FFFFFF"/>
                </a:solidFill>
                <a:latin typeface="Barlow"/>
                <a:cs typeface="Segoe UI"/>
              </a:rPr>
              <a:t>monitored </a:t>
            </a:r>
            <a:r>
              <a:rPr lang="en-US" sz="1200" b="1" i="0" spc="0" baseline="0" dirty="0">
                <a:solidFill>
                  <a:srgbClr val="FFFFFF"/>
                </a:solidFill>
                <a:latin typeface="Barlow"/>
                <a:cs typeface="Segoe UI"/>
              </a:rPr>
              <a:t>and measured</a:t>
            </a:r>
            <a:r>
              <a:rPr lang="en-US" sz="1200" b="1" dirty="0">
                <a:solidFill>
                  <a:srgbClr val="FFFFFF"/>
                </a:solidFill>
                <a:latin typeface="Barlow"/>
                <a:cs typeface="Segoe UI"/>
              </a:rPr>
              <a:t>.</a:t>
            </a:r>
            <a:endParaRPr lang="fi-FI" dirty="0">
              <a:latin typeface="Barlow"/>
            </a:endParaRPr>
          </a:p>
        </p:txBody>
      </p:sp>
      <p:sp>
        <p:nvSpPr>
          <p:cNvPr id="1282" name="Rectangle 1282"/>
          <p:cNvSpPr/>
          <p:nvPr/>
        </p:nvSpPr>
        <p:spPr>
          <a:xfrm>
            <a:off x="4730750" y="862442"/>
            <a:ext cx="528751" cy="306415"/>
          </a:xfrm>
          <a:prstGeom prst="rect">
            <a:avLst/>
          </a:prstGeom>
        </p:spPr>
        <p:txBody>
          <a:bodyPr wrap="none" lIns="0" tIns="0" rIns="0" bIns="0">
            <a:spAutoFit/>
          </a:bodyPr>
          <a:lstStyle/>
          <a:p>
            <a:pPr marL="0"/>
            <a:r>
              <a:rPr lang="en-US" sz="1800" b="1" i="0" spc="0" baseline="0">
                <a:solidFill>
                  <a:srgbClr val="FFFFFF"/>
                </a:solidFill>
                <a:latin typeface="Arial"/>
              </a:rPr>
              <a:t>A</a:t>
            </a:r>
            <a:r>
              <a:rPr lang="en-US" sz="1800" b="1" i="0" spc="0" baseline="0">
                <a:solidFill>
                  <a:srgbClr val="FFFFFF"/>
                </a:solidFill>
                <a:latin typeface="Barlow,Bold"/>
              </a:rPr>
              <a:t>ims</a:t>
            </a:r>
          </a:p>
        </p:txBody>
      </p:sp>
      <p:sp>
        <p:nvSpPr>
          <p:cNvPr id="1283" name="Rectangle 1283"/>
          <p:cNvSpPr/>
          <p:nvPr/>
        </p:nvSpPr>
        <p:spPr>
          <a:xfrm>
            <a:off x="853101" y="2641990"/>
            <a:ext cx="7433813" cy="184666"/>
          </a:xfrm>
          <a:prstGeom prst="rect">
            <a:avLst/>
          </a:prstGeom>
        </p:spPr>
        <p:txBody>
          <a:bodyPr wrap="square" lIns="0" tIns="0" rIns="0" bIns="0" anchor="t">
            <a:spAutoFit/>
          </a:bodyPr>
          <a:lstStyle/>
          <a:p>
            <a:pPr>
              <a:tabLst>
                <a:tab pos="5706435" algn="l"/>
              </a:tabLst>
            </a:pPr>
            <a:r>
              <a:rPr lang="en-US" sz="1200" b="1" dirty="0">
                <a:solidFill>
                  <a:srgbClr val="000000"/>
                </a:solidFill>
                <a:latin typeface="Barlow"/>
              </a:rPr>
              <a:t>Actions                                                                                                                                                                              </a:t>
            </a:r>
            <a:r>
              <a:rPr lang="en-US" sz="1200" b="1" i="0" spc="0" baseline="0" dirty="0">
                <a:solidFill>
                  <a:srgbClr val="000000"/>
                </a:solidFill>
                <a:latin typeface="Barlow"/>
              </a:rPr>
              <a:t>Indicators</a:t>
            </a:r>
          </a:p>
        </p:txBody>
      </p:sp>
      <p:sp>
        <p:nvSpPr>
          <p:cNvPr id="1284" name="Rectangle 1284"/>
          <p:cNvSpPr/>
          <p:nvPr/>
        </p:nvSpPr>
        <p:spPr>
          <a:xfrm>
            <a:off x="6685280" y="3744454"/>
            <a:ext cx="3568285" cy="342273"/>
          </a:xfrm>
          <a:prstGeom prst="rect">
            <a:avLst/>
          </a:prstGeom>
        </p:spPr>
        <p:txBody>
          <a:bodyPr wrap="none" lIns="0" tIns="0" rIns="0" bIns="0" anchor="t">
            <a:spAutoFit/>
          </a:bodyPr>
          <a:lstStyle/>
          <a:p>
            <a:r>
              <a:rPr lang="en-US" sz="1100" b="0" i="0" spc="0" baseline="0" dirty="0">
                <a:solidFill>
                  <a:srgbClr val="000000"/>
                </a:solidFill>
                <a:latin typeface="Barlow"/>
              </a:rPr>
              <a:t>Procurement agreements that promote energy efficiency,</a:t>
            </a:r>
            <a:r>
              <a:rPr lang="en-US" sz="1100" dirty="0">
                <a:solidFill>
                  <a:srgbClr val="000000"/>
                </a:solidFill>
                <a:latin typeface="Barlow"/>
              </a:rPr>
              <a:t> </a:t>
            </a:r>
            <a:endParaRPr lang="en-US" sz="1103" b="0" i="0" spc="0" baseline="0">
              <a:solidFill>
                <a:srgbClr val="000000"/>
              </a:solidFill>
              <a:latin typeface="Barlow"/>
            </a:endParaRPr>
          </a:p>
          <a:p>
            <a:pPr>
              <a:lnSpc>
                <a:spcPts val="1527"/>
              </a:lnSpc>
            </a:pPr>
            <a:r>
              <a:rPr lang="en-US" sz="1100" dirty="0">
                <a:solidFill>
                  <a:srgbClr val="000000"/>
                </a:solidFill>
                <a:latin typeface="Barlow"/>
              </a:rPr>
              <a:t>number and</a:t>
            </a:r>
            <a:r>
              <a:rPr lang="en-US" sz="1100" b="0" i="0" spc="0" baseline="0" dirty="0">
                <a:solidFill>
                  <a:srgbClr val="000000"/>
                </a:solidFill>
                <a:latin typeface="Barlow"/>
              </a:rPr>
              <a:t> </a:t>
            </a:r>
            <a:r>
              <a:rPr lang="en-US" sz="1100" dirty="0">
                <a:solidFill>
                  <a:srgbClr val="000000"/>
                </a:solidFill>
                <a:latin typeface="Barlow"/>
              </a:rPr>
              <a:t>share</a:t>
            </a:r>
            <a:endParaRPr lang="en-US" sz="1100" b="0" i="0" spc="0" baseline="0" dirty="0">
              <a:solidFill>
                <a:srgbClr val="000000"/>
              </a:solidFill>
              <a:latin typeface="Barlow"/>
            </a:endParaRPr>
          </a:p>
        </p:txBody>
      </p:sp>
      <p:sp>
        <p:nvSpPr>
          <p:cNvPr id="1285" name="Rectangle 1285"/>
          <p:cNvSpPr/>
          <p:nvPr/>
        </p:nvSpPr>
        <p:spPr>
          <a:xfrm>
            <a:off x="6685280" y="4132312"/>
            <a:ext cx="3322789" cy="346474"/>
          </a:xfrm>
          <a:prstGeom prst="rect">
            <a:avLst/>
          </a:prstGeom>
        </p:spPr>
        <p:txBody>
          <a:bodyPr wrap="none" lIns="0" tIns="0" rIns="0" bIns="0" anchor="t">
            <a:spAutoFit/>
          </a:bodyPr>
          <a:lstStyle/>
          <a:p>
            <a:r>
              <a:rPr lang="en-US" sz="1100" b="0" i="0" spc="0" baseline="0" dirty="0">
                <a:solidFill>
                  <a:srgbClr val="000000"/>
                </a:solidFill>
                <a:latin typeface="Barlow"/>
              </a:rPr>
              <a:t>Procurement agreements that promote environmental</a:t>
            </a:r>
            <a:r>
              <a:rPr lang="en-US" sz="1100" dirty="0">
                <a:solidFill>
                  <a:srgbClr val="000000"/>
                </a:solidFill>
                <a:latin typeface="Barlow"/>
              </a:rPr>
              <a:t> </a:t>
            </a:r>
            <a:endParaRPr lang="en-US" sz="1103" b="0" i="0" spc="0" baseline="0">
              <a:solidFill>
                <a:srgbClr val="000000"/>
              </a:solidFill>
              <a:latin typeface="Barlow"/>
            </a:endParaRPr>
          </a:p>
          <a:p>
            <a:pPr>
              <a:lnSpc>
                <a:spcPts val="1526"/>
              </a:lnSpc>
            </a:pPr>
            <a:r>
              <a:rPr lang="en-US" sz="1100" b="0" i="0" spc="0" baseline="0" dirty="0">
                <a:solidFill>
                  <a:srgbClr val="000000"/>
                </a:solidFill>
                <a:latin typeface="Barlow"/>
              </a:rPr>
              <a:t>solutions, </a:t>
            </a:r>
            <a:r>
              <a:rPr lang="en-US" sz="1100" dirty="0">
                <a:solidFill>
                  <a:srgbClr val="000000"/>
                </a:solidFill>
                <a:latin typeface="Barlow"/>
              </a:rPr>
              <a:t>number </a:t>
            </a:r>
            <a:r>
              <a:rPr lang="en-US" sz="1100" b="0" i="0" spc="0" baseline="0" dirty="0">
                <a:solidFill>
                  <a:srgbClr val="000000"/>
                </a:solidFill>
                <a:latin typeface="Barlow"/>
              </a:rPr>
              <a:t>and </a:t>
            </a:r>
            <a:r>
              <a:rPr lang="en-US" sz="1100" dirty="0">
                <a:solidFill>
                  <a:srgbClr val="000000"/>
                </a:solidFill>
                <a:latin typeface="Barlow"/>
              </a:rPr>
              <a:t>share</a:t>
            </a:r>
            <a:endParaRPr lang="en-US" sz="1100" b="0" i="0" spc="0" baseline="0" dirty="0">
              <a:solidFill>
                <a:srgbClr val="000000"/>
              </a:solidFill>
              <a:latin typeface="Barlow"/>
            </a:endParaRPr>
          </a:p>
        </p:txBody>
      </p:sp>
      <p:sp>
        <p:nvSpPr>
          <p:cNvPr id="1286" name="Rectangle 1286"/>
          <p:cNvSpPr/>
          <p:nvPr/>
        </p:nvSpPr>
        <p:spPr>
          <a:xfrm>
            <a:off x="838135" y="2904951"/>
            <a:ext cx="3470502" cy="336887"/>
          </a:xfrm>
          <a:prstGeom prst="rect">
            <a:avLst/>
          </a:prstGeom>
        </p:spPr>
        <p:txBody>
          <a:bodyPr wrap="none" lIns="0" tIns="0" rIns="0" bIns="0" anchor="t">
            <a:spAutoFit/>
          </a:bodyPr>
          <a:lstStyle/>
          <a:p>
            <a:r>
              <a:rPr lang="en-US" sz="1100" b="0" i="0" spc="0" baseline="0" dirty="0">
                <a:solidFill>
                  <a:srgbClr val="000000"/>
                </a:solidFill>
                <a:latin typeface="Barlow"/>
              </a:rPr>
              <a:t>Procurement supports Oulu</a:t>
            </a:r>
            <a:r>
              <a:rPr lang="en-US" sz="1100" b="0" i="0" spc="0" baseline="0" dirty="0">
                <a:solidFill>
                  <a:srgbClr val="000000"/>
                </a:solidFill>
                <a:latin typeface="Arial"/>
              </a:rPr>
              <a:t>'</a:t>
            </a:r>
            <a:r>
              <a:rPr lang="en-US" sz="1100" b="0" i="0" spc="0" baseline="0" dirty="0">
                <a:solidFill>
                  <a:srgbClr val="000000"/>
                </a:solidFill>
                <a:latin typeface="Barlow"/>
              </a:rPr>
              <a:t>s </a:t>
            </a:r>
            <a:r>
              <a:rPr lang="en-US" sz="1100" dirty="0">
                <a:solidFill>
                  <a:srgbClr val="000000"/>
                </a:solidFill>
                <a:latin typeface="Barlow"/>
              </a:rPr>
              <a:t>Environmental</a:t>
            </a:r>
            <a:r>
              <a:rPr lang="en-US" sz="1100" b="0" i="0" spc="0" baseline="0" dirty="0">
                <a:solidFill>
                  <a:srgbClr val="000000"/>
                </a:solidFill>
                <a:latin typeface="Barlow"/>
              </a:rPr>
              <a:t> </a:t>
            </a:r>
            <a:r>
              <a:rPr lang="en-US" sz="1100" dirty="0" err="1">
                <a:solidFill>
                  <a:srgbClr val="000000"/>
                </a:solidFill>
                <a:latin typeface="Barlow"/>
              </a:rPr>
              <a:t>Programme</a:t>
            </a:r>
            <a:r>
              <a:rPr lang="en-US" sz="1100" dirty="0">
                <a:solidFill>
                  <a:srgbClr val="000000"/>
                </a:solidFill>
                <a:latin typeface="Barlow"/>
              </a:rPr>
              <a:t> </a:t>
            </a:r>
            <a:endParaRPr lang="en-US" sz="1106" b="0" i="0" spc="0" baseline="0" dirty="0">
              <a:solidFill>
                <a:srgbClr val="000000"/>
              </a:solidFill>
              <a:latin typeface="Barlow"/>
            </a:endParaRPr>
          </a:p>
          <a:p>
            <a:pPr>
              <a:lnSpc>
                <a:spcPts val="1321"/>
              </a:lnSpc>
            </a:pPr>
            <a:r>
              <a:rPr lang="en-US" sz="1100" b="0" i="0" spc="0" baseline="0" dirty="0">
                <a:solidFill>
                  <a:srgbClr val="000000"/>
                </a:solidFill>
                <a:latin typeface="Barlow"/>
              </a:rPr>
              <a:t>and the </a:t>
            </a:r>
            <a:r>
              <a:rPr lang="en-US" sz="1100" dirty="0">
                <a:solidFill>
                  <a:srgbClr val="000000"/>
                </a:solidFill>
                <a:latin typeface="Barlow"/>
              </a:rPr>
              <a:t>target </a:t>
            </a:r>
            <a:r>
              <a:rPr lang="en-US" sz="1100" b="0" i="0" spc="0" baseline="0" dirty="0">
                <a:solidFill>
                  <a:srgbClr val="000000"/>
                </a:solidFill>
                <a:latin typeface="Barlow"/>
              </a:rPr>
              <a:t>of carbon neutrality</a:t>
            </a:r>
            <a:r>
              <a:rPr lang="en-US" sz="1100" dirty="0">
                <a:solidFill>
                  <a:srgbClr val="000000"/>
                </a:solidFill>
                <a:latin typeface="Barlow"/>
              </a:rPr>
              <a:t>.</a:t>
            </a:r>
            <a:endParaRPr lang="en-US" sz="1100" b="0" i="0" spc="0" baseline="0" dirty="0">
              <a:solidFill>
                <a:srgbClr val="000000"/>
              </a:solidFill>
              <a:latin typeface="Barlow"/>
            </a:endParaRPr>
          </a:p>
        </p:txBody>
      </p:sp>
      <p:sp>
        <p:nvSpPr>
          <p:cNvPr id="1287" name="Rectangle 1287"/>
          <p:cNvSpPr/>
          <p:nvPr/>
        </p:nvSpPr>
        <p:spPr>
          <a:xfrm>
            <a:off x="844122" y="4562754"/>
            <a:ext cx="3631527" cy="320185"/>
          </a:xfrm>
          <a:prstGeom prst="rect">
            <a:avLst/>
          </a:prstGeom>
        </p:spPr>
        <p:txBody>
          <a:bodyPr wrap="none" lIns="0" tIns="0" rIns="0" bIns="0">
            <a:spAutoFit/>
          </a:bodyPr>
          <a:lstStyle/>
          <a:p>
            <a:pPr marL="0"/>
            <a:r>
              <a:rPr lang="en-US" sz="1103" b="0" i="0" spc="0" baseline="0">
                <a:solidFill>
                  <a:srgbClr val="000000"/>
                </a:solidFill>
                <a:latin typeface="Barlow"/>
              </a:rPr>
              <a:t>The environmental criteria are attempted to be fulfilled in </a:t>
            </a:r>
          </a:p>
          <a:p>
            <a:pPr marL="0">
              <a:lnSpc>
                <a:spcPts val="1320"/>
              </a:lnSpc>
            </a:pPr>
            <a:r>
              <a:rPr lang="en-US" sz="1103" b="0" i="0" spc="0" baseline="0">
                <a:solidFill>
                  <a:srgbClr val="000000"/>
                </a:solidFill>
                <a:latin typeface="Barlow"/>
              </a:rPr>
              <a:t>procurement. The dismissal of the criteria must be justified.</a:t>
            </a:r>
          </a:p>
        </p:txBody>
      </p:sp>
      <p:sp>
        <p:nvSpPr>
          <p:cNvPr id="1288" name="Rectangle 1288"/>
          <p:cNvSpPr/>
          <p:nvPr/>
        </p:nvSpPr>
        <p:spPr>
          <a:xfrm>
            <a:off x="807863" y="3836359"/>
            <a:ext cx="4736874" cy="507831"/>
          </a:xfrm>
          <a:prstGeom prst="rect">
            <a:avLst/>
          </a:prstGeom>
        </p:spPr>
        <p:txBody>
          <a:bodyPr wrap="none" lIns="0" tIns="0" rIns="0" bIns="0" anchor="t">
            <a:spAutoFit/>
          </a:bodyPr>
          <a:lstStyle/>
          <a:p>
            <a:r>
              <a:rPr lang="en-US" sz="1100" dirty="0">
                <a:solidFill>
                  <a:srgbClr val="000000"/>
                </a:solidFill>
                <a:latin typeface="Barlow"/>
              </a:rPr>
              <a:t>The environmental</a:t>
            </a:r>
            <a:r>
              <a:rPr lang="en-US" sz="1100" b="0" i="0" spc="0" baseline="0" dirty="0">
                <a:solidFill>
                  <a:srgbClr val="000000"/>
                </a:solidFill>
                <a:latin typeface="Barlow"/>
              </a:rPr>
              <a:t> criteria and </a:t>
            </a:r>
            <a:r>
              <a:rPr lang="en-US" sz="1100" dirty="0">
                <a:solidFill>
                  <a:srgbClr val="000000"/>
                </a:solidFill>
                <a:latin typeface="Barlow"/>
              </a:rPr>
              <a:t>the obligation </a:t>
            </a:r>
            <a:r>
              <a:rPr lang="en-US" sz="1100" b="0" i="0" spc="0" baseline="0" dirty="0">
                <a:solidFill>
                  <a:srgbClr val="000000"/>
                </a:solidFill>
                <a:latin typeface="Barlow"/>
              </a:rPr>
              <a:t>to follow them </a:t>
            </a:r>
            <a:r>
              <a:rPr lang="en-US" sz="1100" dirty="0">
                <a:solidFill>
                  <a:srgbClr val="000000"/>
                </a:solidFill>
                <a:latin typeface="Barlow"/>
              </a:rPr>
              <a:t>are</a:t>
            </a:r>
            <a:r>
              <a:rPr lang="en-US" sz="1100" b="0" i="0" spc="0" baseline="0" dirty="0">
                <a:solidFill>
                  <a:srgbClr val="000000"/>
                </a:solidFill>
                <a:latin typeface="Barlow"/>
              </a:rPr>
              <a:t> </a:t>
            </a:r>
            <a:r>
              <a:rPr lang="en-US" sz="1100" dirty="0">
                <a:solidFill>
                  <a:srgbClr val="000000"/>
                </a:solidFill>
                <a:latin typeface="Barlow"/>
              </a:rPr>
              <a:t>included in</a:t>
            </a:r>
            <a:r>
              <a:rPr lang="en-US" sz="1100" b="0" i="0" spc="0" baseline="0" dirty="0">
                <a:solidFill>
                  <a:srgbClr val="000000"/>
                </a:solidFill>
                <a:latin typeface="Barlow"/>
              </a:rPr>
              <a:t> </a:t>
            </a:r>
            <a:r>
              <a:rPr lang="en-US" sz="1100" dirty="0">
                <a:solidFill>
                  <a:srgbClr val="000000"/>
                </a:solidFill>
                <a:latin typeface="Barlow"/>
              </a:rPr>
              <a:t>all</a:t>
            </a:r>
          </a:p>
          <a:p>
            <a:r>
              <a:rPr lang="en-US" sz="1100" dirty="0">
                <a:solidFill>
                  <a:srgbClr val="000000"/>
                </a:solidFill>
                <a:latin typeface="Barlow"/>
              </a:rPr>
              <a:t>offer </a:t>
            </a:r>
            <a:r>
              <a:rPr lang="en-US" sz="1100" b="0" i="0" spc="0" baseline="0" dirty="0">
                <a:solidFill>
                  <a:srgbClr val="000000"/>
                </a:solidFill>
                <a:latin typeface="Barlow"/>
              </a:rPr>
              <a:t>requests and contracts. </a:t>
            </a:r>
            <a:r>
              <a:rPr lang="en-US" sz="1100" b="0" i="0" spc="0" baseline="0" dirty="0">
                <a:solidFill>
                  <a:srgbClr val="000000"/>
                </a:solidFill>
                <a:latin typeface="Barlow"/>
                <a:cs typeface="Segoe UI"/>
              </a:rPr>
              <a:t>The </a:t>
            </a:r>
            <a:r>
              <a:rPr lang="en-US" sz="1100" dirty="0">
                <a:solidFill>
                  <a:srgbClr val="000000"/>
                </a:solidFill>
                <a:latin typeface="Barlow"/>
                <a:cs typeface="Segoe UI"/>
              </a:rPr>
              <a:t>environmental </a:t>
            </a:r>
            <a:r>
              <a:rPr lang="en-US" sz="1100" b="0" i="0" spc="0" baseline="0" dirty="0">
                <a:solidFill>
                  <a:srgbClr val="000000"/>
                </a:solidFill>
                <a:latin typeface="Barlow"/>
                <a:cs typeface="Segoe UI"/>
              </a:rPr>
              <a:t>criteria must </a:t>
            </a:r>
            <a:r>
              <a:rPr lang="en-US" sz="1100" dirty="0">
                <a:solidFill>
                  <a:srgbClr val="000000"/>
                </a:solidFill>
                <a:latin typeface="Barlow"/>
                <a:cs typeface="Segoe UI"/>
              </a:rPr>
              <a:t>either </a:t>
            </a:r>
            <a:r>
              <a:rPr lang="en-US" sz="1100" b="0" i="0" spc="0" baseline="0" dirty="0">
                <a:solidFill>
                  <a:srgbClr val="000000"/>
                </a:solidFill>
                <a:latin typeface="Barlow"/>
                <a:cs typeface="Segoe UI"/>
              </a:rPr>
              <a:t>be </a:t>
            </a:r>
            <a:r>
              <a:rPr lang="en-US" sz="1100" dirty="0">
                <a:solidFill>
                  <a:srgbClr val="000000"/>
                </a:solidFill>
                <a:latin typeface="Barlow"/>
                <a:cs typeface="Segoe UI"/>
              </a:rPr>
              <a:t>set as</a:t>
            </a:r>
          </a:p>
          <a:p>
            <a:r>
              <a:rPr lang="en-US" sz="1100" dirty="0">
                <a:solidFill>
                  <a:srgbClr val="000000"/>
                </a:solidFill>
                <a:latin typeface="Barlow"/>
                <a:cs typeface="Segoe UI"/>
              </a:rPr>
              <a:t>a</a:t>
            </a:r>
            <a:r>
              <a:rPr lang="en-US" sz="1100" b="0" i="0" spc="0" baseline="0" dirty="0">
                <a:solidFill>
                  <a:srgbClr val="000000"/>
                </a:solidFill>
                <a:latin typeface="Barlow"/>
                <a:cs typeface="Segoe UI"/>
              </a:rPr>
              <a:t> </a:t>
            </a:r>
            <a:r>
              <a:rPr lang="en-US" sz="1100" dirty="0">
                <a:solidFill>
                  <a:srgbClr val="000000"/>
                </a:solidFill>
                <a:latin typeface="Barlow"/>
                <a:cs typeface="Segoe UI"/>
              </a:rPr>
              <a:t>minimum </a:t>
            </a:r>
            <a:r>
              <a:rPr lang="en-US" sz="1100" b="0" i="0" spc="0" baseline="0" dirty="0">
                <a:solidFill>
                  <a:srgbClr val="000000"/>
                </a:solidFill>
                <a:latin typeface="Barlow"/>
                <a:cs typeface="Segoe UI"/>
              </a:rPr>
              <a:t>re</a:t>
            </a:r>
            <a:r>
              <a:rPr lang="en-US" sz="1100" b="0" i="0" spc="0" baseline="0" dirty="0">
                <a:solidFill>
                  <a:srgbClr val="000000"/>
                </a:solidFill>
                <a:latin typeface="Barlow"/>
                <a:cs typeface="Arial"/>
              </a:rPr>
              <a:t>q</a:t>
            </a:r>
            <a:r>
              <a:rPr lang="en-US" sz="1100" b="0" i="0" spc="0" baseline="0" dirty="0">
                <a:solidFill>
                  <a:srgbClr val="000000"/>
                </a:solidFill>
                <a:latin typeface="Barlow"/>
                <a:cs typeface="Segoe UI"/>
              </a:rPr>
              <a:t>uirement or </a:t>
            </a:r>
            <a:r>
              <a:rPr lang="en-US" sz="1100" dirty="0">
                <a:solidFill>
                  <a:srgbClr val="000000"/>
                </a:solidFill>
                <a:latin typeface="Barlow"/>
                <a:cs typeface="Segoe UI"/>
              </a:rPr>
              <a:t>given </a:t>
            </a:r>
            <a:r>
              <a:rPr lang="en-US" sz="1100" b="0" i="0" spc="0" baseline="0" dirty="0">
                <a:solidFill>
                  <a:srgbClr val="000000"/>
                </a:solidFill>
                <a:latin typeface="Barlow"/>
                <a:cs typeface="Segoe UI"/>
              </a:rPr>
              <a:t>significant weight</a:t>
            </a:r>
            <a:r>
              <a:rPr lang="en-US" sz="1100" dirty="0">
                <a:solidFill>
                  <a:srgbClr val="000000"/>
                </a:solidFill>
                <a:latin typeface="Barlow"/>
                <a:cs typeface="Segoe UI"/>
              </a:rPr>
              <a:t> in selection.</a:t>
            </a:r>
            <a:endParaRPr lang="en-US" sz="1100">
              <a:latin typeface="Barlow"/>
            </a:endParaRPr>
          </a:p>
        </p:txBody>
      </p:sp>
      <p:sp>
        <p:nvSpPr>
          <p:cNvPr id="1289" name="Rectangle 1289"/>
          <p:cNvSpPr/>
          <p:nvPr/>
        </p:nvSpPr>
        <p:spPr>
          <a:xfrm>
            <a:off x="848867" y="122046"/>
            <a:ext cx="2928687" cy="300082"/>
          </a:xfrm>
          <a:prstGeom prst="rect">
            <a:avLst/>
          </a:prstGeom>
        </p:spPr>
        <p:txBody>
          <a:bodyPr wrap="none" lIns="0" tIns="0" rIns="0" bIns="0" anchor="t">
            <a:spAutoFit/>
          </a:bodyPr>
          <a:lstStyle/>
          <a:p>
            <a:pPr algn="l"/>
            <a:r>
              <a:rPr lang="en-US" sz="1000" dirty="0">
                <a:solidFill>
                  <a:srgbClr val="55C8FF"/>
                </a:solidFill>
                <a:latin typeface="Calibri"/>
              </a:rPr>
              <a:t>Focus Area </a:t>
            </a:r>
            <a:r>
              <a:rPr lang="en-US" sz="1000" b="0" i="0" spc="0" baseline="0" dirty="0">
                <a:solidFill>
                  <a:srgbClr val="55C8FF"/>
                </a:solidFill>
                <a:latin typeface="Calibri"/>
              </a:rPr>
              <a:t>4: </a:t>
            </a:r>
            <a:r>
              <a:rPr lang="en-US" sz="1000" dirty="0">
                <a:solidFill>
                  <a:srgbClr val="55C8FF"/>
                </a:solidFill>
                <a:latin typeface="Calibri"/>
              </a:rPr>
              <a:t>We Promote </a:t>
            </a:r>
            <a:r>
              <a:rPr lang="en-US" sz="1000" b="0" i="0" spc="0" baseline="0" dirty="0">
                <a:solidFill>
                  <a:srgbClr val="55C8FF"/>
                </a:solidFill>
                <a:latin typeface="Calibri"/>
              </a:rPr>
              <a:t>Environmental Responsibility</a:t>
            </a:r>
            <a:endParaRPr lang="en-US" sz="1000" dirty="0">
              <a:solidFill>
                <a:srgbClr val="55C8FF"/>
              </a:solidFill>
              <a:latin typeface="Calibri"/>
              <a:ea typeface="Calibri"/>
              <a:cs typeface="Calibri"/>
            </a:endParaRPr>
          </a:p>
          <a:p>
            <a:pPr marL="0"/>
            <a:endParaRPr lang="en-US" sz="950" b="0" i="0" spc="0" baseline="0" dirty="0">
              <a:solidFill>
                <a:srgbClr val="55C8FF"/>
              </a:solidFill>
              <a:latin typeface="Calibri"/>
              <a:ea typeface="Calibri"/>
              <a:cs typeface="Calibri"/>
            </a:endParaRPr>
          </a:p>
        </p:txBody>
      </p:sp>
      <p:sp>
        <p:nvSpPr>
          <p:cNvPr id="1290" name="Rectangle 1290"/>
          <p:cNvSpPr/>
          <p:nvPr/>
        </p:nvSpPr>
        <p:spPr>
          <a:xfrm>
            <a:off x="851344" y="3362697"/>
            <a:ext cx="4369786" cy="338554"/>
          </a:xfrm>
          <a:prstGeom prst="rect">
            <a:avLst/>
          </a:prstGeom>
        </p:spPr>
        <p:txBody>
          <a:bodyPr wrap="none" lIns="0" tIns="0" rIns="0" bIns="0" anchor="t">
            <a:spAutoFit/>
          </a:bodyPr>
          <a:lstStyle/>
          <a:p>
            <a:r>
              <a:rPr lang="en-US" sz="1100" b="0" i="0" spc="0" baseline="0" dirty="0">
                <a:solidFill>
                  <a:srgbClr val="000000"/>
                </a:solidFill>
                <a:latin typeface="Barlow"/>
              </a:rPr>
              <a:t>Procurement </a:t>
            </a:r>
            <a:r>
              <a:rPr lang="en-US" sz="1100" dirty="0">
                <a:solidFill>
                  <a:srgbClr val="000000"/>
                </a:solidFill>
                <a:latin typeface="Barlow"/>
              </a:rPr>
              <a:t>processes include the assessment of </a:t>
            </a:r>
            <a:r>
              <a:rPr lang="en-US" sz="1100" b="0" i="0" spc="0" baseline="0" dirty="0">
                <a:solidFill>
                  <a:srgbClr val="000000"/>
                </a:solidFill>
                <a:latin typeface="Barlow"/>
              </a:rPr>
              <a:t>need, </a:t>
            </a:r>
            <a:r>
              <a:rPr lang="en-US" sz="1100" dirty="0">
                <a:solidFill>
                  <a:srgbClr val="000000"/>
                </a:solidFill>
                <a:latin typeface="Barlow"/>
              </a:rPr>
              <a:t>environmental</a:t>
            </a:r>
          </a:p>
          <a:p>
            <a:r>
              <a:rPr lang="en-US" sz="1100" dirty="0">
                <a:solidFill>
                  <a:srgbClr val="000000"/>
                </a:solidFill>
                <a:latin typeface="Barlow"/>
              </a:rPr>
              <a:t>impacts</a:t>
            </a:r>
            <a:r>
              <a:rPr lang="en-US" sz="1100" b="0" i="0" spc="0" baseline="0" dirty="0">
                <a:solidFill>
                  <a:srgbClr val="000000"/>
                </a:solidFill>
                <a:latin typeface="Barlow"/>
              </a:rPr>
              <a:t>, and life cycle</a:t>
            </a:r>
            <a:r>
              <a:rPr lang="en-US" sz="1100" dirty="0">
                <a:solidFill>
                  <a:srgbClr val="000000"/>
                </a:solidFill>
                <a:latin typeface="Barlow"/>
              </a:rPr>
              <a:t> </a:t>
            </a:r>
            <a:r>
              <a:rPr lang="en-US" sz="1100" b="0" i="0" spc="0" baseline="0" dirty="0">
                <a:solidFill>
                  <a:srgbClr val="000000"/>
                </a:solidFill>
                <a:latin typeface="Barlow"/>
              </a:rPr>
              <a:t>costs</a:t>
            </a:r>
            <a:r>
              <a:rPr lang="en-US" sz="1100" dirty="0">
                <a:solidFill>
                  <a:srgbClr val="000000"/>
                </a:solidFill>
                <a:latin typeface="Barlow"/>
              </a:rPr>
              <a:t>.</a:t>
            </a:r>
            <a:endParaRPr lang="en-US" sz="1100" b="0" i="0" spc="0" baseline="0" dirty="0">
              <a:solidFill>
                <a:srgbClr val="000000"/>
              </a:solidFill>
              <a:latin typeface="Barlow"/>
            </a:endParaRPr>
          </a:p>
        </p:txBody>
      </p:sp>
    </p:spTree>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 name="Freeform 1291"/>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292" name="Picture 10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741152" y="669036"/>
            <a:ext cx="643127" cy="647700"/>
          </a:xfrm>
          <a:prstGeom prst="rect">
            <a:avLst/>
          </a:prstGeom>
          <a:noFill/>
        </p:spPr>
      </p:pic>
      <p:sp>
        <p:nvSpPr>
          <p:cNvPr id="1293" name="Rectangle 1293"/>
          <p:cNvSpPr/>
          <p:nvPr/>
        </p:nvSpPr>
        <p:spPr>
          <a:xfrm>
            <a:off x="929639" y="883668"/>
            <a:ext cx="9138720" cy="369332"/>
          </a:xfrm>
          <a:prstGeom prst="rect">
            <a:avLst/>
          </a:prstGeom>
        </p:spPr>
        <p:txBody>
          <a:bodyPr wrap="none" lIns="0" tIns="0" rIns="0" bIns="0" anchor="t">
            <a:spAutoFit/>
          </a:bodyPr>
          <a:lstStyle/>
          <a:p>
            <a:r>
              <a:rPr lang="en-US" sz="2400" b="1" dirty="0">
                <a:solidFill>
                  <a:srgbClr val="000000"/>
                </a:solidFill>
                <a:latin typeface="Barlow"/>
              </a:rPr>
              <a:t>Implementation and Management</a:t>
            </a:r>
            <a:r>
              <a:rPr lang="en-US" sz="2400" b="1" i="0" spc="0" baseline="0" dirty="0">
                <a:solidFill>
                  <a:srgbClr val="000000"/>
                </a:solidFill>
                <a:latin typeface="Barlow"/>
              </a:rPr>
              <a:t> of the Environmental </a:t>
            </a:r>
            <a:r>
              <a:rPr lang="en-US" sz="2400" b="1" i="0" spc="0" baseline="0" dirty="0" err="1">
                <a:solidFill>
                  <a:srgbClr val="000000"/>
                </a:solidFill>
                <a:latin typeface="Barlow"/>
              </a:rPr>
              <a:t>Programme</a:t>
            </a:r>
            <a:endParaRPr lang="en-US" sz="2400" b="1" i="0" spc="0" baseline="0" dirty="0">
              <a:solidFill>
                <a:srgbClr val="000000"/>
              </a:solidFill>
              <a:latin typeface="Barlow"/>
            </a:endParaRPr>
          </a:p>
        </p:txBody>
      </p:sp>
      <p:sp>
        <p:nvSpPr>
          <p:cNvPr id="1294" name="Rectangle 1294"/>
          <p:cNvSpPr/>
          <p:nvPr/>
        </p:nvSpPr>
        <p:spPr>
          <a:xfrm>
            <a:off x="929639" y="1815417"/>
            <a:ext cx="4635884" cy="660565"/>
          </a:xfrm>
          <a:prstGeom prst="rect">
            <a:avLst/>
          </a:prstGeom>
        </p:spPr>
        <p:txBody>
          <a:bodyPr wrap="none" lIns="0" tIns="0" rIns="0" bIns="0" anchor="t">
            <a:spAutoFit/>
          </a:bodyPr>
          <a:lstStyle/>
          <a:p>
            <a:r>
              <a:rPr lang="en-US" sz="1400" b="0" i="0" spc="0" baseline="0" dirty="0">
                <a:solidFill>
                  <a:srgbClr val="000000"/>
                </a:solidFill>
                <a:latin typeface="Barlow"/>
              </a:rPr>
              <a:t>The following policies are based on the decisions made in</a:t>
            </a:r>
            <a:r>
              <a:rPr lang="en-US" sz="1400" dirty="0">
                <a:solidFill>
                  <a:srgbClr val="000000"/>
                </a:solidFill>
                <a:latin typeface="Barlow"/>
              </a:rPr>
              <a:t> </a:t>
            </a:r>
            <a:endParaRPr lang="en-US" sz="1400" b="0" i="0" spc="0" baseline="0">
              <a:solidFill>
                <a:srgbClr val="000000"/>
              </a:solidFill>
              <a:latin typeface="Barlow"/>
            </a:endParaRPr>
          </a:p>
          <a:p>
            <a:pPr>
              <a:lnSpc>
                <a:spcPts val="1809"/>
              </a:lnSpc>
            </a:pPr>
            <a:r>
              <a:rPr lang="en-US" sz="1400" b="0" i="0" spc="0" baseline="0" dirty="0">
                <a:solidFill>
                  <a:srgbClr val="000000"/>
                </a:solidFill>
                <a:latin typeface="Barlow"/>
              </a:rPr>
              <a:t>workshops for the </a:t>
            </a:r>
            <a:r>
              <a:rPr lang="en-US" sz="1400" dirty="0">
                <a:solidFill>
                  <a:srgbClr val="000000"/>
                </a:solidFill>
                <a:latin typeface="Barlow"/>
              </a:rPr>
              <a:t>Environmental </a:t>
            </a:r>
            <a:r>
              <a:rPr lang="en-US" sz="1400" err="1">
                <a:solidFill>
                  <a:srgbClr val="000000"/>
                </a:solidFill>
                <a:latin typeface="Barlow"/>
              </a:rPr>
              <a:t>Programme's</a:t>
            </a:r>
            <a:r>
              <a:rPr lang="en-US" sz="1400" b="0" i="0" spc="0" baseline="0" dirty="0">
                <a:solidFill>
                  <a:srgbClr val="000000"/>
                </a:solidFill>
                <a:latin typeface="Barlow"/>
              </a:rPr>
              <a:t> updating</a:t>
            </a:r>
            <a:r>
              <a:rPr lang="en-US" sz="1400" dirty="0">
                <a:solidFill>
                  <a:srgbClr val="000000"/>
                </a:solidFill>
                <a:latin typeface="Barlow"/>
              </a:rPr>
              <a:t> </a:t>
            </a:r>
            <a:endParaRPr lang="en-US" sz="1400" b="0" i="0" spc="0" baseline="0">
              <a:solidFill>
                <a:srgbClr val="000000"/>
              </a:solidFill>
              <a:latin typeface="Barlow"/>
              <a:cs typeface="SegoeUI"/>
            </a:endParaRPr>
          </a:p>
          <a:p>
            <a:pPr marL="0">
              <a:lnSpc>
                <a:spcPts val="1809"/>
              </a:lnSpc>
            </a:pPr>
            <a:r>
              <a:rPr lang="en-US" sz="1400" b="0" i="0" spc="0" baseline="0" dirty="0">
                <a:solidFill>
                  <a:srgbClr val="000000"/>
                </a:solidFill>
                <a:latin typeface="Barlow"/>
              </a:rPr>
              <a:t>process:</a:t>
            </a:r>
            <a:endParaRPr lang="en-US" sz="1400" b="0" i="0" spc="0" baseline="0">
              <a:solidFill>
                <a:srgbClr val="000000"/>
              </a:solidFill>
              <a:latin typeface="Barlow"/>
              <a:cs typeface="SegoeUI"/>
            </a:endParaRPr>
          </a:p>
        </p:txBody>
      </p:sp>
      <p:sp>
        <p:nvSpPr>
          <p:cNvPr id="1295" name="Rectangle 1295"/>
          <p:cNvSpPr/>
          <p:nvPr/>
        </p:nvSpPr>
        <p:spPr>
          <a:xfrm>
            <a:off x="929639" y="2718296"/>
            <a:ext cx="3622338" cy="414857"/>
          </a:xfrm>
          <a:prstGeom prst="rect">
            <a:avLst/>
          </a:prstGeom>
        </p:spPr>
        <p:txBody>
          <a:bodyPr wrap="none" lIns="0" tIns="0" rIns="0" bIns="0" anchor="t">
            <a:spAutoFit/>
          </a:bodyPr>
          <a:lstStyle/>
          <a:p>
            <a:pPr>
              <a:tabLst>
                <a:tab pos="343064" algn="l"/>
              </a:tabLst>
            </a:pPr>
            <a:r>
              <a:rPr lang="en-US" sz="1400" b="1" i="0" spc="0" baseline="0" dirty="0">
                <a:solidFill>
                  <a:srgbClr val="000000"/>
                </a:solidFill>
                <a:latin typeface="Barlow"/>
              </a:rPr>
              <a:t>1) 	19.9.202</a:t>
            </a:r>
            <a:r>
              <a:rPr lang="en-US" sz="1400" b="1" i="0" spc="-16" baseline="0" dirty="0">
                <a:solidFill>
                  <a:srgbClr val="000000"/>
                </a:solidFill>
                <a:latin typeface="Barlow"/>
              </a:rPr>
              <a:t>2</a:t>
            </a:r>
            <a:r>
              <a:rPr lang="en-US" sz="1400" b="1" i="0" spc="0" baseline="0" dirty="0">
                <a:solidFill>
                  <a:srgbClr val="000000"/>
                </a:solidFill>
                <a:latin typeface="Barlow"/>
              </a:rPr>
              <a:t> w</a:t>
            </a:r>
            <a:r>
              <a:rPr lang="en-US" sz="1400" b="1" i="0" spc="0" baseline="0" dirty="0">
                <a:solidFill>
                  <a:srgbClr val="000000"/>
                </a:solidFill>
                <a:latin typeface="Barlow"/>
                <a:cs typeface="Segoe UI"/>
              </a:rPr>
              <a:t>orkshop</a:t>
            </a:r>
            <a:r>
              <a:rPr lang="en-US" sz="1400" b="1" dirty="0">
                <a:solidFill>
                  <a:srgbClr val="000000"/>
                </a:solidFill>
                <a:latin typeface="Barlow"/>
                <a:cs typeface="Segoe UI"/>
              </a:rPr>
              <a:t> for managers</a:t>
            </a:r>
            <a:endParaRPr lang="en-US" sz="1400" b="1" i="0" spc="0" baseline="0">
              <a:solidFill>
                <a:srgbClr val="000000"/>
              </a:solidFill>
              <a:latin typeface="Barlow"/>
              <a:cs typeface="SegoeUI"/>
            </a:endParaRPr>
          </a:p>
          <a:p>
            <a:pPr>
              <a:lnSpc>
                <a:spcPts val="1680"/>
              </a:lnSpc>
              <a:tabLst>
                <a:tab pos="343064" algn="l"/>
              </a:tabLst>
            </a:pPr>
            <a:r>
              <a:rPr lang="en-US" sz="1400" b="1" i="0" spc="0" baseline="0" dirty="0">
                <a:solidFill>
                  <a:srgbClr val="000000"/>
                </a:solidFill>
                <a:latin typeface="Barlow"/>
              </a:rPr>
              <a:t>2) 	9.11.202</a:t>
            </a:r>
            <a:r>
              <a:rPr lang="en-US" sz="1400" b="1" i="0" spc="-16" baseline="0" dirty="0">
                <a:solidFill>
                  <a:srgbClr val="000000"/>
                </a:solidFill>
                <a:latin typeface="Barlow"/>
              </a:rPr>
              <a:t>2</a:t>
            </a:r>
            <a:r>
              <a:rPr lang="en-US" sz="1400" b="1" i="0" spc="0" baseline="0" dirty="0">
                <a:solidFill>
                  <a:srgbClr val="000000"/>
                </a:solidFill>
                <a:latin typeface="Barlow"/>
              </a:rPr>
              <a:t> </a:t>
            </a:r>
            <a:r>
              <a:rPr lang="en-US" sz="1400" b="1" dirty="0">
                <a:solidFill>
                  <a:srgbClr val="000000"/>
                </a:solidFill>
                <a:latin typeface="Barlow"/>
              </a:rPr>
              <a:t>workshop for decision-makers</a:t>
            </a:r>
            <a:endParaRPr lang="en-US" sz="1400" b="1" i="0" spc="0" baseline="0" dirty="0">
              <a:solidFill>
                <a:srgbClr val="000000"/>
              </a:solidFill>
              <a:latin typeface="Barlow"/>
              <a:cs typeface="SegoeUI"/>
            </a:endParaRPr>
          </a:p>
        </p:txBody>
      </p:sp>
      <p:sp>
        <p:nvSpPr>
          <p:cNvPr id="1296" name="Rectangle 1296"/>
          <p:cNvSpPr/>
          <p:nvPr/>
        </p:nvSpPr>
        <p:spPr>
          <a:xfrm>
            <a:off x="929639" y="3422789"/>
            <a:ext cx="5055871" cy="600164"/>
          </a:xfrm>
          <a:prstGeom prst="rect">
            <a:avLst/>
          </a:prstGeom>
        </p:spPr>
        <p:txBody>
          <a:bodyPr wrap="none" lIns="0" tIns="0" rIns="0" bIns="0" anchor="t">
            <a:spAutoFit/>
          </a:bodyPr>
          <a:lstStyle/>
          <a:p>
            <a:r>
              <a:rPr lang="en-US" sz="1400" b="0" i="0" spc="0" baseline="0" dirty="0">
                <a:solidFill>
                  <a:srgbClr val="000000"/>
                </a:solidFill>
                <a:latin typeface="Barlow"/>
              </a:rPr>
              <a:t>To support decision-making, an </a:t>
            </a:r>
            <a:r>
              <a:rPr lang="en-US" sz="1400" dirty="0">
                <a:solidFill>
                  <a:srgbClr val="000000"/>
                </a:solidFill>
                <a:latin typeface="Barlow"/>
              </a:rPr>
              <a:t>impact </a:t>
            </a:r>
            <a:r>
              <a:rPr lang="en-US" sz="1400" b="0" i="0" spc="0" baseline="0" dirty="0">
                <a:solidFill>
                  <a:srgbClr val="000000"/>
                </a:solidFill>
                <a:latin typeface="Barlow"/>
              </a:rPr>
              <a:t>evaluation is prepared on</a:t>
            </a:r>
            <a:r>
              <a:rPr lang="en-US" sz="1400" dirty="0">
                <a:solidFill>
                  <a:srgbClr val="000000"/>
                </a:solidFill>
                <a:latin typeface="Barlow"/>
              </a:rPr>
              <a:t> </a:t>
            </a:r>
            <a:endParaRPr lang="en-US" sz="1403" b="0" i="0" spc="0" baseline="0" dirty="0">
              <a:solidFill>
                <a:srgbClr val="000000"/>
              </a:solidFill>
              <a:latin typeface="Barlow"/>
            </a:endParaRPr>
          </a:p>
          <a:p>
            <a:pPr>
              <a:lnSpc>
                <a:spcPts val="1512"/>
              </a:lnSpc>
            </a:pPr>
            <a:r>
              <a:rPr lang="en-US" sz="1400" b="0" i="0" spc="0" baseline="0" dirty="0">
                <a:solidFill>
                  <a:srgbClr val="000000"/>
                </a:solidFill>
                <a:latin typeface="Barlow"/>
              </a:rPr>
              <a:t>how the decision promotes or delays the achievement of the</a:t>
            </a:r>
            <a:r>
              <a:rPr lang="en-US" sz="1400" dirty="0">
                <a:solidFill>
                  <a:srgbClr val="000000"/>
                </a:solidFill>
                <a:latin typeface="Barlow"/>
              </a:rPr>
              <a:t> </a:t>
            </a:r>
            <a:endParaRPr lang="en-US" sz="1400" b="0" i="0" spc="0" baseline="0" dirty="0">
              <a:solidFill>
                <a:srgbClr val="000000"/>
              </a:solidFill>
              <a:latin typeface="Barlow"/>
            </a:endParaRPr>
          </a:p>
          <a:p>
            <a:pPr marL="0">
              <a:lnSpc>
                <a:spcPts val="1511"/>
              </a:lnSpc>
            </a:pPr>
            <a:r>
              <a:rPr lang="en-US" sz="1400" b="0" i="0" spc="0" baseline="0" dirty="0">
                <a:solidFill>
                  <a:srgbClr val="000000"/>
                </a:solidFill>
                <a:latin typeface="Barlow"/>
              </a:rPr>
              <a:t>objectives lined in the </a:t>
            </a:r>
            <a:r>
              <a:rPr lang="en-US" sz="1400" dirty="0">
                <a:solidFill>
                  <a:srgbClr val="000000"/>
                </a:solidFill>
                <a:latin typeface="Barlow"/>
              </a:rPr>
              <a:t>Environmental</a:t>
            </a:r>
            <a:r>
              <a:rPr lang="en-US" sz="1400" b="0" i="0" spc="0" baseline="0" dirty="0">
                <a:solidFill>
                  <a:srgbClr val="000000"/>
                </a:solidFill>
                <a:latin typeface="Barlow"/>
              </a:rPr>
              <a:t> </a:t>
            </a:r>
            <a:r>
              <a:rPr lang="en-US" sz="1400" dirty="0" err="1">
                <a:solidFill>
                  <a:srgbClr val="000000"/>
                </a:solidFill>
                <a:latin typeface="Barlow"/>
              </a:rPr>
              <a:t>Programme</a:t>
            </a:r>
            <a:r>
              <a:rPr lang="en-US" sz="1400" b="0" i="0" spc="0" baseline="0" dirty="0">
                <a:solidFill>
                  <a:srgbClr val="000000"/>
                </a:solidFill>
                <a:latin typeface="Barlow"/>
              </a:rPr>
              <a:t>.</a:t>
            </a:r>
          </a:p>
        </p:txBody>
      </p:sp>
      <p:sp>
        <p:nvSpPr>
          <p:cNvPr id="1297" name="Rectangle 1297"/>
          <p:cNvSpPr/>
          <p:nvPr/>
        </p:nvSpPr>
        <p:spPr>
          <a:xfrm>
            <a:off x="929639" y="4103407"/>
            <a:ext cx="4986943" cy="600164"/>
          </a:xfrm>
          <a:prstGeom prst="rect">
            <a:avLst/>
          </a:prstGeom>
        </p:spPr>
        <p:txBody>
          <a:bodyPr wrap="none" lIns="0" tIns="0" rIns="0" bIns="0" anchor="t">
            <a:spAutoFit/>
          </a:bodyPr>
          <a:lstStyle/>
          <a:p>
            <a:r>
              <a:rPr lang="en-US" sz="1400" b="0" i="0" spc="0" baseline="0" dirty="0">
                <a:solidFill>
                  <a:srgbClr val="000000"/>
                </a:solidFill>
                <a:latin typeface="Barlow"/>
              </a:rPr>
              <a:t>Decisions that are in conflict or delay the objectives of the</a:t>
            </a:r>
            <a:r>
              <a:rPr lang="en-US" sz="1400" dirty="0">
                <a:solidFill>
                  <a:srgbClr val="000000"/>
                </a:solidFill>
                <a:latin typeface="Barlow"/>
              </a:rPr>
              <a:t> </a:t>
            </a:r>
            <a:endParaRPr lang="en-US" sz="1403" b="0" i="0" spc="0" baseline="0">
              <a:solidFill>
                <a:srgbClr val="000000"/>
              </a:solidFill>
              <a:latin typeface="Barlow"/>
            </a:endParaRPr>
          </a:p>
          <a:p>
            <a:pPr>
              <a:lnSpc>
                <a:spcPts val="1511"/>
              </a:lnSpc>
            </a:pPr>
            <a:r>
              <a:rPr lang="en-US" sz="1400" dirty="0" err="1">
                <a:solidFill>
                  <a:srgbClr val="000000"/>
                </a:solidFill>
                <a:latin typeface="Barlow"/>
              </a:rPr>
              <a:t>Programme</a:t>
            </a:r>
            <a:r>
              <a:rPr lang="en-US" sz="1400" b="0" i="0" spc="0" baseline="0" dirty="0">
                <a:solidFill>
                  <a:srgbClr val="000000"/>
                </a:solidFill>
                <a:latin typeface="Barlow"/>
              </a:rPr>
              <a:t> must be justified</a:t>
            </a:r>
            <a:r>
              <a:rPr lang="en-US" sz="1400" dirty="0">
                <a:solidFill>
                  <a:srgbClr val="000000"/>
                </a:solidFill>
                <a:latin typeface="Barlow"/>
              </a:rPr>
              <a:t>,</a:t>
            </a:r>
            <a:r>
              <a:rPr lang="en-US" sz="1400" b="0" i="0" spc="0" baseline="0" dirty="0">
                <a:solidFill>
                  <a:srgbClr val="000000"/>
                </a:solidFill>
                <a:latin typeface="Barlow"/>
              </a:rPr>
              <a:t> and </a:t>
            </a:r>
            <a:r>
              <a:rPr lang="en-US" sz="1400" dirty="0">
                <a:solidFill>
                  <a:srgbClr val="000000"/>
                </a:solidFill>
                <a:latin typeface="Barlow"/>
              </a:rPr>
              <a:t>substitutive </a:t>
            </a:r>
            <a:r>
              <a:rPr lang="en-US" sz="1400" b="0" i="0" spc="0" baseline="0" dirty="0">
                <a:solidFill>
                  <a:srgbClr val="000000"/>
                </a:solidFill>
                <a:latin typeface="Barlow"/>
              </a:rPr>
              <a:t>or compensatory</a:t>
            </a:r>
            <a:r>
              <a:rPr lang="en-US" sz="1400" dirty="0">
                <a:solidFill>
                  <a:srgbClr val="000000"/>
                </a:solidFill>
                <a:latin typeface="Barlow"/>
              </a:rPr>
              <a:t> </a:t>
            </a:r>
            <a:endParaRPr lang="en-US" sz="1400" b="0" i="0" spc="0" baseline="0" dirty="0">
              <a:solidFill>
                <a:srgbClr val="000000"/>
              </a:solidFill>
              <a:latin typeface="Barlow"/>
            </a:endParaRPr>
          </a:p>
          <a:p>
            <a:pPr marL="0">
              <a:lnSpc>
                <a:spcPts val="1511"/>
              </a:lnSpc>
            </a:pPr>
            <a:r>
              <a:rPr lang="en-US" sz="1400" b="0" i="0" spc="0" baseline="0" dirty="0">
                <a:solidFill>
                  <a:srgbClr val="000000"/>
                </a:solidFill>
                <a:latin typeface="Barlow"/>
              </a:rPr>
              <a:t>actions must be pursued.</a:t>
            </a:r>
          </a:p>
        </p:txBody>
      </p:sp>
      <p:sp>
        <p:nvSpPr>
          <p:cNvPr id="1298" name="Rectangle 1298"/>
          <p:cNvSpPr/>
          <p:nvPr/>
        </p:nvSpPr>
        <p:spPr>
          <a:xfrm>
            <a:off x="929639" y="4772088"/>
            <a:ext cx="4893968" cy="600614"/>
          </a:xfrm>
          <a:prstGeom prst="rect">
            <a:avLst/>
          </a:prstGeom>
        </p:spPr>
        <p:txBody>
          <a:bodyPr wrap="none" lIns="0" tIns="0" rIns="0" bIns="0" anchor="t">
            <a:spAutoFit/>
          </a:bodyPr>
          <a:lstStyle/>
          <a:p>
            <a:r>
              <a:rPr lang="en-US" sz="1400" b="0" i="0" spc="0" baseline="0" dirty="0">
                <a:solidFill>
                  <a:srgbClr val="000000"/>
                </a:solidFill>
                <a:latin typeface="Barlow"/>
              </a:rPr>
              <a:t>The life cycle effects of the investments will be considered in</a:t>
            </a:r>
            <a:r>
              <a:rPr lang="en-US" sz="1400" dirty="0">
                <a:solidFill>
                  <a:srgbClr val="000000"/>
                </a:solidFill>
                <a:latin typeface="Barlow"/>
              </a:rPr>
              <a:t> </a:t>
            </a:r>
            <a:endParaRPr lang="en-US" sz="1403" b="0" i="0" spc="0" baseline="0">
              <a:solidFill>
                <a:srgbClr val="000000"/>
              </a:solidFill>
              <a:latin typeface="Barlow"/>
            </a:endParaRPr>
          </a:p>
          <a:p>
            <a:pPr>
              <a:lnSpc>
                <a:spcPts val="1512"/>
              </a:lnSpc>
            </a:pPr>
            <a:r>
              <a:rPr lang="en-US" sz="1400" b="0" i="0" spc="0" baseline="0" dirty="0">
                <a:solidFill>
                  <a:srgbClr val="000000"/>
                </a:solidFill>
                <a:latin typeface="Barlow"/>
              </a:rPr>
              <a:t>budgeting and decision-making regarding the objectives of the</a:t>
            </a:r>
            <a:r>
              <a:rPr lang="en-US" sz="1400" dirty="0">
                <a:solidFill>
                  <a:srgbClr val="000000"/>
                </a:solidFill>
                <a:latin typeface="Barlow"/>
              </a:rPr>
              <a:t> </a:t>
            </a:r>
            <a:endParaRPr lang="en-US" sz="1400" b="0" i="0" spc="0" baseline="0" dirty="0">
              <a:solidFill>
                <a:srgbClr val="000000"/>
              </a:solidFill>
              <a:latin typeface="Barlow"/>
            </a:endParaRPr>
          </a:p>
          <a:p>
            <a:pPr marL="0">
              <a:lnSpc>
                <a:spcPts val="1511"/>
              </a:lnSpc>
            </a:pPr>
            <a:r>
              <a:rPr lang="en-US" sz="1400" dirty="0">
                <a:solidFill>
                  <a:srgbClr val="000000"/>
                </a:solidFill>
                <a:latin typeface="Barlow"/>
              </a:rPr>
              <a:t>Environmental</a:t>
            </a:r>
            <a:r>
              <a:rPr lang="en-US" sz="1400" b="0" i="0" spc="0" baseline="0" dirty="0">
                <a:solidFill>
                  <a:srgbClr val="000000"/>
                </a:solidFill>
                <a:latin typeface="Barlow"/>
              </a:rPr>
              <a:t> </a:t>
            </a:r>
            <a:r>
              <a:rPr lang="en-US" sz="1400" dirty="0" err="1">
                <a:solidFill>
                  <a:srgbClr val="000000"/>
                </a:solidFill>
                <a:latin typeface="Barlow"/>
              </a:rPr>
              <a:t>Programme</a:t>
            </a:r>
            <a:r>
              <a:rPr lang="en-US" sz="1400" b="0" i="0" spc="0" baseline="0" dirty="0">
                <a:solidFill>
                  <a:srgbClr val="000000"/>
                </a:solidFill>
                <a:latin typeface="Barlow"/>
              </a:rPr>
              <a:t>.</a:t>
            </a:r>
          </a:p>
        </p:txBody>
      </p:sp>
      <p:sp>
        <p:nvSpPr>
          <p:cNvPr id="1299" name="Rectangle 1299"/>
          <p:cNvSpPr/>
          <p:nvPr/>
        </p:nvSpPr>
        <p:spPr>
          <a:xfrm>
            <a:off x="6158103" y="1872678"/>
            <a:ext cx="4967707" cy="623248"/>
          </a:xfrm>
          <a:prstGeom prst="rect">
            <a:avLst/>
          </a:prstGeom>
        </p:spPr>
        <p:txBody>
          <a:bodyPr wrap="none" lIns="0" tIns="0" rIns="0" bIns="0" anchor="t">
            <a:spAutoFit/>
          </a:bodyPr>
          <a:lstStyle/>
          <a:p>
            <a:r>
              <a:rPr lang="en-US" sz="1400" b="0" i="0" spc="0" baseline="0" dirty="0">
                <a:solidFill>
                  <a:srgbClr val="000000"/>
                </a:solidFill>
                <a:latin typeface="Barlow"/>
              </a:rPr>
              <a:t>The </a:t>
            </a:r>
            <a:r>
              <a:rPr lang="en-US" sz="1400" dirty="0">
                <a:solidFill>
                  <a:srgbClr val="000000"/>
                </a:solidFill>
                <a:latin typeface="Barlow"/>
              </a:rPr>
              <a:t>progress and overall effectiveness of </a:t>
            </a:r>
            <a:r>
              <a:rPr lang="en-US" sz="1400" b="0" i="0" spc="0" baseline="0" dirty="0">
                <a:solidFill>
                  <a:srgbClr val="000000"/>
                </a:solidFill>
                <a:latin typeface="Barlow"/>
              </a:rPr>
              <a:t>the </a:t>
            </a:r>
            <a:r>
              <a:rPr lang="en-US" sz="1400" dirty="0" err="1">
                <a:solidFill>
                  <a:srgbClr val="000000"/>
                </a:solidFill>
                <a:latin typeface="Barlow"/>
              </a:rPr>
              <a:t>Programme</a:t>
            </a:r>
            <a:endParaRPr lang="en-US" sz="1403" dirty="0" err="1">
              <a:solidFill>
                <a:srgbClr val="000000"/>
              </a:solidFill>
              <a:latin typeface="Barlow"/>
            </a:endParaRPr>
          </a:p>
          <a:p>
            <a:r>
              <a:rPr lang="en-US" sz="1400" dirty="0">
                <a:solidFill>
                  <a:srgbClr val="000000"/>
                </a:solidFill>
                <a:latin typeface="Barlow"/>
              </a:rPr>
              <a:t>should</a:t>
            </a:r>
            <a:r>
              <a:rPr lang="en-US" sz="1400" b="0" i="0" spc="0" baseline="0" dirty="0">
                <a:solidFill>
                  <a:srgbClr val="000000"/>
                </a:solidFill>
                <a:latin typeface="Barlow"/>
              </a:rPr>
              <a:t> be evaluated regularly. The indicators are directed to the</a:t>
            </a:r>
            <a:r>
              <a:rPr lang="en-US" sz="1400" dirty="0">
                <a:solidFill>
                  <a:srgbClr val="000000"/>
                </a:solidFill>
                <a:latin typeface="Barlow"/>
              </a:rPr>
              <a:t> </a:t>
            </a:r>
            <a:endParaRPr lang="en-US" sz="1400" b="0" i="0" spc="0" baseline="0" dirty="0">
              <a:solidFill>
                <a:srgbClr val="000000"/>
              </a:solidFill>
              <a:latin typeface="Barlow"/>
            </a:endParaRPr>
          </a:p>
          <a:p>
            <a:pPr marL="0">
              <a:lnSpc>
                <a:spcPts val="1511"/>
              </a:lnSpc>
            </a:pPr>
            <a:r>
              <a:rPr lang="en-US" sz="1400" b="0" i="0" spc="0" baseline="0" dirty="0">
                <a:solidFill>
                  <a:srgbClr val="000000"/>
                </a:solidFill>
                <a:latin typeface="Barlow"/>
              </a:rPr>
              <a:t>most significant actions.</a:t>
            </a:r>
          </a:p>
        </p:txBody>
      </p:sp>
      <p:sp>
        <p:nvSpPr>
          <p:cNvPr id="1300" name="Rectangle 1300"/>
          <p:cNvSpPr/>
          <p:nvPr/>
        </p:nvSpPr>
        <p:spPr>
          <a:xfrm>
            <a:off x="6158103" y="2539640"/>
            <a:ext cx="4926029" cy="600164"/>
          </a:xfrm>
          <a:prstGeom prst="rect">
            <a:avLst/>
          </a:prstGeom>
        </p:spPr>
        <p:txBody>
          <a:bodyPr wrap="none" lIns="0" tIns="0" rIns="0" bIns="0" anchor="t">
            <a:spAutoFit/>
          </a:bodyPr>
          <a:lstStyle/>
          <a:p>
            <a:r>
              <a:rPr lang="en-US" sz="1400" b="0" i="0" spc="0" baseline="0" dirty="0">
                <a:solidFill>
                  <a:srgbClr val="000000"/>
                </a:solidFill>
                <a:latin typeface="Barlow"/>
              </a:rPr>
              <a:t>Decision-making should also focus on </a:t>
            </a:r>
            <a:r>
              <a:rPr lang="en-US" sz="1400" dirty="0">
                <a:solidFill>
                  <a:srgbClr val="000000"/>
                </a:solidFill>
                <a:latin typeface="Barlow"/>
              </a:rPr>
              <a:t>actions </a:t>
            </a:r>
            <a:r>
              <a:rPr lang="en-US" sz="1400" b="0" i="0" spc="0" baseline="0" dirty="0">
                <a:solidFill>
                  <a:srgbClr val="000000"/>
                </a:solidFill>
                <a:latin typeface="Barlow"/>
              </a:rPr>
              <a:t>that are</a:t>
            </a:r>
            <a:r>
              <a:rPr lang="en-US" sz="1400" dirty="0">
                <a:solidFill>
                  <a:srgbClr val="000000"/>
                </a:solidFill>
                <a:latin typeface="Barlow"/>
              </a:rPr>
              <a:t> </a:t>
            </a:r>
            <a:endParaRPr lang="en-US" sz="1406" b="0" i="0" spc="0" baseline="0" dirty="0">
              <a:solidFill>
                <a:srgbClr val="000000"/>
              </a:solidFill>
              <a:latin typeface="Barlow"/>
            </a:endParaRPr>
          </a:p>
          <a:p>
            <a:pPr>
              <a:lnSpc>
                <a:spcPts val="1529"/>
              </a:lnSpc>
            </a:pPr>
            <a:r>
              <a:rPr lang="en-US" sz="1400" b="0" i="0" spc="0" baseline="0" dirty="0">
                <a:solidFill>
                  <a:srgbClr val="000000"/>
                </a:solidFill>
                <a:latin typeface="Barlow"/>
              </a:rPr>
              <a:t>visible in the daily life of Oulu</a:t>
            </a:r>
            <a:r>
              <a:rPr lang="en-US" sz="1400" b="0" i="0" spc="0" baseline="0" dirty="0">
                <a:solidFill>
                  <a:srgbClr val="000000"/>
                </a:solidFill>
                <a:latin typeface="Arial"/>
              </a:rPr>
              <a:t>'</a:t>
            </a:r>
            <a:r>
              <a:rPr lang="en-US" sz="1400" b="0" i="0" spc="0" baseline="0" dirty="0">
                <a:solidFill>
                  <a:srgbClr val="000000"/>
                </a:solidFill>
                <a:latin typeface="Barlow"/>
              </a:rPr>
              <a:t>s </a:t>
            </a:r>
            <a:r>
              <a:rPr lang="en-US" sz="1400" dirty="0">
                <a:solidFill>
                  <a:srgbClr val="000000"/>
                </a:solidFill>
                <a:latin typeface="Barlow"/>
              </a:rPr>
              <a:t>residents </a:t>
            </a:r>
            <a:r>
              <a:rPr lang="en-US" sz="1400" b="0" i="0" spc="0" baseline="0" dirty="0">
                <a:solidFill>
                  <a:srgbClr val="000000"/>
                </a:solidFill>
                <a:latin typeface="Barlow"/>
              </a:rPr>
              <a:t>tangibly and </a:t>
            </a:r>
            <a:r>
              <a:rPr lang="en-US" sz="1400" dirty="0">
                <a:solidFill>
                  <a:srgbClr val="000000"/>
                </a:solidFill>
                <a:latin typeface="Barlow"/>
              </a:rPr>
              <a:t>promote </a:t>
            </a:r>
            <a:endParaRPr lang="en-US" sz="1400" b="0" i="0" spc="0" baseline="0" dirty="0">
              <a:solidFill>
                <a:srgbClr val="000000"/>
              </a:solidFill>
              <a:latin typeface="Barlow"/>
            </a:endParaRPr>
          </a:p>
          <a:p>
            <a:pPr>
              <a:lnSpc>
                <a:spcPts val="1541"/>
              </a:lnSpc>
            </a:pPr>
            <a:r>
              <a:rPr lang="en-US" sz="1400" dirty="0">
                <a:solidFill>
                  <a:srgbClr val="000000"/>
                </a:solidFill>
                <a:latin typeface="Barlow"/>
              </a:rPr>
              <a:t>the environmental</a:t>
            </a:r>
            <a:r>
              <a:rPr lang="en-US" sz="1400" b="0" i="0" spc="0" baseline="0" dirty="0">
                <a:solidFill>
                  <a:srgbClr val="000000"/>
                </a:solidFill>
                <a:latin typeface="Barlow"/>
              </a:rPr>
              <a:t> friendliness</a:t>
            </a:r>
            <a:r>
              <a:rPr lang="en-US" sz="1400" dirty="0">
                <a:solidFill>
                  <a:srgbClr val="000000"/>
                </a:solidFill>
                <a:latin typeface="Barlow"/>
              </a:rPr>
              <a:t> of daily life</a:t>
            </a:r>
            <a:r>
              <a:rPr lang="en-US" sz="1400" b="0" i="0" spc="0" baseline="0" dirty="0">
                <a:solidFill>
                  <a:srgbClr val="000000"/>
                </a:solidFill>
                <a:latin typeface="Barlow"/>
              </a:rPr>
              <a:t>.</a:t>
            </a:r>
          </a:p>
        </p:txBody>
      </p:sp>
      <p:sp>
        <p:nvSpPr>
          <p:cNvPr id="1301" name="Rectangle 1301"/>
          <p:cNvSpPr/>
          <p:nvPr/>
        </p:nvSpPr>
        <p:spPr>
          <a:xfrm>
            <a:off x="11070335" y="6368685"/>
            <a:ext cx="192284" cy="276277"/>
          </a:xfrm>
          <a:prstGeom prst="rect">
            <a:avLst/>
          </a:prstGeom>
        </p:spPr>
        <p:txBody>
          <a:bodyPr wrap="none" lIns="0" tIns="0" rIns="0" bIns="0">
            <a:spAutoFit/>
          </a:bodyPr>
          <a:lstStyle/>
          <a:p>
            <a:pPr marL="0"/>
            <a:r>
              <a:rPr lang="en-US" sz="1406" b="0" i="0" spc="0" baseline="0">
                <a:solidFill>
                  <a:srgbClr val="000000"/>
                </a:solidFill>
                <a:latin typeface="SegoeUI"/>
              </a:rPr>
              <a:t>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 name="Freeform 1302"/>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303" name="Picture 130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0741152" y="669036"/>
            <a:ext cx="643127" cy="647700"/>
          </a:xfrm>
          <a:prstGeom prst="rect">
            <a:avLst/>
          </a:prstGeom>
          <a:noFill/>
        </p:spPr>
      </p:pic>
      <p:sp>
        <p:nvSpPr>
          <p:cNvPr id="1304" name="Freeform 1304"/>
          <p:cNvSpPr/>
          <p:nvPr/>
        </p:nvSpPr>
        <p:spPr>
          <a:xfrm>
            <a:off x="8113776" y="4210812"/>
            <a:ext cx="3240024" cy="1984248"/>
          </a:xfrm>
          <a:custGeom>
            <a:avLst/>
            <a:gdLst/>
            <a:ahLst/>
            <a:cxnLst/>
            <a:rect l="0" t="0" r="0" b="0"/>
            <a:pathLst>
              <a:path w="3240024" h="1984248">
                <a:moveTo>
                  <a:pt x="0" y="1984248"/>
                </a:moveTo>
                <a:lnTo>
                  <a:pt x="3240024" y="1984248"/>
                </a:lnTo>
                <a:lnTo>
                  <a:pt x="3240024" y="0"/>
                </a:lnTo>
                <a:lnTo>
                  <a:pt x="0" y="0"/>
                </a:lnTo>
                <a:lnTo>
                  <a:pt x="0" y="1984248"/>
                </a:lnTo>
                <a:close/>
              </a:path>
            </a:pathLst>
          </a:custGeom>
          <a:solidFill>
            <a:srgbClr val="4472C4">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05" name="Rectangle 1305"/>
          <p:cNvSpPr/>
          <p:nvPr/>
        </p:nvSpPr>
        <p:spPr>
          <a:xfrm>
            <a:off x="945009" y="710384"/>
            <a:ext cx="6456896" cy="738664"/>
          </a:xfrm>
          <a:prstGeom prst="rect">
            <a:avLst/>
          </a:prstGeom>
        </p:spPr>
        <p:txBody>
          <a:bodyPr wrap="none" lIns="0" tIns="0" rIns="0" bIns="0" anchor="t">
            <a:spAutoFit/>
          </a:bodyPr>
          <a:lstStyle/>
          <a:p>
            <a:r>
              <a:rPr lang="en-US" sz="2400" b="1" i="0" spc="0" baseline="0" dirty="0">
                <a:solidFill>
                  <a:srgbClr val="000000"/>
                </a:solidFill>
                <a:latin typeface="Barlow"/>
              </a:rPr>
              <a:t>Roles of</a:t>
            </a:r>
            <a:r>
              <a:rPr lang="en-US" sz="2400" b="1" dirty="0">
                <a:solidFill>
                  <a:srgbClr val="000000"/>
                </a:solidFill>
                <a:latin typeface="Barlow"/>
              </a:rPr>
              <a:t> Di</a:t>
            </a:r>
            <a:r>
              <a:rPr lang="en-US" sz="2400" b="1" dirty="0">
                <a:solidFill>
                  <a:srgbClr val="000000"/>
                </a:solidFill>
                <a:latin typeface="Barlow"/>
                <a:ea typeface="Calibri"/>
                <a:cs typeface="Calibri"/>
              </a:rPr>
              <a:t>ff</a:t>
            </a:r>
            <a:r>
              <a:rPr lang="en-US" sz="2400" b="1" dirty="0">
                <a:solidFill>
                  <a:srgbClr val="000000"/>
                </a:solidFill>
                <a:latin typeface="Barlow"/>
              </a:rPr>
              <a:t>erent</a:t>
            </a:r>
            <a:r>
              <a:rPr lang="en-US" sz="2400" b="1" i="0" spc="0" baseline="0" dirty="0">
                <a:solidFill>
                  <a:srgbClr val="000000"/>
                </a:solidFill>
                <a:latin typeface="Barlow"/>
              </a:rPr>
              <a:t> </a:t>
            </a:r>
            <a:r>
              <a:rPr lang="en-US" sz="2400" b="1" dirty="0">
                <a:solidFill>
                  <a:srgbClr val="000000"/>
                </a:solidFill>
                <a:latin typeface="Barlow"/>
              </a:rPr>
              <a:t>Actors </a:t>
            </a:r>
            <a:r>
              <a:rPr lang="en-US" sz="2400" b="1" i="0" spc="0" baseline="0" dirty="0">
                <a:solidFill>
                  <a:srgbClr val="000000"/>
                </a:solidFill>
                <a:latin typeface="Barlow"/>
              </a:rPr>
              <a:t>in </a:t>
            </a:r>
            <a:r>
              <a:rPr lang="en-US" sz="2400" b="1" dirty="0">
                <a:solidFill>
                  <a:srgbClr val="000000"/>
                </a:solidFill>
                <a:latin typeface="Barlow"/>
              </a:rPr>
              <a:t>the Implementation</a:t>
            </a:r>
          </a:p>
          <a:p>
            <a:r>
              <a:rPr lang="en-US" sz="2400" b="1" dirty="0">
                <a:solidFill>
                  <a:srgbClr val="000000"/>
                </a:solidFill>
                <a:latin typeface="Barlow"/>
              </a:rPr>
              <a:t>o</a:t>
            </a:r>
            <a:r>
              <a:rPr lang="en-US" sz="2400" b="1" dirty="0">
                <a:solidFill>
                  <a:srgbClr val="000000"/>
                </a:solidFill>
                <a:latin typeface="Barlow"/>
                <a:ea typeface="Calibri"/>
                <a:cs typeface="Calibri"/>
              </a:rPr>
              <a:t>f</a:t>
            </a:r>
            <a:r>
              <a:rPr lang="en-US" sz="2400" b="1" i="0" spc="0" baseline="0" dirty="0">
                <a:solidFill>
                  <a:srgbClr val="000000"/>
                </a:solidFill>
                <a:latin typeface="Barlow"/>
              </a:rPr>
              <a:t> </a:t>
            </a:r>
            <a:r>
              <a:rPr lang="en-US" sz="2400" b="1" dirty="0">
                <a:solidFill>
                  <a:srgbClr val="000000"/>
                </a:solidFill>
                <a:latin typeface="Barlow"/>
              </a:rPr>
              <a:t>the Environmental</a:t>
            </a:r>
            <a:r>
              <a:rPr lang="en-US" sz="2400" b="1" i="0" spc="0" baseline="0" dirty="0">
                <a:solidFill>
                  <a:srgbClr val="000000"/>
                </a:solidFill>
                <a:latin typeface="Barlow"/>
              </a:rPr>
              <a:t> </a:t>
            </a:r>
            <a:r>
              <a:rPr lang="en-US" sz="2400" b="1" i="0" spc="0" baseline="0" dirty="0" err="1">
                <a:solidFill>
                  <a:srgbClr val="000000"/>
                </a:solidFill>
                <a:latin typeface="Barlow"/>
              </a:rPr>
              <a:t>Programme</a:t>
            </a:r>
            <a:endParaRPr lang="en-US" sz="2400" b="1" i="0" spc="0" baseline="0" dirty="0">
              <a:solidFill>
                <a:srgbClr val="000000"/>
              </a:solidFill>
              <a:latin typeface="Barlow"/>
            </a:endParaRPr>
          </a:p>
        </p:txBody>
      </p:sp>
      <p:sp>
        <p:nvSpPr>
          <p:cNvPr id="1306" name="Rectangle 1306"/>
          <p:cNvSpPr/>
          <p:nvPr/>
        </p:nvSpPr>
        <p:spPr>
          <a:xfrm>
            <a:off x="11070335" y="6368685"/>
            <a:ext cx="192284" cy="276277"/>
          </a:xfrm>
          <a:prstGeom prst="rect">
            <a:avLst/>
          </a:prstGeom>
        </p:spPr>
        <p:txBody>
          <a:bodyPr wrap="none" lIns="0" tIns="0" rIns="0" bIns="0">
            <a:spAutoFit/>
          </a:bodyPr>
          <a:lstStyle/>
          <a:p>
            <a:pPr marL="0"/>
            <a:r>
              <a:rPr lang="en-US" sz="1406" b="0" i="0" spc="0" baseline="0">
                <a:solidFill>
                  <a:srgbClr val="000000"/>
                </a:solidFill>
                <a:latin typeface="SegoeUI"/>
              </a:rPr>
              <a:t>25</a:t>
            </a:r>
          </a:p>
        </p:txBody>
      </p:sp>
      <p:sp>
        <p:nvSpPr>
          <p:cNvPr id="1307" name="Rectangle 1307"/>
          <p:cNvSpPr/>
          <p:nvPr/>
        </p:nvSpPr>
        <p:spPr>
          <a:xfrm>
            <a:off x="929639" y="1574547"/>
            <a:ext cx="1078821" cy="184666"/>
          </a:xfrm>
          <a:prstGeom prst="rect">
            <a:avLst/>
          </a:prstGeom>
        </p:spPr>
        <p:txBody>
          <a:bodyPr wrap="none" lIns="0" tIns="0" rIns="0" bIns="0" anchor="t">
            <a:spAutoFit/>
          </a:bodyPr>
          <a:lstStyle/>
          <a:p>
            <a:pPr marL="0"/>
            <a:r>
              <a:rPr lang="en-US" sz="1200" b="1" i="0" spc="0" baseline="0" dirty="0">
                <a:solidFill>
                  <a:srgbClr val="000000"/>
                </a:solidFill>
                <a:latin typeface="Barlow"/>
              </a:rPr>
              <a:t>Implementation</a:t>
            </a:r>
          </a:p>
        </p:txBody>
      </p:sp>
      <p:sp>
        <p:nvSpPr>
          <p:cNvPr id="1308" name="Rectangle 1308"/>
          <p:cNvSpPr/>
          <p:nvPr/>
        </p:nvSpPr>
        <p:spPr>
          <a:xfrm>
            <a:off x="942891" y="1885747"/>
            <a:ext cx="3070502" cy="916063"/>
          </a:xfrm>
          <a:prstGeom prst="rect">
            <a:avLst/>
          </a:prstGeom>
        </p:spPr>
        <p:txBody>
          <a:bodyPr wrap="square" lIns="0" tIns="0" rIns="0" bIns="0" anchor="t">
            <a:spAutoFit/>
          </a:bodyPr>
          <a:lstStyle/>
          <a:p>
            <a:r>
              <a:rPr lang="en-US" sz="1200" dirty="0">
                <a:solidFill>
                  <a:srgbClr val="000000"/>
                </a:solidFill>
                <a:latin typeface="Barlow"/>
              </a:rPr>
              <a:t>Divisions of</a:t>
            </a:r>
            <a:r>
              <a:rPr lang="en-US" sz="1200" b="0" i="0" spc="0" baseline="0" dirty="0">
                <a:solidFill>
                  <a:srgbClr val="000000"/>
                </a:solidFill>
                <a:latin typeface="Barlow"/>
              </a:rPr>
              <a:t> industry, </a:t>
            </a:r>
            <a:r>
              <a:rPr lang="en-US" sz="1200" dirty="0">
                <a:solidFill>
                  <a:srgbClr val="000000"/>
                </a:solidFill>
                <a:latin typeface="Barlow"/>
              </a:rPr>
              <a:t>public utilities</a:t>
            </a:r>
            <a:r>
              <a:rPr lang="en-US" sz="1200" b="0" i="0" spc="0" baseline="0" dirty="0">
                <a:solidFill>
                  <a:srgbClr val="000000"/>
                </a:solidFill>
                <a:latin typeface="Barlow"/>
              </a:rPr>
              <a:t>, and city-</a:t>
            </a:r>
          </a:p>
          <a:p>
            <a:pPr>
              <a:lnSpc>
                <a:spcPts val="1439"/>
              </a:lnSpc>
            </a:pPr>
            <a:r>
              <a:rPr lang="en-US" sz="1200" b="0" i="0" spc="0" baseline="0" dirty="0">
                <a:solidFill>
                  <a:srgbClr val="000000"/>
                </a:solidFill>
                <a:latin typeface="Barlow"/>
              </a:rPr>
              <a:t>owned </a:t>
            </a:r>
            <a:r>
              <a:rPr lang="en-US" sz="1200" dirty="0">
                <a:solidFill>
                  <a:srgbClr val="000000"/>
                </a:solidFill>
                <a:latin typeface="Barlow"/>
              </a:rPr>
              <a:t>businesses </a:t>
            </a:r>
            <a:r>
              <a:rPr lang="en-US" sz="1200" b="0" i="0" spc="0" baseline="0" dirty="0">
                <a:solidFill>
                  <a:srgbClr val="000000"/>
                </a:solidFill>
                <a:latin typeface="Barlow"/>
              </a:rPr>
              <a:t>are responsible for the</a:t>
            </a:r>
            <a:r>
              <a:rPr lang="en-US" sz="1200" dirty="0">
                <a:solidFill>
                  <a:srgbClr val="000000"/>
                </a:solidFill>
                <a:latin typeface="Barlow"/>
              </a:rPr>
              <a:t> </a:t>
            </a:r>
            <a:endParaRPr lang="en-US" sz="1200" b="0" i="0" spc="0" baseline="0" dirty="0">
              <a:solidFill>
                <a:srgbClr val="000000"/>
              </a:solidFill>
              <a:latin typeface="Barlow"/>
            </a:endParaRPr>
          </a:p>
          <a:p>
            <a:pPr>
              <a:lnSpc>
                <a:spcPts val="1439"/>
              </a:lnSpc>
            </a:pPr>
            <a:r>
              <a:rPr lang="en-US" sz="1200" b="0" i="0" spc="0" baseline="0" dirty="0">
                <a:solidFill>
                  <a:srgbClr val="000000"/>
                </a:solidFill>
                <a:latin typeface="Barlow"/>
              </a:rPr>
              <a:t>implementation of the </a:t>
            </a:r>
            <a:r>
              <a:rPr lang="en-US" sz="1200" dirty="0">
                <a:solidFill>
                  <a:srgbClr val="000000"/>
                </a:solidFill>
                <a:latin typeface="Barlow"/>
              </a:rPr>
              <a:t>Environmental </a:t>
            </a:r>
          </a:p>
          <a:p>
            <a:pPr marL="0">
              <a:lnSpc>
                <a:spcPts val="1439"/>
              </a:lnSpc>
            </a:pPr>
            <a:r>
              <a:rPr lang="en-US" sz="1200" dirty="0" err="1">
                <a:solidFill>
                  <a:srgbClr val="000000"/>
                </a:solidFill>
                <a:latin typeface="Barlow"/>
              </a:rPr>
              <a:t>Programme</a:t>
            </a:r>
            <a:r>
              <a:rPr lang="en-US" sz="1200" b="0" i="0" spc="0" baseline="0" dirty="0">
                <a:solidFill>
                  <a:srgbClr val="000000"/>
                </a:solidFill>
                <a:latin typeface="Barlow"/>
              </a:rPr>
              <a:t> and reporting on the board and</a:t>
            </a:r>
            <a:r>
              <a:rPr lang="en-US" sz="1200" dirty="0">
                <a:solidFill>
                  <a:srgbClr val="000000"/>
                </a:solidFill>
                <a:latin typeface="Barlow"/>
              </a:rPr>
              <a:t> </a:t>
            </a:r>
            <a:endParaRPr lang="en-US" sz="1200" b="0" i="0" spc="0" baseline="0" dirty="0">
              <a:solidFill>
                <a:srgbClr val="000000"/>
              </a:solidFill>
              <a:latin typeface="Barlow"/>
            </a:endParaRPr>
          </a:p>
          <a:p>
            <a:pPr marL="0">
              <a:lnSpc>
                <a:spcPts val="1439"/>
              </a:lnSpc>
            </a:pPr>
            <a:r>
              <a:rPr lang="en-US" sz="1200" b="0" i="0" spc="0" baseline="0" dirty="0">
                <a:solidFill>
                  <a:srgbClr val="000000"/>
                </a:solidFill>
                <a:latin typeface="Barlow"/>
              </a:rPr>
              <a:t>committee level.</a:t>
            </a:r>
          </a:p>
        </p:txBody>
      </p:sp>
      <p:sp>
        <p:nvSpPr>
          <p:cNvPr id="1309" name="Rectangle 1309"/>
          <p:cNvSpPr/>
          <p:nvPr/>
        </p:nvSpPr>
        <p:spPr>
          <a:xfrm>
            <a:off x="8206484" y="1605331"/>
            <a:ext cx="1870705" cy="184666"/>
          </a:xfrm>
          <a:prstGeom prst="rect">
            <a:avLst/>
          </a:prstGeom>
        </p:spPr>
        <p:txBody>
          <a:bodyPr wrap="none" lIns="0" tIns="0" rIns="0" bIns="0" anchor="t">
            <a:spAutoFit/>
          </a:bodyPr>
          <a:lstStyle/>
          <a:p>
            <a:pPr marL="0"/>
            <a:r>
              <a:rPr lang="en-US" sz="1200" b="1" i="0" spc="0" baseline="0" dirty="0">
                <a:solidFill>
                  <a:srgbClr val="000000"/>
                </a:solidFill>
                <a:latin typeface="Barlow"/>
              </a:rPr>
              <a:t>Coordination and </a:t>
            </a:r>
            <a:r>
              <a:rPr lang="en-US" sz="1200" b="1" dirty="0">
                <a:solidFill>
                  <a:srgbClr val="000000"/>
                </a:solidFill>
                <a:latin typeface="Barlow"/>
              </a:rPr>
              <a:t>Reporting</a:t>
            </a:r>
            <a:endParaRPr lang="en-US" sz="1200" b="1" i="0" spc="0" baseline="0" dirty="0">
              <a:solidFill>
                <a:srgbClr val="000000"/>
              </a:solidFill>
              <a:latin typeface="Barlow"/>
            </a:endParaRPr>
          </a:p>
        </p:txBody>
      </p:sp>
      <p:sp>
        <p:nvSpPr>
          <p:cNvPr id="1310" name="Rectangle 1310"/>
          <p:cNvSpPr/>
          <p:nvPr/>
        </p:nvSpPr>
        <p:spPr>
          <a:xfrm>
            <a:off x="8206484" y="1949908"/>
            <a:ext cx="3300459" cy="1129155"/>
          </a:xfrm>
          <a:prstGeom prst="rect">
            <a:avLst/>
          </a:prstGeom>
        </p:spPr>
        <p:txBody>
          <a:bodyPr wrap="square" lIns="0" tIns="0" rIns="0" bIns="0" anchor="t">
            <a:spAutoFit/>
          </a:bodyPr>
          <a:lstStyle/>
          <a:p>
            <a:r>
              <a:rPr lang="en-US" sz="1200" b="0" i="0" spc="0" baseline="0" dirty="0">
                <a:solidFill>
                  <a:srgbClr val="000000"/>
                </a:solidFill>
                <a:latin typeface="Barlow"/>
              </a:rPr>
              <a:t>Implementation of the </a:t>
            </a:r>
            <a:r>
              <a:rPr lang="en-US" sz="1200" dirty="0" err="1">
                <a:solidFill>
                  <a:srgbClr val="000000"/>
                </a:solidFill>
                <a:latin typeface="Barlow"/>
              </a:rPr>
              <a:t>Programme</a:t>
            </a:r>
            <a:r>
              <a:rPr lang="en-US" sz="1200" dirty="0">
                <a:solidFill>
                  <a:srgbClr val="000000"/>
                </a:solidFill>
                <a:latin typeface="Barlow"/>
              </a:rPr>
              <a:t> </a:t>
            </a:r>
            <a:r>
              <a:rPr lang="en-US" sz="1200" b="0" i="0" spc="0" baseline="0" dirty="0">
                <a:solidFill>
                  <a:srgbClr val="000000"/>
                </a:solidFill>
                <a:latin typeface="Barlow"/>
              </a:rPr>
              <a:t>is</a:t>
            </a:r>
            <a:r>
              <a:rPr lang="en-US" sz="1200" dirty="0">
                <a:solidFill>
                  <a:srgbClr val="000000"/>
                </a:solidFill>
                <a:latin typeface="Barlow"/>
              </a:rPr>
              <a:t> </a:t>
            </a:r>
            <a:endParaRPr lang="en-US" sz="1200" b="0" i="0" spc="0" baseline="0" dirty="0">
              <a:solidFill>
                <a:srgbClr val="000000"/>
              </a:solidFill>
              <a:latin typeface="Barlow"/>
            </a:endParaRPr>
          </a:p>
          <a:p>
            <a:pPr>
              <a:lnSpc>
                <a:spcPts val="1474"/>
              </a:lnSpc>
            </a:pPr>
            <a:r>
              <a:rPr lang="en-US" sz="1200" b="0" i="0" spc="0" baseline="0" dirty="0">
                <a:solidFill>
                  <a:srgbClr val="000000"/>
                </a:solidFill>
                <a:latin typeface="Barlow"/>
              </a:rPr>
              <a:t>communicated about regularly. A report of the</a:t>
            </a:r>
            <a:r>
              <a:rPr lang="en-US" sz="1200" dirty="0">
                <a:solidFill>
                  <a:srgbClr val="000000"/>
                </a:solidFill>
                <a:latin typeface="Barlow"/>
              </a:rPr>
              <a:t> </a:t>
            </a:r>
            <a:endParaRPr lang="en-US" sz="1200" b="0" i="0" spc="0" baseline="0" dirty="0">
              <a:solidFill>
                <a:srgbClr val="000000"/>
              </a:solidFill>
              <a:latin typeface="Barlow"/>
            </a:endParaRPr>
          </a:p>
          <a:p>
            <a:pPr>
              <a:lnSpc>
                <a:spcPts val="1474"/>
              </a:lnSpc>
            </a:pPr>
            <a:r>
              <a:rPr lang="en-US" sz="1200" dirty="0" err="1">
                <a:solidFill>
                  <a:srgbClr val="000000"/>
                </a:solidFill>
                <a:latin typeface="Barlow"/>
              </a:rPr>
              <a:t>Programme</a:t>
            </a:r>
            <a:r>
              <a:rPr lang="en-US" sz="1200" b="0" i="0" spc="0" baseline="0" dirty="0">
                <a:solidFill>
                  <a:srgbClr val="000000"/>
                </a:solidFill>
                <a:latin typeface="Barlow"/>
              </a:rPr>
              <a:t> is </a:t>
            </a:r>
            <a:r>
              <a:rPr lang="en-US" sz="1200" dirty="0">
                <a:solidFill>
                  <a:srgbClr val="000000"/>
                </a:solidFill>
                <a:latin typeface="Barlow"/>
              </a:rPr>
              <a:t>presented </a:t>
            </a:r>
            <a:r>
              <a:rPr lang="en-US" sz="1200" b="0" i="0" spc="0" baseline="0" dirty="0">
                <a:solidFill>
                  <a:srgbClr val="000000"/>
                </a:solidFill>
                <a:latin typeface="Barlow"/>
              </a:rPr>
              <a:t>annually to the City Board.</a:t>
            </a:r>
            <a:r>
              <a:rPr lang="en-US" sz="1200" dirty="0">
                <a:solidFill>
                  <a:srgbClr val="000000"/>
                </a:solidFill>
                <a:latin typeface="Barlow"/>
              </a:rPr>
              <a:t> </a:t>
            </a:r>
            <a:r>
              <a:rPr lang="en-US" sz="1200" b="0" i="0" spc="0" baseline="0" dirty="0">
                <a:solidFill>
                  <a:srgbClr val="000000"/>
                </a:solidFill>
                <a:latin typeface="Barlow"/>
              </a:rPr>
              <a:t>Environmental economy</a:t>
            </a:r>
            <a:r>
              <a:rPr lang="en-US" sz="1200" dirty="0">
                <a:solidFill>
                  <a:srgbClr val="000000"/>
                </a:solidFill>
                <a:latin typeface="Barlow"/>
              </a:rPr>
              <a:t> figures </a:t>
            </a:r>
            <a:r>
              <a:rPr lang="en-US" sz="1200" b="0" i="0" spc="0" baseline="0" dirty="0">
                <a:solidFill>
                  <a:srgbClr val="000000"/>
                </a:solidFill>
                <a:latin typeface="Barlow"/>
              </a:rPr>
              <a:t>are reported together with the city</a:t>
            </a:r>
            <a:r>
              <a:rPr lang="en-US" sz="1200" b="0" i="0" spc="0" baseline="0" dirty="0">
                <a:solidFill>
                  <a:srgbClr val="000000"/>
                </a:solidFill>
                <a:latin typeface="Arial"/>
              </a:rPr>
              <a:t>’</a:t>
            </a:r>
            <a:r>
              <a:rPr lang="en-US" sz="1200" b="0" i="0" spc="0" baseline="0" dirty="0">
                <a:solidFill>
                  <a:srgbClr val="000000"/>
                </a:solidFill>
                <a:latin typeface="Barlow"/>
              </a:rPr>
              <a:t>s</a:t>
            </a:r>
            <a:r>
              <a:rPr lang="en-US" sz="1200" dirty="0">
                <a:solidFill>
                  <a:srgbClr val="000000"/>
                </a:solidFill>
                <a:latin typeface="Barlow"/>
              </a:rPr>
              <a:t> </a:t>
            </a:r>
            <a:r>
              <a:rPr lang="en-US" sz="1200" b="0" i="0" spc="0" baseline="0" dirty="0">
                <a:solidFill>
                  <a:srgbClr val="000000"/>
                </a:solidFill>
                <a:latin typeface="Barlow"/>
              </a:rPr>
              <a:t>year-end financial statements.</a:t>
            </a:r>
          </a:p>
        </p:txBody>
      </p:sp>
      <p:sp>
        <p:nvSpPr>
          <p:cNvPr id="1311" name="Rectangle 1311"/>
          <p:cNvSpPr/>
          <p:nvPr/>
        </p:nvSpPr>
        <p:spPr>
          <a:xfrm>
            <a:off x="8206484" y="3187091"/>
            <a:ext cx="3094410" cy="353750"/>
          </a:xfrm>
          <a:prstGeom prst="rect">
            <a:avLst/>
          </a:prstGeom>
        </p:spPr>
        <p:txBody>
          <a:bodyPr wrap="none" lIns="0" tIns="0" rIns="0" bIns="0">
            <a:spAutoFit/>
          </a:bodyPr>
          <a:lstStyle/>
          <a:p>
            <a:pPr marL="0"/>
            <a:r>
              <a:rPr lang="en-US" sz="1202" b="0" i="0" spc="0" baseline="0">
                <a:solidFill>
                  <a:srgbClr val="000000"/>
                </a:solidFill>
                <a:latin typeface="Barlow"/>
              </a:rPr>
              <a:t>The annual report is complied by Oulu Regional </a:t>
            </a:r>
          </a:p>
          <a:p>
            <a:pPr marL="0">
              <a:lnSpc>
                <a:spcPts val="1477"/>
              </a:lnSpc>
            </a:pPr>
            <a:r>
              <a:rPr lang="en-US" sz="1202" b="0" i="0" spc="0" baseline="0">
                <a:solidFill>
                  <a:srgbClr val="000000"/>
                </a:solidFill>
                <a:latin typeface="Barlow"/>
              </a:rPr>
              <a:t>Environmental Office which is also </a:t>
            </a:r>
          </a:p>
        </p:txBody>
      </p:sp>
      <p:sp>
        <p:nvSpPr>
          <p:cNvPr id="1312" name="Rectangle 1312"/>
          <p:cNvSpPr/>
          <p:nvPr/>
        </p:nvSpPr>
        <p:spPr>
          <a:xfrm>
            <a:off x="8206484" y="3540170"/>
            <a:ext cx="3080972" cy="363561"/>
          </a:xfrm>
          <a:prstGeom prst="rect">
            <a:avLst/>
          </a:prstGeom>
        </p:spPr>
        <p:txBody>
          <a:bodyPr wrap="none" lIns="0" tIns="0" rIns="0" bIns="0" anchor="t">
            <a:spAutoFit/>
          </a:bodyPr>
          <a:lstStyle/>
          <a:p>
            <a:r>
              <a:rPr lang="en-US" sz="1200" b="0" i="0" spc="0" baseline="0" dirty="0">
                <a:solidFill>
                  <a:srgbClr val="000000"/>
                </a:solidFill>
                <a:latin typeface="Barlow"/>
              </a:rPr>
              <a:t>responsible for the </a:t>
            </a:r>
            <a:r>
              <a:rPr lang="en-US" sz="1200" dirty="0" err="1">
                <a:solidFill>
                  <a:srgbClr val="000000"/>
                </a:solidFill>
                <a:latin typeface="Barlow"/>
              </a:rPr>
              <a:t>Programme</a:t>
            </a:r>
            <a:r>
              <a:rPr lang="en-US" sz="1200" dirty="0" err="1">
                <a:solidFill>
                  <a:srgbClr val="000000"/>
                </a:solidFill>
                <a:latin typeface="Arial"/>
                <a:cs typeface="Arial"/>
              </a:rPr>
              <a:t>'</a:t>
            </a:r>
            <a:r>
              <a:rPr lang="en-US" sz="1200" dirty="0" err="1">
                <a:solidFill>
                  <a:srgbClr val="000000"/>
                </a:solidFill>
                <a:latin typeface="Barlow"/>
              </a:rPr>
              <a:t>s</a:t>
            </a:r>
            <a:r>
              <a:rPr lang="en-US" sz="1200" dirty="0">
                <a:solidFill>
                  <a:srgbClr val="000000"/>
                </a:solidFill>
                <a:latin typeface="Barlow"/>
              </a:rPr>
              <a:t> </a:t>
            </a:r>
            <a:r>
              <a:rPr lang="en-US" sz="1200" b="0" i="0" spc="0" baseline="0" dirty="0">
                <a:solidFill>
                  <a:srgbClr val="000000"/>
                </a:solidFill>
                <a:latin typeface="Barlow"/>
              </a:rPr>
              <a:t>coordination</a:t>
            </a:r>
            <a:r>
              <a:rPr lang="en-US" sz="1200" dirty="0">
                <a:solidFill>
                  <a:srgbClr val="000000"/>
                </a:solidFill>
                <a:latin typeface="Barlow"/>
              </a:rPr>
              <a:t> </a:t>
            </a:r>
            <a:endParaRPr lang="en-US" sz="1202" b="0" i="0" spc="0" baseline="0">
              <a:solidFill>
                <a:srgbClr val="000000"/>
              </a:solidFill>
              <a:latin typeface="Barlow"/>
            </a:endParaRPr>
          </a:p>
          <a:p>
            <a:pPr>
              <a:lnSpc>
                <a:spcPts val="1505"/>
              </a:lnSpc>
            </a:pPr>
            <a:r>
              <a:rPr lang="en-US" sz="1200" b="0" i="0" spc="0" baseline="0" dirty="0">
                <a:solidFill>
                  <a:srgbClr val="000000"/>
                </a:solidFill>
                <a:latin typeface="Barlow"/>
              </a:rPr>
              <a:t>and </a:t>
            </a:r>
            <a:r>
              <a:rPr lang="en-US" sz="1200" dirty="0">
                <a:solidFill>
                  <a:srgbClr val="000000"/>
                </a:solidFill>
                <a:latin typeface="Barlow"/>
                <a:cs typeface="Arial"/>
              </a:rPr>
              <a:t>monitoring's</a:t>
            </a:r>
            <a:r>
              <a:rPr lang="en-US" sz="1200" b="0" i="0" spc="0" baseline="0" dirty="0">
                <a:solidFill>
                  <a:srgbClr val="000000"/>
                </a:solidFill>
                <a:latin typeface="Barlow"/>
              </a:rPr>
              <a:t> development.</a:t>
            </a:r>
          </a:p>
        </p:txBody>
      </p:sp>
      <p:sp>
        <p:nvSpPr>
          <p:cNvPr id="1313" name="Rectangle 1313"/>
          <p:cNvSpPr/>
          <p:nvPr/>
        </p:nvSpPr>
        <p:spPr>
          <a:xfrm>
            <a:off x="4573142" y="1603785"/>
            <a:ext cx="2308663" cy="184666"/>
          </a:xfrm>
          <a:prstGeom prst="rect">
            <a:avLst/>
          </a:prstGeom>
        </p:spPr>
        <p:txBody>
          <a:bodyPr wrap="square" lIns="0" tIns="0" rIns="0" bIns="0" anchor="t">
            <a:spAutoFit/>
          </a:bodyPr>
          <a:lstStyle/>
          <a:p>
            <a:pPr marL="0"/>
            <a:r>
              <a:rPr lang="en-US" sz="1200" b="1" dirty="0">
                <a:solidFill>
                  <a:srgbClr val="000000"/>
                </a:solidFill>
                <a:latin typeface="Barlow"/>
              </a:rPr>
              <a:t>Monitoring</a:t>
            </a:r>
            <a:r>
              <a:rPr lang="en-US" sz="1200" b="1" i="0" spc="0" baseline="0" dirty="0">
                <a:solidFill>
                  <a:srgbClr val="000000"/>
                </a:solidFill>
                <a:latin typeface="Barlow"/>
              </a:rPr>
              <a:t> and </a:t>
            </a:r>
            <a:r>
              <a:rPr lang="en-US" sz="1200" b="1" dirty="0">
                <a:solidFill>
                  <a:srgbClr val="000000"/>
                </a:solidFill>
                <a:latin typeface="Barlow"/>
              </a:rPr>
              <a:t>Development</a:t>
            </a:r>
            <a:endParaRPr lang="en-US" sz="1200" b="1" i="0" spc="0" baseline="0" dirty="0">
              <a:solidFill>
                <a:srgbClr val="000000"/>
              </a:solidFill>
              <a:latin typeface="Barlow"/>
            </a:endParaRPr>
          </a:p>
        </p:txBody>
      </p:sp>
      <p:sp>
        <p:nvSpPr>
          <p:cNvPr id="1314" name="Rectangle 1314"/>
          <p:cNvSpPr/>
          <p:nvPr/>
        </p:nvSpPr>
        <p:spPr>
          <a:xfrm>
            <a:off x="4573142" y="1912473"/>
            <a:ext cx="3326232" cy="552074"/>
          </a:xfrm>
          <a:prstGeom prst="rect">
            <a:avLst/>
          </a:prstGeom>
        </p:spPr>
        <p:txBody>
          <a:bodyPr wrap="none" lIns="0" tIns="0" rIns="0" bIns="0" anchor="t">
            <a:spAutoFit/>
          </a:bodyPr>
          <a:lstStyle/>
          <a:p>
            <a:r>
              <a:rPr lang="en-US" sz="1200" dirty="0">
                <a:solidFill>
                  <a:srgbClr val="000000"/>
                </a:solidFill>
                <a:latin typeface="Barlow"/>
              </a:rPr>
              <a:t>The Environmental</a:t>
            </a:r>
            <a:r>
              <a:rPr lang="en-US" sz="1200" b="0" i="0" spc="0" baseline="0" dirty="0">
                <a:solidFill>
                  <a:srgbClr val="000000"/>
                </a:solidFill>
                <a:latin typeface="Barlow"/>
              </a:rPr>
              <a:t> </a:t>
            </a:r>
            <a:r>
              <a:rPr lang="en-US" sz="1200" dirty="0" err="1">
                <a:solidFill>
                  <a:srgbClr val="000000"/>
                </a:solidFill>
                <a:latin typeface="Barlow"/>
              </a:rPr>
              <a:t>Programme</a:t>
            </a:r>
            <a:r>
              <a:rPr lang="en-US" sz="1200" dirty="0" err="1">
                <a:solidFill>
                  <a:srgbClr val="000000"/>
                </a:solidFill>
                <a:latin typeface="Arial"/>
                <a:cs typeface="Arial"/>
              </a:rPr>
              <a:t>'</a:t>
            </a:r>
            <a:r>
              <a:rPr lang="en-US" sz="1200" dirty="0" err="1">
                <a:solidFill>
                  <a:srgbClr val="000000"/>
                </a:solidFill>
                <a:latin typeface="Barlow"/>
              </a:rPr>
              <a:t>s</a:t>
            </a:r>
            <a:r>
              <a:rPr lang="en-US" sz="1200" dirty="0">
                <a:solidFill>
                  <a:srgbClr val="000000"/>
                </a:solidFill>
                <a:latin typeface="Barlow"/>
              </a:rPr>
              <a:t> Steering Group </a:t>
            </a:r>
            <a:endParaRPr lang="en-US" sz="1200" b="0" i="0" spc="0" baseline="0" dirty="0">
              <a:solidFill>
                <a:srgbClr val="000000"/>
              </a:solidFill>
              <a:latin typeface="Barlow"/>
            </a:endParaRPr>
          </a:p>
          <a:p>
            <a:pPr>
              <a:lnSpc>
                <a:spcPts val="1468"/>
              </a:lnSpc>
            </a:pPr>
            <a:r>
              <a:rPr lang="en-US" sz="1200" b="0" i="0" spc="0" baseline="0" dirty="0">
                <a:solidFill>
                  <a:srgbClr val="000000"/>
                </a:solidFill>
                <a:latin typeface="Barlow"/>
              </a:rPr>
              <a:t>is responsible for observing the </a:t>
            </a:r>
            <a:r>
              <a:rPr lang="en-US" sz="1200" dirty="0" err="1">
                <a:solidFill>
                  <a:srgbClr val="000000"/>
                </a:solidFill>
                <a:latin typeface="Barlow"/>
              </a:rPr>
              <a:t>Programme</a:t>
            </a:r>
            <a:r>
              <a:rPr lang="en-US" sz="1200" dirty="0" err="1">
                <a:solidFill>
                  <a:srgbClr val="000000"/>
                </a:solidFill>
                <a:latin typeface="Arial"/>
              </a:rPr>
              <a:t>'</a:t>
            </a:r>
            <a:r>
              <a:rPr lang="en-US" sz="1200" dirty="0" err="1">
                <a:solidFill>
                  <a:srgbClr val="000000"/>
                </a:solidFill>
                <a:latin typeface="Barlow"/>
              </a:rPr>
              <a:t>s</a:t>
            </a:r>
            <a:r>
              <a:rPr lang="en-US" sz="1200" dirty="0">
                <a:solidFill>
                  <a:srgbClr val="000000"/>
                </a:solidFill>
                <a:latin typeface="Barlow"/>
              </a:rPr>
              <a:t> </a:t>
            </a:r>
            <a:endParaRPr lang="en-US" sz="1200" b="0" i="0" spc="0" baseline="0" dirty="0">
              <a:solidFill>
                <a:srgbClr val="000000"/>
              </a:solidFill>
              <a:latin typeface="Barlow"/>
            </a:endParaRPr>
          </a:p>
          <a:p>
            <a:pPr marL="0">
              <a:lnSpc>
                <a:spcPts val="1454"/>
              </a:lnSpc>
            </a:pPr>
            <a:r>
              <a:rPr lang="en-US" sz="1200" b="0" i="0" spc="0" baseline="0" dirty="0">
                <a:solidFill>
                  <a:srgbClr val="000000"/>
                </a:solidFill>
                <a:latin typeface="Barlow"/>
              </a:rPr>
              <a:t>implementation and development.</a:t>
            </a:r>
          </a:p>
        </p:txBody>
      </p:sp>
      <p:sp>
        <p:nvSpPr>
          <p:cNvPr id="1315" name="Rectangle 1315"/>
          <p:cNvSpPr/>
          <p:nvPr/>
        </p:nvSpPr>
        <p:spPr>
          <a:xfrm>
            <a:off x="4573142" y="2724478"/>
            <a:ext cx="2160848" cy="184666"/>
          </a:xfrm>
          <a:prstGeom prst="rect">
            <a:avLst/>
          </a:prstGeom>
        </p:spPr>
        <p:txBody>
          <a:bodyPr wrap="none" lIns="0" tIns="0" rIns="0" bIns="0" anchor="t">
            <a:spAutoFit/>
          </a:bodyPr>
          <a:lstStyle/>
          <a:p>
            <a:pPr marL="0"/>
            <a:r>
              <a:rPr lang="en-US" sz="1200" b="1" i="0" spc="0" baseline="0" dirty="0">
                <a:solidFill>
                  <a:srgbClr val="000000"/>
                </a:solidFill>
                <a:latin typeface="Barlow"/>
              </a:rPr>
              <a:t>Members of the </a:t>
            </a:r>
            <a:r>
              <a:rPr lang="en-US" sz="1200" b="1" dirty="0">
                <a:solidFill>
                  <a:srgbClr val="000000"/>
                </a:solidFill>
                <a:latin typeface="Barlow"/>
              </a:rPr>
              <a:t>Steering</a:t>
            </a:r>
            <a:r>
              <a:rPr lang="en-US" sz="1200" b="1" i="0" spc="0" baseline="0" dirty="0">
                <a:solidFill>
                  <a:srgbClr val="000000"/>
                </a:solidFill>
                <a:latin typeface="Barlow"/>
              </a:rPr>
              <a:t> </a:t>
            </a:r>
            <a:r>
              <a:rPr lang="en-US" sz="1200" b="1" dirty="0">
                <a:solidFill>
                  <a:srgbClr val="000000"/>
                </a:solidFill>
                <a:latin typeface="Barlow"/>
              </a:rPr>
              <a:t>Group</a:t>
            </a:r>
            <a:r>
              <a:rPr lang="en-US" sz="1200" b="1" i="0" spc="0" baseline="0" dirty="0">
                <a:solidFill>
                  <a:srgbClr val="000000"/>
                </a:solidFill>
                <a:latin typeface="Barlow"/>
              </a:rPr>
              <a:t>:</a:t>
            </a:r>
          </a:p>
        </p:txBody>
      </p:sp>
      <p:sp>
        <p:nvSpPr>
          <p:cNvPr id="1316" name="Rectangle 1316"/>
          <p:cNvSpPr/>
          <p:nvPr/>
        </p:nvSpPr>
        <p:spPr>
          <a:xfrm>
            <a:off x="4573142" y="2930767"/>
            <a:ext cx="2578651" cy="310926"/>
          </a:xfrm>
          <a:prstGeom prst="rect">
            <a:avLst/>
          </a:prstGeom>
        </p:spPr>
        <p:txBody>
          <a:bodyPr wrap="none" lIns="0" tIns="0" rIns="0" bIns="0">
            <a:spAutoFit/>
          </a:bodyPr>
          <a:lstStyle/>
          <a:p>
            <a:pPr marL="0"/>
            <a:r>
              <a:rPr lang="en-US" sz="1058" b="0" i="0" spc="0" baseline="0">
                <a:solidFill>
                  <a:srgbClr val="000000"/>
                </a:solidFill>
                <a:latin typeface="Barlow"/>
              </a:rPr>
              <a:t>Marko Kilpeläinen, Urban and Environmental </a:t>
            </a:r>
          </a:p>
          <a:p>
            <a:pPr marL="0">
              <a:lnSpc>
                <a:spcPts val="1296"/>
              </a:lnSpc>
            </a:pPr>
            <a:r>
              <a:rPr lang="en-US" sz="1058" b="0" i="0" spc="0" baseline="0">
                <a:solidFill>
                  <a:srgbClr val="000000"/>
                </a:solidFill>
                <a:latin typeface="Barlow"/>
              </a:rPr>
              <a:t>Services, </a:t>
            </a:r>
            <a:r>
              <a:rPr lang="en-US" sz="1056" b="0" i="0" spc="0" baseline="0">
                <a:solidFill>
                  <a:srgbClr val="000000"/>
                </a:solidFill>
                <a:latin typeface="Barlow"/>
              </a:rPr>
              <a:t>chairman</a:t>
            </a:r>
          </a:p>
        </p:txBody>
      </p:sp>
      <p:sp>
        <p:nvSpPr>
          <p:cNvPr id="1317" name="Rectangle 1317"/>
          <p:cNvSpPr/>
          <p:nvPr/>
        </p:nvSpPr>
        <p:spPr>
          <a:xfrm>
            <a:off x="4573142" y="3260132"/>
            <a:ext cx="3080010" cy="314894"/>
          </a:xfrm>
          <a:prstGeom prst="rect">
            <a:avLst/>
          </a:prstGeom>
        </p:spPr>
        <p:txBody>
          <a:bodyPr wrap="none" lIns="0" tIns="0" rIns="0" bIns="0" anchor="t">
            <a:spAutoFit/>
          </a:bodyPr>
          <a:lstStyle/>
          <a:p>
            <a:pPr marL="0"/>
            <a:r>
              <a:rPr lang="en-US" sz="1056" b="0" i="0" spc="0" baseline="0">
                <a:solidFill>
                  <a:srgbClr val="000000"/>
                </a:solidFill>
                <a:latin typeface="Barlow"/>
              </a:rPr>
              <a:t>Anna-Maria</a:t>
            </a:r>
            <a:r>
              <a:rPr lang="en-US" sz="1056" b="0" i="0" spc="-20" baseline="0">
                <a:solidFill>
                  <a:srgbClr val="000000"/>
                </a:solidFill>
                <a:latin typeface="Barlow"/>
              </a:rPr>
              <a:t> </a:t>
            </a:r>
            <a:r>
              <a:rPr lang="en-US" sz="1056" b="0" i="0" spc="0" baseline="0">
                <a:solidFill>
                  <a:srgbClr val="000000"/>
                </a:solidFill>
                <a:latin typeface="Barlow"/>
              </a:rPr>
              <a:t>Levy, </a:t>
            </a:r>
            <a:r>
              <a:rPr lang="en-US" sz="1058" b="0" i="0" spc="0" baseline="0">
                <a:solidFill>
                  <a:srgbClr val="000000"/>
                </a:solidFill>
                <a:latin typeface="Barlow"/>
              </a:rPr>
              <a:t>Urban and Environmental Services</a:t>
            </a:r>
            <a:r>
              <a:rPr lang="en-US" sz="1056" b="0" i="0" spc="0" baseline="0">
                <a:solidFill>
                  <a:srgbClr val="000000"/>
                </a:solidFill>
                <a:latin typeface="Barlow"/>
              </a:rPr>
              <a:t> </a:t>
            </a:r>
          </a:p>
          <a:p>
            <a:pPr>
              <a:lnSpc>
                <a:spcPts val="1293"/>
              </a:lnSpc>
            </a:pPr>
            <a:r>
              <a:rPr lang="en-US" sz="1050" b="0" i="0" spc="0" baseline="0">
                <a:solidFill>
                  <a:srgbClr val="000000"/>
                </a:solidFill>
                <a:latin typeface="Barlow"/>
              </a:rPr>
              <a:t>Ari Heikkinen,</a:t>
            </a:r>
            <a:r>
              <a:rPr lang="en-US" sz="1050" spc="-23">
                <a:solidFill>
                  <a:srgbClr val="000000"/>
                </a:solidFill>
                <a:latin typeface="Barlow"/>
              </a:rPr>
              <a:t> Central A</a:t>
            </a:r>
            <a:r>
              <a:rPr lang="en-US" sz="1050">
                <a:solidFill>
                  <a:srgbClr val="000000"/>
                </a:solidFill>
                <a:latin typeface="Barlow"/>
              </a:rPr>
              <a:t>dministration</a:t>
            </a:r>
            <a:endParaRPr lang="en-US" sz="1050" b="0" i="0" spc="0" baseline="0">
              <a:solidFill>
                <a:srgbClr val="000000"/>
              </a:solidFill>
              <a:latin typeface="Barlow"/>
            </a:endParaRPr>
          </a:p>
        </p:txBody>
      </p:sp>
      <p:sp>
        <p:nvSpPr>
          <p:cNvPr id="1318" name="Rectangle 1318"/>
          <p:cNvSpPr/>
          <p:nvPr/>
        </p:nvSpPr>
        <p:spPr>
          <a:xfrm>
            <a:off x="4573142" y="3610705"/>
            <a:ext cx="2304862" cy="169277"/>
          </a:xfrm>
          <a:prstGeom prst="rect">
            <a:avLst/>
          </a:prstGeom>
        </p:spPr>
        <p:txBody>
          <a:bodyPr wrap="none" lIns="0" tIns="0" rIns="0" bIns="0" anchor="t">
            <a:spAutoFit/>
          </a:bodyPr>
          <a:lstStyle/>
          <a:p>
            <a:r>
              <a:rPr lang="en-US" sz="1050" b="0" i="0" spc="0" baseline="0" dirty="0">
                <a:solidFill>
                  <a:srgbClr val="000000"/>
                </a:solidFill>
                <a:latin typeface="Barlow"/>
              </a:rPr>
              <a:t>Sari </a:t>
            </a:r>
            <a:r>
              <a:rPr lang="en-US" sz="1050" b="0" i="0" spc="0" baseline="0" err="1">
                <a:solidFill>
                  <a:srgbClr val="000000"/>
                </a:solidFill>
                <a:latin typeface="Barlow"/>
              </a:rPr>
              <a:t>Matinheikki</a:t>
            </a:r>
            <a:r>
              <a:rPr lang="en-US" sz="1050" b="0" i="0" spc="0" baseline="0" dirty="0">
                <a:solidFill>
                  <a:srgbClr val="000000"/>
                </a:solidFill>
                <a:latin typeface="Barlow"/>
              </a:rPr>
              <a:t>,</a:t>
            </a:r>
            <a:r>
              <a:rPr lang="en-US" sz="1050" b="0" i="0" spc="-24" baseline="0" dirty="0">
                <a:solidFill>
                  <a:srgbClr val="000000"/>
                </a:solidFill>
                <a:latin typeface="Barlow"/>
              </a:rPr>
              <a:t> </a:t>
            </a:r>
            <a:r>
              <a:rPr lang="en-US" sz="1100" spc="-24" dirty="0">
                <a:solidFill>
                  <a:srgbClr val="000000"/>
                </a:solidFill>
                <a:latin typeface="Barlow"/>
              </a:rPr>
              <a:t>Central Administration</a:t>
            </a:r>
            <a:endParaRPr lang="en-US" sz="1056" b="0" i="0" spc="0" baseline="0" dirty="0">
              <a:solidFill>
                <a:srgbClr val="000000"/>
              </a:solidFill>
              <a:latin typeface="Barlow"/>
            </a:endParaRPr>
          </a:p>
        </p:txBody>
      </p:sp>
      <p:sp>
        <p:nvSpPr>
          <p:cNvPr id="1319" name="Rectangle 1319"/>
          <p:cNvSpPr/>
          <p:nvPr/>
        </p:nvSpPr>
        <p:spPr>
          <a:xfrm>
            <a:off x="4573142" y="3796633"/>
            <a:ext cx="2398190" cy="144572"/>
          </a:xfrm>
          <a:prstGeom prst="rect">
            <a:avLst/>
          </a:prstGeom>
        </p:spPr>
        <p:txBody>
          <a:bodyPr wrap="none" lIns="0" tIns="0" rIns="0" bIns="0">
            <a:spAutoFit/>
          </a:bodyPr>
          <a:lstStyle/>
          <a:p>
            <a:pPr marL="0"/>
            <a:r>
              <a:rPr lang="en-US" sz="1056" b="0" i="0" spc="0" baseline="0">
                <a:solidFill>
                  <a:srgbClr val="000000"/>
                </a:solidFill>
                <a:latin typeface="Barlow"/>
              </a:rPr>
              <a:t>Tero Aho, Education and Culture Services</a:t>
            </a:r>
          </a:p>
        </p:txBody>
      </p:sp>
      <p:sp>
        <p:nvSpPr>
          <p:cNvPr id="1320" name="Rectangle 1320"/>
          <p:cNvSpPr/>
          <p:nvPr/>
        </p:nvSpPr>
        <p:spPr>
          <a:xfrm>
            <a:off x="4573142" y="3981037"/>
            <a:ext cx="1831165" cy="144572"/>
          </a:xfrm>
          <a:prstGeom prst="rect">
            <a:avLst/>
          </a:prstGeom>
        </p:spPr>
        <p:txBody>
          <a:bodyPr wrap="none" lIns="0" tIns="0" rIns="0" bIns="0">
            <a:spAutoFit/>
          </a:bodyPr>
          <a:lstStyle/>
          <a:p>
            <a:pPr marL="0"/>
            <a:r>
              <a:rPr lang="en-US" sz="1056" b="0" i="0" spc="0" baseline="0">
                <a:solidFill>
                  <a:srgbClr val="000000"/>
                </a:solidFill>
                <a:latin typeface="Barlow"/>
              </a:rPr>
              <a:t>Pekka Seppälä,</a:t>
            </a:r>
            <a:r>
              <a:rPr lang="en-US" sz="1056" b="0" i="0" spc="-35" baseline="0">
                <a:solidFill>
                  <a:srgbClr val="000000"/>
                </a:solidFill>
                <a:latin typeface="Barlow"/>
              </a:rPr>
              <a:t> </a:t>
            </a:r>
            <a:r>
              <a:rPr lang="en-US" sz="1056" b="0" i="0" spc="0" baseline="0">
                <a:solidFill>
                  <a:srgbClr val="000000"/>
                </a:solidFill>
                <a:latin typeface="Barlow"/>
              </a:rPr>
              <a:t>Building Control</a:t>
            </a:r>
          </a:p>
        </p:txBody>
      </p:sp>
      <p:sp>
        <p:nvSpPr>
          <p:cNvPr id="1321" name="Rectangle 1321"/>
          <p:cNvSpPr/>
          <p:nvPr/>
        </p:nvSpPr>
        <p:spPr>
          <a:xfrm>
            <a:off x="4573142" y="4166697"/>
            <a:ext cx="1582220" cy="144900"/>
          </a:xfrm>
          <a:prstGeom prst="rect">
            <a:avLst/>
          </a:prstGeom>
        </p:spPr>
        <p:txBody>
          <a:bodyPr wrap="none" lIns="0" tIns="0" rIns="0" bIns="0">
            <a:spAutoFit/>
          </a:bodyPr>
          <a:lstStyle/>
          <a:p>
            <a:pPr marL="0"/>
            <a:r>
              <a:rPr lang="en-US" sz="1058" b="0" i="0" spc="0" baseline="0">
                <a:solidFill>
                  <a:srgbClr val="000000"/>
                </a:solidFill>
                <a:latin typeface="Barlow"/>
              </a:rPr>
              <a:t>Johan</a:t>
            </a:r>
            <a:r>
              <a:rPr lang="en-US" sz="1058" b="0" i="0" spc="-22" baseline="0">
                <a:solidFill>
                  <a:srgbClr val="000000"/>
                </a:solidFill>
                <a:latin typeface="Barlow"/>
              </a:rPr>
              <a:t> </a:t>
            </a:r>
            <a:r>
              <a:rPr lang="en-US" sz="1058" b="0" i="0" spc="0" baseline="0">
                <a:solidFill>
                  <a:srgbClr val="000000"/>
                </a:solidFill>
                <a:latin typeface="Barlow"/>
              </a:rPr>
              <a:t>Alatalo, Public Utility</a:t>
            </a:r>
          </a:p>
        </p:txBody>
      </p:sp>
      <p:sp>
        <p:nvSpPr>
          <p:cNvPr id="1322" name="Rectangle 1322"/>
          <p:cNvSpPr/>
          <p:nvPr/>
        </p:nvSpPr>
        <p:spPr>
          <a:xfrm>
            <a:off x="4573142" y="4353147"/>
            <a:ext cx="2043196" cy="144572"/>
          </a:xfrm>
          <a:prstGeom prst="rect">
            <a:avLst/>
          </a:prstGeom>
        </p:spPr>
        <p:txBody>
          <a:bodyPr wrap="none" lIns="0" tIns="0" rIns="0" bIns="0">
            <a:spAutoFit/>
          </a:bodyPr>
          <a:lstStyle/>
          <a:p>
            <a:pPr marL="0"/>
            <a:r>
              <a:rPr lang="en-US" sz="1056" b="0" i="0" spc="0" baseline="0">
                <a:solidFill>
                  <a:srgbClr val="000000"/>
                </a:solidFill>
                <a:latin typeface="Barlow"/>
              </a:rPr>
              <a:t>Jouni</a:t>
            </a:r>
            <a:r>
              <a:rPr lang="en-US" sz="1056" b="0" i="0" spc="-21" baseline="0">
                <a:solidFill>
                  <a:srgbClr val="000000"/>
                </a:solidFill>
                <a:latin typeface="Barlow"/>
              </a:rPr>
              <a:t> </a:t>
            </a:r>
            <a:r>
              <a:rPr lang="en-US" sz="1056" b="0" i="0" spc="0" baseline="0">
                <a:solidFill>
                  <a:srgbClr val="000000"/>
                </a:solidFill>
                <a:latin typeface="Barlow"/>
              </a:rPr>
              <a:t>Lähdemäki,</a:t>
            </a:r>
            <a:r>
              <a:rPr lang="en-US" sz="1056" b="0" i="0" spc="-22" baseline="0">
                <a:solidFill>
                  <a:srgbClr val="000000"/>
                </a:solidFill>
                <a:latin typeface="Barlow"/>
              </a:rPr>
              <a:t> </a:t>
            </a:r>
            <a:r>
              <a:rPr lang="en-US" sz="1056" b="0" i="0" spc="0" baseline="0">
                <a:solidFill>
                  <a:srgbClr val="000000"/>
                </a:solidFill>
                <a:latin typeface="Barlow"/>
              </a:rPr>
              <a:t>Oulu Waterworks</a:t>
            </a:r>
          </a:p>
        </p:txBody>
      </p:sp>
      <p:sp>
        <p:nvSpPr>
          <p:cNvPr id="1323" name="Rectangle 1323"/>
          <p:cNvSpPr/>
          <p:nvPr/>
        </p:nvSpPr>
        <p:spPr>
          <a:xfrm>
            <a:off x="4573142" y="4537551"/>
            <a:ext cx="1713683" cy="144572"/>
          </a:xfrm>
          <a:prstGeom prst="rect">
            <a:avLst/>
          </a:prstGeom>
        </p:spPr>
        <p:txBody>
          <a:bodyPr wrap="none" lIns="0" tIns="0" rIns="0" bIns="0">
            <a:spAutoFit/>
          </a:bodyPr>
          <a:lstStyle/>
          <a:p>
            <a:pPr marL="0"/>
            <a:r>
              <a:rPr lang="en-US" sz="1056" b="0" i="0" spc="0" baseline="0">
                <a:solidFill>
                  <a:srgbClr val="000000"/>
                </a:solidFill>
                <a:latin typeface="Barlow"/>
              </a:rPr>
              <a:t>Sami</a:t>
            </a:r>
            <a:r>
              <a:rPr lang="en-US" sz="1056" b="0" i="0" spc="-21" baseline="0">
                <a:solidFill>
                  <a:srgbClr val="000000"/>
                </a:solidFill>
                <a:latin typeface="Barlow"/>
              </a:rPr>
              <a:t> </a:t>
            </a:r>
            <a:r>
              <a:rPr lang="en-US" sz="1056" b="0" i="0" spc="0" baseline="0">
                <a:solidFill>
                  <a:srgbClr val="000000"/>
                </a:solidFill>
                <a:latin typeface="Barlow"/>
              </a:rPr>
              <a:t>Hirvonen, Kiertokaari</a:t>
            </a:r>
            <a:r>
              <a:rPr lang="en-US" sz="1056" b="0" i="0" spc="-20" baseline="0">
                <a:solidFill>
                  <a:srgbClr val="000000"/>
                </a:solidFill>
                <a:latin typeface="Barlow"/>
              </a:rPr>
              <a:t> </a:t>
            </a:r>
            <a:r>
              <a:rPr lang="en-US" sz="1056" b="0" i="0" spc="0" baseline="0">
                <a:solidFill>
                  <a:srgbClr val="000000"/>
                </a:solidFill>
                <a:latin typeface="Barlow"/>
              </a:rPr>
              <a:t>Oy</a:t>
            </a:r>
          </a:p>
        </p:txBody>
      </p:sp>
      <p:sp>
        <p:nvSpPr>
          <p:cNvPr id="1324" name="Rectangle 1324"/>
          <p:cNvSpPr/>
          <p:nvPr/>
        </p:nvSpPr>
        <p:spPr>
          <a:xfrm>
            <a:off x="4573142" y="4723479"/>
            <a:ext cx="1889504" cy="144572"/>
          </a:xfrm>
          <a:prstGeom prst="rect">
            <a:avLst/>
          </a:prstGeom>
        </p:spPr>
        <p:txBody>
          <a:bodyPr wrap="none" lIns="0" tIns="0" rIns="0" bIns="0">
            <a:spAutoFit/>
          </a:bodyPr>
          <a:lstStyle/>
          <a:p>
            <a:pPr marL="0"/>
            <a:r>
              <a:rPr lang="en-US" sz="1056" b="0" i="0" spc="0" baseline="0">
                <a:solidFill>
                  <a:srgbClr val="000000"/>
                </a:solidFill>
                <a:latin typeface="Barlow"/>
              </a:rPr>
              <a:t>Tarja Väyrynen,</a:t>
            </a:r>
            <a:r>
              <a:rPr lang="en-US" sz="1056" b="0" i="0" spc="-23" baseline="0">
                <a:solidFill>
                  <a:srgbClr val="000000"/>
                </a:solidFill>
                <a:latin typeface="Barlow"/>
              </a:rPr>
              <a:t> </a:t>
            </a:r>
            <a:r>
              <a:rPr lang="en-US" sz="1056" b="0" i="0" spc="0" baseline="0">
                <a:solidFill>
                  <a:srgbClr val="000000"/>
                </a:solidFill>
                <a:latin typeface="Barlow"/>
              </a:rPr>
              <a:t>Oulun</a:t>
            </a:r>
            <a:r>
              <a:rPr lang="en-US" sz="1056" b="0" i="0" spc="-20" baseline="0">
                <a:solidFill>
                  <a:srgbClr val="000000"/>
                </a:solidFill>
                <a:latin typeface="Barlow"/>
              </a:rPr>
              <a:t> </a:t>
            </a:r>
            <a:r>
              <a:rPr lang="en-US" sz="1056" b="0" i="0" spc="0" baseline="0">
                <a:solidFill>
                  <a:srgbClr val="000000"/>
                </a:solidFill>
                <a:latin typeface="Barlow"/>
              </a:rPr>
              <a:t>Energia Oy</a:t>
            </a:r>
          </a:p>
        </p:txBody>
      </p:sp>
      <p:sp>
        <p:nvSpPr>
          <p:cNvPr id="1325" name="Rectangle 1325"/>
          <p:cNvSpPr/>
          <p:nvPr/>
        </p:nvSpPr>
        <p:spPr>
          <a:xfrm>
            <a:off x="4573142" y="4909407"/>
            <a:ext cx="2558722" cy="144572"/>
          </a:xfrm>
          <a:prstGeom prst="rect">
            <a:avLst/>
          </a:prstGeom>
        </p:spPr>
        <p:txBody>
          <a:bodyPr wrap="none" lIns="0" tIns="0" rIns="0" bIns="0">
            <a:spAutoFit/>
          </a:bodyPr>
          <a:lstStyle/>
          <a:p>
            <a:pPr marL="0"/>
            <a:r>
              <a:rPr lang="en-US" sz="1056" b="0" i="0" spc="0" baseline="0">
                <a:solidFill>
                  <a:srgbClr val="000000"/>
                </a:solidFill>
                <a:latin typeface="Barlow"/>
              </a:rPr>
              <a:t>Päivi Vähänikkilä-Kurone</a:t>
            </a:r>
            <a:r>
              <a:rPr lang="en-US" sz="1056" b="0" i="0" spc="-16" baseline="0">
                <a:solidFill>
                  <a:srgbClr val="000000"/>
                </a:solidFill>
                <a:latin typeface="Barlow"/>
              </a:rPr>
              <a:t>n</a:t>
            </a:r>
            <a:r>
              <a:rPr lang="en-US" sz="1056" b="0" i="0" spc="0" baseline="0">
                <a:solidFill>
                  <a:srgbClr val="000000"/>
                </a:solidFill>
                <a:latin typeface="Barlow"/>
              </a:rPr>
              <a:t>,</a:t>
            </a:r>
            <a:r>
              <a:rPr lang="en-US" sz="1056" b="0" i="0" spc="-34" baseline="0">
                <a:solidFill>
                  <a:srgbClr val="000000"/>
                </a:solidFill>
                <a:latin typeface="Barlow"/>
              </a:rPr>
              <a:t> </a:t>
            </a:r>
            <a:r>
              <a:rPr lang="en-US" sz="1056" b="0" i="0" spc="0" baseline="0">
                <a:solidFill>
                  <a:srgbClr val="000000"/>
                </a:solidFill>
                <a:latin typeface="Barlow"/>
              </a:rPr>
              <a:t>Oulun</a:t>
            </a:r>
            <a:r>
              <a:rPr lang="en-US" sz="1056" b="0" i="0" spc="-20" baseline="0">
                <a:solidFill>
                  <a:srgbClr val="000000"/>
                </a:solidFill>
                <a:latin typeface="Barlow"/>
              </a:rPr>
              <a:t> </a:t>
            </a:r>
            <a:r>
              <a:rPr lang="en-US" sz="1056" b="0" i="0" spc="0" baseline="0">
                <a:solidFill>
                  <a:srgbClr val="000000"/>
                </a:solidFill>
                <a:latin typeface="Barlow"/>
              </a:rPr>
              <a:t>Satama Oy </a:t>
            </a:r>
          </a:p>
        </p:txBody>
      </p:sp>
      <p:sp>
        <p:nvSpPr>
          <p:cNvPr id="1326" name="Rectangle 1326"/>
          <p:cNvSpPr/>
          <p:nvPr/>
        </p:nvSpPr>
        <p:spPr>
          <a:xfrm>
            <a:off x="4573142" y="5093811"/>
            <a:ext cx="1442240" cy="144572"/>
          </a:xfrm>
          <a:prstGeom prst="rect">
            <a:avLst/>
          </a:prstGeom>
        </p:spPr>
        <p:txBody>
          <a:bodyPr wrap="none" lIns="0" tIns="0" rIns="0" bIns="0">
            <a:spAutoFit/>
          </a:bodyPr>
          <a:lstStyle/>
          <a:p>
            <a:pPr marL="0"/>
            <a:r>
              <a:rPr lang="en-US" sz="1056" b="0" i="0" spc="0" baseline="0">
                <a:solidFill>
                  <a:srgbClr val="000000"/>
                </a:solidFill>
                <a:latin typeface="Barlow"/>
              </a:rPr>
              <a:t>Raimo</a:t>
            </a:r>
            <a:r>
              <a:rPr lang="en-US" sz="1056" b="0" i="0" spc="-31" baseline="0">
                <a:solidFill>
                  <a:srgbClr val="000000"/>
                </a:solidFill>
                <a:latin typeface="Barlow"/>
              </a:rPr>
              <a:t> </a:t>
            </a:r>
            <a:r>
              <a:rPr lang="en-US" sz="1056" b="0" i="0" spc="0" baseline="0">
                <a:solidFill>
                  <a:srgbClr val="000000"/>
                </a:solidFill>
                <a:latin typeface="Barlow"/>
              </a:rPr>
              <a:t>Hätälä, Sivakka</a:t>
            </a:r>
            <a:r>
              <a:rPr lang="en-US" sz="1056" b="0" i="0" spc="-20" baseline="0">
                <a:solidFill>
                  <a:srgbClr val="000000"/>
                </a:solidFill>
                <a:latin typeface="Barlow"/>
              </a:rPr>
              <a:t> </a:t>
            </a:r>
            <a:r>
              <a:rPr lang="en-US" sz="1056" b="0" i="0" spc="0" baseline="0">
                <a:solidFill>
                  <a:srgbClr val="000000"/>
                </a:solidFill>
                <a:latin typeface="Barlow"/>
              </a:rPr>
              <a:t>Oy</a:t>
            </a:r>
          </a:p>
        </p:txBody>
      </p:sp>
      <p:sp>
        <p:nvSpPr>
          <p:cNvPr id="1327" name="Rectangle 1327"/>
          <p:cNvSpPr/>
          <p:nvPr/>
        </p:nvSpPr>
        <p:spPr>
          <a:xfrm>
            <a:off x="4573142" y="5279739"/>
            <a:ext cx="1857451" cy="144572"/>
          </a:xfrm>
          <a:prstGeom prst="rect">
            <a:avLst/>
          </a:prstGeom>
        </p:spPr>
        <p:txBody>
          <a:bodyPr wrap="none" lIns="0" tIns="0" rIns="0" bIns="0">
            <a:spAutoFit/>
          </a:bodyPr>
          <a:lstStyle/>
          <a:p>
            <a:pPr marL="0"/>
            <a:r>
              <a:rPr lang="en-US" sz="1056" b="0" i="0" spc="0" baseline="0">
                <a:solidFill>
                  <a:srgbClr val="000000"/>
                </a:solidFill>
                <a:latin typeface="Barlow"/>
              </a:rPr>
              <a:t>Janne</a:t>
            </a:r>
            <a:r>
              <a:rPr lang="en-US" sz="1056" b="0" i="0" spc="-18" baseline="0">
                <a:solidFill>
                  <a:srgbClr val="000000"/>
                </a:solidFill>
                <a:latin typeface="Barlow"/>
              </a:rPr>
              <a:t> </a:t>
            </a:r>
            <a:r>
              <a:rPr lang="en-US" sz="1056" b="0" i="0" spc="0" baseline="0">
                <a:solidFill>
                  <a:srgbClr val="000000"/>
                </a:solidFill>
                <a:latin typeface="Barlow"/>
              </a:rPr>
              <a:t>Hietaniemi,</a:t>
            </a:r>
            <a:r>
              <a:rPr lang="en-US" sz="1056" b="0" i="0" spc="-33" baseline="0">
                <a:solidFill>
                  <a:srgbClr val="000000"/>
                </a:solidFill>
                <a:latin typeface="Barlow"/>
              </a:rPr>
              <a:t> </a:t>
            </a:r>
            <a:r>
              <a:rPr lang="en-US" sz="1056" b="0" i="0" spc="0" baseline="0">
                <a:solidFill>
                  <a:srgbClr val="000000"/>
                </a:solidFill>
                <a:latin typeface="Barlow"/>
              </a:rPr>
              <a:t>BusinessOulu</a:t>
            </a:r>
          </a:p>
        </p:txBody>
      </p:sp>
      <p:sp>
        <p:nvSpPr>
          <p:cNvPr id="1328" name="Rectangle 1328"/>
          <p:cNvSpPr/>
          <p:nvPr/>
        </p:nvSpPr>
        <p:spPr>
          <a:xfrm>
            <a:off x="4573142" y="5466048"/>
            <a:ext cx="3371757" cy="717632"/>
          </a:xfrm>
          <a:prstGeom prst="rect">
            <a:avLst/>
          </a:prstGeom>
        </p:spPr>
        <p:txBody>
          <a:bodyPr wrap="none" lIns="0" tIns="0" rIns="0" bIns="0" anchor="t">
            <a:spAutoFit/>
          </a:bodyPr>
          <a:lstStyle/>
          <a:p>
            <a:r>
              <a:rPr lang="en-US" sz="1050" b="0" i="0" spc="0" baseline="0" dirty="0">
                <a:solidFill>
                  <a:srgbClr val="000000"/>
                </a:solidFill>
                <a:latin typeface="Barlow"/>
              </a:rPr>
              <a:t>Leena Tuuri, </a:t>
            </a:r>
            <a:r>
              <a:rPr lang="en-US" sz="1050" dirty="0">
                <a:solidFill>
                  <a:srgbClr val="000000"/>
                </a:solidFill>
                <a:latin typeface="Barlow"/>
              </a:rPr>
              <a:t>Environment</a:t>
            </a:r>
            <a:r>
              <a:rPr lang="en-US" sz="1050" b="0" i="0" spc="0" baseline="0" dirty="0">
                <a:solidFill>
                  <a:srgbClr val="000000"/>
                </a:solidFill>
                <a:latin typeface="Barlow"/>
              </a:rPr>
              <a:t> Office</a:t>
            </a:r>
            <a:r>
              <a:rPr lang="en-US" sz="1050" dirty="0">
                <a:solidFill>
                  <a:srgbClr val="000000"/>
                </a:solidFill>
                <a:latin typeface="Barlow"/>
              </a:rPr>
              <a:t> of the Oulu Region</a:t>
            </a:r>
            <a:endParaRPr lang="en-US" sz="1050" b="0" i="0" spc="0" baseline="0" dirty="0">
              <a:solidFill>
                <a:srgbClr val="000000"/>
              </a:solidFill>
              <a:latin typeface="Barlow"/>
            </a:endParaRPr>
          </a:p>
          <a:p>
            <a:pPr>
              <a:lnSpc>
                <a:spcPts val="1451"/>
              </a:lnSpc>
            </a:pPr>
            <a:r>
              <a:rPr lang="en-US" sz="1050" b="0" i="0" spc="0" baseline="0" dirty="0">
                <a:solidFill>
                  <a:srgbClr val="000000"/>
                </a:solidFill>
                <a:latin typeface="Barlow"/>
              </a:rPr>
              <a:t>Jonna</a:t>
            </a:r>
            <a:r>
              <a:rPr lang="en-US" sz="1050" b="0" i="0" spc="-20" baseline="0" dirty="0">
                <a:solidFill>
                  <a:srgbClr val="000000"/>
                </a:solidFill>
                <a:latin typeface="Barlow"/>
              </a:rPr>
              <a:t> </a:t>
            </a:r>
            <a:r>
              <a:rPr lang="en-US" sz="1050" b="0" i="0" spc="0" baseline="0" dirty="0">
                <a:solidFill>
                  <a:srgbClr val="000000"/>
                </a:solidFill>
                <a:latin typeface="Barlow"/>
              </a:rPr>
              <a:t>Hakala,</a:t>
            </a:r>
            <a:r>
              <a:rPr lang="en-US" sz="1050" b="0" i="0" spc="-20" baseline="0" dirty="0">
                <a:solidFill>
                  <a:srgbClr val="000000"/>
                </a:solidFill>
                <a:latin typeface="Barlow"/>
              </a:rPr>
              <a:t> </a:t>
            </a:r>
            <a:r>
              <a:rPr lang="en-US" sz="1100" spc="-20" dirty="0">
                <a:solidFill>
                  <a:srgbClr val="000000"/>
                </a:solidFill>
                <a:latin typeface="Barlow"/>
              </a:rPr>
              <a:t>Environment Office of the </a:t>
            </a:r>
            <a:r>
              <a:rPr lang="en-US" sz="1100" b="0" i="0" spc="-20" baseline="0" dirty="0">
                <a:solidFill>
                  <a:srgbClr val="000000"/>
                </a:solidFill>
                <a:latin typeface="Barlow"/>
              </a:rPr>
              <a:t>Oulu </a:t>
            </a:r>
            <a:r>
              <a:rPr lang="en-US" sz="1100" spc="-20" dirty="0">
                <a:solidFill>
                  <a:srgbClr val="000000"/>
                </a:solidFill>
                <a:latin typeface="Barlow"/>
              </a:rPr>
              <a:t>Region</a:t>
            </a:r>
            <a:r>
              <a:rPr lang="en-US" sz="1050" dirty="0">
                <a:solidFill>
                  <a:srgbClr val="000000"/>
                </a:solidFill>
                <a:latin typeface="Barlow"/>
              </a:rPr>
              <a:t> </a:t>
            </a:r>
            <a:endParaRPr lang="en-US" sz="1050" b="0" i="0" spc="0" baseline="0" dirty="0">
              <a:solidFill>
                <a:srgbClr val="000000"/>
              </a:solidFill>
              <a:latin typeface="Barlow"/>
            </a:endParaRPr>
          </a:p>
          <a:p>
            <a:pPr>
              <a:lnSpc>
                <a:spcPts val="1451"/>
              </a:lnSpc>
            </a:pPr>
            <a:r>
              <a:rPr lang="en-US" sz="1050" b="0" i="0" spc="0" baseline="0" dirty="0">
                <a:solidFill>
                  <a:srgbClr val="000000"/>
                </a:solidFill>
                <a:latin typeface="Barlow"/>
              </a:rPr>
              <a:t>Vesa</a:t>
            </a:r>
            <a:r>
              <a:rPr lang="en-US" sz="1050" b="0" i="0" spc="-20" baseline="0" dirty="0">
                <a:solidFill>
                  <a:srgbClr val="000000"/>
                </a:solidFill>
                <a:latin typeface="Barlow"/>
              </a:rPr>
              <a:t> </a:t>
            </a:r>
            <a:r>
              <a:rPr lang="en-US" sz="1050" b="0" i="0" spc="0" baseline="0" dirty="0">
                <a:solidFill>
                  <a:srgbClr val="000000"/>
                </a:solidFill>
                <a:latin typeface="Barlow"/>
              </a:rPr>
              <a:t>Miettunen, </a:t>
            </a:r>
            <a:r>
              <a:rPr lang="en-US" sz="1100" dirty="0">
                <a:solidFill>
                  <a:srgbClr val="000000"/>
                </a:solidFill>
                <a:latin typeface="Barlow"/>
              </a:rPr>
              <a:t>Environment Office of the </a:t>
            </a:r>
            <a:r>
              <a:rPr lang="en-US" sz="1100" b="0" i="0" spc="0" baseline="0" dirty="0">
                <a:solidFill>
                  <a:srgbClr val="000000"/>
                </a:solidFill>
                <a:latin typeface="Barlow"/>
              </a:rPr>
              <a:t>Oulu </a:t>
            </a:r>
            <a:r>
              <a:rPr lang="en-US" sz="1100" dirty="0">
                <a:solidFill>
                  <a:srgbClr val="000000"/>
                </a:solidFill>
                <a:latin typeface="Barlow"/>
              </a:rPr>
              <a:t>Region</a:t>
            </a:r>
            <a:endParaRPr lang="en-US" sz="1100" b="0" i="0" spc="0" baseline="0" dirty="0">
              <a:solidFill>
                <a:srgbClr val="000000"/>
              </a:solidFill>
              <a:latin typeface="Barlow"/>
            </a:endParaRPr>
          </a:p>
          <a:p>
            <a:pPr marL="0">
              <a:lnSpc>
                <a:spcPts val="1451"/>
              </a:lnSpc>
            </a:pPr>
            <a:r>
              <a:rPr lang="en-US" sz="1056" b="0" i="0" spc="0" baseline="0" dirty="0">
                <a:solidFill>
                  <a:srgbClr val="000000"/>
                </a:solidFill>
                <a:latin typeface="Barlow"/>
              </a:rPr>
              <a:t>secretary</a:t>
            </a:r>
          </a:p>
        </p:txBody>
      </p:sp>
      <p:sp>
        <p:nvSpPr>
          <p:cNvPr id="1329" name="Rectangle 1329"/>
          <p:cNvSpPr/>
          <p:nvPr/>
        </p:nvSpPr>
        <p:spPr>
          <a:xfrm>
            <a:off x="8160765" y="4289288"/>
            <a:ext cx="3054234" cy="548355"/>
          </a:xfrm>
          <a:prstGeom prst="rect">
            <a:avLst/>
          </a:prstGeom>
        </p:spPr>
        <p:txBody>
          <a:bodyPr wrap="none" lIns="0" tIns="0" rIns="0" bIns="0" anchor="t">
            <a:spAutoFit/>
          </a:bodyPr>
          <a:lstStyle/>
          <a:p>
            <a:pPr marL="0"/>
            <a:r>
              <a:rPr lang="en-US" sz="1200" b="1" i="0" spc="0" baseline="0" dirty="0">
                <a:solidFill>
                  <a:srgbClr val="FFFFFF"/>
                </a:solidFill>
                <a:latin typeface="Barlow,Bold"/>
              </a:rPr>
              <a:t>Team in </a:t>
            </a:r>
            <a:r>
              <a:rPr lang="en-US" sz="1200" b="1" i="0" spc="0" baseline="0" dirty="0">
                <a:solidFill>
                  <a:srgbClr val="FFFFFF"/>
                </a:solidFill>
                <a:latin typeface="Arial"/>
              </a:rPr>
              <a:t>c</a:t>
            </a:r>
            <a:r>
              <a:rPr lang="en-US" sz="1200" b="1" i="0" spc="0" baseline="0" dirty="0">
                <a:solidFill>
                  <a:srgbClr val="FFFFFF"/>
                </a:solidFill>
                <a:latin typeface="Barlow,Bold"/>
              </a:rPr>
              <a:t>harge of updating the </a:t>
            </a:r>
            <a:r>
              <a:rPr lang="en-US" sz="1200" b="1" i="0" spc="0" baseline="0" dirty="0" err="1">
                <a:solidFill>
                  <a:srgbClr val="FFFFFF"/>
                </a:solidFill>
                <a:latin typeface="Barlow,Bold"/>
              </a:rPr>
              <a:t>programme</a:t>
            </a:r>
            <a:r>
              <a:rPr lang="en-US" sz="1200" b="1" i="0" spc="0" baseline="0" dirty="0">
                <a:solidFill>
                  <a:srgbClr val="FFFFFF"/>
                </a:solidFill>
                <a:latin typeface="Barlow,Bold"/>
              </a:rPr>
              <a:t>:</a:t>
            </a:r>
          </a:p>
          <a:p>
            <a:pPr marL="0">
              <a:lnSpc>
                <a:spcPts val="1485"/>
              </a:lnSpc>
            </a:pPr>
            <a:r>
              <a:rPr lang="en-US" sz="1050" b="0" i="0" spc="0" baseline="0" dirty="0">
                <a:solidFill>
                  <a:srgbClr val="FFFFFF"/>
                </a:solidFill>
                <a:latin typeface="Barlow"/>
              </a:rPr>
              <a:t>Anna-Maria</a:t>
            </a:r>
            <a:r>
              <a:rPr lang="en-US" sz="1050" b="0" i="0" spc="-21" baseline="0" dirty="0">
                <a:solidFill>
                  <a:srgbClr val="FFFFFF"/>
                </a:solidFill>
                <a:latin typeface="Barlow"/>
              </a:rPr>
              <a:t> </a:t>
            </a:r>
            <a:r>
              <a:rPr lang="en-US" sz="1050" b="0" i="0" spc="0" baseline="0" dirty="0">
                <a:solidFill>
                  <a:srgbClr val="FFFFFF"/>
                </a:solidFill>
                <a:latin typeface="Barlow"/>
              </a:rPr>
              <a:t>Levy, Urban and Environmental Services</a:t>
            </a:r>
          </a:p>
          <a:p>
            <a:pPr>
              <a:lnSpc>
                <a:spcPts val="1453"/>
              </a:lnSpc>
            </a:pPr>
            <a:r>
              <a:rPr lang="en-US" sz="1050" b="0" i="0" spc="0" baseline="0" dirty="0">
                <a:solidFill>
                  <a:srgbClr val="FFFFFF"/>
                </a:solidFill>
                <a:latin typeface="Barlow"/>
              </a:rPr>
              <a:t>Sari </a:t>
            </a:r>
            <a:r>
              <a:rPr lang="en-US" sz="1050" b="0" i="0" spc="0" baseline="0" dirty="0" err="1">
                <a:solidFill>
                  <a:srgbClr val="FFFFFF"/>
                </a:solidFill>
                <a:latin typeface="Barlow"/>
              </a:rPr>
              <a:t>Matinheikki</a:t>
            </a:r>
            <a:r>
              <a:rPr lang="en-US" sz="1050" b="0" i="0" spc="0" baseline="0" dirty="0">
                <a:solidFill>
                  <a:srgbClr val="FFFFFF"/>
                </a:solidFill>
                <a:latin typeface="Barlow"/>
              </a:rPr>
              <a:t>,</a:t>
            </a:r>
            <a:r>
              <a:rPr lang="en-US" sz="1050" b="0" i="0" spc="-24" baseline="0" dirty="0">
                <a:solidFill>
                  <a:srgbClr val="FFFFFF"/>
                </a:solidFill>
                <a:latin typeface="Barlow"/>
              </a:rPr>
              <a:t> </a:t>
            </a:r>
            <a:r>
              <a:rPr lang="en-US" sz="1050" spc="-24" dirty="0">
                <a:solidFill>
                  <a:srgbClr val="FFFFFF"/>
                </a:solidFill>
                <a:latin typeface="Barlow"/>
              </a:rPr>
              <a:t>Central Administration</a:t>
            </a:r>
            <a:endParaRPr lang="en-US" sz="1050" b="0" i="0" spc="-24" baseline="0" dirty="0">
              <a:solidFill>
                <a:srgbClr val="FFFFFF"/>
              </a:solidFill>
              <a:latin typeface="Barlow"/>
            </a:endParaRPr>
          </a:p>
        </p:txBody>
      </p:sp>
      <p:sp>
        <p:nvSpPr>
          <p:cNvPr id="1330" name="Rectangle 1330"/>
          <p:cNvSpPr/>
          <p:nvPr/>
        </p:nvSpPr>
        <p:spPr>
          <a:xfrm>
            <a:off x="8139301" y="4838467"/>
            <a:ext cx="3212418" cy="726481"/>
          </a:xfrm>
          <a:prstGeom prst="rect">
            <a:avLst/>
          </a:prstGeom>
        </p:spPr>
        <p:txBody>
          <a:bodyPr wrap="none" lIns="0" tIns="0" rIns="0" bIns="0" anchor="t">
            <a:spAutoFit/>
          </a:bodyPr>
          <a:lstStyle/>
          <a:p>
            <a:r>
              <a:rPr lang="en-US" sz="1050" b="0" i="0" spc="0" baseline="0" dirty="0">
                <a:solidFill>
                  <a:srgbClr val="FFFFFF"/>
                </a:solidFill>
                <a:latin typeface="Barlow"/>
              </a:rPr>
              <a:t>Jonna</a:t>
            </a:r>
            <a:r>
              <a:rPr lang="en-US" sz="1050" b="0" i="0" spc="-20" baseline="0" dirty="0">
                <a:solidFill>
                  <a:srgbClr val="FFFFFF"/>
                </a:solidFill>
                <a:latin typeface="Barlow"/>
              </a:rPr>
              <a:t> </a:t>
            </a:r>
            <a:r>
              <a:rPr lang="en-US" sz="1050" b="0" i="0" spc="0" baseline="0" dirty="0">
                <a:solidFill>
                  <a:srgbClr val="FFFFFF"/>
                </a:solidFill>
                <a:latin typeface="Barlow"/>
              </a:rPr>
              <a:t>Hakala,</a:t>
            </a:r>
            <a:r>
              <a:rPr lang="en-US" sz="1050" b="0" i="0" spc="-20" baseline="0" dirty="0">
                <a:solidFill>
                  <a:srgbClr val="FFFFFF"/>
                </a:solidFill>
                <a:latin typeface="Barlow"/>
              </a:rPr>
              <a:t> </a:t>
            </a:r>
            <a:r>
              <a:rPr lang="en-US" sz="1100" spc="-20" dirty="0">
                <a:solidFill>
                  <a:schemeClr val="bg1"/>
                </a:solidFill>
                <a:latin typeface="Barlow"/>
              </a:rPr>
              <a:t>Environment Office of the </a:t>
            </a:r>
            <a:r>
              <a:rPr lang="en-US" sz="1100" b="0" i="0" spc="-20" baseline="0" dirty="0">
                <a:solidFill>
                  <a:schemeClr val="bg1"/>
                </a:solidFill>
                <a:latin typeface="Barlow"/>
              </a:rPr>
              <a:t>Oulu </a:t>
            </a:r>
            <a:r>
              <a:rPr lang="en-US" sz="1100" spc="-20" dirty="0">
                <a:solidFill>
                  <a:schemeClr val="bg1"/>
                </a:solidFill>
                <a:latin typeface="Barlow"/>
              </a:rPr>
              <a:t>Region</a:t>
            </a:r>
            <a:endParaRPr lang="en-US" sz="1056" b="0" i="0" spc="0" baseline="0" dirty="0">
              <a:solidFill>
                <a:schemeClr val="bg1"/>
              </a:solidFill>
              <a:latin typeface="Barlow"/>
            </a:endParaRPr>
          </a:p>
          <a:p>
            <a:pPr>
              <a:lnSpc>
                <a:spcPts val="1463"/>
              </a:lnSpc>
            </a:pPr>
            <a:r>
              <a:rPr lang="en-US" sz="1050" b="0" i="0" spc="0" baseline="0" dirty="0">
                <a:solidFill>
                  <a:srgbClr val="FFFFFF"/>
                </a:solidFill>
                <a:latin typeface="Barlow"/>
              </a:rPr>
              <a:t>Maarit Talvitie, </a:t>
            </a:r>
            <a:r>
              <a:rPr lang="en-US" sz="1100" dirty="0">
                <a:solidFill>
                  <a:schemeClr val="bg1"/>
                </a:solidFill>
                <a:latin typeface="Barlow"/>
              </a:rPr>
              <a:t>Environment Office of the </a:t>
            </a:r>
            <a:r>
              <a:rPr lang="en-US" sz="1100" b="0" i="0" spc="0" baseline="0" dirty="0">
                <a:solidFill>
                  <a:schemeClr val="bg1"/>
                </a:solidFill>
                <a:latin typeface="Barlow"/>
              </a:rPr>
              <a:t>Oulu </a:t>
            </a:r>
            <a:r>
              <a:rPr lang="en-US" sz="1100" dirty="0">
                <a:solidFill>
                  <a:schemeClr val="bg1"/>
                </a:solidFill>
                <a:latin typeface="Barlow"/>
              </a:rPr>
              <a:t>Region</a:t>
            </a:r>
            <a:endParaRPr lang="en-US" sz="1100" b="0" i="0" spc="0" baseline="0" dirty="0">
              <a:solidFill>
                <a:schemeClr val="bg1"/>
              </a:solidFill>
              <a:latin typeface="Barlow"/>
            </a:endParaRPr>
          </a:p>
          <a:p>
            <a:pPr>
              <a:lnSpc>
                <a:spcPts val="1464"/>
              </a:lnSpc>
            </a:pPr>
            <a:r>
              <a:rPr lang="en-US" sz="1050" b="0" i="0" spc="0" baseline="0" dirty="0">
                <a:solidFill>
                  <a:srgbClr val="FFFFFF"/>
                </a:solidFill>
                <a:latin typeface="Barlow"/>
              </a:rPr>
              <a:t>Vesa</a:t>
            </a:r>
            <a:r>
              <a:rPr lang="en-US" sz="1050" b="0" i="0" spc="-20" baseline="0" dirty="0">
                <a:solidFill>
                  <a:srgbClr val="FFFFFF"/>
                </a:solidFill>
                <a:latin typeface="Barlow"/>
              </a:rPr>
              <a:t> </a:t>
            </a:r>
            <a:r>
              <a:rPr lang="en-US" sz="1050" b="0" i="0" spc="0" baseline="0" dirty="0">
                <a:solidFill>
                  <a:srgbClr val="FFFFFF"/>
                </a:solidFill>
                <a:latin typeface="Barlow"/>
              </a:rPr>
              <a:t>Miettunen, </a:t>
            </a:r>
            <a:r>
              <a:rPr lang="en-US" sz="1050" dirty="0">
                <a:solidFill>
                  <a:schemeClr val="bg1"/>
                </a:solidFill>
                <a:latin typeface="Barlow"/>
              </a:rPr>
              <a:t>Environment Office of the </a:t>
            </a:r>
            <a:r>
              <a:rPr lang="en-US" sz="1050" b="0" i="0" spc="0" baseline="0" dirty="0">
                <a:solidFill>
                  <a:schemeClr val="bg1"/>
                </a:solidFill>
                <a:latin typeface="Barlow"/>
              </a:rPr>
              <a:t>Oulu </a:t>
            </a:r>
            <a:r>
              <a:rPr lang="en-US" sz="1050" dirty="0">
                <a:solidFill>
                  <a:schemeClr val="bg1"/>
                </a:solidFill>
                <a:latin typeface="Barlow"/>
              </a:rPr>
              <a:t>Region</a:t>
            </a:r>
            <a:endParaRPr lang="en-US" sz="1050" b="0" i="0" spc="0" baseline="0" dirty="0">
              <a:solidFill>
                <a:schemeClr val="bg1"/>
              </a:solidFill>
              <a:latin typeface="Barlow"/>
            </a:endParaRPr>
          </a:p>
          <a:p>
            <a:pPr>
              <a:lnSpc>
                <a:spcPts val="1464"/>
              </a:lnSpc>
            </a:pPr>
            <a:r>
              <a:rPr lang="en-US" sz="1050" b="0" i="0" spc="0" baseline="0" dirty="0">
                <a:solidFill>
                  <a:srgbClr val="FFFFFF"/>
                </a:solidFill>
                <a:latin typeface="Barlow"/>
              </a:rPr>
              <a:t>Leena Tuuri,</a:t>
            </a:r>
            <a:r>
              <a:rPr lang="en-US" sz="1050" dirty="0">
                <a:solidFill>
                  <a:schemeClr val="bg1"/>
                </a:solidFill>
                <a:latin typeface="Barlow"/>
              </a:rPr>
              <a:t> </a:t>
            </a:r>
            <a:r>
              <a:rPr lang="en-US" sz="1100" dirty="0">
                <a:solidFill>
                  <a:schemeClr val="bg1"/>
                </a:solidFill>
                <a:latin typeface="Barlow"/>
              </a:rPr>
              <a:t>Environment Office of the</a:t>
            </a:r>
            <a:r>
              <a:rPr lang="en-US" sz="1100" b="0" i="0" spc="0" baseline="0" dirty="0">
                <a:solidFill>
                  <a:schemeClr val="bg1"/>
                </a:solidFill>
                <a:latin typeface="Barlow"/>
              </a:rPr>
              <a:t> Oulu </a:t>
            </a:r>
            <a:r>
              <a:rPr lang="en-US" sz="1100" dirty="0">
                <a:solidFill>
                  <a:schemeClr val="bg1"/>
                </a:solidFill>
                <a:latin typeface="Barlow"/>
              </a:rPr>
              <a:t>Region</a:t>
            </a:r>
            <a:endParaRPr lang="en-US" sz="1100" b="0" i="0" spc="0" baseline="0" dirty="0">
              <a:solidFill>
                <a:schemeClr val="bg1"/>
              </a:solidFill>
              <a:latin typeface="Barlow"/>
            </a:endParaRPr>
          </a:p>
        </p:txBody>
      </p:sp>
      <p:sp>
        <p:nvSpPr>
          <p:cNvPr id="1331" name="Rectangle 1331"/>
          <p:cNvSpPr/>
          <p:nvPr/>
        </p:nvSpPr>
        <p:spPr>
          <a:xfrm>
            <a:off x="8160765" y="5651940"/>
            <a:ext cx="3047309" cy="577722"/>
          </a:xfrm>
          <a:prstGeom prst="rect">
            <a:avLst/>
          </a:prstGeom>
        </p:spPr>
        <p:txBody>
          <a:bodyPr wrap="none" lIns="0" tIns="0" rIns="0" bIns="0" anchor="t">
            <a:spAutoFit/>
          </a:bodyPr>
          <a:lstStyle/>
          <a:p>
            <a:r>
              <a:rPr lang="en-US" sz="1050" b="0" i="0" spc="0" baseline="0" dirty="0">
                <a:solidFill>
                  <a:srgbClr val="FFFFFF"/>
                </a:solidFill>
                <a:latin typeface="Barlow"/>
              </a:rPr>
              <a:t>Suvi Korpinen, </a:t>
            </a:r>
            <a:r>
              <a:rPr lang="en-US" sz="1100" dirty="0">
                <a:solidFill>
                  <a:srgbClr val="FFFFFF"/>
                </a:solidFill>
                <a:latin typeface="Barlow"/>
              </a:rPr>
              <a:t>Urban </a:t>
            </a:r>
            <a:r>
              <a:rPr lang="en-US" sz="1100" b="0" i="0" spc="0" baseline="0" dirty="0">
                <a:solidFill>
                  <a:srgbClr val="FFFFFF"/>
                </a:solidFill>
                <a:latin typeface="Barlow"/>
              </a:rPr>
              <a:t>and Environmental Services</a:t>
            </a:r>
            <a:endParaRPr lang="en-US" sz="1100" dirty="0">
              <a:solidFill>
                <a:srgbClr val="FFFFFF"/>
              </a:solidFill>
              <a:latin typeface="Barlow"/>
            </a:endParaRPr>
          </a:p>
          <a:p>
            <a:pPr>
              <a:lnSpc>
                <a:spcPts val="1665"/>
              </a:lnSpc>
            </a:pPr>
            <a:r>
              <a:rPr lang="en-US" sz="1050" b="0" i="0" spc="0" baseline="0" dirty="0">
                <a:solidFill>
                  <a:srgbClr val="FFFFFF"/>
                </a:solidFill>
                <a:latin typeface="Barlow"/>
              </a:rPr>
              <a:t>Mika </a:t>
            </a:r>
            <a:r>
              <a:rPr lang="en-US" sz="1050" b="0" i="0" spc="0" baseline="0" err="1">
                <a:solidFill>
                  <a:srgbClr val="FFFFFF"/>
                </a:solidFill>
                <a:latin typeface="Barlow"/>
              </a:rPr>
              <a:t>Uolamo</a:t>
            </a:r>
            <a:r>
              <a:rPr lang="en-US" sz="1050" b="0" i="0" spc="0" baseline="0" dirty="0">
                <a:solidFill>
                  <a:srgbClr val="FFFFFF"/>
                </a:solidFill>
                <a:latin typeface="Barlow"/>
              </a:rPr>
              <a:t>, </a:t>
            </a:r>
            <a:r>
              <a:rPr lang="en-US" sz="1100" dirty="0">
                <a:solidFill>
                  <a:srgbClr val="FFFFFF"/>
                </a:solidFill>
                <a:latin typeface="Barlow"/>
              </a:rPr>
              <a:t>Urban </a:t>
            </a:r>
            <a:r>
              <a:rPr lang="en-US" sz="1100" b="0" i="0" spc="0" baseline="0" dirty="0">
                <a:solidFill>
                  <a:srgbClr val="FFFFFF"/>
                </a:solidFill>
                <a:latin typeface="Barlow"/>
              </a:rPr>
              <a:t>and Environmental Services</a:t>
            </a:r>
            <a:endParaRPr lang="en-US" sz="1100" dirty="0">
              <a:solidFill>
                <a:srgbClr val="FFFFFF"/>
              </a:solidFill>
              <a:latin typeface="Barlow"/>
            </a:endParaRPr>
          </a:p>
          <a:p>
            <a:pPr marL="0">
              <a:lnSpc>
                <a:spcPts val="1664"/>
              </a:lnSpc>
            </a:pPr>
            <a:endParaRPr lang="en-US" sz="1050" b="0" i="0" spc="0" baseline="0">
              <a:solidFill>
                <a:srgbClr val="FFFFFF"/>
              </a:solidFill>
              <a:latin typeface="Barlow"/>
            </a:endParaRPr>
          </a:p>
        </p:txBody>
      </p:sp>
    </p:spTree>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 name="Freeform 1332"/>
          <p:cNvSpPr/>
          <p:nvPr/>
        </p:nvSpPr>
        <p:spPr>
          <a:xfrm>
            <a:off x="0" y="-86139"/>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333" name="Picture 10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0741152" y="669036"/>
            <a:ext cx="643127" cy="647700"/>
          </a:xfrm>
          <a:prstGeom prst="rect">
            <a:avLst/>
          </a:prstGeom>
          <a:noFill/>
        </p:spPr>
      </p:pic>
      <p:sp>
        <p:nvSpPr>
          <p:cNvPr id="1334" name="Rectangle 1334"/>
          <p:cNvSpPr/>
          <p:nvPr/>
        </p:nvSpPr>
        <p:spPr>
          <a:xfrm>
            <a:off x="919479" y="883666"/>
            <a:ext cx="1795363" cy="369332"/>
          </a:xfrm>
          <a:prstGeom prst="rect">
            <a:avLst/>
          </a:prstGeom>
        </p:spPr>
        <p:txBody>
          <a:bodyPr wrap="none" lIns="0" tIns="0" rIns="0" bIns="0" anchor="t">
            <a:spAutoFit/>
          </a:bodyPr>
          <a:lstStyle/>
          <a:p>
            <a:pPr marL="0"/>
            <a:r>
              <a:rPr lang="en-US" sz="2400" b="1" i="0" spc="0" baseline="0" dirty="0">
                <a:solidFill>
                  <a:srgbClr val="000000"/>
                </a:solidFill>
                <a:latin typeface="Barlow"/>
              </a:rPr>
              <a:t>Concepts 1/2</a:t>
            </a:r>
          </a:p>
        </p:txBody>
      </p:sp>
      <p:sp>
        <p:nvSpPr>
          <p:cNvPr id="1335" name="Rectangle 1335"/>
          <p:cNvSpPr/>
          <p:nvPr/>
        </p:nvSpPr>
        <p:spPr>
          <a:xfrm>
            <a:off x="919479" y="1554556"/>
            <a:ext cx="3037691" cy="323165"/>
          </a:xfrm>
          <a:prstGeom prst="rect">
            <a:avLst/>
          </a:prstGeom>
        </p:spPr>
        <p:txBody>
          <a:bodyPr wrap="none" lIns="0" tIns="0" rIns="0" bIns="0" anchor="t">
            <a:spAutoFit/>
          </a:bodyPr>
          <a:lstStyle/>
          <a:p>
            <a:r>
              <a:rPr lang="en-US" sz="1050" b="1" i="0" spc="0" baseline="0">
                <a:solidFill>
                  <a:srgbClr val="000000"/>
                </a:solidFill>
                <a:latin typeface="Arial"/>
              </a:rPr>
              <a:t>Baana cycle network:</a:t>
            </a:r>
            <a:r>
              <a:rPr lang="en-US" sz="1050" b="0" i="0" spc="0" baseline="0">
                <a:solidFill>
                  <a:srgbClr val="000000"/>
                </a:solidFill>
                <a:latin typeface="Barlow"/>
              </a:rPr>
              <a:t> The main network of </a:t>
            </a:r>
            <a:r>
              <a:rPr lang="en-US" sz="1050">
                <a:solidFill>
                  <a:srgbClr val="000000"/>
                </a:solidFill>
                <a:latin typeface="Barlow"/>
              </a:rPr>
              <a:t>cycling</a:t>
            </a:r>
            <a:endParaRPr lang="fi-FI"/>
          </a:p>
          <a:p>
            <a:r>
              <a:rPr lang="en-US" sz="1050">
                <a:solidFill>
                  <a:srgbClr val="000000"/>
                </a:solidFill>
                <a:latin typeface="Barlow"/>
              </a:rPr>
              <a:t>super highways.</a:t>
            </a:r>
            <a:endParaRPr lang="en-US"/>
          </a:p>
        </p:txBody>
      </p:sp>
      <p:sp>
        <p:nvSpPr>
          <p:cNvPr id="1336" name="Rectangle 1336"/>
          <p:cNvSpPr/>
          <p:nvPr/>
        </p:nvSpPr>
        <p:spPr>
          <a:xfrm>
            <a:off x="919479" y="1960755"/>
            <a:ext cx="3141172" cy="466006"/>
          </a:xfrm>
          <a:prstGeom prst="rect">
            <a:avLst/>
          </a:prstGeom>
        </p:spPr>
        <p:txBody>
          <a:bodyPr wrap="none" lIns="0" tIns="0" rIns="0" bIns="0">
            <a:spAutoFit/>
          </a:bodyPr>
          <a:lstStyle/>
          <a:p>
            <a:pPr marL="0"/>
            <a:r>
              <a:rPr lang="en-US" sz="1056" b="1" i="0" spc="0" baseline="0">
                <a:solidFill>
                  <a:srgbClr val="000000"/>
                </a:solidFill>
                <a:latin typeface="Barlow,Bold"/>
              </a:rPr>
              <a:t>BOD: </a:t>
            </a:r>
            <a:r>
              <a:rPr lang="en-US" sz="1056" b="0" i="0" spc="0" baseline="0">
                <a:solidFill>
                  <a:srgbClr val="000000"/>
                </a:solidFill>
                <a:latin typeface="Barlow"/>
              </a:rPr>
              <a:t>Biological o</a:t>
            </a:r>
            <a:r>
              <a:rPr lang="en-US" sz="1056" b="0" i="0" spc="0" baseline="0">
                <a:solidFill>
                  <a:srgbClr val="000000"/>
                </a:solidFill>
                <a:latin typeface="Arial"/>
              </a:rPr>
              <a:t>x</a:t>
            </a:r>
            <a:r>
              <a:rPr lang="en-US" sz="1056" b="0" i="0" spc="0" baseline="0">
                <a:solidFill>
                  <a:srgbClr val="000000"/>
                </a:solidFill>
                <a:latin typeface="Barlow"/>
              </a:rPr>
              <a:t>ygen demand (BOD) indicates the </a:t>
            </a:r>
          </a:p>
          <a:p>
            <a:pPr marL="1">
              <a:lnSpc>
                <a:spcPts val="1127"/>
              </a:lnSpc>
            </a:pPr>
            <a:r>
              <a:rPr lang="en-US" sz="1056" b="0" i="0" spc="0" baseline="0">
                <a:solidFill>
                  <a:srgbClr val="000000"/>
                </a:solidFill>
                <a:latin typeface="Barlow"/>
              </a:rPr>
              <a:t>amount of o</a:t>
            </a:r>
            <a:r>
              <a:rPr lang="en-US" sz="1056" b="0" i="0" spc="0" baseline="0">
                <a:solidFill>
                  <a:srgbClr val="000000"/>
                </a:solidFill>
                <a:latin typeface="Arial"/>
              </a:rPr>
              <a:t>x</a:t>
            </a:r>
            <a:r>
              <a:rPr lang="en-US" sz="1056" b="0" i="0" spc="0" baseline="0">
                <a:solidFill>
                  <a:srgbClr val="000000"/>
                </a:solidFill>
                <a:latin typeface="Barlow"/>
              </a:rPr>
              <a:t>ygen microbes consume as they dissolve </a:t>
            </a:r>
          </a:p>
          <a:p>
            <a:pPr marL="1">
              <a:lnSpc>
                <a:spcPts val="1115"/>
              </a:lnSpc>
            </a:pPr>
            <a:r>
              <a:rPr lang="en-US" sz="1056" b="0" i="0" spc="0" baseline="0">
                <a:solidFill>
                  <a:srgbClr val="000000"/>
                </a:solidFill>
                <a:latin typeface="Barlow"/>
              </a:rPr>
              <a:t>organic matter in aerobic conditions.</a:t>
            </a:r>
          </a:p>
        </p:txBody>
      </p:sp>
      <p:sp>
        <p:nvSpPr>
          <p:cNvPr id="1337" name="Rectangle 1337"/>
          <p:cNvSpPr/>
          <p:nvPr/>
        </p:nvSpPr>
        <p:spPr>
          <a:xfrm>
            <a:off x="919481" y="2587118"/>
            <a:ext cx="2914498" cy="179762"/>
          </a:xfrm>
          <a:prstGeom prst="rect">
            <a:avLst/>
          </a:prstGeom>
        </p:spPr>
        <p:txBody>
          <a:bodyPr wrap="none" lIns="0" tIns="0" rIns="0" bIns="0">
            <a:spAutoFit/>
          </a:bodyPr>
          <a:lstStyle/>
          <a:p>
            <a:pPr marL="0"/>
            <a:r>
              <a:rPr lang="en-US" sz="1056" b="1" i="0" spc="0" baseline="0">
                <a:solidFill>
                  <a:srgbClr val="000000"/>
                </a:solidFill>
                <a:latin typeface="Barlow,Bold"/>
              </a:rPr>
              <a:t>CO2-e</a:t>
            </a:r>
            <a:r>
              <a:rPr lang="en-US" sz="1056" b="1" i="0" spc="0" baseline="0">
                <a:solidFill>
                  <a:srgbClr val="000000"/>
                </a:solidFill>
                <a:latin typeface="Arial"/>
              </a:rPr>
              <a:t>q</a:t>
            </a:r>
            <a:r>
              <a:rPr lang="en-US" sz="1056" b="1" i="0" spc="0" baseline="0">
                <a:solidFill>
                  <a:srgbClr val="000000"/>
                </a:solidFill>
                <a:latin typeface="Barlow,Bold"/>
              </a:rPr>
              <a:t>: </a:t>
            </a:r>
            <a:r>
              <a:rPr lang="en-US" sz="1056" b="0" i="0" spc="0" baseline="0">
                <a:solidFill>
                  <a:srgbClr val="000000"/>
                </a:solidFill>
                <a:latin typeface="Barlow"/>
              </a:rPr>
              <a:t>CO2-e</a:t>
            </a:r>
            <a:r>
              <a:rPr lang="en-US" sz="1056" b="0" i="0" spc="0" baseline="0">
                <a:solidFill>
                  <a:srgbClr val="000000"/>
                </a:solidFill>
                <a:latin typeface="Arial"/>
              </a:rPr>
              <a:t>q</a:t>
            </a:r>
            <a:r>
              <a:rPr lang="en-US" sz="1056" b="0" i="0" spc="0" baseline="0">
                <a:solidFill>
                  <a:srgbClr val="000000"/>
                </a:solidFill>
                <a:latin typeface="Barlow"/>
              </a:rPr>
              <a:t>, or carbon dio</a:t>
            </a:r>
            <a:r>
              <a:rPr lang="en-US" sz="1056" b="0" i="0" spc="0" baseline="0">
                <a:solidFill>
                  <a:srgbClr val="000000"/>
                </a:solidFill>
                <a:latin typeface="Arial"/>
              </a:rPr>
              <a:t>x</a:t>
            </a:r>
            <a:r>
              <a:rPr lang="en-US" sz="1056" b="0" i="0" spc="0" baseline="0">
                <a:solidFill>
                  <a:srgbClr val="000000"/>
                </a:solidFill>
                <a:latin typeface="Barlow"/>
              </a:rPr>
              <a:t>ide e</a:t>
            </a:r>
            <a:r>
              <a:rPr lang="en-US" sz="1056" b="0" i="0" spc="0" baseline="0">
                <a:solidFill>
                  <a:srgbClr val="000000"/>
                </a:solidFill>
                <a:latin typeface="Arial"/>
              </a:rPr>
              <a:t>q</a:t>
            </a:r>
            <a:r>
              <a:rPr lang="en-US" sz="1056" b="0" i="0" spc="0" baseline="0">
                <a:solidFill>
                  <a:srgbClr val="000000"/>
                </a:solidFill>
                <a:latin typeface="Barlow"/>
              </a:rPr>
              <a:t>uivalent is a </a:t>
            </a:r>
          </a:p>
        </p:txBody>
      </p:sp>
      <p:sp>
        <p:nvSpPr>
          <p:cNvPr id="1338" name="Rectangle 1338"/>
          <p:cNvSpPr/>
          <p:nvPr/>
        </p:nvSpPr>
        <p:spPr>
          <a:xfrm>
            <a:off x="919481" y="2731899"/>
            <a:ext cx="3379623" cy="758614"/>
          </a:xfrm>
          <a:prstGeom prst="rect">
            <a:avLst/>
          </a:prstGeom>
        </p:spPr>
        <p:txBody>
          <a:bodyPr wrap="none" lIns="0" tIns="0" rIns="0" bIns="0">
            <a:spAutoFit/>
          </a:bodyPr>
          <a:lstStyle/>
          <a:p>
            <a:pPr marL="0"/>
            <a:r>
              <a:rPr lang="en-US" sz="1056" b="0" i="0" spc="0" baseline="0">
                <a:solidFill>
                  <a:srgbClr val="000000"/>
                </a:solidFill>
                <a:latin typeface="Arial"/>
              </a:rPr>
              <a:t>q</a:t>
            </a:r>
            <a:r>
              <a:rPr lang="en-US" sz="1056" b="0" i="0" spc="0" baseline="0">
                <a:solidFill>
                  <a:srgbClr val="000000"/>
                </a:solidFill>
                <a:latin typeface="Barlow"/>
              </a:rPr>
              <a:t>uantity that is used to measure different greenhouse gas </a:t>
            </a:r>
          </a:p>
          <a:p>
            <a:pPr marL="0">
              <a:lnSpc>
                <a:spcPts val="1139"/>
              </a:lnSpc>
            </a:pPr>
            <a:r>
              <a:rPr lang="en-US" sz="1056" b="0" i="0" spc="0" baseline="0">
                <a:solidFill>
                  <a:srgbClr val="000000"/>
                </a:solidFill>
                <a:latin typeface="Barlow"/>
              </a:rPr>
              <a:t>emissions. To calculate carbon dio</a:t>
            </a:r>
            <a:r>
              <a:rPr lang="en-US" sz="1056" b="0" i="0" spc="0" baseline="0">
                <a:solidFill>
                  <a:srgbClr val="000000"/>
                </a:solidFill>
                <a:latin typeface="Arial"/>
              </a:rPr>
              <a:t>x</a:t>
            </a:r>
            <a:r>
              <a:rPr lang="en-US" sz="1056" b="0" i="0" spc="0" baseline="0">
                <a:solidFill>
                  <a:srgbClr val="000000"/>
                </a:solidFill>
                <a:latin typeface="Barlow"/>
              </a:rPr>
              <a:t>ide e</a:t>
            </a:r>
            <a:r>
              <a:rPr lang="en-US" sz="1056" b="0" i="0" spc="0" baseline="0">
                <a:solidFill>
                  <a:srgbClr val="000000"/>
                </a:solidFill>
                <a:latin typeface="Arial"/>
              </a:rPr>
              <a:t>q</a:t>
            </a:r>
            <a:r>
              <a:rPr lang="en-US" sz="1056" b="0" i="0" spc="0" baseline="0">
                <a:solidFill>
                  <a:srgbClr val="000000"/>
                </a:solidFill>
                <a:latin typeface="Barlow"/>
              </a:rPr>
              <a:t>uivalent the </a:t>
            </a:r>
          </a:p>
          <a:p>
            <a:pPr marL="0">
              <a:lnSpc>
                <a:spcPts val="1127"/>
              </a:lnSpc>
            </a:pPr>
            <a:r>
              <a:rPr lang="en-US" sz="1056" b="0" i="0" spc="0" baseline="0">
                <a:solidFill>
                  <a:srgbClr val="000000"/>
                </a:solidFill>
                <a:latin typeface="Barlow"/>
              </a:rPr>
              <a:t>greenhouse gas emissions are multiplied with their GWP </a:t>
            </a:r>
          </a:p>
          <a:p>
            <a:pPr marL="0">
              <a:lnSpc>
                <a:spcPts val="1139"/>
              </a:lnSpc>
            </a:pPr>
            <a:r>
              <a:rPr lang="en-US" sz="1056" b="0" i="0" spc="0" baseline="0">
                <a:solidFill>
                  <a:srgbClr val="000000"/>
                </a:solidFill>
                <a:latin typeface="Barlow"/>
              </a:rPr>
              <a:t>factors (global warming potential) which portrays their </a:t>
            </a:r>
          </a:p>
          <a:p>
            <a:pPr marL="0">
              <a:lnSpc>
                <a:spcPts val="1139"/>
              </a:lnSpc>
            </a:pPr>
            <a:r>
              <a:rPr lang="en-US" sz="1056" b="0" i="0" spc="0" baseline="0">
                <a:solidFill>
                  <a:srgbClr val="000000"/>
                </a:solidFill>
                <a:latin typeface="Barlow"/>
              </a:rPr>
              <a:t>effect in global warming in specific time frames.</a:t>
            </a:r>
          </a:p>
        </p:txBody>
      </p:sp>
      <p:sp>
        <p:nvSpPr>
          <p:cNvPr id="1339" name="Rectangle 1339"/>
          <p:cNvSpPr/>
          <p:nvPr/>
        </p:nvSpPr>
        <p:spPr>
          <a:xfrm>
            <a:off x="919481" y="3649346"/>
            <a:ext cx="3228448" cy="585673"/>
          </a:xfrm>
          <a:prstGeom prst="rect">
            <a:avLst/>
          </a:prstGeom>
        </p:spPr>
        <p:txBody>
          <a:bodyPr wrap="none" lIns="0" tIns="0" rIns="0" bIns="0" anchor="t">
            <a:spAutoFit/>
          </a:bodyPr>
          <a:lstStyle/>
          <a:p>
            <a:r>
              <a:rPr lang="en-US" sz="1050" b="1" i="0" spc="0" baseline="0" dirty="0">
                <a:solidFill>
                  <a:srgbClr val="000000"/>
                </a:solidFill>
                <a:latin typeface="Barlow"/>
              </a:rPr>
              <a:t>Efficiency Rating </a:t>
            </a:r>
            <a:r>
              <a:rPr lang="en-US" sz="1050" b="1" dirty="0">
                <a:solidFill>
                  <a:srgbClr val="000000"/>
                </a:solidFill>
                <a:latin typeface="Barlow"/>
              </a:rPr>
              <a:t>(E-factor</a:t>
            </a:r>
            <a:r>
              <a:rPr lang="en-US" sz="1050" b="1" i="0" spc="0" baseline="0" dirty="0">
                <a:solidFill>
                  <a:srgbClr val="000000"/>
                </a:solidFill>
                <a:latin typeface="Barlow"/>
              </a:rPr>
              <a:t>): </a:t>
            </a:r>
            <a:r>
              <a:rPr lang="en-US" sz="1050" b="0" i="0" spc="0" baseline="0" dirty="0">
                <a:solidFill>
                  <a:srgbClr val="000000"/>
                </a:solidFill>
                <a:latin typeface="Barlow"/>
              </a:rPr>
              <a:t>Calculated total energy</a:t>
            </a:r>
            <a:r>
              <a:rPr lang="en-US" sz="1050" dirty="0">
                <a:solidFill>
                  <a:srgbClr val="000000"/>
                </a:solidFill>
                <a:latin typeface="Barlow"/>
              </a:rPr>
              <a:t> </a:t>
            </a:r>
            <a:endParaRPr lang="en-US" sz="1050" b="0" i="0" spc="0" baseline="0" dirty="0">
              <a:solidFill>
                <a:srgbClr val="000000"/>
              </a:solidFill>
              <a:latin typeface="Barlow"/>
            </a:endParaRPr>
          </a:p>
          <a:p>
            <a:pPr>
              <a:lnSpc>
                <a:spcPts val="1129"/>
              </a:lnSpc>
            </a:pPr>
            <a:r>
              <a:rPr lang="en-US" sz="1050" b="0" i="0" spc="0" baseline="0" dirty="0">
                <a:solidFill>
                  <a:srgbClr val="000000"/>
                </a:solidFill>
                <a:latin typeface="Barlow"/>
              </a:rPr>
              <a:t>consumption of a building that is </a:t>
            </a:r>
            <a:r>
              <a:rPr lang="en-US" sz="1050" dirty="0">
                <a:solidFill>
                  <a:srgbClr val="000000"/>
                </a:solidFill>
                <a:latin typeface="Barlow"/>
                <a:cs typeface="Segoe UI"/>
              </a:rPr>
              <a:t>weighted </a:t>
            </a:r>
            <a:r>
              <a:rPr lang="en-US" sz="1050" b="0" i="0" spc="0" baseline="0" dirty="0">
                <a:solidFill>
                  <a:srgbClr val="000000"/>
                </a:solidFill>
                <a:latin typeface="Barlow"/>
                <a:cs typeface="Segoe UI"/>
              </a:rPr>
              <a:t>with </a:t>
            </a:r>
            <a:r>
              <a:rPr lang="en-US" sz="1050" dirty="0">
                <a:solidFill>
                  <a:srgbClr val="000000"/>
                </a:solidFill>
                <a:latin typeface="Barlow"/>
                <a:cs typeface="Segoe UI"/>
              </a:rPr>
              <a:t>a factor</a:t>
            </a:r>
          </a:p>
          <a:p>
            <a:pPr>
              <a:lnSpc>
                <a:spcPts val="1129"/>
              </a:lnSpc>
            </a:pPr>
            <a:r>
              <a:rPr lang="en-US" sz="1050" dirty="0">
                <a:solidFill>
                  <a:srgbClr val="000000"/>
                </a:solidFill>
                <a:latin typeface="Barlow"/>
                <a:cs typeface="Segoe UI"/>
              </a:rPr>
              <a:t>that varies depending on the form </a:t>
            </a:r>
            <a:r>
              <a:rPr lang="en-US" sz="1050" b="0" i="0" spc="0" baseline="0" dirty="0">
                <a:solidFill>
                  <a:srgbClr val="000000"/>
                </a:solidFill>
                <a:latin typeface="Barlow"/>
                <a:cs typeface="Segoe UI"/>
              </a:rPr>
              <a:t>of energy</a:t>
            </a:r>
            <a:r>
              <a:rPr lang="en-US" sz="1050" dirty="0">
                <a:solidFill>
                  <a:srgbClr val="000000"/>
                </a:solidFill>
                <a:latin typeface="Barlow"/>
              </a:rPr>
              <a:t> used.</a:t>
            </a:r>
          </a:p>
          <a:p>
            <a:pPr>
              <a:lnSpc>
                <a:spcPts val="1129"/>
              </a:lnSpc>
            </a:pPr>
            <a:r>
              <a:rPr lang="en-US" sz="1050" dirty="0">
                <a:solidFill>
                  <a:srgbClr val="000000"/>
                </a:solidFill>
                <a:latin typeface="Barlow"/>
              </a:rPr>
              <a:t>[</a:t>
            </a:r>
            <a:r>
              <a:rPr lang="en-US" sz="1050" b="0" i="0" spc="0" baseline="0" dirty="0">
                <a:solidFill>
                  <a:srgbClr val="000000"/>
                </a:solidFill>
                <a:latin typeface="Barlow"/>
              </a:rPr>
              <a:t>kWh/m2 per year]</a:t>
            </a:r>
            <a:endParaRPr lang="en-US" sz="1050" dirty="0">
              <a:latin typeface="Barlow"/>
            </a:endParaRPr>
          </a:p>
        </p:txBody>
      </p:sp>
      <p:sp>
        <p:nvSpPr>
          <p:cNvPr id="1340" name="Rectangle 1340"/>
          <p:cNvSpPr/>
          <p:nvPr/>
        </p:nvSpPr>
        <p:spPr>
          <a:xfrm>
            <a:off x="919482" y="4274572"/>
            <a:ext cx="3379130" cy="739561"/>
          </a:xfrm>
          <a:prstGeom prst="rect">
            <a:avLst/>
          </a:prstGeom>
        </p:spPr>
        <p:txBody>
          <a:bodyPr wrap="none" lIns="0" tIns="0" rIns="0" bIns="0" anchor="t">
            <a:spAutoFit/>
          </a:bodyPr>
          <a:lstStyle/>
          <a:p>
            <a:r>
              <a:rPr lang="en-US" sz="1050" b="1" i="0" spc="0" baseline="0" dirty="0">
                <a:solidFill>
                  <a:srgbClr val="000000"/>
                </a:solidFill>
                <a:latin typeface="Barlow,Bold"/>
              </a:rPr>
              <a:t>E</a:t>
            </a:r>
            <a:r>
              <a:rPr lang="en-US" sz="1050" b="1" i="0" spc="0" baseline="0" dirty="0">
                <a:solidFill>
                  <a:srgbClr val="000000"/>
                </a:solidFill>
                <a:latin typeface="Arial"/>
              </a:rPr>
              <a:t>c</a:t>
            </a:r>
            <a:r>
              <a:rPr lang="en-US" sz="1050" b="1" i="0" spc="0" baseline="0" dirty="0">
                <a:solidFill>
                  <a:srgbClr val="000000"/>
                </a:solidFill>
                <a:latin typeface="Barlow,Bold"/>
              </a:rPr>
              <a:t>osystem Servi</a:t>
            </a:r>
            <a:r>
              <a:rPr lang="en-US" sz="1050" b="1" i="0" spc="0" baseline="0" dirty="0">
                <a:solidFill>
                  <a:srgbClr val="000000"/>
                </a:solidFill>
                <a:latin typeface="Arial"/>
              </a:rPr>
              <a:t>c</a:t>
            </a:r>
            <a:r>
              <a:rPr lang="en-US" sz="1050" b="1" i="0" spc="0" baseline="0" dirty="0">
                <a:solidFill>
                  <a:srgbClr val="000000"/>
                </a:solidFill>
                <a:latin typeface="Barlow,Bold"/>
              </a:rPr>
              <a:t>es: </a:t>
            </a:r>
            <a:r>
              <a:rPr lang="en-US" sz="1050" b="0" i="0" spc="0" baseline="0" dirty="0">
                <a:solidFill>
                  <a:srgbClr val="000000"/>
                </a:solidFill>
                <a:latin typeface="Barlow"/>
              </a:rPr>
              <a:t>Ecosystem services mean direct</a:t>
            </a:r>
            <a:r>
              <a:rPr lang="en-US" sz="1050" dirty="0">
                <a:solidFill>
                  <a:srgbClr val="000000"/>
                </a:solidFill>
                <a:latin typeface="Barlow"/>
              </a:rPr>
              <a:t> </a:t>
            </a:r>
            <a:endParaRPr lang="en-US" sz="1056" b="0" i="0" spc="0" baseline="0">
              <a:solidFill>
                <a:srgbClr val="000000"/>
              </a:solidFill>
              <a:latin typeface="Barlow"/>
            </a:endParaRPr>
          </a:p>
          <a:p>
            <a:pPr>
              <a:lnSpc>
                <a:spcPts val="1127"/>
              </a:lnSpc>
            </a:pPr>
            <a:r>
              <a:rPr lang="en-US" sz="1050" b="0" i="0" spc="0" baseline="0" dirty="0">
                <a:solidFill>
                  <a:srgbClr val="000000"/>
                </a:solidFill>
                <a:latin typeface="Barlow"/>
              </a:rPr>
              <a:t>and indirect benefits to people and other ecosystems</a:t>
            </a:r>
            <a:r>
              <a:rPr lang="en-US" sz="1050" dirty="0">
                <a:solidFill>
                  <a:srgbClr val="000000"/>
                </a:solidFill>
                <a:latin typeface="Barlow"/>
              </a:rPr>
              <a:t> </a:t>
            </a:r>
            <a:endParaRPr lang="en-US" sz="1050" b="0" i="0" spc="0" baseline="0" dirty="0">
              <a:solidFill>
                <a:srgbClr val="000000"/>
              </a:solidFill>
              <a:latin typeface="Barlow"/>
            </a:endParaRPr>
          </a:p>
          <a:p>
            <a:pPr>
              <a:lnSpc>
                <a:spcPts val="1152"/>
              </a:lnSpc>
            </a:pPr>
            <a:r>
              <a:rPr lang="en-US" sz="1050" b="0" i="0" spc="0" baseline="0" dirty="0">
                <a:solidFill>
                  <a:srgbClr val="000000"/>
                </a:solidFill>
                <a:latin typeface="Barlow"/>
              </a:rPr>
              <a:t>caused by natural ecosystems. For e</a:t>
            </a:r>
            <a:r>
              <a:rPr lang="en-US" sz="1050" b="0" i="0" spc="0" baseline="0" dirty="0">
                <a:solidFill>
                  <a:srgbClr val="000000"/>
                </a:solidFill>
                <a:latin typeface="Arial"/>
              </a:rPr>
              <a:t>x</a:t>
            </a:r>
            <a:r>
              <a:rPr lang="en-US" sz="1050" b="0" i="0" spc="0" baseline="0" dirty="0">
                <a:solidFill>
                  <a:srgbClr val="000000"/>
                </a:solidFill>
                <a:latin typeface="Barlow"/>
              </a:rPr>
              <a:t>ample, formation of</a:t>
            </a:r>
            <a:r>
              <a:rPr lang="en-US" sz="1050" dirty="0">
                <a:solidFill>
                  <a:srgbClr val="000000"/>
                </a:solidFill>
                <a:latin typeface="Barlow"/>
              </a:rPr>
              <a:t> </a:t>
            </a:r>
            <a:endParaRPr lang="en-US" sz="1050" b="0" i="0" spc="0" baseline="0" dirty="0">
              <a:solidFill>
                <a:srgbClr val="000000"/>
              </a:solidFill>
              <a:latin typeface="Barlow"/>
            </a:endParaRPr>
          </a:p>
          <a:p>
            <a:pPr>
              <a:lnSpc>
                <a:spcPts val="1127"/>
              </a:lnSpc>
            </a:pPr>
            <a:r>
              <a:rPr lang="en-US" sz="1050" b="0" i="0" spc="0" baseline="0" dirty="0">
                <a:solidFill>
                  <a:srgbClr val="000000"/>
                </a:solidFill>
                <a:latin typeface="Barlow"/>
              </a:rPr>
              <a:t>groundwater, maintaining of biological water balance,</a:t>
            </a:r>
            <a:r>
              <a:rPr lang="en-US" sz="1050" dirty="0">
                <a:solidFill>
                  <a:srgbClr val="000000"/>
                </a:solidFill>
                <a:latin typeface="Barlow"/>
              </a:rPr>
              <a:t> </a:t>
            </a:r>
            <a:endParaRPr lang="en-US" sz="1050" b="0" i="0" spc="0" baseline="0" dirty="0">
              <a:solidFill>
                <a:srgbClr val="000000"/>
              </a:solidFill>
              <a:latin typeface="Barlow"/>
            </a:endParaRPr>
          </a:p>
          <a:p>
            <a:pPr marL="0">
              <a:lnSpc>
                <a:spcPts val="1139"/>
              </a:lnSpc>
            </a:pPr>
            <a:r>
              <a:rPr lang="en-US" sz="1050" b="0" i="0" spc="0" baseline="0" dirty="0">
                <a:solidFill>
                  <a:srgbClr val="000000"/>
                </a:solidFill>
                <a:latin typeface="Barlow"/>
              </a:rPr>
              <a:t>forest resources, carbon sink, recreation and camping.</a:t>
            </a:r>
          </a:p>
        </p:txBody>
      </p:sp>
      <p:sp>
        <p:nvSpPr>
          <p:cNvPr id="1341" name="Rectangle 1341"/>
          <p:cNvSpPr/>
          <p:nvPr/>
        </p:nvSpPr>
        <p:spPr>
          <a:xfrm>
            <a:off x="919482" y="5192275"/>
            <a:ext cx="3005631" cy="161583"/>
          </a:xfrm>
          <a:prstGeom prst="rect">
            <a:avLst/>
          </a:prstGeom>
        </p:spPr>
        <p:txBody>
          <a:bodyPr wrap="none" lIns="0" tIns="0" rIns="0" bIns="0" anchor="t">
            <a:spAutoFit/>
          </a:bodyPr>
          <a:lstStyle/>
          <a:p>
            <a:r>
              <a:rPr lang="en-US" sz="1050" b="1" dirty="0">
                <a:solidFill>
                  <a:srgbClr val="000000"/>
                </a:solidFill>
                <a:latin typeface="Barlow,Bold"/>
              </a:rPr>
              <a:t>E</a:t>
            </a:r>
            <a:r>
              <a:rPr lang="en-US" sz="1050" b="1" dirty="0">
                <a:solidFill>
                  <a:srgbClr val="000000"/>
                </a:solidFill>
                <a:latin typeface="Arial"/>
              </a:rPr>
              <a:t>c</a:t>
            </a:r>
            <a:r>
              <a:rPr lang="en-US" sz="1050" b="1" dirty="0">
                <a:solidFill>
                  <a:srgbClr val="000000"/>
                </a:solidFill>
                <a:latin typeface="Barlow,Bold"/>
              </a:rPr>
              <a:t>o-effi</a:t>
            </a:r>
            <a:r>
              <a:rPr lang="en-US" sz="1050" b="1" dirty="0">
                <a:solidFill>
                  <a:srgbClr val="000000"/>
                </a:solidFill>
                <a:latin typeface="Arial"/>
              </a:rPr>
              <a:t>c</a:t>
            </a:r>
            <a:r>
              <a:rPr lang="en-US" sz="1050" b="1" dirty="0">
                <a:solidFill>
                  <a:srgbClr val="000000"/>
                </a:solidFill>
                <a:latin typeface="Barlow,Bold"/>
              </a:rPr>
              <a:t>ien</a:t>
            </a:r>
            <a:r>
              <a:rPr lang="en-US" sz="1050" b="1" dirty="0">
                <a:solidFill>
                  <a:srgbClr val="000000"/>
                </a:solidFill>
                <a:latin typeface="Arial"/>
              </a:rPr>
              <a:t>c</a:t>
            </a:r>
            <a:r>
              <a:rPr lang="en-US" sz="1050" b="1" dirty="0">
                <a:solidFill>
                  <a:srgbClr val="000000"/>
                </a:solidFill>
                <a:latin typeface="Barlow,Bold"/>
              </a:rPr>
              <a:t>y</a:t>
            </a:r>
            <a:r>
              <a:rPr lang="en-US" sz="1050" b="1" i="0" spc="0" baseline="0" dirty="0">
                <a:solidFill>
                  <a:srgbClr val="000000"/>
                </a:solidFill>
                <a:latin typeface="Barlow,Bold"/>
              </a:rPr>
              <a:t>: </a:t>
            </a:r>
            <a:r>
              <a:rPr lang="en-US" sz="1050" dirty="0">
                <a:solidFill>
                  <a:srgbClr val="000000"/>
                </a:solidFill>
                <a:latin typeface="Barlow"/>
              </a:rPr>
              <a:t>Eco-efficiency</a:t>
            </a:r>
            <a:r>
              <a:rPr lang="en-US" sz="1050" b="0" i="0" spc="0" baseline="0" dirty="0">
                <a:solidFill>
                  <a:srgbClr val="000000"/>
                </a:solidFill>
                <a:latin typeface="Barlow"/>
              </a:rPr>
              <a:t> means activity that</a:t>
            </a:r>
            <a:r>
              <a:rPr lang="en-US" sz="1050" dirty="0">
                <a:solidFill>
                  <a:srgbClr val="000000"/>
                </a:solidFill>
                <a:latin typeface="Barlow"/>
              </a:rPr>
              <a:t> </a:t>
            </a:r>
            <a:endParaRPr lang="en-US" sz="1056" b="0" i="0" spc="0" baseline="0" dirty="0">
              <a:solidFill>
                <a:srgbClr val="000000"/>
              </a:solidFill>
              <a:latin typeface="Barlow"/>
            </a:endParaRPr>
          </a:p>
        </p:txBody>
      </p:sp>
      <p:sp>
        <p:nvSpPr>
          <p:cNvPr id="1342" name="Rectangle 1342"/>
          <p:cNvSpPr/>
          <p:nvPr/>
        </p:nvSpPr>
        <p:spPr>
          <a:xfrm>
            <a:off x="919483" y="5371891"/>
            <a:ext cx="3310202" cy="444609"/>
          </a:xfrm>
          <a:prstGeom prst="rect">
            <a:avLst/>
          </a:prstGeom>
        </p:spPr>
        <p:txBody>
          <a:bodyPr wrap="none" lIns="0" tIns="0" rIns="0" bIns="0" anchor="t">
            <a:spAutoFit/>
          </a:bodyPr>
          <a:lstStyle/>
          <a:p>
            <a:r>
              <a:rPr lang="en-US" sz="1050" b="0" i="0" spc="0" baseline="0" dirty="0">
                <a:solidFill>
                  <a:srgbClr val="000000"/>
                </a:solidFill>
                <a:latin typeface="Barlow"/>
              </a:rPr>
              <a:t>pursues the production of more services and well-being</a:t>
            </a:r>
            <a:r>
              <a:rPr lang="en-US" sz="1050" dirty="0">
                <a:solidFill>
                  <a:srgbClr val="000000"/>
                </a:solidFill>
                <a:latin typeface="Barlow"/>
              </a:rPr>
              <a:t> </a:t>
            </a:r>
            <a:endParaRPr lang="en-US" sz="1056" b="0" i="0" spc="0" baseline="0">
              <a:solidFill>
                <a:srgbClr val="000000"/>
              </a:solidFill>
              <a:latin typeface="Barlow"/>
            </a:endParaRPr>
          </a:p>
          <a:p>
            <a:pPr>
              <a:lnSpc>
                <a:spcPts val="1127"/>
              </a:lnSpc>
            </a:pPr>
            <a:r>
              <a:rPr lang="en-US" sz="1050" b="0" i="0" spc="0" baseline="0" dirty="0">
                <a:solidFill>
                  <a:srgbClr val="000000"/>
                </a:solidFill>
                <a:latin typeface="Barlow"/>
              </a:rPr>
              <a:t>with less consumption of natural resources. Production</a:t>
            </a:r>
            <a:r>
              <a:rPr lang="en-US" sz="1050" dirty="0">
                <a:solidFill>
                  <a:srgbClr val="000000"/>
                </a:solidFill>
                <a:latin typeface="Barlow"/>
              </a:rPr>
              <a:t> </a:t>
            </a:r>
            <a:endParaRPr lang="en-US" sz="1050" b="0" i="0" spc="0" baseline="0" dirty="0">
              <a:solidFill>
                <a:srgbClr val="000000"/>
              </a:solidFill>
              <a:latin typeface="Barlow"/>
            </a:endParaRPr>
          </a:p>
          <a:p>
            <a:pPr>
              <a:lnSpc>
                <a:spcPts val="1127"/>
              </a:lnSpc>
            </a:pPr>
            <a:r>
              <a:rPr lang="en-US" sz="1050" b="0" i="0" spc="0" baseline="0" dirty="0">
                <a:solidFill>
                  <a:srgbClr val="000000"/>
                </a:solidFill>
                <a:latin typeface="Barlow"/>
              </a:rPr>
              <a:t>and consumption is </a:t>
            </a:r>
            <a:r>
              <a:rPr lang="en-US" sz="1050" dirty="0">
                <a:solidFill>
                  <a:srgbClr val="000000"/>
                </a:solidFill>
                <a:latin typeface="Barlow"/>
              </a:rPr>
              <a:t>eco-efficient </a:t>
            </a:r>
            <a:r>
              <a:rPr lang="en-US" sz="1050" b="0" i="0" spc="0" baseline="0" dirty="0">
                <a:solidFill>
                  <a:srgbClr val="000000"/>
                </a:solidFill>
                <a:latin typeface="Barlow"/>
              </a:rPr>
              <a:t>when the least amount</a:t>
            </a:r>
            <a:r>
              <a:rPr lang="en-US" sz="1050" dirty="0">
                <a:solidFill>
                  <a:srgbClr val="000000"/>
                </a:solidFill>
                <a:latin typeface="Barlow"/>
              </a:rPr>
              <a:t> </a:t>
            </a:r>
            <a:endParaRPr lang="en-US" sz="1050" b="0" i="0" spc="0" baseline="0" dirty="0">
              <a:solidFill>
                <a:srgbClr val="000000"/>
              </a:solidFill>
              <a:latin typeface="Barlow"/>
            </a:endParaRPr>
          </a:p>
        </p:txBody>
      </p:sp>
      <p:sp>
        <p:nvSpPr>
          <p:cNvPr id="1343" name="Rectangle 1343"/>
          <p:cNvSpPr/>
          <p:nvPr/>
        </p:nvSpPr>
        <p:spPr>
          <a:xfrm>
            <a:off x="919483" y="5801659"/>
            <a:ext cx="3436838" cy="444609"/>
          </a:xfrm>
          <a:prstGeom prst="rect">
            <a:avLst/>
          </a:prstGeom>
        </p:spPr>
        <p:txBody>
          <a:bodyPr wrap="none" lIns="0" tIns="0" rIns="0" bIns="0" anchor="t">
            <a:spAutoFit/>
          </a:bodyPr>
          <a:lstStyle/>
          <a:p>
            <a:r>
              <a:rPr lang="en-US" sz="1050" b="0" i="0" spc="0" baseline="0" dirty="0">
                <a:solidFill>
                  <a:srgbClr val="000000"/>
                </a:solidFill>
                <a:latin typeface="Barlow"/>
              </a:rPr>
              <a:t>of material and energy consumption produces the largest</a:t>
            </a:r>
            <a:r>
              <a:rPr lang="en-US" sz="1050" dirty="0">
                <a:solidFill>
                  <a:srgbClr val="000000"/>
                </a:solidFill>
                <a:latin typeface="Barlow"/>
              </a:rPr>
              <a:t> </a:t>
            </a:r>
            <a:endParaRPr lang="en-US" sz="1056" b="0" i="0" spc="0" baseline="0">
              <a:solidFill>
                <a:srgbClr val="000000"/>
              </a:solidFill>
              <a:latin typeface="Barlow"/>
            </a:endParaRPr>
          </a:p>
          <a:p>
            <a:pPr>
              <a:lnSpc>
                <a:spcPts val="1140"/>
              </a:lnSpc>
            </a:pPr>
            <a:r>
              <a:rPr lang="en-US" sz="1050" b="0" i="0" spc="0" baseline="0" dirty="0">
                <a:solidFill>
                  <a:srgbClr val="000000"/>
                </a:solidFill>
                <a:latin typeface="Barlow"/>
              </a:rPr>
              <a:t>amount of output</a:t>
            </a:r>
            <a:r>
              <a:rPr lang="en-US" sz="1050" b="0" i="0" spc="0" baseline="0" dirty="0">
                <a:solidFill>
                  <a:srgbClr val="000000"/>
                </a:solidFill>
                <a:latin typeface="Arial"/>
              </a:rPr>
              <a:t>;</a:t>
            </a:r>
            <a:r>
              <a:rPr lang="en-US" sz="1050" b="0" i="0" spc="0" baseline="0" dirty="0">
                <a:solidFill>
                  <a:srgbClr val="000000"/>
                </a:solidFill>
                <a:latin typeface="Barlow"/>
              </a:rPr>
              <a:t> resource consumption is </a:t>
            </a:r>
            <a:r>
              <a:rPr lang="en-US" sz="1050" dirty="0" err="1">
                <a:solidFill>
                  <a:srgbClr val="000000"/>
                </a:solidFill>
                <a:latin typeface="Barlow"/>
              </a:rPr>
              <a:t>minimised</a:t>
            </a:r>
            <a:r>
              <a:rPr lang="en-US" sz="1050" dirty="0">
                <a:solidFill>
                  <a:srgbClr val="000000"/>
                </a:solidFill>
                <a:latin typeface="Barlow"/>
              </a:rPr>
              <a:t> </a:t>
            </a:r>
            <a:r>
              <a:rPr lang="en-US" sz="1050" b="0" i="0" spc="0" baseline="0" dirty="0">
                <a:solidFill>
                  <a:srgbClr val="000000"/>
                </a:solidFill>
                <a:latin typeface="Barlow"/>
              </a:rPr>
              <a:t>per</a:t>
            </a:r>
            <a:r>
              <a:rPr lang="en-US" sz="1050" dirty="0">
                <a:solidFill>
                  <a:srgbClr val="000000"/>
                </a:solidFill>
                <a:latin typeface="Barlow"/>
              </a:rPr>
              <a:t> </a:t>
            </a:r>
            <a:endParaRPr lang="en-US" sz="1050" b="0" i="0" spc="0" baseline="0" dirty="0">
              <a:solidFill>
                <a:srgbClr val="000000"/>
              </a:solidFill>
              <a:latin typeface="Barlow"/>
            </a:endParaRPr>
          </a:p>
          <a:p>
            <a:pPr marL="0">
              <a:lnSpc>
                <a:spcPts val="1137"/>
              </a:lnSpc>
            </a:pPr>
            <a:r>
              <a:rPr lang="en-US" sz="1050" b="0" i="0" spc="0" baseline="0" dirty="0">
                <a:solidFill>
                  <a:srgbClr val="000000"/>
                </a:solidFill>
                <a:latin typeface="Barlow"/>
              </a:rPr>
              <a:t>production unit.</a:t>
            </a:r>
          </a:p>
        </p:txBody>
      </p:sp>
      <p:sp>
        <p:nvSpPr>
          <p:cNvPr id="1344" name="Rectangle 1344"/>
          <p:cNvSpPr/>
          <p:nvPr/>
        </p:nvSpPr>
        <p:spPr>
          <a:xfrm>
            <a:off x="4413630" y="1729513"/>
            <a:ext cx="3317799" cy="501363"/>
          </a:xfrm>
          <a:prstGeom prst="rect">
            <a:avLst/>
          </a:prstGeom>
        </p:spPr>
        <p:txBody>
          <a:bodyPr wrap="none" lIns="0" tIns="0" rIns="0" bIns="0">
            <a:spAutoFit/>
          </a:bodyPr>
          <a:lstStyle/>
          <a:p>
            <a:pPr marL="0"/>
            <a:r>
              <a:rPr lang="en-US" sz="1056" b="1" i="0" spc="0" baseline="0">
                <a:solidFill>
                  <a:srgbClr val="000000"/>
                </a:solidFill>
                <a:latin typeface="Barlow,Bold"/>
              </a:rPr>
              <a:t>Energy effi</a:t>
            </a:r>
            <a:r>
              <a:rPr lang="en-US" sz="1056" b="1" i="0" spc="0" baseline="0">
                <a:solidFill>
                  <a:srgbClr val="000000"/>
                </a:solidFill>
                <a:latin typeface="Arial"/>
              </a:rPr>
              <a:t>c</a:t>
            </a:r>
            <a:r>
              <a:rPr lang="en-US" sz="1056" b="1" i="0" spc="0" baseline="0">
                <a:solidFill>
                  <a:srgbClr val="000000"/>
                </a:solidFill>
                <a:latin typeface="Barlow,Bold"/>
              </a:rPr>
              <a:t>ien</a:t>
            </a:r>
            <a:r>
              <a:rPr lang="en-US" sz="1056" b="1" i="0" spc="0" baseline="0">
                <a:solidFill>
                  <a:srgbClr val="000000"/>
                </a:solidFill>
                <a:latin typeface="Arial"/>
              </a:rPr>
              <a:t>c</a:t>
            </a:r>
            <a:r>
              <a:rPr lang="en-US" sz="1056" b="1" i="0" spc="0" baseline="0">
                <a:solidFill>
                  <a:srgbClr val="000000"/>
                </a:solidFill>
                <a:latin typeface="Barlow,Bold"/>
              </a:rPr>
              <a:t>y: </a:t>
            </a:r>
            <a:r>
              <a:rPr lang="en-US" sz="1056" b="0" i="0" spc="0" baseline="0">
                <a:solidFill>
                  <a:srgbClr val="000000"/>
                </a:solidFill>
                <a:latin typeface="Barlow"/>
              </a:rPr>
              <a:t>Energy efficiency is promoting the </a:t>
            </a:r>
          </a:p>
          <a:p>
            <a:pPr marL="2">
              <a:lnSpc>
                <a:spcPts val="1254"/>
              </a:lnSpc>
            </a:pPr>
            <a:r>
              <a:rPr lang="en-US" sz="1056" b="0" i="0" spc="0" baseline="0">
                <a:solidFill>
                  <a:srgbClr val="000000"/>
                </a:solidFill>
                <a:latin typeface="Barlow"/>
              </a:rPr>
              <a:t>efficiency of energy consumption so that consumption is </a:t>
            </a:r>
          </a:p>
          <a:p>
            <a:pPr marL="2">
              <a:lnSpc>
                <a:spcPts val="1267"/>
              </a:lnSpc>
            </a:pPr>
            <a:r>
              <a:rPr lang="en-US" sz="1056" b="0" i="0" spc="0" baseline="0">
                <a:solidFill>
                  <a:srgbClr val="000000"/>
                </a:solidFill>
                <a:latin typeface="Barlow"/>
              </a:rPr>
              <a:t>reduced.</a:t>
            </a:r>
          </a:p>
        </p:txBody>
      </p:sp>
      <p:sp>
        <p:nvSpPr>
          <p:cNvPr id="1345" name="Rectangle 1345"/>
          <p:cNvSpPr/>
          <p:nvPr/>
        </p:nvSpPr>
        <p:spPr>
          <a:xfrm>
            <a:off x="4413632" y="2423024"/>
            <a:ext cx="3375924" cy="981807"/>
          </a:xfrm>
          <a:prstGeom prst="rect">
            <a:avLst/>
          </a:prstGeom>
        </p:spPr>
        <p:txBody>
          <a:bodyPr wrap="none" lIns="0" tIns="0" rIns="0" bIns="0" anchor="t">
            <a:spAutoFit/>
          </a:bodyPr>
          <a:lstStyle/>
          <a:p>
            <a:r>
              <a:rPr lang="en-US" sz="1050" b="1" i="0" spc="0" baseline="0">
                <a:solidFill>
                  <a:srgbClr val="000000"/>
                </a:solidFill>
                <a:latin typeface="Barlow,Bold"/>
              </a:rPr>
              <a:t>Climate </a:t>
            </a:r>
            <a:r>
              <a:rPr lang="en-US" sz="1050" b="1">
                <a:solidFill>
                  <a:srgbClr val="000000"/>
                </a:solidFill>
                <a:latin typeface="Barlow,Bold"/>
              </a:rPr>
              <a:t>proof </a:t>
            </a:r>
            <a:r>
              <a:rPr lang="en-US" sz="1050" b="1" i="0" spc="0" baseline="0">
                <a:solidFill>
                  <a:srgbClr val="000000"/>
                </a:solidFill>
                <a:latin typeface="Barlow,Bold"/>
              </a:rPr>
              <a:t>planning</a:t>
            </a:r>
            <a:r>
              <a:rPr lang="en-US" sz="1050" b="0" i="0" spc="0" baseline="0">
                <a:solidFill>
                  <a:srgbClr val="000000"/>
                </a:solidFill>
                <a:latin typeface="Barlow"/>
              </a:rPr>
              <a:t>: focuses on </a:t>
            </a:r>
            <a:r>
              <a:rPr lang="en-US" sz="1050">
                <a:solidFill>
                  <a:srgbClr val="000000"/>
                </a:solidFill>
                <a:latin typeface="Barlow"/>
              </a:rPr>
              <a:t>mitigating of </a:t>
            </a:r>
            <a:r>
              <a:rPr lang="en-US" sz="1050" b="0" i="0" spc="0" baseline="0">
                <a:solidFill>
                  <a:srgbClr val="000000"/>
                </a:solidFill>
                <a:latin typeface="Barlow"/>
              </a:rPr>
              <a:t>and</a:t>
            </a:r>
            <a:r>
              <a:rPr lang="en-US" sz="1050">
                <a:solidFill>
                  <a:srgbClr val="000000"/>
                </a:solidFill>
                <a:latin typeface="Barlow"/>
              </a:rPr>
              <a:t> </a:t>
            </a:r>
            <a:endParaRPr lang="fi-FI"/>
          </a:p>
          <a:p>
            <a:pPr>
              <a:lnSpc>
                <a:spcPts val="1270"/>
              </a:lnSpc>
            </a:pPr>
            <a:r>
              <a:rPr lang="en-US" sz="1050">
                <a:solidFill>
                  <a:srgbClr val="000000"/>
                </a:solidFill>
                <a:latin typeface="Barlow"/>
              </a:rPr>
              <a:t>adaptation </a:t>
            </a:r>
            <a:r>
              <a:rPr lang="en-US" sz="1050" b="0" i="0" spc="0" baseline="0">
                <a:solidFill>
                  <a:srgbClr val="000000"/>
                </a:solidFill>
                <a:latin typeface="Barlow"/>
              </a:rPr>
              <a:t>to climate change. Planning considers the</a:t>
            </a:r>
            <a:r>
              <a:rPr lang="en-US" sz="1050">
                <a:solidFill>
                  <a:srgbClr val="000000"/>
                </a:solidFill>
                <a:latin typeface="Barlow"/>
              </a:rPr>
              <a:t> </a:t>
            </a:r>
            <a:endParaRPr lang="en-US" sz="1050" b="0" i="0" spc="0" baseline="0">
              <a:solidFill>
                <a:srgbClr val="000000"/>
              </a:solidFill>
              <a:latin typeface="Barlow"/>
            </a:endParaRPr>
          </a:p>
          <a:p>
            <a:pPr marL="1">
              <a:lnSpc>
                <a:spcPts val="1270"/>
              </a:lnSpc>
            </a:pPr>
            <a:r>
              <a:rPr lang="en-US" sz="1058" b="0" i="0" spc="0" baseline="0">
                <a:solidFill>
                  <a:srgbClr val="000000"/>
                </a:solidFill>
                <a:latin typeface="Barlow"/>
              </a:rPr>
              <a:t>development of population density, regional growth, land </a:t>
            </a:r>
          </a:p>
          <a:p>
            <a:pPr marL="1">
              <a:lnSpc>
                <a:spcPts val="1282"/>
              </a:lnSpc>
            </a:pPr>
            <a:r>
              <a:rPr lang="en-US" sz="1058" b="0" i="0" spc="0" baseline="0">
                <a:solidFill>
                  <a:srgbClr val="000000"/>
                </a:solidFill>
                <a:latin typeface="Barlow"/>
              </a:rPr>
              <a:t>use, and building features and e</a:t>
            </a:r>
            <a:r>
              <a:rPr lang="en-US" sz="1058" b="0" i="0" spc="0" baseline="0">
                <a:solidFill>
                  <a:srgbClr val="000000"/>
                </a:solidFill>
                <a:latin typeface="Arial"/>
              </a:rPr>
              <a:t>x</a:t>
            </a:r>
            <a:r>
              <a:rPr lang="en-US" sz="1058" b="0" i="0" spc="0" baseline="0">
                <a:solidFill>
                  <a:srgbClr val="000000"/>
                </a:solidFill>
                <a:latin typeface="Barlow"/>
              </a:rPr>
              <a:t>amines the immaterial </a:t>
            </a:r>
          </a:p>
          <a:p>
            <a:pPr marL="0">
              <a:lnSpc>
                <a:spcPts val="1257"/>
              </a:lnSpc>
            </a:pPr>
            <a:r>
              <a:rPr lang="en-US" sz="1058" b="0" i="0" spc="0" baseline="0">
                <a:solidFill>
                  <a:srgbClr val="000000"/>
                </a:solidFill>
                <a:latin typeface="Barlow"/>
              </a:rPr>
              <a:t>and material benefits offered by ecosystem services to </a:t>
            </a:r>
          </a:p>
          <a:p>
            <a:pPr marL="0">
              <a:lnSpc>
                <a:spcPts val="1270"/>
              </a:lnSpc>
            </a:pPr>
            <a:r>
              <a:rPr lang="en-US" sz="1058" b="0" i="0" spc="0" baseline="0">
                <a:solidFill>
                  <a:srgbClr val="000000"/>
                </a:solidFill>
                <a:latin typeface="Barlow"/>
              </a:rPr>
              <a:t>control weather and climate risks among other things.</a:t>
            </a:r>
            <a:r>
              <a:rPr lang="en-US" sz="1054" b="0" i="0" spc="0" baseline="33620">
                <a:solidFill>
                  <a:srgbClr val="000000"/>
                </a:solidFill>
                <a:latin typeface="Barlow"/>
              </a:rPr>
              <a:t>1</a:t>
            </a:r>
          </a:p>
        </p:txBody>
      </p:sp>
      <p:sp>
        <p:nvSpPr>
          <p:cNvPr id="1346" name="Rectangle 1346"/>
          <p:cNvSpPr/>
          <p:nvPr/>
        </p:nvSpPr>
        <p:spPr>
          <a:xfrm>
            <a:off x="4413632" y="3606227"/>
            <a:ext cx="3396764" cy="814710"/>
          </a:xfrm>
          <a:prstGeom prst="rect">
            <a:avLst/>
          </a:prstGeom>
        </p:spPr>
        <p:txBody>
          <a:bodyPr wrap="none" lIns="0" tIns="0" rIns="0" bIns="0" anchor="t">
            <a:spAutoFit/>
          </a:bodyPr>
          <a:lstStyle/>
          <a:p>
            <a:r>
              <a:rPr lang="en-US" sz="1050" b="1" i="0" spc="0" baseline="0" dirty="0">
                <a:solidFill>
                  <a:srgbClr val="000000"/>
                </a:solidFill>
                <a:latin typeface="Barlow"/>
              </a:rPr>
              <a:t>Sharing economy: </a:t>
            </a:r>
            <a:r>
              <a:rPr lang="en-US" sz="1050" b="0" i="0" spc="0" baseline="0" dirty="0">
                <a:solidFill>
                  <a:srgbClr val="000000"/>
                </a:solidFill>
                <a:latin typeface="Barlow"/>
              </a:rPr>
              <a:t>Forms of joint </a:t>
            </a:r>
            <a:r>
              <a:rPr lang="en-US" sz="1050" dirty="0">
                <a:solidFill>
                  <a:srgbClr val="000000"/>
                </a:solidFill>
                <a:latin typeface="Barlow"/>
              </a:rPr>
              <a:t>use </a:t>
            </a:r>
            <a:r>
              <a:rPr lang="en-US" sz="1050" b="0" i="0" spc="0" baseline="0" dirty="0">
                <a:solidFill>
                  <a:srgbClr val="000000"/>
                </a:solidFill>
                <a:latin typeface="Barlow"/>
              </a:rPr>
              <a:t>that </a:t>
            </a:r>
            <a:r>
              <a:rPr lang="en-US" sz="1050" dirty="0" err="1">
                <a:solidFill>
                  <a:srgbClr val="000000"/>
                </a:solidFill>
                <a:latin typeface="Barlow"/>
              </a:rPr>
              <a:t>utilises</a:t>
            </a:r>
            <a:r>
              <a:rPr lang="en-US" sz="1050" dirty="0">
                <a:solidFill>
                  <a:srgbClr val="000000"/>
                </a:solidFill>
                <a:latin typeface="Barlow"/>
              </a:rPr>
              <a:t> </a:t>
            </a:r>
            <a:endParaRPr lang="en-US" sz="1050" b="0" i="0" spc="0" baseline="0" dirty="0">
              <a:solidFill>
                <a:srgbClr val="000000"/>
              </a:solidFill>
              <a:latin typeface="Barlow"/>
            </a:endParaRPr>
          </a:p>
          <a:p>
            <a:pPr>
              <a:lnSpc>
                <a:spcPts val="1254"/>
              </a:lnSpc>
            </a:pPr>
            <a:r>
              <a:rPr lang="en-US" sz="1050" b="0" i="0" spc="0" baseline="0" dirty="0">
                <a:solidFill>
                  <a:srgbClr val="000000"/>
                </a:solidFill>
                <a:latin typeface="Barlow"/>
              </a:rPr>
              <a:t>sharing platforms in temporary use of items and services.</a:t>
            </a:r>
            <a:r>
              <a:rPr lang="en-US" sz="1050" dirty="0">
                <a:solidFill>
                  <a:srgbClr val="000000"/>
                </a:solidFill>
                <a:latin typeface="Barlow"/>
              </a:rPr>
              <a:t> </a:t>
            </a:r>
            <a:endParaRPr lang="en-US" sz="1050" b="0" i="0" spc="0" baseline="0" dirty="0">
              <a:solidFill>
                <a:srgbClr val="000000"/>
              </a:solidFill>
              <a:latin typeface="Barlow"/>
            </a:endParaRPr>
          </a:p>
          <a:p>
            <a:pPr>
              <a:lnSpc>
                <a:spcPts val="1279"/>
              </a:lnSpc>
            </a:pPr>
            <a:r>
              <a:rPr lang="en-US" sz="1050" b="0" i="0" spc="0" baseline="0" dirty="0">
                <a:solidFill>
                  <a:srgbClr val="000000"/>
                </a:solidFill>
                <a:latin typeface="Barlow"/>
              </a:rPr>
              <a:t>Sharing economy promotes borrowing, exchanging,</a:t>
            </a:r>
            <a:r>
              <a:rPr lang="en-US" sz="1050" dirty="0">
                <a:solidFill>
                  <a:srgbClr val="000000"/>
                </a:solidFill>
                <a:latin typeface="Barlow"/>
              </a:rPr>
              <a:t> </a:t>
            </a:r>
            <a:endParaRPr lang="en-US" sz="1050" b="0" i="0" spc="0" baseline="0" dirty="0">
              <a:solidFill>
                <a:srgbClr val="000000"/>
              </a:solidFill>
              <a:latin typeface="Barlow"/>
            </a:endParaRPr>
          </a:p>
          <a:p>
            <a:pPr>
              <a:lnSpc>
                <a:spcPts val="1254"/>
              </a:lnSpc>
            </a:pPr>
            <a:r>
              <a:rPr lang="en-US" sz="1050" b="0" i="0" spc="0" baseline="0" dirty="0">
                <a:solidFill>
                  <a:srgbClr val="000000"/>
                </a:solidFill>
                <a:latin typeface="Barlow"/>
              </a:rPr>
              <a:t>renting, recycling, and joint use of items and immaterial</a:t>
            </a:r>
            <a:r>
              <a:rPr lang="en-US" sz="1050" dirty="0">
                <a:solidFill>
                  <a:srgbClr val="000000"/>
                </a:solidFill>
                <a:latin typeface="Barlow"/>
              </a:rPr>
              <a:t> </a:t>
            </a:r>
            <a:endParaRPr lang="en-US" sz="1050" b="0" i="0" spc="0" baseline="0" dirty="0">
              <a:solidFill>
                <a:srgbClr val="000000"/>
              </a:solidFill>
              <a:latin typeface="Barlow"/>
            </a:endParaRPr>
          </a:p>
          <a:p>
            <a:pPr marL="0">
              <a:lnSpc>
                <a:spcPts val="1267"/>
              </a:lnSpc>
            </a:pPr>
            <a:r>
              <a:rPr lang="en-US" sz="1050" b="0" i="0" spc="0" baseline="0" dirty="0">
                <a:solidFill>
                  <a:srgbClr val="000000"/>
                </a:solidFill>
                <a:latin typeface="Barlow"/>
              </a:rPr>
              <a:t>services instead of production, sale and ownership.</a:t>
            </a:r>
            <a:r>
              <a:rPr lang="en-US" sz="1050" b="0" i="0" spc="0" baseline="33620" dirty="0">
                <a:solidFill>
                  <a:srgbClr val="000000"/>
                </a:solidFill>
                <a:latin typeface="Barlow"/>
              </a:rPr>
              <a:t>2</a:t>
            </a:r>
          </a:p>
        </p:txBody>
      </p:sp>
      <p:sp>
        <p:nvSpPr>
          <p:cNvPr id="1347" name="Rectangle 1347"/>
          <p:cNvSpPr/>
          <p:nvPr/>
        </p:nvSpPr>
        <p:spPr>
          <a:xfrm>
            <a:off x="4413632" y="4541049"/>
            <a:ext cx="3324628" cy="1148135"/>
          </a:xfrm>
          <a:prstGeom prst="rect">
            <a:avLst/>
          </a:prstGeom>
        </p:spPr>
        <p:txBody>
          <a:bodyPr wrap="none" lIns="0" tIns="0" rIns="0" bIns="0" anchor="t">
            <a:spAutoFit/>
          </a:bodyPr>
          <a:lstStyle/>
          <a:p>
            <a:r>
              <a:rPr lang="en-US" sz="1050" b="1" i="0" spc="0" baseline="0" dirty="0">
                <a:solidFill>
                  <a:srgbClr val="000000"/>
                </a:solidFill>
                <a:latin typeface="Barlow"/>
              </a:rPr>
              <a:t>Circular economy: </a:t>
            </a:r>
            <a:r>
              <a:rPr lang="en-US" sz="1050" b="0" i="0" spc="0" baseline="0" dirty="0">
                <a:solidFill>
                  <a:srgbClr val="000000"/>
                </a:solidFill>
                <a:latin typeface="Barlow"/>
              </a:rPr>
              <a:t>Oulu follows the </a:t>
            </a:r>
            <a:r>
              <a:rPr lang="en-US" sz="1050" dirty="0">
                <a:solidFill>
                  <a:srgbClr val="000000"/>
                </a:solidFill>
                <a:latin typeface="Barlow"/>
              </a:rPr>
              <a:t>principles </a:t>
            </a:r>
            <a:r>
              <a:rPr lang="en-US" sz="1050" b="0" i="0" spc="0" baseline="0" dirty="0">
                <a:solidFill>
                  <a:srgbClr val="000000"/>
                </a:solidFill>
                <a:latin typeface="Barlow"/>
              </a:rPr>
              <a:t>of circular</a:t>
            </a:r>
            <a:r>
              <a:rPr lang="en-US" sz="1050" dirty="0">
                <a:solidFill>
                  <a:srgbClr val="000000"/>
                </a:solidFill>
                <a:latin typeface="Barlow"/>
              </a:rPr>
              <a:t> </a:t>
            </a:r>
            <a:endParaRPr lang="en-US" sz="1050" b="0" i="0" spc="0" baseline="0" dirty="0">
              <a:solidFill>
                <a:srgbClr val="000000"/>
              </a:solidFill>
              <a:latin typeface="Barlow"/>
            </a:endParaRPr>
          </a:p>
          <a:p>
            <a:pPr>
              <a:lnSpc>
                <a:spcPts val="1254"/>
              </a:lnSpc>
            </a:pPr>
            <a:r>
              <a:rPr lang="en-US" sz="1050" b="0" i="0" spc="0" baseline="0" dirty="0">
                <a:solidFill>
                  <a:srgbClr val="000000"/>
                </a:solidFill>
                <a:latin typeface="Barlow"/>
              </a:rPr>
              <a:t>economy, creating new business operation and</a:t>
            </a:r>
            <a:r>
              <a:rPr lang="en-US" sz="1050" dirty="0">
                <a:solidFill>
                  <a:srgbClr val="000000"/>
                </a:solidFill>
                <a:latin typeface="Barlow"/>
              </a:rPr>
              <a:t> </a:t>
            </a:r>
            <a:endParaRPr lang="en-US" sz="1050" b="0" i="0" spc="0" baseline="0" dirty="0">
              <a:solidFill>
                <a:srgbClr val="000000"/>
              </a:solidFill>
              <a:latin typeface="Barlow"/>
            </a:endParaRPr>
          </a:p>
          <a:p>
            <a:pPr>
              <a:lnSpc>
                <a:spcPts val="1279"/>
              </a:lnSpc>
            </a:pPr>
            <a:r>
              <a:rPr lang="en-US" sz="1050" b="0" i="0" spc="0" baseline="0" dirty="0">
                <a:solidFill>
                  <a:srgbClr val="000000"/>
                </a:solidFill>
                <a:latin typeface="Barlow"/>
              </a:rPr>
              <a:t>cooperation. In circular economy, material is utilized</a:t>
            </a:r>
            <a:r>
              <a:rPr lang="en-US" sz="1050" dirty="0">
                <a:solidFill>
                  <a:srgbClr val="000000"/>
                </a:solidFill>
                <a:latin typeface="Barlow"/>
              </a:rPr>
              <a:t> </a:t>
            </a:r>
            <a:endParaRPr lang="en-US" sz="1050" b="0" i="0" spc="0" baseline="0" dirty="0">
              <a:solidFill>
                <a:srgbClr val="000000"/>
              </a:solidFill>
              <a:latin typeface="Barlow"/>
            </a:endParaRPr>
          </a:p>
          <a:p>
            <a:pPr>
              <a:lnSpc>
                <a:spcPts val="1254"/>
              </a:lnSpc>
            </a:pPr>
            <a:r>
              <a:rPr lang="en-US" sz="1050" b="0" i="0" spc="0" baseline="0" dirty="0">
                <a:solidFill>
                  <a:srgbClr val="000000"/>
                </a:solidFill>
                <a:latin typeface="Barlow"/>
              </a:rPr>
              <a:t>efficiently and sustainably and they remain in circulation</a:t>
            </a:r>
            <a:r>
              <a:rPr lang="en-US" sz="1050" dirty="0">
                <a:solidFill>
                  <a:srgbClr val="000000"/>
                </a:solidFill>
                <a:latin typeface="Barlow"/>
              </a:rPr>
              <a:t> </a:t>
            </a:r>
            <a:endParaRPr lang="en-US" sz="1050" b="0" i="0" spc="0" baseline="0" dirty="0">
              <a:solidFill>
                <a:srgbClr val="000000"/>
              </a:solidFill>
              <a:latin typeface="Barlow"/>
            </a:endParaRPr>
          </a:p>
          <a:p>
            <a:pPr>
              <a:lnSpc>
                <a:spcPts val="1267"/>
              </a:lnSpc>
            </a:pPr>
            <a:r>
              <a:rPr lang="en-US" sz="1050" b="0" i="0" spc="0" baseline="0" dirty="0">
                <a:solidFill>
                  <a:srgbClr val="000000"/>
                </a:solidFill>
                <a:latin typeface="Barlow"/>
              </a:rPr>
              <a:t>long-term and safely. Products are shared, rented,</a:t>
            </a:r>
            <a:r>
              <a:rPr lang="en-US" sz="1050" dirty="0">
                <a:solidFill>
                  <a:srgbClr val="000000"/>
                </a:solidFill>
                <a:latin typeface="Barlow"/>
              </a:rPr>
              <a:t> </a:t>
            </a:r>
            <a:endParaRPr lang="en-US" sz="1050" b="0" i="0" spc="0" baseline="0" dirty="0">
              <a:solidFill>
                <a:srgbClr val="000000"/>
              </a:solidFill>
              <a:latin typeface="Barlow"/>
            </a:endParaRPr>
          </a:p>
          <a:p>
            <a:pPr>
              <a:lnSpc>
                <a:spcPts val="1279"/>
              </a:lnSpc>
            </a:pPr>
            <a:r>
              <a:rPr lang="en-US" sz="1050" b="0" i="0" spc="0" baseline="0" dirty="0">
                <a:solidFill>
                  <a:srgbClr val="000000"/>
                </a:solidFill>
                <a:latin typeface="Barlow"/>
              </a:rPr>
              <a:t>repaired, and recycled. </a:t>
            </a:r>
            <a:r>
              <a:rPr lang="en-US" sz="1050" dirty="0" err="1">
                <a:solidFill>
                  <a:srgbClr val="000000"/>
                </a:solidFill>
                <a:latin typeface="Barlow"/>
              </a:rPr>
              <a:t>Servitisation</a:t>
            </a:r>
            <a:r>
              <a:rPr lang="en-US" sz="1050" b="0" i="0" spc="0" baseline="0" dirty="0">
                <a:solidFill>
                  <a:srgbClr val="000000"/>
                </a:solidFill>
                <a:latin typeface="Barlow"/>
              </a:rPr>
              <a:t> is a part of circular</a:t>
            </a:r>
            <a:r>
              <a:rPr lang="en-US" sz="1050" dirty="0">
                <a:solidFill>
                  <a:srgbClr val="000000"/>
                </a:solidFill>
                <a:latin typeface="Barlow"/>
              </a:rPr>
              <a:t> </a:t>
            </a:r>
            <a:endParaRPr lang="en-US" sz="1050" b="0" i="0" spc="0" baseline="0" dirty="0">
              <a:solidFill>
                <a:srgbClr val="000000"/>
              </a:solidFill>
              <a:latin typeface="Barlow"/>
            </a:endParaRPr>
          </a:p>
          <a:p>
            <a:pPr>
              <a:lnSpc>
                <a:spcPts val="1254"/>
              </a:lnSpc>
            </a:pPr>
            <a:r>
              <a:rPr lang="en-US" sz="1050" b="0" i="0" spc="0" baseline="0" dirty="0">
                <a:solidFill>
                  <a:srgbClr val="000000"/>
                </a:solidFill>
                <a:latin typeface="Barlow"/>
              </a:rPr>
              <a:t>economy.</a:t>
            </a:r>
            <a:r>
              <a:rPr lang="en-US" sz="1050" b="0" i="0" spc="0" baseline="33620" dirty="0">
                <a:solidFill>
                  <a:srgbClr val="000000"/>
                </a:solidFill>
                <a:latin typeface="Barlow"/>
              </a:rPr>
              <a:t>2</a:t>
            </a:r>
          </a:p>
        </p:txBody>
      </p:sp>
      <p:sp>
        <p:nvSpPr>
          <p:cNvPr id="1348" name="Rectangle 1348"/>
          <p:cNvSpPr/>
          <p:nvPr/>
        </p:nvSpPr>
        <p:spPr>
          <a:xfrm>
            <a:off x="7923128" y="1718167"/>
            <a:ext cx="3254764" cy="659196"/>
          </a:xfrm>
          <a:prstGeom prst="rect">
            <a:avLst/>
          </a:prstGeom>
        </p:spPr>
        <p:txBody>
          <a:bodyPr wrap="none" lIns="0" tIns="0" rIns="0" bIns="0">
            <a:spAutoFit/>
          </a:bodyPr>
          <a:lstStyle/>
          <a:p>
            <a:pPr marL="0"/>
            <a:r>
              <a:rPr lang="en-US" sz="1056" b="1" i="0" spc="0" baseline="0" dirty="0">
                <a:solidFill>
                  <a:srgbClr val="000000"/>
                </a:solidFill>
                <a:latin typeface="Barlow,Bold"/>
              </a:rPr>
              <a:t>Central dense area: </a:t>
            </a:r>
            <a:r>
              <a:rPr lang="en-US" sz="1056" b="0" i="0" spc="0" baseline="0" dirty="0">
                <a:solidFill>
                  <a:srgbClr val="000000"/>
                </a:solidFill>
                <a:latin typeface="Barlow"/>
              </a:rPr>
              <a:t>Areas with population of at least 50 </a:t>
            </a:r>
          </a:p>
          <a:p>
            <a:pPr marL="0">
              <a:lnSpc>
                <a:spcPts val="1347"/>
              </a:lnSpc>
            </a:pPr>
            <a:r>
              <a:rPr lang="en-US" sz="1056" b="0" i="0" spc="0" baseline="0" dirty="0">
                <a:solidFill>
                  <a:srgbClr val="000000"/>
                </a:solidFill>
                <a:latin typeface="Barlow"/>
              </a:rPr>
              <a:t>per hectare. Supports intensive public transportation. </a:t>
            </a:r>
          </a:p>
          <a:p>
            <a:pPr marL="0">
              <a:lnSpc>
                <a:spcPts val="1347"/>
              </a:lnSpc>
            </a:pPr>
            <a:r>
              <a:rPr lang="en-US" sz="1056" b="0" i="0" spc="0" baseline="0" dirty="0">
                <a:solidFill>
                  <a:srgbClr val="000000"/>
                </a:solidFill>
                <a:latin typeface="Barlow"/>
              </a:rPr>
              <a:t>Measurement range is 250m grid of urban structure </a:t>
            </a:r>
          </a:p>
          <a:p>
            <a:pPr marL="0">
              <a:lnSpc>
                <a:spcPts val="1347"/>
              </a:lnSpc>
            </a:pPr>
            <a:r>
              <a:rPr lang="en-US" sz="1056" b="0" i="0" spc="0" baseline="0" dirty="0">
                <a:solidFill>
                  <a:srgbClr val="000000"/>
                </a:solidFill>
                <a:latin typeface="Barlow"/>
              </a:rPr>
              <a:t>monitoring system (YKR).</a:t>
            </a:r>
          </a:p>
        </p:txBody>
      </p:sp>
      <p:sp>
        <p:nvSpPr>
          <p:cNvPr id="1349" name="Rectangle 1349"/>
          <p:cNvSpPr/>
          <p:nvPr/>
        </p:nvSpPr>
        <p:spPr>
          <a:xfrm>
            <a:off x="7904078" y="2544122"/>
            <a:ext cx="3407984" cy="1648272"/>
          </a:xfrm>
          <a:prstGeom prst="rect">
            <a:avLst/>
          </a:prstGeom>
        </p:spPr>
        <p:txBody>
          <a:bodyPr wrap="none" lIns="0" tIns="0" rIns="0" bIns="0" anchor="t">
            <a:spAutoFit/>
          </a:bodyPr>
          <a:lstStyle/>
          <a:p>
            <a:r>
              <a:rPr lang="en-US" sz="1050" b="1" dirty="0">
                <a:solidFill>
                  <a:srgbClr val="000000"/>
                </a:solidFill>
                <a:latin typeface="Barlow"/>
              </a:rPr>
              <a:t>Nature restoration</a:t>
            </a:r>
            <a:r>
              <a:rPr lang="en-US" sz="1050" b="1" i="0" spc="0" baseline="0" dirty="0">
                <a:solidFill>
                  <a:srgbClr val="000000"/>
                </a:solidFill>
                <a:latin typeface="Barlow"/>
              </a:rPr>
              <a:t>: </a:t>
            </a:r>
            <a:r>
              <a:rPr lang="en-US" sz="1050" b="0" i="0" spc="0" baseline="0" dirty="0">
                <a:solidFill>
                  <a:srgbClr val="000000"/>
                </a:solidFill>
                <a:latin typeface="Barlow"/>
              </a:rPr>
              <a:t>EU's restoration regulation carries</a:t>
            </a:r>
            <a:r>
              <a:rPr lang="en-US" sz="1050" dirty="0">
                <a:solidFill>
                  <a:srgbClr val="000000"/>
                </a:solidFill>
                <a:latin typeface="Barlow"/>
              </a:rPr>
              <a:t> </a:t>
            </a:r>
            <a:endParaRPr lang="en-US" sz="1050" b="0" i="0" spc="0" baseline="0" dirty="0">
              <a:solidFill>
                <a:srgbClr val="000000"/>
              </a:solidFill>
              <a:latin typeface="Barlow"/>
            </a:endParaRPr>
          </a:p>
          <a:p>
            <a:pPr>
              <a:lnSpc>
                <a:spcPts val="1254"/>
              </a:lnSpc>
            </a:pPr>
            <a:r>
              <a:rPr lang="en-US" sz="1050" b="0" i="0" spc="0" baseline="0" dirty="0">
                <a:solidFill>
                  <a:srgbClr val="000000"/>
                </a:solidFill>
                <a:latin typeface="Barlow"/>
              </a:rPr>
              <a:t>out the biodiversity strategy agreed on by the member</a:t>
            </a:r>
            <a:r>
              <a:rPr lang="en-US" sz="1050" dirty="0">
                <a:solidFill>
                  <a:srgbClr val="000000"/>
                </a:solidFill>
                <a:latin typeface="Barlow"/>
              </a:rPr>
              <a:t> </a:t>
            </a:r>
            <a:endParaRPr lang="en-US" sz="1050" b="0" i="0" spc="0" baseline="0" dirty="0">
              <a:solidFill>
                <a:srgbClr val="000000"/>
              </a:solidFill>
              <a:latin typeface="Barlow"/>
            </a:endParaRPr>
          </a:p>
          <a:p>
            <a:pPr>
              <a:lnSpc>
                <a:spcPts val="1267"/>
              </a:lnSpc>
            </a:pPr>
            <a:r>
              <a:rPr lang="en-US" sz="1050" b="0" i="0" spc="0" baseline="0" dirty="0">
                <a:solidFill>
                  <a:srgbClr val="000000"/>
                </a:solidFill>
                <a:latin typeface="Barlow"/>
              </a:rPr>
              <a:t>states. According to the restoration regulation, the</a:t>
            </a:r>
            <a:r>
              <a:rPr lang="en-US" sz="1050" dirty="0">
                <a:solidFill>
                  <a:srgbClr val="000000"/>
                </a:solidFill>
                <a:latin typeface="Barlow"/>
              </a:rPr>
              <a:t> </a:t>
            </a:r>
            <a:endParaRPr lang="en-US" sz="1050" b="0" i="0" spc="0" baseline="0" dirty="0">
              <a:solidFill>
                <a:srgbClr val="000000"/>
              </a:solidFill>
              <a:latin typeface="Barlow"/>
            </a:endParaRPr>
          </a:p>
          <a:p>
            <a:pPr>
              <a:lnSpc>
                <a:spcPts val="1267"/>
              </a:lnSpc>
            </a:pPr>
            <a:r>
              <a:rPr lang="en-US" sz="1050" b="0" i="0" spc="0" baseline="0" dirty="0">
                <a:solidFill>
                  <a:srgbClr val="000000"/>
                </a:solidFill>
                <a:latin typeface="Barlow"/>
              </a:rPr>
              <a:t>member states must implement treatment actions in</a:t>
            </a:r>
            <a:r>
              <a:rPr lang="en-US" sz="1050" dirty="0">
                <a:solidFill>
                  <a:srgbClr val="000000"/>
                </a:solidFill>
                <a:latin typeface="Barlow"/>
              </a:rPr>
              <a:t> </a:t>
            </a:r>
            <a:endParaRPr lang="en-US" sz="1050" b="0" i="0" spc="0" baseline="0" dirty="0">
              <a:solidFill>
                <a:srgbClr val="000000"/>
              </a:solidFill>
              <a:latin typeface="Barlow"/>
            </a:endParaRPr>
          </a:p>
          <a:p>
            <a:pPr>
              <a:lnSpc>
                <a:spcPts val="1267"/>
              </a:lnSpc>
            </a:pPr>
            <a:r>
              <a:rPr lang="en-US" sz="1050" b="0" i="0" spc="0" baseline="0" dirty="0">
                <a:solidFill>
                  <a:srgbClr val="000000"/>
                </a:solidFill>
                <a:latin typeface="Barlow"/>
              </a:rPr>
              <a:t>nature on bogs, forests, agricultural environments, fells,</a:t>
            </a:r>
            <a:r>
              <a:rPr lang="en-US" sz="1050" dirty="0">
                <a:solidFill>
                  <a:srgbClr val="000000"/>
                </a:solidFill>
                <a:latin typeface="Barlow"/>
              </a:rPr>
              <a:t> </a:t>
            </a:r>
            <a:endParaRPr lang="en-US" sz="1050" b="0" i="0" spc="0" baseline="0" dirty="0">
              <a:solidFill>
                <a:srgbClr val="000000"/>
              </a:solidFill>
              <a:latin typeface="Barlow"/>
            </a:endParaRPr>
          </a:p>
          <a:p>
            <a:pPr>
              <a:lnSpc>
                <a:spcPts val="1267"/>
              </a:lnSpc>
            </a:pPr>
            <a:r>
              <a:rPr lang="en-US" sz="1050" b="0" i="0" spc="0" baseline="0" dirty="0">
                <a:solidFill>
                  <a:srgbClr val="000000"/>
                </a:solidFill>
                <a:latin typeface="Barlow"/>
              </a:rPr>
              <a:t>beaches, seas, and inland waters. Such actions can range</a:t>
            </a:r>
            <a:r>
              <a:rPr lang="en-US" sz="1050" dirty="0">
                <a:solidFill>
                  <a:srgbClr val="000000"/>
                </a:solidFill>
                <a:latin typeface="Barlow"/>
              </a:rPr>
              <a:t> </a:t>
            </a:r>
            <a:endParaRPr lang="en-US" sz="1050" b="0" i="0" spc="0" baseline="0" dirty="0">
              <a:solidFill>
                <a:srgbClr val="000000"/>
              </a:solidFill>
              <a:latin typeface="Barlow"/>
            </a:endParaRPr>
          </a:p>
          <a:p>
            <a:pPr>
              <a:lnSpc>
                <a:spcPts val="1279"/>
              </a:lnSpc>
            </a:pPr>
            <a:r>
              <a:rPr lang="en-US" sz="1050" b="0" i="0" spc="0" baseline="0" dirty="0">
                <a:solidFill>
                  <a:srgbClr val="000000"/>
                </a:solidFill>
                <a:latin typeface="Barlow"/>
              </a:rPr>
              <a:t>from obstructing bog drainage, restoration of grazing in</a:t>
            </a:r>
            <a:r>
              <a:rPr lang="en-US" sz="1050" dirty="0">
                <a:solidFill>
                  <a:srgbClr val="000000"/>
                </a:solidFill>
                <a:latin typeface="Barlow"/>
              </a:rPr>
              <a:t> </a:t>
            </a:r>
            <a:endParaRPr lang="en-US" sz="1050" b="0" i="0" spc="0" baseline="0" dirty="0">
              <a:solidFill>
                <a:srgbClr val="000000"/>
              </a:solidFill>
              <a:latin typeface="Barlow"/>
            </a:endParaRPr>
          </a:p>
          <a:p>
            <a:pPr>
              <a:lnSpc>
                <a:spcPts val="1267"/>
              </a:lnSpc>
            </a:pPr>
            <a:r>
              <a:rPr lang="en-US" sz="1050" b="0" i="0" spc="0" baseline="0" dirty="0">
                <a:solidFill>
                  <a:srgbClr val="000000"/>
                </a:solidFill>
                <a:latin typeface="Barlow"/>
              </a:rPr>
              <a:t>traditional grazing areas, restoration of river beds and</a:t>
            </a:r>
            <a:r>
              <a:rPr lang="en-US" sz="1050" dirty="0">
                <a:solidFill>
                  <a:srgbClr val="000000"/>
                </a:solidFill>
                <a:latin typeface="Barlow"/>
              </a:rPr>
              <a:t> </a:t>
            </a:r>
            <a:endParaRPr lang="en-US" sz="1050" b="0" i="0" spc="0" baseline="0" dirty="0">
              <a:solidFill>
                <a:srgbClr val="000000"/>
              </a:solidFill>
              <a:latin typeface="Barlow"/>
            </a:endParaRPr>
          </a:p>
          <a:p>
            <a:pPr>
              <a:lnSpc>
                <a:spcPts val="1254"/>
              </a:lnSpc>
            </a:pPr>
            <a:r>
              <a:rPr lang="en-US" sz="1050" b="0" i="0" spc="0" baseline="0" dirty="0">
                <a:solidFill>
                  <a:srgbClr val="000000"/>
                </a:solidFill>
                <a:latin typeface="Barlow"/>
              </a:rPr>
              <a:t>creeks toward their natural state, and removal of spruce</a:t>
            </a:r>
            <a:r>
              <a:rPr lang="en-US" sz="1050" dirty="0">
                <a:solidFill>
                  <a:srgbClr val="000000"/>
                </a:solidFill>
                <a:latin typeface="Barlow"/>
              </a:rPr>
              <a:t> </a:t>
            </a:r>
            <a:endParaRPr lang="en-US" sz="1050" b="0" i="0" spc="0" baseline="0" dirty="0">
              <a:solidFill>
                <a:srgbClr val="000000"/>
              </a:solidFill>
              <a:latin typeface="Barlow"/>
            </a:endParaRPr>
          </a:p>
          <a:p>
            <a:pPr>
              <a:lnSpc>
                <a:spcPts val="1267"/>
              </a:lnSpc>
            </a:pPr>
            <a:r>
              <a:rPr lang="en-US" sz="1050" b="0" i="0" spc="0" baseline="0" dirty="0">
                <a:solidFill>
                  <a:srgbClr val="000000"/>
                </a:solidFill>
                <a:latin typeface="Barlow"/>
              </a:rPr>
              <a:t>trees from groves.</a:t>
            </a:r>
            <a:r>
              <a:rPr lang="en-US" sz="1050" b="0" i="0" spc="0" baseline="33620" dirty="0">
                <a:solidFill>
                  <a:srgbClr val="000000"/>
                </a:solidFill>
                <a:latin typeface="Barlow"/>
              </a:rPr>
              <a:t>3</a:t>
            </a:r>
          </a:p>
        </p:txBody>
      </p:sp>
      <p:sp>
        <p:nvSpPr>
          <p:cNvPr id="1350" name="Rectangle 1350"/>
          <p:cNvSpPr/>
          <p:nvPr/>
        </p:nvSpPr>
        <p:spPr>
          <a:xfrm>
            <a:off x="7904080" y="4315927"/>
            <a:ext cx="3257302" cy="481286"/>
          </a:xfrm>
          <a:prstGeom prst="rect">
            <a:avLst/>
          </a:prstGeom>
        </p:spPr>
        <p:txBody>
          <a:bodyPr wrap="none" lIns="0" tIns="0" rIns="0" bIns="0" anchor="t">
            <a:spAutoFit/>
          </a:bodyPr>
          <a:lstStyle/>
          <a:p>
            <a:r>
              <a:rPr lang="en-US" sz="1050" b="1" dirty="0">
                <a:solidFill>
                  <a:srgbClr val="000000"/>
                </a:solidFill>
                <a:latin typeface="Barlow"/>
              </a:rPr>
              <a:t>Nature diversity</a:t>
            </a:r>
            <a:r>
              <a:rPr lang="en-US" sz="1050" b="1" i="0" spc="0" baseline="0" dirty="0">
                <a:solidFill>
                  <a:srgbClr val="000000"/>
                </a:solidFill>
                <a:latin typeface="Barlow"/>
              </a:rPr>
              <a:t>: </a:t>
            </a:r>
            <a:r>
              <a:rPr lang="en-US" sz="1050" b="0" i="0" spc="0" baseline="0" dirty="0">
                <a:solidFill>
                  <a:srgbClr val="000000"/>
                </a:solidFill>
                <a:latin typeface="Barlow"/>
              </a:rPr>
              <a:t>Range of species and genes in</a:t>
            </a:r>
            <a:r>
              <a:rPr lang="en-US" sz="1050" dirty="0">
                <a:solidFill>
                  <a:srgbClr val="000000"/>
                </a:solidFill>
                <a:latin typeface="Barlow"/>
              </a:rPr>
              <a:t> </a:t>
            </a:r>
            <a:endParaRPr lang="en-US" sz="1050" b="0" i="0" spc="0" baseline="0" dirty="0">
              <a:solidFill>
                <a:srgbClr val="000000"/>
              </a:solidFill>
              <a:latin typeface="Barlow"/>
            </a:endParaRPr>
          </a:p>
          <a:p>
            <a:pPr marL="0">
              <a:lnSpc>
                <a:spcPts val="1346"/>
              </a:lnSpc>
            </a:pPr>
            <a:r>
              <a:rPr lang="en-US" sz="1050" b="0" i="0" spc="0" baseline="0" dirty="0">
                <a:solidFill>
                  <a:srgbClr val="000000"/>
                </a:solidFill>
                <a:latin typeface="Barlow"/>
              </a:rPr>
              <a:t>ecosystems (natural capital) which is a vital part of well-</a:t>
            </a:r>
          </a:p>
          <a:p>
            <a:pPr>
              <a:lnSpc>
                <a:spcPts val="1346"/>
              </a:lnSpc>
            </a:pPr>
            <a:r>
              <a:rPr lang="en-US" sz="1050" b="0" i="0" spc="0" baseline="0" dirty="0">
                <a:solidFill>
                  <a:srgbClr val="000000"/>
                </a:solidFill>
                <a:latin typeface="Barlow"/>
              </a:rPr>
              <a:t>being, economy, and society of humans. Diversity is</a:t>
            </a:r>
            <a:r>
              <a:rPr lang="en-US" sz="1050" dirty="0">
                <a:solidFill>
                  <a:srgbClr val="000000"/>
                </a:solidFill>
                <a:latin typeface="Barlow"/>
              </a:rPr>
              <a:t> </a:t>
            </a:r>
            <a:endParaRPr lang="en-US" sz="1050" b="0" i="0" spc="0" baseline="0" dirty="0">
              <a:solidFill>
                <a:srgbClr val="000000"/>
              </a:solidFill>
              <a:latin typeface="Barlow"/>
            </a:endParaRPr>
          </a:p>
        </p:txBody>
      </p:sp>
      <p:sp>
        <p:nvSpPr>
          <p:cNvPr id="1351" name="Rectangle 1351"/>
          <p:cNvSpPr/>
          <p:nvPr/>
        </p:nvSpPr>
        <p:spPr>
          <a:xfrm>
            <a:off x="7904080" y="4796578"/>
            <a:ext cx="3383913" cy="487812"/>
          </a:xfrm>
          <a:prstGeom prst="rect">
            <a:avLst/>
          </a:prstGeom>
        </p:spPr>
        <p:txBody>
          <a:bodyPr wrap="none" lIns="0" tIns="0" rIns="0" bIns="0">
            <a:spAutoFit/>
          </a:bodyPr>
          <a:lstStyle/>
          <a:p>
            <a:pPr marL="0"/>
            <a:r>
              <a:rPr lang="en-US" sz="1056" b="0" i="0" spc="0" baseline="0">
                <a:solidFill>
                  <a:srgbClr val="000000"/>
                </a:solidFill>
                <a:latin typeface="Barlow"/>
              </a:rPr>
              <a:t>crucial to ecosystem services, such as pollination, climate </a:t>
            </a:r>
          </a:p>
          <a:p>
            <a:pPr marL="0">
              <a:lnSpc>
                <a:spcPts val="1346"/>
              </a:lnSpc>
            </a:pPr>
            <a:r>
              <a:rPr lang="en-US" sz="1056" b="0" i="0" spc="0" baseline="0">
                <a:solidFill>
                  <a:srgbClr val="000000"/>
                </a:solidFill>
                <a:latin typeface="Barlow"/>
              </a:rPr>
              <a:t>regulation, flood protection, fertility of soil, and the </a:t>
            </a:r>
          </a:p>
          <a:p>
            <a:pPr marL="0">
              <a:lnSpc>
                <a:spcPts val="1346"/>
              </a:lnSpc>
            </a:pPr>
            <a:r>
              <a:rPr lang="en-US" sz="1056" b="0" i="0" spc="0" baseline="0">
                <a:solidFill>
                  <a:srgbClr val="000000"/>
                </a:solidFill>
                <a:latin typeface="Barlow"/>
              </a:rPr>
              <a:t>production of food, fuel, fiber, and medicine.</a:t>
            </a:r>
            <a:r>
              <a:rPr lang="en-US" sz="1054" b="0" i="0" spc="0" baseline="33620">
                <a:solidFill>
                  <a:srgbClr val="000000"/>
                </a:solidFill>
                <a:latin typeface="Barlow"/>
              </a:rPr>
              <a:t>4</a:t>
            </a:r>
          </a:p>
        </p:txBody>
      </p:sp>
      <p:sp>
        <p:nvSpPr>
          <p:cNvPr id="1352" name="Rectangle 1352"/>
          <p:cNvSpPr/>
          <p:nvPr/>
        </p:nvSpPr>
        <p:spPr>
          <a:xfrm>
            <a:off x="11070335" y="6368685"/>
            <a:ext cx="192284" cy="276277"/>
          </a:xfrm>
          <a:prstGeom prst="rect">
            <a:avLst/>
          </a:prstGeom>
        </p:spPr>
        <p:txBody>
          <a:bodyPr wrap="none" lIns="0" tIns="0" rIns="0" bIns="0">
            <a:spAutoFit/>
          </a:bodyPr>
          <a:lstStyle/>
          <a:p>
            <a:pPr marL="0"/>
            <a:r>
              <a:rPr lang="en-US" sz="1406" b="0" i="0" spc="0" baseline="0">
                <a:solidFill>
                  <a:srgbClr val="000000"/>
                </a:solidFill>
                <a:latin typeface="SegoeUI"/>
              </a:rPr>
              <a:t>26</a:t>
            </a:r>
          </a:p>
        </p:txBody>
      </p:sp>
    </p:spTree>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 name="Freeform 1353">
            <a:hlinkClick r:id="rId4"/>
          </p:cNvPr>
          <p:cNvSpPr/>
          <p:nvPr/>
        </p:nvSpPr>
        <p:spPr>
          <a:xfrm>
            <a:off x="0" y="-142875"/>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354" name="Picture 10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0741152" y="669036"/>
            <a:ext cx="643127" cy="647700"/>
          </a:xfrm>
          <a:prstGeom prst="rect">
            <a:avLst/>
          </a:prstGeom>
          <a:noFill/>
        </p:spPr>
      </p:pic>
      <p:sp>
        <p:nvSpPr>
          <p:cNvPr id="1355" name="Freeform 1355">
            <a:hlinkClick r:id="rId4"/>
          </p:cNvPr>
          <p:cNvSpPr/>
          <p:nvPr/>
        </p:nvSpPr>
        <p:spPr>
          <a:xfrm>
            <a:off x="7950707" y="3429000"/>
            <a:ext cx="3567684" cy="2685288"/>
          </a:xfrm>
          <a:custGeom>
            <a:avLst/>
            <a:gdLst/>
            <a:ahLst/>
            <a:cxnLst/>
            <a:rect l="0" t="0" r="0" b="0"/>
            <a:pathLst>
              <a:path w="3567684" h="2685288">
                <a:moveTo>
                  <a:pt x="0" y="2685288"/>
                </a:moveTo>
                <a:lnTo>
                  <a:pt x="3567684" y="2685288"/>
                </a:lnTo>
                <a:lnTo>
                  <a:pt x="3567684" y="0"/>
                </a:lnTo>
                <a:lnTo>
                  <a:pt x="0" y="0"/>
                </a:lnTo>
                <a:lnTo>
                  <a:pt x="0" y="2685288"/>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56" name="Rectangle 1356"/>
          <p:cNvSpPr/>
          <p:nvPr/>
        </p:nvSpPr>
        <p:spPr>
          <a:xfrm>
            <a:off x="929639" y="883666"/>
            <a:ext cx="1859483" cy="369332"/>
          </a:xfrm>
          <a:prstGeom prst="rect">
            <a:avLst/>
          </a:prstGeom>
        </p:spPr>
        <p:txBody>
          <a:bodyPr wrap="none" lIns="0" tIns="0" rIns="0" bIns="0" anchor="t">
            <a:spAutoFit/>
          </a:bodyPr>
          <a:lstStyle/>
          <a:p>
            <a:pPr marL="0"/>
            <a:r>
              <a:rPr lang="en-US" sz="2400" b="1" i="0" spc="0" baseline="0" dirty="0">
                <a:solidFill>
                  <a:srgbClr val="000000"/>
                </a:solidFill>
                <a:latin typeface="Barlow"/>
              </a:rPr>
              <a:t>Concepts 2/2</a:t>
            </a:r>
          </a:p>
        </p:txBody>
      </p:sp>
      <p:sp>
        <p:nvSpPr>
          <p:cNvPr id="1357" name="Rectangle 1357"/>
          <p:cNvSpPr/>
          <p:nvPr/>
        </p:nvSpPr>
        <p:spPr>
          <a:xfrm>
            <a:off x="929639" y="1620817"/>
            <a:ext cx="3328258" cy="823232"/>
          </a:xfrm>
          <a:prstGeom prst="rect">
            <a:avLst/>
          </a:prstGeom>
        </p:spPr>
        <p:txBody>
          <a:bodyPr wrap="none" lIns="0" tIns="0" rIns="0" bIns="0">
            <a:spAutoFit/>
          </a:bodyPr>
          <a:lstStyle/>
          <a:p>
            <a:pPr marL="0"/>
            <a:r>
              <a:rPr lang="en-US" sz="1056" b="1" i="0" spc="0" baseline="0">
                <a:solidFill>
                  <a:srgbClr val="000000"/>
                </a:solidFill>
                <a:latin typeface="Barlow,Bold"/>
              </a:rPr>
              <a:t>Material effi</a:t>
            </a:r>
            <a:r>
              <a:rPr lang="en-US" sz="1056" b="1" i="0" spc="0" baseline="0">
                <a:solidFill>
                  <a:srgbClr val="000000"/>
                </a:solidFill>
                <a:latin typeface="Arial"/>
              </a:rPr>
              <a:t>c</a:t>
            </a:r>
            <a:r>
              <a:rPr lang="en-US" sz="1056" b="1" i="0" spc="0" baseline="0">
                <a:solidFill>
                  <a:srgbClr val="000000"/>
                </a:solidFill>
                <a:latin typeface="Barlow,Bold"/>
              </a:rPr>
              <a:t>ien</a:t>
            </a:r>
            <a:r>
              <a:rPr lang="en-US" sz="1056" b="1" i="0" spc="0" baseline="0">
                <a:solidFill>
                  <a:srgbClr val="000000"/>
                </a:solidFill>
                <a:latin typeface="Arial"/>
              </a:rPr>
              <a:t>c</a:t>
            </a:r>
            <a:r>
              <a:rPr lang="en-US" sz="1056" b="1" i="0" spc="0" baseline="0">
                <a:solidFill>
                  <a:srgbClr val="000000"/>
                </a:solidFill>
                <a:latin typeface="Barlow,Bold"/>
              </a:rPr>
              <a:t>y: </a:t>
            </a:r>
            <a:r>
              <a:rPr lang="en-US" sz="1056" b="0" i="0" spc="0" baseline="0">
                <a:solidFill>
                  <a:srgbClr val="000000"/>
                </a:solidFill>
                <a:latin typeface="Barlow"/>
              </a:rPr>
              <a:t>Material efficiency means producing </a:t>
            </a:r>
          </a:p>
          <a:p>
            <a:pPr marL="1">
              <a:lnSpc>
                <a:spcPts val="1254"/>
              </a:lnSpc>
            </a:pPr>
            <a:r>
              <a:rPr lang="en-US" sz="1056" b="0" i="0" spc="0" baseline="0">
                <a:solidFill>
                  <a:srgbClr val="000000"/>
                </a:solidFill>
                <a:latin typeface="Barlow"/>
              </a:rPr>
              <a:t>more with less while preserving nature. The aim is to use </a:t>
            </a:r>
          </a:p>
          <a:p>
            <a:pPr marL="1">
              <a:lnSpc>
                <a:spcPts val="1267"/>
              </a:lnSpc>
            </a:pPr>
            <a:r>
              <a:rPr lang="en-US" sz="1056" b="0" i="0" spc="0" baseline="0">
                <a:solidFill>
                  <a:srgbClr val="000000"/>
                </a:solidFill>
                <a:latin typeface="Barlow"/>
              </a:rPr>
              <a:t>the least amount of material, ingredients, and energy. All </a:t>
            </a:r>
          </a:p>
          <a:p>
            <a:pPr marL="1">
              <a:lnSpc>
                <a:spcPts val="1267"/>
              </a:lnSpc>
            </a:pPr>
            <a:r>
              <a:rPr lang="en-US" sz="1056" b="0" i="0" spc="0" baseline="0">
                <a:solidFill>
                  <a:srgbClr val="000000"/>
                </a:solidFill>
                <a:latin typeface="Barlow"/>
              </a:rPr>
              <a:t>the while attempting to reduce the environmental impact </a:t>
            </a:r>
          </a:p>
          <a:p>
            <a:pPr marL="1">
              <a:lnSpc>
                <a:spcPts val="1267"/>
              </a:lnSpc>
            </a:pPr>
            <a:r>
              <a:rPr lang="en-US" sz="1056" b="0" i="0" spc="0" baseline="0">
                <a:solidFill>
                  <a:srgbClr val="000000"/>
                </a:solidFill>
                <a:latin typeface="Barlow"/>
              </a:rPr>
              <a:t>of the product or service throughout its life cycle.</a:t>
            </a:r>
          </a:p>
        </p:txBody>
      </p:sp>
      <p:sp>
        <p:nvSpPr>
          <p:cNvPr id="1358" name="Rectangle 1358"/>
          <p:cNvSpPr/>
          <p:nvPr/>
        </p:nvSpPr>
        <p:spPr>
          <a:xfrm>
            <a:off x="886711" y="2534888"/>
            <a:ext cx="3430426" cy="816698"/>
          </a:xfrm>
          <a:prstGeom prst="rect">
            <a:avLst/>
          </a:prstGeom>
        </p:spPr>
        <p:txBody>
          <a:bodyPr wrap="none" lIns="0" tIns="0" rIns="0" bIns="0" anchor="t">
            <a:spAutoFit/>
          </a:bodyPr>
          <a:lstStyle/>
          <a:p>
            <a:r>
              <a:rPr lang="en-US" sz="1050" b="1" i="0" spc="0" baseline="0" dirty="0">
                <a:solidFill>
                  <a:srgbClr val="000000"/>
                </a:solidFill>
                <a:latin typeface="Barlow,Bold"/>
              </a:rPr>
              <a:t>Contaminated land areas: </a:t>
            </a:r>
            <a:r>
              <a:rPr lang="en-US" sz="1050" b="0" i="0" spc="0" baseline="0" dirty="0">
                <a:solidFill>
                  <a:srgbClr val="000000"/>
                </a:solidFill>
                <a:latin typeface="Barlow"/>
              </a:rPr>
              <a:t>Contaminated areas are areas</a:t>
            </a:r>
            <a:r>
              <a:rPr lang="en-US" sz="1050" dirty="0">
                <a:solidFill>
                  <a:srgbClr val="000000"/>
                </a:solidFill>
                <a:latin typeface="Barlow"/>
              </a:rPr>
              <a:t> </a:t>
            </a:r>
            <a:endParaRPr lang="en-US" sz="1056" b="0" i="0" spc="0" baseline="0">
              <a:solidFill>
                <a:srgbClr val="000000"/>
              </a:solidFill>
              <a:latin typeface="Barlow"/>
            </a:endParaRPr>
          </a:p>
          <a:p>
            <a:pPr>
              <a:lnSpc>
                <a:spcPts val="1267"/>
              </a:lnSpc>
            </a:pPr>
            <a:r>
              <a:rPr lang="en-US" sz="1050" b="0" i="0" spc="0" baseline="0" dirty="0">
                <a:solidFill>
                  <a:srgbClr val="000000"/>
                </a:solidFill>
                <a:latin typeface="Barlow"/>
              </a:rPr>
              <a:t>where, as a result of human activity, there is a harmful</a:t>
            </a:r>
            <a:r>
              <a:rPr lang="en-US" sz="1050" dirty="0">
                <a:solidFill>
                  <a:srgbClr val="000000"/>
                </a:solidFill>
                <a:latin typeface="Barlow"/>
              </a:rPr>
              <a:t> </a:t>
            </a:r>
            <a:endParaRPr lang="en-US" sz="1050" b="0" i="0" spc="0" baseline="0" dirty="0">
              <a:solidFill>
                <a:srgbClr val="000000"/>
              </a:solidFill>
              <a:latin typeface="Barlow"/>
            </a:endParaRPr>
          </a:p>
          <a:p>
            <a:pPr>
              <a:lnSpc>
                <a:spcPts val="1267"/>
              </a:lnSpc>
            </a:pPr>
            <a:r>
              <a:rPr lang="en-US" sz="1050" b="0" i="0" spc="0" baseline="0" dirty="0">
                <a:solidFill>
                  <a:srgbClr val="000000"/>
                </a:solidFill>
                <a:latin typeface="Barlow"/>
              </a:rPr>
              <a:t>amount of </a:t>
            </a:r>
            <a:r>
              <a:rPr lang="en-US" sz="1050" dirty="0">
                <a:solidFill>
                  <a:srgbClr val="000000"/>
                </a:solidFill>
                <a:latin typeface="Barlow"/>
              </a:rPr>
              <a:t>detrimental substances. The harmful</a:t>
            </a:r>
            <a:r>
              <a:rPr lang="en-US" sz="1050" b="0" i="0" spc="0" baseline="0" dirty="0">
                <a:solidFill>
                  <a:srgbClr val="000000"/>
                </a:solidFill>
                <a:latin typeface="Barlow"/>
              </a:rPr>
              <a:t> </a:t>
            </a:r>
            <a:r>
              <a:rPr lang="en-US" sz="1050" dirty="0">
                <a:solidFill>
                  <a:srgbClr val="000000"/>
                </a:solidFill>
                <a:latin typeface="Barlow"/>
              </a:rPr>
              <a:t>amount</a:t>
            </a:r>
          </a:p>
          <a:p>
            <a:pPr>
              <a:lnSpc>
                <a:spcPts val="1267"/>
              </a:lnSpc>
            </a:pPr>
            <a:r>
              <a:rPr lang="en-US" sz="1050">
                <a:solidFill>
                  <a:srgbClr val="000000"/>
                </a:solidFill>
                <a:latin typeface="Barlow"/>
              </a:rPr>
              <a:t>of substances </a:t>
            </a:r>
            <a:r>
              <a:rPr lang="en-US" sz="1050" b="0" i="0" spc="0" baseline="0">
                <a:solidFill>
                  <a:srgbClr val="000000"/>
                </a:solidFill>
                <a:latin typeface="Barlow"/>
              </a:rPr>
              <a:t>causes significant</a:t>
            </a:r>
            <a:r>
              <a:rPr lang="en-US" sz="1050">
                <a:solidFill>
                  <a:srgbClr val="000000"/>
                </a:solidFill>
                <a:latin typeface="Barlow"/>
              </a:rPr>
              <a:t> </a:t>
            </a:r>
            <a:r>
              <a:rPr lang="en-US" sz="1050" b="0" i="0" spc="0" baseline="0">
                <a:solidFill>
                  <a:srgbClr val="000000"/>
                </a:solidFill>
                <a:latin typeface="Barlow"/>
              </a:rPr>
              <a:t>risk for the </a:t>
            </a:r>
            <a:r>
              <a:rPr lang="en-US" sz="1050">
                <a:solidFill>
                  <a:srgbClr val="000000"/>
                </a:solidFill>
                <a:latin typeface="Barlow"/>
              </a:rPr>
              <a:t>environment</a:t>
            </a:r>
            <a:endParaRPr lang="en-US" dirty="0">
              <a:solidFill>
                <a:srgbClr val="000000"/>
              </a:solidFill>
            </a:endParaRPr>
          </a:p>
          <a:p>
            <a:pPr>
              <a:lnSpc>
                <a:spcPts val="1267"/>
              </a:lnSpc>
            </a:pPr>
            <a:r>
              <a:rPr lang="en-US" sz="1050" dirty="0">
                <a:solidFill>
                  <a:srgbClr val="000000"/>
                </a:solidFill>
                <a:latin typeface="Barlow"/>
              </a:rPr>
              <a:t>or</a:t>
            </a:r>
            <a:r>
              <a:rPr lang="en-US" sz="1050" b="0" i="0" spc="0" baseline="0" dirty="0">
                <a:solidFill>
                  <a:srgbClr val="000000"/>
                </a:solidFill>
                <a:latin typeface="Barlow"/>
              </a:rPr>
              <a:t> health, reduction of comfort,</a:t>
            </a:r>
            <a:r>
              <a:rPr lang="en-US" sz="1050" dirty="0">
                <a:solidFill>
                  <a:srgbClr val="000000"/>
                </a:solidFill>
                <a:latin typeface="Barlow"/>
              </a:rPr>
              <a:t> </a:t>
            </a:r>
            <a:r>
              <a:rPr lang="en-US" sz="1050" b="0" i="0" spc="0" baseline="0" dirty="0">
                <a:solidFill>
                  <a:srgbClr val="000000"/>
                </a:solidFill>
                <a:latin typeface="Barlow"/>
              </a:rPr>
              <a:t>or any other form of harm.</a:t>
            </a:r>
            <a:r>
              <a:rPr lang="en-US" sz="1050" b="0" i="0" spc="0" baseline="33620" dirty="0">
                <a:solidFill>
                  <a:srgbClr val="000000"/>
                </a:solidFill>
                <a:latin typeface="Barlow"/>
              </a:rPr>
              <a:t>5</a:t>
            </a:r>
            <a:endParaRPr lang="en-US" b="0" i="0" spc="0">
              <a:solidFill>
                <a:srgbClr val="000000"/>
              </a:solidFill>
            </a:endParaRPr>
          </a:p>
        </p:txBody>
      </p:sp>
      <p:sp>
        <p:nvSpPr>
          <p:cNvPr id="1359" name="Rectangle 1359"/>
          <p:cNvSpPr/>
          <p:nvPr/>
        </p:nvSpPr>
        <p:spPr>
          <a:xfrm>
            <a:off x="929641" y="3586854"/>
            <a:ext cx="3346097" cy="823232"/>
          </a:xfrm>
          <a:prstGeom prst="rect">
            <a:avLst/>
          </a:prstGeom>
        </p:spPr>
        <p:txBody>
          <a:bodyPr wrap="none" lIns="0" tIns="0" rIns="0" bIns="0">
            <a:spAutoFit/>
          </a:bodyPr>
          <a:lstStyle/>
          <a:p>
            <a:pPr marL="0"/>
            <a:r>
              <a:rPr lang="en-US" sz="1056" b="1" i="0" spc="0" baseline="0">
                <a:solidFill>
                  <a:srgbClr val="000000"/>
                </a:solidFill>
                <a:latin typeface="Barlow,Bold"/>
              </a:rPr>
              <a:t>Resour</a:t>
            </a:r>
            <a:r>
              <a:rPr lang="en-US" sz="1056" b="1" i="0" spc="0" baseline="0">
                <a:solidFill>
                  <a:srgbClr val="000000"/>
                </a:solidFill>
                <a:latin typeface="Arial"/>
              </a:rPr>
              <a:t>c</a:t>
            </a:r>
            <a:r>
              <a:rPr lang="en-US" sz="1056" b="1" i="0" spc="0" baseline="0">
                <a:solidFill>
                  <a:srgbClr val="000000"/>
                </a:solidFill>
                <a:latin typeface="Barlow,Bold"/>
              </a:rPr>
              <a:t>e effi</a:t>
            </a:r>
            <a:r>
              <a:rPr lang="en-US" sz="1056" b="1" i="0" spc="0" baseline="0">
                <a:solidFill>
                  <a:srgbClr val="000000"/>
                </a:solidFill>
                <a:latin typeface="Arial"/>
              </a:rPr>
              <a:t>c</a:t>
            </a:r>
            <a:r>
              <a:rPr lang="en-US" sz="1056" b="1" i="0" spc="0" baseline="0">
                <a:solidFill>
                  <a:srgbClr val="000000"/>
                </a:solidFill>
                <a:latin typeface="Barlow,Bold"/>
              </a:rPr>
              <a:t>ien</a:t>
            </a:r>
            <a:r>
              <a:rPr lang="en-US" sz="1056" b="1" i="0" spc="0" baseline="0">
                <a:solidFill>
                  <a:srgbClr val="000000"/>
                </a:solidFill>
                <a:latin typeface="Arial"/>
              </a:rPr>
              <a:t>c</a:t>
            </a:r>
            <a:r>
              <a:rPr lang="en-US" sz="1056" b="1" i="0" spc="0" baseline="0">
                <a:solidFill>
                  <a:srgbClr val="000000"/>
                </a:solidFill>
                <a:latin typeface="Barlow,Bold"/>
              </a:rPr>
              <a:t>y: </a:t>
            </a:r>
            <a:r>
              <a:rPr lang="en-US" sz="1056" b="0" i="0" spc="0" baseline="0">
                <a:solidFill>
                  <a:srgbClr val="000000"/>
                </a:solidFill>
                <a:latin typeface="Barlow"/>
              </a:rPr>
              <a:t>Resource efficiency spans more </a:t>
            </a:r>
          </a:p>
          <a:p>
            <a:pPr marL="2">
              <a:lnSpc>
                <a:spcPts val="1254"/>
              </a:lnSpc>
            </a:pPr>
            <a:r>
              <a:rPr lang="en-US" sz="1056" b="0" i="0" spc="0" baseline="0">
                <a:solidFill>
                  <a:srgbClr val="000000"/>
                </a:solidFill>
                <a:latin typeface="Barlow"/>
              </a:rPr>
              <a:t>efficient production of material and energy, recycling and </a:t>
            </a:r>
          </a:p>
          <a:p>
            <a:pPr marL="2">
              <a:lnSpc>
                <a:spcPts val="1267"/>
              </a:lnSpc>
            </a:pPr>
            <a:r>
              <a:rPr lang="en-US" sz="1056" b="0" i="0" spc="0" baseline="0">
                <a:solidFill>
                  <a:srgbClr val="000000"/>
                </a:solidFill>
                <a:latin typeface="Barlow"/>
              </a:rPr>
              <a:t>reusing products or waste among other things. Resource </a:t>
            </a:r>
          </a:p>
          <a:p>
            <a:pPr marL="2">
              <a:lnSpc>
                <a:spcPts val="1267"/>
              </a:lnSpc>
            </a:pPr>
            <a:r>
              <a:rPr lang="en-US" sz="1056" b="0" i="0" spc="0" baseline="0">
                <a:solidFill>
                  <a:srgbClr val="000000"/>
                </a:solidFill>
                <a:latin typeface="Barlow"/>
              </a:rPr>
              <a:t>efficiency in its wide definition includes the use of air, </a:t>
            </a:r>
          </a:p>
          <a:p>
            <a:pPr marL="2">
              <a:lnSpc>
                <a:spcPts val="1267"/>
              </a:lnSpc>
            </a:pPr>
            <a:r>
              <a:rPr lang="en-US" sz="1056" b="0" i="0" spc="0" baseline="0">
                <a:solidFill>
                  <a:srgbClr val="000000"/>
                </a:solidFill>
                <a:latin typeface="Barlow"/>
              </a:rPr>
              <a:t>water, earth, and soil on top of material and energy.</a:t>
            </a:r>
          </a:p>
        </p:txBody>
      </p:sp>
      <p:sp>
        <p:nvSpPr>
          <p:cNvPr id="1360" name="Rectangle 1360"/>
          <p:cNvSpPr/>
          <p:nvPr/>
        </p:nvSpPr>
        <p:spPr>
          <a:xfrm>
            <a:off x="929643" y="4543621"/>
            <a:ext cx="3372718" cy="814710"/>
          </a:xfrm>
          <a:prstGeom prst="rect">
            <a:avLst/>
          </a:prstGeom>
        </p:spPr>
        <p:txBody>
          <a:bodyPr wrap="none" lIns="0" tIns="0" rIns="0" bIns="0" anchor="t">
            <a:spAutoFit/>
          </a:bodyPr>
          <a:lstStyle/>
          <a:p>
            <a:r>
              <a:rPr lang="en-US" sz="1050" b="1" i="0" spc="0" baseline="0" dirty="0">
                <a:solidFill>
                  <a:srgbClr val="000000"/>
                </a:solidFill>
                <a:latin typeface="Barlow,Bold"/>
              </a:rPr>
              <a:t>Resour</a:t>
            </a:r>
            <a:r>
              <a:rPr lang="en-US" sz="1050" b="1" i="0" spc="0" baseline="0" dirty="0">
                <a:solidFill>
                  <a:srgbClr val="000000"/>
                </a:solidFill>
                <a:latin typeface="Arial"/>
              </a:rPr>
              <a:t>c</a:t>
            </a:r>
            <a:r>
              <a:rPr lang="en-US" sz="1050" b="1" i="0" spc="0" baseline="0" dirty="0">
                <a:solidFill>
                  <a:srgbClr val="000000"/>
                </a:solidFill>
                <a:latin typeface="Barlow,Bold"/>
              </a:rPr>
              <a:t>e </a:t>
            </a:r>
            <a:r>
              <a:rPr lang="en-US" sz="1050" b="1" i="0" spc="0" baseline="0" dirty="0">
                <a:solidFill>
                  <a:srgbClr val="000000"/>
                </a:solidFill>
                <a:latin typeface="Arial"/>
              </a:rPr>
              <a:t>w</a:t>
            </a:r>
            <a:r>
              <a:rPr lang="en-US" sz="1050" b="1" i="0" spc="0" baseline="0" dirty="0">
                <a:solidFill>
                  <a:srgbClr val="000000"/>
                </a:solidFill>
                <a:latin typeface="Barlow,Bold"/>
              </a:rPr>
              <a:t>isdom: </a:t>
            </a:r>
            <a:r>
              <a:rPr lang="en-US" sz="1050" b="0" i="0" spc="0" baseline="0" dirty="0">
                <a:solidFill>
                  <a:srgbClr val="000000"/>
                </a:solidFill>
                <a:latin typeface="Barlow"/>
              </a:rPr>
              <a:t>Resource wisdom is the skill to </a:t>
            </a:r>
            <a:r>
              <a:rPr lang="en-US" sz="1050" dirty="0" err="1">
                <a:solidFill>
                  <a:srgbClr val="000000"/>
                </a:solidFill>
                <a:latin typeface="Barlow"/>
              </a:rPr>
              <a:t>utilise</a:t>
            </a:r>
            <a:r>
              <a:rPr lang="en-US" sz="1050" dirty="0">
                <a:solidFill>
                  <a:srgbClr val="000000"/>
                </a:solidFill>
                <a:latin typeface="Barlow"/>
              </a:rPr>
              <a:t> </a:t>
            </a:r>
            <a:endParaRPr lang="en-US" sz="1056" b="0" i="0" spc="0" baseline="0" dirty="0">
              <a:solidFill>
                <a:srgbClr val="000000"/>
              </a:solidFill>
              <a:latin typeface="Barlow"/>
            </a:endParaRPr>
          </a:p>
          <a:p>
            <a:pPr>
              <a:lnSpc>
                <a:spcPts val="1254"/>
              </a:lnSpc>
            </a:pPr>
            <a:r>
              <a:rPr lang="en-US" sz="1050" b="0" i="0" spc="0" baseline="0" dirty="0">
                <a:solidFill>
                  <a:srgbClr val="000000"/>
                </a:solidFill>
                <a:latin typeface="Barlow"/>
              </a:rPr>
              <a:t>different resources (natural resources, raw material,</a:t>
            </a:r>
            <a:r>
              <a:rPr lang="en-US" sz="1050" dirty="0">
                <a:solidFill>
                  <a:srgbClr val="000000"/>
                </a:solidFill>
                <a:latin typeface="Barlow"/>
              </a:rPr>
              <a:t> </a:t>
            </a:r>
            <a:endParaRPr lang="en-US" sz="1050" b="0" i="0" spc="0" baseline="0" dirty="0">
              <a:solidFill>
                <a:srgbClr val="000000"/>
              </a:solidFill>
              <a:latin typeface="Barlow"/>
            </a:endParaRPr>
          </a:p>
          <a:p>
            <a:pPr>
              <a:lnSpc>
                <a:spcPts val="1267"/>
              </a:lnSpc>
            </a:pPr>
            <a:r>
              <a:rPr lang="en-US" sz="1050" b="0" i="0" spc="0" baseline="0" dirty="0">
                <a:solidFill>
                  <a:srgbClr val="000000"/>
                </a:solidFill>
                <a:latin typeface="Barlow"/>
              </a:rPr>
              <a:t>energy, products and services, spaces, and time) with</a:t>
            </a:r>
            <a:r>
              <a:rPr lang="en-US" sz="1050" dirty="0">
                <a:solidFill>
                  <a:srgbClr val="000000"/>
                </a:solidFill>
                <a:latin typeface="Barlow"/>
              </a:rPr>
              <a:t> </a:t>
            </a:r>
            <a:endParaRPr lang="en-US" sz="1050" b="0" i="0" spc="0" baseline="0" dirty="0">
              <a:solidFill>
                <a:srgbClr val="000000"/>
              </a:solidFill>
              <a:latin typeface="Barlow"/>
            </a:endParaRPr>
          </a:p>
          <a:p>
            <a:pPr>
              <a:lnSpc>
                <a:spcPts val="1267"/>
              </a:lnSpc>
            </a:pPr>
            <a:r>
              <a:rPr lang="en-US" sz="1050" b="0" i="0" spc="0" baseline="0" dirty="0">
                <a:solidFill>
                  <a:srgbClr val="000000"/>
                </a:solidFill>
                <a:latin typeface="Barlow"/>
              </a:rPr>
              <a:t>consideration and by promoting well-being and</a:t>
            </a:r>
            <a:r>
              <a:rPr lang="en-US" sz="1050" dirty="0">
                <a:solidFill>
                  <a:srgbClr val="000000"/>
                </a:solidFill>
                <a:latin typeface="Barlow"/>
              </a:rPr>
              <a:t> </a:t>
            </a:r>
            <a:endParaRPr lang="en-US" sz="1050" b="0" i="0" spc="0" baseline="0" dirty="0">
              <a:solidFill>
                <a:srgbClr val="000000"/>
              </a:solidFill>
              <a:latin typeface="Barlow"/>
            </a:endParaRPr>
          </a:p>
          <a:p>
            <a:pPr marL="0">
              <a:lnSpc>
                <a:spcPts val="1267"/>
              </a:lnSpc>
            </a:pPr>
            <a:r>
              <a:rPr lang="en-US" sz="1050" b="0" i="0" spc="0" baseline="0" dirty="0">
                <a:solidFill>
                  <a:srgbClr val="000000"/>
                </a:solidFill>
                <a:latin typeface="Barlow"/>
              </a:rPr>
              <a:t>sustainable development.</a:t>
            </a:r>
          </a:p>
        </p:txBody>
      </p:sp>
      <p:sp>
        <p:nvSpPr>
          <p:cNvPr id="1361" name="Rectangle 1361"/>
          <p:cNvSpPr/>
          <p:nvPr/>
        </p:nvSpPr>
        <p:spPr>
          <a:xfrm>
            <a:off x="4402624" y="1572440"/>
            <a:ext cx="3593933" cy="641971"/>
          </a:xfrm>
          <a:prstGeom prst="rect">
            <a:avLst/>
          </a:prstGeom>
        </p:spPr>
        <p:txBody>
          <a:bodyPr wrap="none" lIns="0" tIns="0" rIns="0" bIns="0" anchor="t">
            <a:spAutoFit/>
          </a:bodyPr>
          <a:lstStyle/>
          <a:p>
            <a:r>
              <a:rPr lang="en-US" sz="1050" b="1" i="0" spc="0" baseline="0" dirty="0">
                <a:solidFill>
                  <a:srgbClr val="000000"/>
                </a:solidFill>
                <a:latin typeface="Barlow"/>
              </a:rPr>
              <a:t>Efficient public transportation:</a:t>
            </a:r>
            <a:r>
              <a:rPr lang="en-US" sz="1050" b="1" dirty="0">
                <a:solidFill>
                  <a:srgbClr val="000000"/>
                </a:solidFill>
                <a:latin typeface="Barlow"/>
              </a:rPr>
              <a:t> </a:t>
            </a:r>
            <a:r>
              <a:rPr lang="en-US" sz="1050" dirty="0">
                <a:solidFill>
                  <a:srgbClr val="000000"/>
                </a:solidFill>
                <a:latin typeface="Barlow"/>
                <a:cs typeface="Segoe UI"/>
              </a:rPr>
              <a:t>Public transport with high</a:t>
            </a:r>
          </a:p>
          <a:p>
            <a:r>
              <a:rPr lang="en-US" sz="1050" dirty="0">
                <a:solidFill>
                  <a:srgbClr val="000000"/>
                </a:solidFill>
                <a:latin typeface="Barlow"/>
                <a:cs typeface="Segoe UI"/>
              </a:rPr>
              <a:t>capacity and frequent </a:t>
            </a:r>
            <a:r>
              <a:rPr lang="en-US" sz="1050" i="0" spc="0" baseline="0" dirty="0">
                <a:solidFill>
                  <a:srgbClr val="000000"/>
                </a:solidFill>
                <a:latin typeface="Barlow"/>
                <a:cs typeface="Segoe UI"/>
              </a:rPr>
              <a:t>intervals</a:t>
            </a:r>
            <a:r>
              <a:rPr lang="en-US" sz="1050" dirty="0">
                <a:solidFill>
                  <a:srgbClr val="000000"/>
                </a:solidFill>
                <a:latin typeface="Barlow"/>
              </a:rPr>
              <a:t> </a:t>
            </a:r>
            <a:r>
              <a:rPr lang="en-US" sz="1050" b="0" i="0" spc="0" baseline="0" dirty="0">
                <a:solidFill>
                  <a:srgbClr val="000000"/>
                </a:solidFill>
                <a:latin typeface="Barlow"/>
              </a:rPr>
              <a:t>(quicker than 10min/h</a:t>
            </a:r>
            <a:r>
              <a:rPr lang="en-US" sz="1050" dirty="0">
                <a:solidFill>
                  <a:srgbClr val="000000"/>
                </a:solidFill>
                <a:latin typeface="Barlow"/>
              </a:rPr>
              <a:t>). </a:t>
            </a:r>
            <a:endParaRPr lang="en-US" sz="1050" b="0" i="0" spc="0" baseline="0" dirty="0">
              <a:solidFill>
                <a:srgbClr val="000000"/>
              </a:solidFill>
              <a:latin typeface="Barlow"/>
            </a:endParaRPr>
          </a:p>
          <a:p>
            <a:pPr>
              <a:lnSpc>
                <a:spcPts val="1254"/>
              </a:lnSpc>
            </a:pPr>
            <a:r>
              <a:rPr lang="en-US" sz="1050" dirty="0">
                <a:solidFill>
                  <a:srgbClr val="000000"/>
                </a:solidFill>
                <a:latin typeface="Barlow"/>
              </a:rPr>
              <a:t>For example, a</a:t>
            </a:r>
            <a:r>
              <a:rPr lang="en-US" sz="1050" b="0" i="0" spc="0" baseline="0" dirty="0">
                <a:solidFill>
                  <a:srgbClr val="000000"/>
                </a:solidFill>
                <a:latin typeface="Barlow"/>
              </a:rPr>
              <a:t> </a:t>
            </a:r>
            <a:r>
              <a:rPr lang="en-US" sz="1050" b="0" i="0" spc="0" baseline="0" dirty="0" err="1">
                <a:solidFill>
                  <a:srgbClr val="000000"/>
                </a:solidFill>
                <a:latin typeface="Barlow"/>
              </a:rPr>
              <a:t>superbus</a:t>
            </a:r>
            <a:r>
              <a:rPr lang="en-US" sz="1050" b="0" i="0" spc="0" baseline="0" dirty="0">
                <a:solidFill>
                  <a:srgbClr val="000000"/>
                </a:solidFill>
                <a:latin typeface="Barlow"/>
              </a:rPr>
              <a:t> or tramway that travels mostly on its</a:t>
            </a:r>
            <a:r>
              <a:rPr lang="en-US" sz="1050" dirty="0">
                <a:solidFill>
                  <a:srgbClr val="000000"/>
                </a:solidFill>
                <a:latin typeface="Barlow"/>
              </a:rPr>
              <a:t> </a:t>
            </a:r>
            <a:endParaRPr lang="en-US" sz="1050" b="0" i="0" spc="0" baseline="0" dirty="0">
              <a:solidFill>
                <a:srgbClr val="000000"/>
              </a:solidFill>
              <a:latin typeface="Barlow"/>
            </a:endParaRPr>
          </a:p>
          <a:p>
            <a:pPr>
              <a:lnSpc>
                <a:spcPts val="1267"/>
              </a:lnSpc>
            </a:pPr>
            <a:r>
              <a:rPr lang="en-US" sz="1050" b="0" i="0" spc="0" baseline="0" dirty="0">
                <a:solidFill>
                  <a:srgbClr val="000000"/>
                </a:solidFill>
                <a:latin typeface="Barlow"/>
              </a:rPr>
              <a:t>own lane or in its own space removed from other traffic.</a:t>
            </a:r>
            <a:r>
              <a:rPr lang="en-US" sz="1050" b="0" i="0" spc="0" baseline="33620" dirty="0">
                <a:solidFill>
                  <a:srgbClr val="000000"/>
                </a:solidFill>
                <a:latin typeface="Barlow"/>
              </a:rPr>
              <a:t>6</a:t>
            </a:r>
          </a:p>
        </p:txBody>
      </p:sp>
      <p:sp>
        <p:nvSpPr>
          <p:cNvPr id="1362" name="Rectangle 1362"/>
          <p:cNvSpPr/>
          <p:nvPr/>
        </p:nvSpPr>
        <p:spPr>
          <a:xfrm>
            <a:off x="4402626" y="2379909"/>
            <a:ext cx="3335097" cy="628716"/>
          </a:xfrm>
          <a:prstGeom prst="rect">
            <a:avLst/>
          </a:prstGeom>
        </p:spPr>
        <p:txBody>
          <a:bodyPr wrap="none" lIns="0" tIns="0" rIns="0" bIns="0">
            <a:spAutoFit/>
          </a:bodyPr>
          <a:lstStyle/>
          <a:p>
            <a:pPr marL="0"/>
            <a:r>
              <a:rPr lang="en-US" sz="1056" b="1" i="0" spc="0" baseline="0" dirty="0">
                <a:solidFill>
                  <a:srgbClr val="000000"/>
                </a:solidFill>
                <a:latin typeface="Barlow,Bold"/>
              </a:rPr>
              <a:t>Densely populated area: </a:t>
            </a:r>
            <a:r>
              <a:rPr lang="en-US" sz="1056" b="0" i="0" spc="0" baseline="0" dirty="0">
                <a:solidFill>
                  <a:srgbClr val="000000"/>
                </a:solidFill>
                <a:latin typeface="Barlow"/>
              </a:rPr>
              <a:t>Areas with a population of at </a:t>
            </a:r>
          </a:p>
          <a:p>
            <a:pPr marL="0">
              <a:lnSpc>
                <a:spcPts val="1267"/>
              </a:lnSpc>
            </a:pPr>
            <a:r>
              <a:rPr lang="en-US" sz="1056" b="0" i="0" spc="0" baseline="0" dirty="0">
                <a:solidFill>
                  <a:srgbClr val="000000"/>
                </a:solidFill>
                <a:latin typeface="Barlow"/>
              </a:rPr>
              <a:t>least 20 per hectare. A rough estimate for viable public </a:t>
            </a:r>
          </a:p>
          <a:p>
            <a:pPr marL="0">
              <a:lnSpc>
                <a:spcPts val="1267"/>
              </a:lnSpc>
            </a:pPr>
            <a:r>
              <a:rPr lang="en-US" sz="1056" b="0" i="0" spc="0" baseline="0" dirty="0">
                <a:solidFill>
                  <a:srgbClr val="000000"/>
                </a:solidFill>
                <a:latin typeface="Barlow"/>
              </a:rPr>
              <a:t>transportation. Measurement range is 250m grid of urban </a:t>
            </a:r>
          </a:p>
          <a:p>
            <a:pPr marL="0">
              <a:lnSpc>
                <a:spcPts val="1267"/>
              </a:lnSpc>
            </a:pPr>
            <a:r>
              <a:rPr lang="en-US" sz="1056" b="0" i="0" spc="0" baseline="0" dirty="0">
                <a:solidFill>
                  <a:srgbClr val="000000"/>
                </a:solidFill>
                <a:latin typeface="Barlow"/>
              </a:rPr>
              <a:t>structure monitoring system (YKR).</a:t>
            </a:r>
          </a:p>
        </p:txBody>
      </p:sp>
      <p:sp>
        <p:nvSpPr>
          <p:cNvPr id="1363" name="Rectangle 1363"/>
          <p:cNvSpPr/>
          <p:nvPr/>
        </p:nvSpPr>
        <p:spPr>
          <a:xfrm>
            <a:off x="4402626" y="3201040"/>
            <a:ext cx="3106972" cy="307116"/>
          </a:xfrm>
          <a:prstGeom prst="rect">
            <a:avLst/>
          </a:prstGeom>
        </p:spPr>
        <p:txBody>
          <a:bodyPr wrap="none" lIns="0" tIns="0" rIns="0" bIns="0">
            <a:spAutoFit/>
          </a:bodyPr>
          <a:lstStyle/>
          <a:p>
            <a:pPr marL="0"/>
            <a:r>
              <a:rPr lang="en-US" sz="1056" b="1" i="0" spc="0" baseline="0">
                <a:solidFill>
                  <a:srgbClr val="000000"/>
                </a:solidFill>
                <a:latin typeface="Barlow,Bold"/>
              </a:rPr>
              <a:t>Infill development: </a:t>
            </a:r>
            <a:r>
              <a:rPr lang="en-US" sz="1056" b="0" i="0" spc="0" baseline="0">
                <a:solidFill>
                  <a:srgbClr val="000000"/>
                </a:solidFill>
                <a:latin typeface="Barlow"/>
              </a:rPr>
              <a:t>Consolidation of city structure on </a:t>
            </a:r>
          </a:p>
          <a:p>
            <a:pPr marL="0">
              <a:lnSpc>
                <a:spcPts val="1279"/>
              </a:lnSpc>
            </a:pPr>
            <a:r>
              <a:rPr lang="en-US" sz="1056" b="0" i="0" spc="0" baseline="0">
                <a:solidFill>
                  <a:srgbClr val="000000"/>
                </a:solidFill>
                <a:latin typeface="Barlow"/>
              </a:rPr>
              <a:t>already developed plots with e</a:t>
            </a:r>
            <a:r>
              <a:rPr lang="en-US" sz="1056" b="0" i="0" spc="0" baseline="0">
                <a:solidFill>
                  <a:srgbClr val="000000"/>
                </a:solidFill>
                <a:latin typeface="Arial"/>
              </a:rPr>
              <a:t>x</a:t>
            </a:r>
            <a:r>
              <a:rPr lang="en-US" sz="1056" b="0" i="0" spc="0" baseline="0">
                <a:solidFill>
                  <a:srgbClr val="000000"/>
                </a:solidFill>
                <a:latin typeface="Barlow"/>
              </a:rPr>
              <a:t>tensions. </a:t>
            </a:r>
          </a:p>
        </p:txBody>
      </p:sp>
      <p:sp>
        <p:nvSpPr>
          <p:cNvPr id="1364" name="Rectangle 1364"/>
          <p:cNvSpPr/>
          <p:nvPr/>
        </p:nvSpPr>
        <p:spPr>
          <a:xfrm>
            <a:off x="4402626" y="3666721"/>
            <a:ext cx="3476914" cy="646331"/>
          </a:xfrm>
          <a:prstGeom prst="rect">
            <a:avLst/>
          </a:prstGeom>
        </p:spPr>
        <p:txBody>
          <a:bodyPr wrap="none" lIns="0" tIns="0" rIns="0" bIns="0" anchor="t">
            <a:spAutoFit/>
          </a:bodyPr>
          <a:lstStyle/>
          <a:p>
            <a:r>
              <a:rPr lang="en-US" sz="1050" b="1" dirty="0">
                <a:solidFill>
                  <a:srgbClr val="000000"/>
                </a:solidFill>
                <a:latin typeface="Barlow"/>
              </a:rPr>
              <a:t>Green Factor: </a:t>
            </a:r>
            <a:r>
              <a:rPr lang="en-US" sz="1050" dirty="0">
                <a:solidFill>
                  <a:srgbClr val="000000"/>
                </a:solidFill>
                <a:latin typeface="Barlow"/>
              </a:rPr>
              <a:t>a </a:t>
            </a:r>
            <a:r>
              <a:rPr lang="en-US" sz="1050" b="0" i="0" spc="0" baseline="0" dirty="0">
                <a:solidFill>
                  <a:srgbClr val="000000"/>
                </a:solidFill>
                <a:latin typeface="Barlow"/>
              </a:rPr>
              <a:t>tool that presents </a:t>
            </a:r>
            <a:r>
              <a:rPr lang="en-US" sz="1050" dirty="0">
                <a:solidFill>
                  <a:srgbClr val="000000"/>
                </a:solidFill>
                <a:latin typeface="Barlow"/>
              </a:rPr>
              <a:t>a</a:t>
            </a:r>
          </a:p>
          <a:p>
            <a:r>
              <a:rPr lang="en-US" sz="1050" dirty="0">
                <a:solidFill>
                  <a:srgbClr val="000000"/>
                </a:solidFill>
                <a:latin typeface="Barlow"/>
              </a:rPr>
              <a:t>plot</a:t>
            </a:r>
            <a:r>
              <a:rPr lang="en-US" sz="1050" b="0" i="0" spc="0" baseline="0" dirty="0">
                <a:solidFill>
                  <a:srgbClr val="000000"/>
                </a:solidFill>
                <a:latin typeface="Barlow"/>
              </a:rPr>
              <a:t> or block's green</a:t>
            </a:r>
            <a:r>
              <a:rPr lang="en-US" sz="1050" dirty="0">
                <a:solidFill>
                  <a:srgbClr val="000000"/>
                </a:solidFill>
                <a:latin typeface="Barlow"/>
              </a:rPr>
              <a:t> </a:t>
            </a:r>
            <a:r>
              <a:rPr lang="en-US" sz="1050" b="0" i="0" spc="0" baseline="0" dirty="0">
                <a:solidFill>
                  <a:srgbClr val="000000"/>
                </a:solidFill>
                <a:latin typeface="Barlow"/>
              </a:rPr>
              <a:t>efficiency, </a:t>
            </a:r>
            <a:r>
              <a:rPr lang="en-US" sz="1050" b="0" i="0" spc="0" baseline="0" dirty="0" err="1">
                <a:solidFill>
                  <a:srgbClr val="000000"/>
                </a:solidFill>
                <a:latin typeface="Barlow"/>
              </a:rPr>
              <a:t>i</a:t>
            </a:r>
            <a:r>
              <a:rPr lang="en-US" sz="1050" b="0" i="0" spc="0" baseline="0" dirty="0">
                <a:solidFill>
                  <a:srgbClr val="000000"/>
                </a:solidFill>
                <a:latin typeface="Barlow"/>
              </a:rPr>
              <a:t>. e. how much of the </a:t>
            </a:r>
            <a:r>
              <a:rPr lang="en-US" sz="1050" dirty="0">
                <a:solidFill>
                  <a:srgbClr val="000000"/>
                </a:solidFill>
                <a:latin typeface="Barlow"/>
              </a:rPr>
              <a:t>plot's</a:t>
            </a:r>
          </a:p>
          <a:p>
            <a:r>
              <a:rPr lang="en-US" sz="1050" dirty="0">
                <a:solidFill>
                  <a:srgbClr val="000000"/>
                </a:solidFill>
                <a:latin typeface="Barlow"/>
              </a:rPr>
              <a:t>area</a:t>
            </a:r>
            <a:r>
              <a:rPr lang="en-US" sz="1050" b="0" i="0" spc="0" baseline="0" dirty="0">
                <a:solidFill>
                  <a:srgbClr val="000000"/>
                </a:solidFill>
                <a:latin typeface="Barlow"/>
              </a:rPr>
              <a:t> is different</a:t>
            </a:r>
            <a:r>
              <a:rPr lang="en-US" sz="1050" dirty="0">
                <a:solidFill>
                  <a:srgbClr val="000000"/>
                </a:solidFill>
                <a:latin typeface="Barlow"/>
              </a:rPr>
              <a:t> </a:t>
            </a:r>
            <a:r>
              <a:rPr lang="en-US" sz="1050" b="0" i="0" spc="0" baseline="0" dirty="0">
                <a:solidFill>
                  <a:srgbClr val="000000"/>
                </a:solidFill>
                <a:latin typeface="Barlow"/>
              </a:rPr>
              <a:t>vegetation surfaces (such as trees, bushes,</a:t>
            </a:r>
            <a:endParaRPr lang="en-US" dirty="0">
              <a:solidFill>
                <a:srgbClr val="000000"/>
              </a:solidFill>
              <a:latin typeface="Barlow"/>
            </a:endParaRPr>
          </a:p>
          <a:p>
            <a:r>
              <a:rPr lang="en-US" sz="1050" b="0" i="0" spc="0" baseline="0" dirty="0">
                <a:solidFill>
                  <a:srgbClr val="000000"/>
                </a:solidFill>
                <a:latin typeface="Barlow"/>
              </a:rPr>
              <a:t>vines, green</a:t>
            </a:r>
            <a:r>
              <a:rPr lang="en-US" sz="1050" dirty="0">
                <a:solidFill>
                  <a:srgbClr val="000000"/>
                </a:solidFill>
                <a:latin typeface="Barlow"/>
              </a:rPr>
              <a:t> </a:t>
            </a:r>
            <a:r>
              <a:rPr lang="en-US" sz="1050" b="0" i="0" spc="0" baseline="0" dirty="0">
                <a:solidFill>
                  <a:srgbClr val="000000"/>
                </a:solidFill>
                <a:latin typeface="Barlow"/>
              </a:rPr>
              <a:t>roofs) and solutions of delaying rainwater.</a:t>
            </a:r>
            <a:r>
              <a:rPr lang="en-US" sz="1050" b="0" i="0" spc="0" baseline="33620" dirty="0">
                <a:solidFill>
                  <a:srgbClr val="000000"/>
                </a:solidFill>
                <a:latin typeface="Barlow"/>
              </a:rPr>
              <a:t>7</a:t>
            </a:r>
            <a:endParaRPr lang="en-US" sz="1050" b="0" i="0" spc="0" dirty="0">
              <a:solidFill>
                <a:srgbClr val="000000"/>
              </a:solidFill>
              <a:latin typeface="Barlow"/>
            </a:endParaRPr>
          </a:p>
        </p:txBody>
      </p:sp>
      <p:sp>
        <p:nvSpPr>
          <p:cNvPr id="1365" name="Rectangle 1365"/>
          <p:cNvSpPr/>
          <p:nvPr/>
        </p:nvSpPr>
        <p:spPr>
          <a:xfrm>
            <a:off x="4402628" y="4487852"/>
            <a:ext cx="3494546" cy="649986"/>
          </a:xfrm>
          <a:prstGeom prst="rect">
            <a:avLst/>
          </a:prstGeom>
        </p:spPr>
        <p:txBody>
          <a:bodyPr wrap="none" lIns="0" tIns="0" rIns="0" bIns="0" anchor="t">
            <a:spAutoFit/>
          </a:bodyPr>
          <a:lstStyle/>
          <a:p>
            <a:r>
              <a:rPr lang="en-US" sz="1050" b="1" i="0" spc="0" baseline="0" dirty="0">
                <a:solidFill>
                  <a:srgbClr val="000000"/>
                </a:solidFill>
                <a:latin typeface="Barlow"/>
              </a:rPr>
              <a:t>Green </a:t>
            </a:r>
            <a:r>
              <a:rPr lang="en-US" sz="1050" b="1" dirty="0">
                <a:solidFill>
                  <a:srgbClr val="000000"/>
                </a:solidFill>
                <a:latin typeface="Barlow"/>
              </a:rPr>
              <a:t>connection</a:t>
            </a:r>
            <a:r>
              <a:rPr lang="en-US" sz="1050" b="1" i="0" spc="0" baseline="0" dirty="0">
                <a:solidFill>
                  <a:srgbClr val="000000"/>
                </a:solidFill>
                <a:latin typeface="Barlow"/>
              </a:rPr>
              <a:t>: </a:t>
            </a:r>
            <a:r>
              <a:rPr lang="en-US" sz="1050" b="0" i="0" spc="0" baseline="0" dirty="0">
                <a:solidFill>
                  <a:srgbClr val="000000"/>
                </a:solidFill>
                <a:latin typeface="Barlow"/>
              </a:rPr>
              <a:t>Greenspace that connects larger</a:t>
            </a:r>
            <a:r>
              <a:rPr lang="en-US" sz="1050" dirty="0">
                <a:solidFill>
                  <a:srgbClr val="000000"/>
                </a:solidFill>
                <a:latin typeface="Barlow"/>
              </a:rPr>
              <a:t> </a:t>
            </a:r>
            <a:endParaRPr lang="en-US" sz="1050" b="0" i="0" spc="0" baseline="0" dirty="0">
              <a:solidFill>
                <a:srgbClr val="000000"/>
              </a:solidFill>
              <a:latin typeface="Barlow"/>
            </a:endParaRPr>
          </a:p>
          <a:p>
            <a:pPr>
              <a:lnSpc>
                <a:spcPts val="1254"/>
              </a:lnSpc>
            </a:pPr>
            <a:r>
              <a:rPr lang="en-US" sz="1050" b="0" i="0" spc="0" baseline="0" dirty="0">
                <a:solidFill>
                  <a:srgbClr val="000000"/>
                </a:solidFill>
                <a:latin typeface="Barlow"/>
              </a:rPr>
              <a:t>greenspaces into a </a:t>
            </a:r>
            <a:r>
              <a:rPr lang="en-US" sz="1050" dirty="0">
                <a:solidFill>
                  <a:srgbClr val="000000"/>
                </a:solidFill>
                <a:latin typeface="Barlow"/>
              </a:rPr>
              <a:t>network </a:t>
            </a:r>
            <a:r>
              <a:rPr lang="en-US" sz="1050" b="0" i="0" spc="0" baseline="0" dirty="0">
                <a:solidFill>
                  <a:srgbClr val="000000"/>
                </a:solidFill>
                <a:latin typeface="Barlow"/>
              </a:rPr>
              <a:t>that serves people and</a:t>
            </a:r>
            <a:r>
              <a:rPr lang="en-US" sz="1050" dirty="0">
                <a:solidFill>
                  <a:srgbClr val="000000"/>
                </a:solidFill>
                <a:latin typeface="Barlow"/>
              </a:rPr>
              <a:t> </a:t>
            </a:r>
            <a:endParaRPr lang="en-US" sz="1050" b="0" i="0" spc="0" baseline="0" dirty="0">
              <a:solidFill>
                <a:srgbClr val="000000"/>
              </a:solidFill>
              <a:latin typeface="Barlow"/>
            </a:endParaRPr>
          </a:p>
          <a:p>
            <a:pPr>
              <a:lnSpc>
                <a:spcPts val="1267"/>
              </a:lnSpc>
            </a:pPr>
            <a:r>
              <a:rPr lang="en-US" sz="1050" b="0" i="0" spc="0" baseline="0" dirty="0">
                <a:solidFill>
                  <a:srgbClr val="000000"/>
                </a:solidFill>
                <a:latin typeface="Barlow"/>
              </a:rPr>
              <a:t>recreation (recreational </a:t>
            </a:r>
            <a:r>
              <a:rPr lang="en-US" sz="1050" dirty="0">
                <a:solidFill>
                  <a:srgbClr val="000000"/>
                </a:solidFill>
                <a:latin typeface="Barlow"/>
              </a:rPr>
              <a:t>connections</a:t>
            </a:r>
            <a:r>
              <a:rPr lang="en-US" sz="1050" b="0" i="0" spc="0" baseline="0" dirty="0">
                <a:solidFill>
                  <a:srgbClr val="000000"/>
                </a:solidFill>
                <a:latin typeface="Barlow"/>
              </a:rPr>
              <a:t>)</a:t>
            </a:r>
            <a:r>
              <a:rPr lang="en-US" sz="1050" dirty="0">
                <a:solidFill>
                  <a:srgbClr val="000000"/>
                </a:solidFill>
                <a:latin typeface="Barlow"/>
              </a:rPr>
              <a:t> </a:t>
            </a:r>
            <a:r>
              <a:rPr lang="en-US" sz="1050" b="0" i="0" spc="0" baseline="0" dirty="0">
                <a:solidFill>
                  <a:srgbClr val="000000"/>
                </a:solidFill>
                <a:latin typeface="Barlow"/>
              </a:rPr>
              <a:t> and/or the </a:t>
            </a:r>
            <a:r>
              <a:rPr lang="en-US" sz="1050" dirty="0">
                <a:solidFill>
                  <a:srgbClr val="000000"/>
                </a:solidFill>
                <a:latin typeface="Barlow"/>
              </a:rPr>
              <a:t>movement</a:t>
            </a:r>
          </a:p>
          <a:p>
            <a:pPr>
              <a:lnSpc>
                <a:spcPts val="1267"/>
              </a:lnSpc>
            </a:pPr>
            <a:r>
              <a:rPr lang="en-US" sz="1050" dirty="0">
                <a:solidFill>
                  <a:srgbClr val="000000"/>
                </a:solidFill>
                <a:latin typeface="Barlow"/>
              </a:rPr>
              <a:t>and </a:t>
            </a:r>
            <a:r>
              <a:rPr lang="en-US" sz="1050" b="0" i="0" spc="0" baseline="0" dirty="0">
                <a:solidFill>
                  <a:srgbClr val="000000"/>
                </a:solidFill>
                <a:latin typeface="Barlow"/>
              </a:rPr>
              <a:t>spread of animals and plants (ecological </a:t>
            </a:r>
            <a:r>
              <a:rPr lang="en-US" sz="1050" dirty="0">
                <a:solidFill>
                  <a:srgbClr val="000000"/>
                </a:solidFill>
                <a:latin typeface="Barlow"/>
              </a:rPr>
              <a:t>connections</a:t>
            </a:r>
            <a:r>
              <a:rPr lang="en-US" sz="1050" b="0" i="0" spc="0" baseline="0" dirty="0">
                <a:solidFill>
                  <a:srgbClr val="000000"/>
                </a:solidFill>
                <a:latin typeface="Barlow"/>
              </a:rPr>
              <a:t>).</a:t>
            </a:r>
            <a:r>
              <a:rPr lang="en-US" sz="1050" b="0" i="0" spc="0" baseline="33505" dirty="0">
                <a:solidFill>
                  <a:srgbClr val="000000"/>
                </a:solidFill>
                <a:latin typeface="Barlow"/>
              </a:rPr>
              <a:t>8</a:t>
            </a:r>
            <a:endParaRPr lang="en-US"/>
          </a:p>
        </p:txBody>
      </p:sp>
      <p:sp>
        <p:nvSpPr>
          <p:cNvPr id="1366" name="Rectangle 1366"/>
          <p:cNvSpPr/>
          <p:nvPr/>
        </p:nvSpPr>
        <p:spPr>
          <a:xfrm>
            <a:off x="4402628" y="5342809"/>
            <a:ext cx="3353482" cy="481286"/>
          </a:xfrm>
          <a:prstGeom prst="rect">
            <a:avLst/>
          </a:prstGeom>
        </p:spPr>
        <p:txBody>
          <a:bodyPr wrap="none" lIns="0" tIns="0" rIns="0" bIns="0" anchor="t">
            <a:spAutoFit/>
          </a:bodyPr>
          <a:lstStyle/>
          <a:p>
            <a:r>
              <a:rPr lang="en-US" sz="1050" b="1" dirty="0">
                <a:solidFill>
                  <a:srgbClr val="000000"/>
                </a:solidFill>
                <a:latin typeface="Barlow"/>
              </a:rPr>
              <a:t>Eco-Schools</a:t>
            </a:r>
            <a:r>
              <a:rPr lang="en-US" sz="1050" b="1" i="0" spc="0" baseline="0" dirty="0">
                <a:solidFill>
                  <a:srgbClr val="000000"/>
                </a:solidFill>
                <a:latin typeface="Barlow"/>
              </a:rPr>
              <a:t>: </a:t>
            </a:r>
            <a:r>
              <a:rPr lang="en-US" sz="1050" dirty="0">
                <a:solidFill>
                  <a:srgbClr val="000000"/>
                </a:solidFill>
                <a:latin typeface="Barlow"/>
              </a:rPr>
              <a:t>An environmental</a:t>
            </a:r>
            <a:r>
              <a:rPr lang="en-US" sz="1050" b="0" i="0" spc="0" baseline="0" dirty="0">
                <a:solidFill>
                  <a:srgbClr val="000000"/>
                </a:solidFill>
                <a:latin typeface="Barlow"/>
              </a:rPr>
              <a:t> education </a:t>
            </a:r>
            <a:r>
              <a:rPr lang="en-US" sz="1050" b="0" i="0" spc="0" baseline="0" dirty="0" err="1">
                <a:solidFill>
                  <a:srgbClr val="000000"/>
                </a:solidFill>
                <a:latin typeface="Barlow"/>
              </a:rPr>
              <a:t>programme</a:t>
            </a:r>
            <a:r>
              <a:rPr lang="en-US" sz="1050" dirty="0">
                <a:solidFill>
                  <a:srgbClr val="000000"/>
                </a:solidFill>
                <a:latin typeface="Barlow"/>
              </a:rPr>
              <a:t> </a:t>
            </a:r>
            <a:endParaRPr lang="en-US" sz="1050" b="0" i="0" spc="0" baseline="0" dirty="0">
              <a:solidFill>
                <a:srgbClr val="000000"/>
              </a:solidFill>
              <a:latin typeface="Barlow"/>
            </a:endParaRPr>
          </a:p>
          <a:p>
            <a:pPr>
              <a:lnSpc>
                <a:spcPts val="1345"/>
              </a:lnSpc>
            </a:pPr>
            <a:r>
              <a:rPr lang="en-US" sz="1050" b="0" i="0" spc="0" baseline="0" dirty="0">
                <a:solidFill>
                  <a:srgbClr val="000000"/>
                </a:solidFill>
                <a:latin typeface="Barlow"/>
              </a:rPr>
              <a:t>directed to daycare </a:t>
            </a:r>
            <a:r>
              <a:rPr lang="en-US" sz="1050" b="0" i="0" spc="0" baseline="0" dirty="0" err="1">
                <a:solidFill>
                  <a:srgbClr val="000000"/>
                </a:solidFill>
                <a:latin typeface="Barlow"/>
              </a:rPr>
              <a:t>centres</a:t>
            </a:r>
            <a:r>
              <a:rPr lang="en-US" sz="1050" b="0" i="0" spc="0" baseline="0" dirty="0">
                <a:solidFill>
                  <a:srgbClr val="000000"/>
                </a:solidFill>
                <a:latin typeface="Barlow"/>
              </a:rPr>
              <a:t>, schools, vocational schools,</a:t>
            </a:r>
            <a:r>
              <a:rPr lang="en-US" sz="1050" dirty="0">
                <a:solidFill>
                  <a:srgbClr val="000000"/>
                </a:solidFill>
                <a:latin typeface="Barlow"/>
              </a:rPr>
              <a:t> </a:t>
            </a:r>
            <a:endParaRPr lang="en-US" sz="1050" b="0" i="0" spc="0" baseline="0" dirty="0">
              <a:solidFill>
                <a:srgbClr val="000000"/>
              </a:solidFill>
              <a:latin typeface="Barlow"/>
            </a:endParaRPr>
          </a:p>
          <a:p>
            <a:pPr marL="0">
              <a:lnSpc>
                <a:spcPts val="1345"/>
              </a:lnSpc>
            </a:pPr>
            <a:r>
              <a:rPr lang="en-US" sz="1050" b="0" i="0" spc="0" baseline="0" dirty="0">
                <a:solidFill>
                  <a:srgbClr val="000000"/>
                </a:solidFill>
                <a:latin typeface="Barlow"/>
              </a:rPr>
              <a:t>and </a:t>
            </a:r>
            <a:r>
              <a:rPr lang="en-US" sz="1050" dirty="0">
                <a:solidFill>
                  <a:srgbClr val="000000"/>
                </a:solidFill>
                <a:latin typeface="Barlow"/>
              </a:rPr>
              <a:t>free-time</a:t>
            </a:r>
            <a:r>
              <a:rPr lang="en-US" sz="1050" b="0" i="0" spc="0" baseline="0" dirty="0">
                <a:solidFill>
                  <a:srgbClr val="000000"/>
                </a:solidFill>
                <a:latin typeface="Barlow"/>
              </a:rPr>
              <a:t> activity providers.</a:t>
            </a:r>
          </a:p>
        </p:txBody>
      </p:sp>
      <p:sp>
        <p:nvSpPr>
          <p:cNvPr id="1367" name="Rectangle 1367"/>
          <p:cNvSpPr/>
          <p:nvPr/>
        </p:nvSpPr>
        <p:spPr>
          <a:xfrm>
            <a:off x="11070335" y="6368685"/>
            <a:ext cx="192284" cy="276277"/>
          </a:xfrm>
          <a:prstGeom prst="rect">
            <a:avLst/>
          </a:prstGeom>
        </p:spPr>
        <p:txBody>
          <a:bodyPr wrap="none" lIns="0" tIns="0" rIns="0" bIns="0">
            <a:spAutoFit/>
          </a:bodyPr>
          <a:lstStyle/>
          <a:p>
            <a:pPr marL="0"/>
            <a:r>
              <a:rPr lang="en-US" sz="1406" b="0" i="0" spc="0" baseline="0">
                <a:solidFill>
                  <a:srgbClr val="000000"/>
                </a:solidFill>
                <a:latin typeface="SegoeUI"/>
              </a:rPr>
              <a:t>27</a:t>
            </a:r>
          </a:p>
        </p:txBody>
      </p:sp>
      <p:sp>
        <p:nvSpPr>
          <p:cNvPr id="1368" name="Rectangle 1368"/>
          <p:cNvSpPr/>
          <p:nvPr/>
        </p:nvSpPr>
        <p:spPr>
          <a:xfrm>
            <a:off x="8042782" y="3444252"/>
            <a:ext cx="470615" cy="110071"/>
          </a:xfrm>
          <a:prstGeom prst="rect">
            <a:avLst/>
          </a:prstGeom>
        </p:spPr>
        <p:txBody>
          <a:bodyPr wrap="none" lIns="0" tIns="0" rIns="0" bIns="0">
            <a:spAutoFit/>
          </a:bodyPr>
          <a:lstStyle/>
          <a:p>
            <a:pPr marL="0"/>
            <a:r>
              <a:rPr lang="en-US" sz="803" b="1" i="0" spc="0" baseline="0">
                <a:solidFill>
                  <a:srgbClr val="000000"/>
                </a:solidFill>
                <a:latin typeface="Barlow,Bold"/>
              </a:rPr>
              <a:t>SOURCES:</a:t>
            </a:r>
          </a:p>
        </p:txBody>
      </p:sp>
      <p:sp>
        <p:nvSpPr>
          <p:cNvPr id="1369" name="Rectangle 1369"/>
          <p:cNvSpPr/>
          <p:nvPr/>
        </p:nvSpPr>
        <p:spPr>
          <a:xfrm>
            <a:off x="8042782" y="3566172"/>
            <a:ext cx="3299211" cy="110071"/>
          </a:xfrm>
          <a:prstGeom prst="rect">
            <a:avLst/>
          </a:prstGeom>
        </p:spPr>
        <p:txBody>
          <a:bodyPr wrap="none" lIns="0" tIns="0" rIns="0" bIns="0">
            <a:spAutoFit/>
          </a:bodyPr>
          <a:lstStyle/>
          <a:p>
            <a:pPr marL="0">
              <a:tabLst>
                <a:tab pos="228517" algn="l"/>
              </a:tabLst>
            </a:pPr>
            <a:r>
              <a:rPr lang="en-US" sz="803" b="0" i="0" spc="0" baseline="0">
                <a:solidFill>
                  <a:srgbClr val="000000"/>
                </a:solidFill>
                <a:latin typeface="Barlow"/>
              </a:rPr>
              <a:t>1. 	Ilmatieteen laitos. 2022.</a:t>
            </a:r>
            <a:r>
              <a:rPr lang="en-US" sz="803" b="0" i="0" spc="-29" baseline="0">
                <a:solidFill>
                  <a:srgbClr val="000000"/>
                </a:solidFill>
                <a:latin typeface="Barlow"/>
              </a:rPr>
              <a:t> </a:t>
            </a:r>
            <a:r>
              <a:rPr lang="en-US" sz="803" b="0" i="0" spc="0" baseline="0">
                <a:solidFill>
                  <a:srgbClr val="000000"/>
                </a:solidFill>
                <a:latin typeface="Barlow"/>
              </a:rPr>
              <a:t>Ilmatieteen laitos: Kohti</a:t>
            </a:r>
            <a:r>
              <a:rPr lang="en-US" sz="803" b="0" i="0" spc="-18" baseline="0">
                <a:solidFill>
                  <a:srgbClr val="000000"/>
                </a:solidFill>
                <a:latin typeface="Barlow"/>
              </a:rPr>
              <a:t> </a:t>
            </a:r>
            <a:r>
              <a:rPr lang="en-US" sz="803" b="0" i="0" spc="0" baseline="0">
                <a:solidFill>
                  <a:srgbClr val="000000"/>
                </a:solidFill>
                <a:latin typeface="Barlow"/>
              </a:rPr>
              <a:t>ilmastokestävämpää</a:t>
            </a:r>
          </a:p>
        </p:txBody>
      </p:sp>
      <p:sp>
        <p:nvSpPr>
          <p:cNvPr id="1370" name="Rectangle 1370"/>
          <p:cNvSpPr/>
          <p:nvPr/>
        </p:nvSpPr>
        <p:spPr>
          <a:xfrm>
            <a:off x="8271382" y="3688092"/>
            <a:ext cx="3200876" cy="496803"/>
          </a:xfrm>
          <a:prstGeom prst="rect">
            <a:avLst/>
          </a:prstGeom>
        </p:spPr>
        <p:txBody>
          <a:bodyPr wrap="none" lIns="0" tIns="0" rIns="0" bIns="0" anchor="t">
            <a:spAutoFit/>
          </a:bodyPr>
          <a:lstStyle/>
          <a:p>
            <a:r>
              <a:rPr lang="en-US" sz="800" b="0" i="0" spc="0" baseline="0" err="1">
                <a:solidFill>
                  <a:srgbClr val="000000"/>
                </a:solidFill>
                <a:latin typeface="Barlow"/>
              </a:rPr>
              <a:t>alue</a:t>
            </a:r>
            <a:r>
              <a:rPr lang="en-US" sz="800" b="0" i="0" spc="0" baseline="0">
                <a:solidFill>
                  <a:srgbClr val="000000"/>
                </a:solidFill>
                <a:latin typeface="Barlow"/>
              </a:rPr>
              <a:t>- ja </a:t>
            </a:r>
            <a:r>
              <a:rPr lang="en-US" sz="800" b="0" i="0" spc="0" baseline="0" err="1">
                <a:solidFill>
                  <a:srgbClr val="000000"/>
                </a:solidFill>
                <a:latin typeface="Barlow"/>
              </a:rPr>
              <a:t>kaupunk</a:t>
            </a:r>
            <a:r>
              <a:rPr lang="en-US" sz="800" b="0" i="0" spc="-13" baseline="0" err="1">
                <a:solidFill>
                  <a:srgbClr val="000000"/>
                </a:solidFill>
                <a:latin typeface="Barlow"/>
              </a:rPr>
              <a:t>i</a:t>
            </a:r>
            <a:r>
              <a:rPr lang="en-US" sz="800" b="0" i="0" spc="0" baseline="0" err="1">
                <a:solidFill>
                  <a:srgbClr val="000000"/>
                </a:solidFill>
                <a:latin typeface="Barlow"/>
              </a:rPr>
              <a:t>suu</a:t>
            </a:r>
            <a:r>
              <a:rPr lang="en-US" sz="800" b="0" i="0" spc="-12" baseline="0" err="1">
                <a:solidFill>
                  <a:srgbClr val="000000"/>
                </a:solidFill>
                <a:latin typeface="Barlow"/>
              </a:rPr>
              <a:t>n</a:t>
            </a:r>
            <a:r>
              <a:rPr lang="en-US" sz="800" b="0" i="0" spc="-14" baseline="0" err="1">
                <a:solidFill>
                  <a:srgbClr val="000000"/>
                </a:solidFill>
                <a:latin typeface="Barlow"/>
              </a:rPr>
              <a:t>n</a:t>
            </a:r>
            <a:r>
              <a:rPr lang="en-US" sz="800" b="0" i="0" spc="0" baseline="0" err="1">
                <a:solidFill>
                  <a:srgbClr val="000000"/>
                </a:solidFill>
                <a:latin typeface="Barlow"/>
              </a:rPr>
              <a:t>ittelua</a:t>
            </a:r>
            <a:r>
              <a:rPr lang="en-US" sz="800" b="0" i="0" spc="0" baseline="0">
                <a:solidFill>
                  <a:srgbClr val="000000"/>
                </a:solidFill>
                <a:latin typeface="Barlow"/>
              </a:rPr>
              <a:t>.</a:t>
            </a:r>
            <a:r>
              <a:rPr lang="en-US" sz="800" spc="-29">
                <a:solidFill>
                  <a:srgbClr val="000000"/>
                </a:solidFill>
                <a:latin typeface="Barlow"/>
              </a:rPr>
              <a:t> Accessed</a:t>
            </a:r>
            <a:r>
              <a:rPr lang="en-US" sz="800">
                <a:solidFill>
                  <a:srgbClr val="000000"/>
                </a:solidFill>
                <a:latin typeface="Barlow"/>
              </a:rPr>
              <a:t> </a:t>
            </a:r>
            <a:r>
              <a:rPr lang="en-US" sz="800" b="0" i="0" spc="0" baseline="0">
                <a:solidFill>
                  <a:srgbClr val="000000"/>
                </a:solidFill>
                <a:latin typeface="Barlow"/>
              </a:rPr>
              <a:t>14.12.2022:</a:t>
            </a:r>
            <a:r>
              <a:rPr lang="en-US" sz="800">
                <a:solidFill>
                  <a:srgbClr val="000000"/>
                </a:solidFill>
                <a:latin typeface="Barlow"/>
              </a:rPr>
              <a:t> </a:t>
            </a:r>
            <a:endParaRPr lang="en-US" sz="803" b="0" i="0" spc="0" baseline="0">
              <a:solidFill>
                <a:srgbClr val="000000"/>
              </a:solidFill>
              <a:latin typeface="Barlow"/>
            </a:endParaRPr>
          </a:p>
          <a:p>
            <a:pPr marL="0">
              <a:lnSpc>
                <a:spcPts val="960"/>
              </a:lnSpc>
            </a:pPr>
            <a:r>
              <a:rPr lang="en-US" sz="800" b="0" i="0" spc="0" baseline="0">
                <a:solidFill>
                  <a:srgbClr val="000000"/>
                </a:solidFill>
                <a:latin typeface="Barlow"/>
                <a:hlinkClick r:id="rId6"/>
              </a:rPr>
              <a:t>https://hiilineutraalisuomi.fi/fi-</a:t>
            </a:r>
          </a:p>
          <a:p>
            <a:pPr>
              <a:lnSpc>
                <a:spcPts val="961"/>
              </a:lnSpc>
            </a:pPr>
            <a:r>
              <a:rPr lang="en-US" sz="800" b="0" i="0" spc="0" baseline="0">
                <a:solidFill>
                  <a:srgbClr val="000000"/>
                </a:solidFill>
                <a:latin typeface="Barlow"/>
                <a:hlinkClick r:id="rId6"/>
              </a:rPr>
              <a:t>FI/Canemure/Osahankkeet/Ilmatietee</a:t>
            </a:r>
            <a:r>
              <a:rPr lang="en-US" sz="800" b="0" i="0" spc="-15" baseline="0">
                <a:solidFill>
                  <a:srgbClr val="000000"/>
                </a:solidFill>
                <a:latin typeface="Barlow"/>
                <a:hlinkClick r:id="rId6"/>
              </a:rPr>
              <a:t>n</a:t>
            </a:r>
            <a:r>
              <a:rPr lang="en-US" sz="800" b="0" i="0" spc="0" baseline="0">
                <a:solidFill>
                  <a:srgbClr val="000000"/>
                </a:solidFill>
                <a:latin typeface="Barlow"/>
                <a:hlinkClick r:id="rId6"/>
              </a:rPr>
              <a:t>_laitos/Ilmatieteen_laitos_Kohti</a:t>
            </a:r>
            <a:r>
              <a:rPr lang="en-US" sz="800">
                <a:solidFill>
                  <a:srgbClr val="000000"/>
                </a:solidFill>
                <a:latin typeface="Barlow"/>
              </a:rPr>
              <a:t> </a:t>
            </a:r>
            <a:endParaRPr lang="en-US" sz="800" b="0" i="0" spc="0" baseline="0">
              <a:solidFill>
                <a:srgbClr val="000000"/>
              </a:solidFill>
              <a:latin typeface="Barlow"/>
            </a:endParaRPr>
          </a:p>
          <a:p>
            <a:pPr marL="0">
              <a:lnSpc>
                <a:spcPts val="960"/>
              </a:lnSpc>
            </a:pPr>
            <a:r>
              <a:rPr lang="en-US" sz="800" b="0" i="0" spc="0" baseline="0">
                <a:solidFill>
                  <a:srgbClr val="000000"/>
                </a:solidFill>
                <a:latin typeface="Barlow"/>
              </a:rPr>
              <a:t>_</a:t>
            </a:r>
            <a:r>
              <a:rPr lang="en-US" sz="800" b="0" i="0" spc="0" baseline="0" err="1">
                <a:solidFill>
                  <a:srgbClr val="000000"/>
                </a:solidFill>
                <a:latin typeface="Barlow"/>
              </a:rPr>
              <a:t>ilmastokestavam</a:t>
            </a:r>
            <a:r>
              <a:rPr lang="en-US" sz="800" b="0" i="0" spc="0" baseline="0">
                <a:solidFill>
                  <a:srgbClr val="000000"/>
                </a:solidFill>
                <a:latin typeface="Barlow"/>
              </a:rPr>
              <a:t>(49436)</a:t>
            </a:r>
          </a:p>
        </p:txBody>
      </p:sp>
      <p:sp>
        <p:nvSpPr>
          <p:cNvPr id="1371" name="Rectangle 1371"/>
          <p:cNvSpPr/>
          <p:nvPr/>
        </p:nvSpPr>
        <p:spPr>
          <a:xfrm>
            <a:off x="8036156" y="4076635"/>
            <a:ext cx="1823767" cy="110071"/>
          </a:xfrm>
          <a:prstGeom prst="rect">
            <a:avLst/>
          </a:prstGeom>
        </p:spPr>
        <p:txBody>
          <a:bodyPr wrap="none" lIns="0" tIns="0" rIns="0" bIns="0">
            <a:spAutoFit/>
          </a:bodyPr>
          <a:lstStyle/>
          <a:p>
            <a:pPr marL="0">
              <a:tabLst>
                <a:tab pos="228526" algn="l"/>
              </a:tabLst>
            </a:pPr>
            <a:r>
              <a:rPr lang="en-US" sz="803" b="0" i="0" spc="0" baseline="0">
                <a:solidFill>
                  <a:srgbClr val="000000"/>
                </a:solidFill>
                <a:latin typeface="Barlow"/>
              </a:rPr>
              <a:t>2. 	Oulun</a:t>
            </a:r>
            <a:r>
              <a:rPr lang="en-US" sz="803" b="0" i="0" spc="-17" baseline="0">
                <a:solidFill>
                  <a:srgbClr val="000000"/>
                </a:solidFill>
                <a:latin typeface="Barlow"/>
              </a:rPr>
              <a:t> </a:t>
            </a:r>
            <a:r>
              <a:rPr lang="en-US" sz="803" b="0" i="0" spc="0" baseline="0">
                <a:solidFill>
                  <a:srgbClr val="000000"/>
                </a:solidFill>
                <a:latin typeface="Barlow"/>
              </a:rPr>
              <a:t>kiertotaloude</a:t>
            </a:r>
            <a:r>
              <a:rPr lang="en-US" sz="803" b="0" i="0" spc="-14" baseline="0">
                <a:solidFill>
                  <a:srgbClr val="000000"/>
                </a:solidFill>
                <a:latin typeface="Barlow"/>
              </a:rPr>
              <a:t>n</a:t>
            </a:r>
            <a:r>
              <a:rPr lang="en-US" sz="803" b="0" i="0" spc="0" baseline="0">
                <a:solidFill>
                  <a:srgbClr val="000000"/>
                </a:solidFill>
                <a:latin typeface="Barlow"/>
              </a:rPr>
              <a:t> tiekartta.</a:t>
            </a:r>
            <a:r>
              <a:rPr lang="en-US" sz="803" b="0" i="0" spc="-29" baseline="0">
                <a:solidFill>
                  <a:srgbClr val="000000"/>
                </a:solidFill>
                <a:latin typeface="Barlow"/>
              </a:rPr>
              <a:t> </a:t>
            </a:r>
            <a:r>
              <a:rPr lang="en-US" sz="803" b="0" i="0" spc="0" baseline="0">
                <a:solidFill>
                  <a:srgbClr val="000000"/>
                </a:solidFill>
                <a:latin typeface="Barlow"/>
              </a:rPr>
              <a:t>2021.</a:t>
            </a:r>
          </a:p>
        </p:txBody>
      </p:sp>
      <p:sp>
        <p:nvSpPr>
          <p:cNvPr id="1372" name="Rectangle 1372"/>
          <p:cNvSpPr/>
          <p:nvPr/>
        </p:nvSpPr>
        <p:spPr>
          <a:xfrm>
            <a:off x="8042782" y="4297946"/>
            <a:ext cx="2845647" cy="110071"/>
          </a:xfrm>
          <a:prstGeom prst="rect">
            <a:avLst/>
          </a:prstGeom>
        </p:spPr>
        <p:txBody>
          <a:bodyPr wrap="none" lIns="0" tIns="0" rIns="0" bIns="0">
            <a:spAutoFit/>
          </a:bodyPr>
          <a:lstStyle/>
          <a:p>
            <a:pPr marL="0">
              <a:tabLst>
                <a:tab pos="228517" algn="l"/>
              </a:tabLst>
            </a:pPr>
            <a:r>
              <a:rPr lang="en-US" sz="803" b="0" i="0" spc="0" baseline="0">
                <a:solidFill>
                  <a:srgbClr val="000000"/>
                </a:solidFill>
                <a:latin typeface="Barlow"/>
              </a:rPr>
              <a:t>3. 	Ympäristöministeri</a:t>
            </a:r>
            <a:r>
              <a:rPr lang="en-US" sz="803" b="0" i="0" spc="-13" baseline="0">
                <a:solidFill>
                  <a:srgbClr val="000000"/>
                </a:solidFill>
                <a:latin typeface="Barlow"/>
              </a:rPr>
              <a:t>ö</a:t>
            </a:r>
            <a:r>
              <a:rPr lang="en-US" sz="803" b="0" i="0" spc="0" baseline="0">
                <a:solidFill>
                  <a:srgbClr val="000000"/>
                </a:solidFill>
                <a:latin typeface="Barlow"/>
              </a:rPr>
              <a:t>.</a:t>
            </a:r>
            <a:r>
              <a:rPr lang="en-US" sz="803" b="0" i="0" spc="-29" baseline="0">
                <a:solidFill>
                  <a:srgbClr val="000000"/>
                </a:solidFill>
                <a:latin typeface="Barlow"/>
              </a:rPr>
              <a:t> </a:t>
            </a:r>
            <a:r>
              <a:rPr lang="en-US" sz="803" b="0" i="0" spc="0" baseline="0">
                <a:solidFill>
                  <a:srgbClr val="000000"/>
                </a:solidFill>
                <a:latin typeface="Barlow"/>
              </a:rPr>
              <a:t>2022.</a:t>
            </a:r>
            <a:r>
              <a:rPr lang="en-US" sz="803" b="0" i="0" spc="-29" baseline="0">
                <a:solidFill>
                  <a:srgbClr val="000000"/>
                </a:solidFill>
                <a:latin typeface="Barlow"/>
              </a:rPr>
              <a:t> </a:t>
            </a:r>
            <a:r>
              <a:rPr lang="en-US" sz="803" b="0" i="0" spc="0" baseline="0">
                <a:solidFill>
                  <a:srgbClr val="000000"/>
                </a:solidFill>
                <a:latin typeface="Barlow"/>
              </a:rPr>
              <a:t>EU:n</a:t>
            </a:r>
            <a:r>
              <a:rPr lang="en-US" sz="803" b="0" i="0" spc="-19" baseline="0">
                <a:solidFill>
                  <a:srgbClr val="000000"/>
                </a:solidFill>
                <a:latin typeface="Barlow"/>
              </a:rPr>
              <a:t> </a:t>
            </a:r>
            <a:r>
              <a:rPr lang="en-US" sz="803" b="0" i="0" spc="0" baseline="0">
                <a:solidFill>
                  <a:srgbClr val="000000"/>
                </a:solidFill>
                <a:latin typeface="Barlow"/>
              </a:rPr>
              <a:t>biodiversiteettistrate</a:t>
            </a:r>
            <a:r>
              <a:rPr lang="en-US" sz="803" b="0" i="0" spc="-11" baseline="0">
                <a:solidFill>
                  <a:srgbClr val="000000"/>
                </a:solidFill>
                <a:latin typeface="Barlow"/>
              </a:rPr>
              <a:t>g</a:t>
            </a:r>
            <a:r>
              <a:rPr lang="en-US" sz="803" b="0" i="0" spc="0" baseline="0">
                <a:solidFill>
                  <a:srgbClr val="000000"/>
                </a:solidFill>
                <a:latin typeface="Barlow"/>
              </a:rPr>
              <a:t>ia</a:t>
            </a:r>
            <a:r>
              <a:rPr lang="en-US" sz="803" b="0" i="0" spc="-29" baseline="0">
                <a:solidFill>
                  <a:srgbClr val="000000"/>
                </a:solidFill>
                <a:latin typeface="Barlow"/>
              </a:rPr>
              <a:t> </a:t>
            </a:r>
            <a:r>
              <a:rPr lang="en-US" sz="803" b="0" i="0" spc="0" baseline="0">
                <a:solidFill>
                  <a:srgbClr val="000000"/>
                </a:solidFill>
                <a:latin typeface="Barlow"/>
              </a:rPr>
              <a:t>ja</a:t>
            </a:r>
          </a:p>
        </p:txBody>
      </p:sp>
      <p:sp>
        <p:nvSpPr>
          <p:cNvPr id="1373" name="Rectangle 1373"/>
          <p:cNvSpPr/>
          <p:nvPr/>
        </p:nvSpPr>
        <p:spPr>
          <a:xfrm>
            <a:off x="8271382" y="4419866"/>
            <a:ext cx="2763064" cy="239874"/>
          </a:xfrm>
          <a:prstGeom prst="rect">
            <a:avLst/>
          </a:prstGeom>
        </p:spPr>
        <p:txBody>
          <a:bodyPr wrap="none" lIns="0" tIns="0" rIns="0" bIns="0" anchor="t">
            <a:spAutoFit/>
          </a:bodyPr>
          <a:lstStyle/>
          <a:p>
            <a:r>
              <a:rPr lang="en-US" sz="800" b="0" i="0" spc="0" baseline="0" err="1">
                <a:solidFill>
                  <a:srgbClr val="000000"/>
                </a:solidFill>
                <a:latin typeface="Barlow"/>
              </a:rPr>
              <a:t>ennallistamisasetus</a:t>
            </a:r>
            <a:r>
              <a:rPr lang="en-US" sz="800" b="0" i="0" spc="0" baseline="0">
                <a:solidFill>
                  <a:srgbClr val="000000"/>
                </a:solidFill>
                <a:latin typeface="Barlow"/>
              </a:rPr>
              <a:t>. </a:t>
            </a:r>
            <a:r>
              <a:rPr lang="en-US" sz="800">
                <a:solidFill>
                  <a:srgbClr val="000000"/>
                </a:solidFill>
                <a:latin typeface="Barlow"/>
              </a:rPr>
              <a:t>Accessed </a:t>
            </a:r>
            <a:r>
              <a:rPr lang="en-US" sz="800" b="0" i="0" spc="0" baseline="0">
                <a:solidFill>
                  <a:srgbClr val="000000"/>
                </a:solidFill>
                <a:latin typeface="Barlow"/>
              </a:rPr>
              <a:t>14.12.20</a:t>
            </a:r>
            <a:r>
              <a:rPr lang="en-US" sz="800" b="0" i="0" spc="-12" baseline="0">
                <a:solidFill>
                  <a:srgbClr val="000000"/>
                </a:solidFill>
                <a:latin typeface="Barlow"/>
              </a:rPr>
              <a:t>2</a:t>
            </a:r>
            <a:r>
              <a:rPr lang="en-US" sz="800" b="0" i="0" spc="0" baseline="0">
                <a:solidFill>
                  <a:srgbClr val="000000"/>
                </a:solidFill>
                <a:latin typeface="Barlow"/>
              </a:rPr>
              <a:t>2:</a:t>
            </a:r>
            <a:r>
              <a:rPr lang="en-US" sz="800" b="0" i="0" spc="-42" baseline="0">
                <a:solidFill>
                  <a:srgbClr val="000000"/>
                </a:solidFill>
                <a:latin typeface="Barlow"/>
              </a:rPr>
              <a:t> </a:t>
            </a:r>
            <a:r>
              <a:rPr lang="en-US" sz="800" b="0" i="0" spc="0" baseline="0">
                <a:solidFill>
                  <a:srgbClr val="000000"/>
                </a:solidFill>
                <a:latin typeface="Barlow"/>
                <a:hlinkClick r:id="rId7"/>
              </a:rPr>
              <a:t>https://ym.fi/eu-n-</a:t>
            </a:r>
          </a:p>
          <a:p>
            <a:pPr marL="0">
              <a:lnSpc>
                <a:spcPts val="960"/>
              </a:lnSpc>
            </a:pPr>
            <a:r>
              <a:rPr lang="en-US" sz="800" b="0" i="0" spc="0" baseline="0">
                <a:solidFill>
                  <a:srgbClr val="000000"/>
                </a:solidFill>
                <a:latin typeface="Barlow"/>
                <a:hlinkClick r:id="rId7"/>
              </a:rPr>
              <a:t>biodiversiteettistrate</a:t>
            </a:r>
            <a:r>
              <a:rPr lang="en-US" sz="800" b="0" i="0" spc="-11" baseline="0">
                <a:solidFill>
                  <a:srgbClr val="000000"/>
                </a:solidFill>
                <a:latin typeface="Barlow"/>
                <a:hlinkClick r:id="rId7"/>
              </a:rPr>
              <a:t>g</a:t>
            </a:r>
            <a:r>
              <a:rPr lang="en-US" sz="800" b="0" i="0" spc="0" baseline="0">
                <a:solidFill>
                  <a:srgbClr val="000000"/>
                </a:solidFill>
                <a:latin typeface="Barlow"/>
                <a:hlinkClick r:id="rId7"/>
              </a:rPr>
              <a:t>ia</a:t>
            </a:r>
          </a:p>
        </p:txBody>
      </p:sp>
      <p:sp>
        <p:nvSpPr>
          <p:cNvPr id="1374" name="Rectangle 1374"/>
          <p:cNvSpPr/>
          <p:nvPr/>
        </p:nvSpPr>
        <p:spPr>
          <a:xfrm>
            <a:off x="8042782" y="4663706"/>
            <a:ext cx="3244807" cy="110071"/>
          </a:xfrm>
          <a:prstGeom prst="rect">
            <a:avLst/>
          </a:prstGeom>
        </p:spPr>
        <p:txBody>
          <a:bodyPr wrap="none" lIns="0" tIns="0" rIns="0" bIns="0">
            <a:spAutoFit/>
          </a:bodyPr>
          <a:lstStyle/>
          <a:p>
            <a:pPr marL="0">
              <a:tabLst>
                <a:tab pos="228517" algn="l"/>
              </a:tabLst>
            </a:pPr>
            <a:r>
              <a:rPr lang="en-US" sz="803" b="0" i="0" spc="0" baseline="0">
                <a:solidFill>
                  <a:srgbClr val="000000"/>
                </a:solidFill>
                <a:latin typeface="Barlow"/>
                <a:hlinkClick r:id="rId7"/>
              </a:rPr>
              <a:t>4</a:t>
            </a:r>
            <a:r>
              <a:rPr lang="en-US" sz="803" b="0" i="0" spc="0" baseline="0">
                <a:solidFill>
                  <a:srgbClr val="000000"/>
                </a:solidFill>
                <a:latin typeface="Barlow"/>
              </a:rPr>
              <a:t>. 	Euroopan</a:t>
            </a:r>
            <a:r>
              <a:rPr lang="en-US" sz="803" b="0" i="0" spc="-31" baseline="0">
                <a:solidFill>
                  <a:srgbClr val="000000"/>
                </a:solidFill>
                <a:latin typeface="Barlow"/>
              </a:rPr>
              <a:t> </a:t>
            </a:r>
            <a:r>
              <a:rPr lang="en-US" sz="803" b="0" i="0" spc="0" baseline="0">
                <a:solidFill>
                  <a:srgbClr val="000000"/>
                </a:solidFill>
                <a:latin typeface="Barlow"/>
              </a:rPr>
              <a:t>ympäristökeskus.</a:t>
            </a:r>
            <a:r>
              <a:rPr lang="en-US" sz="803" b="0" i="0" spc="-29" baseline="0">
                <a:solidFill>
                  <a:srgbClr val="000000"/>
                </a:solidFill>
                <a:latin typeface="Barlow"/>
              </a:rPr>
              <a:t> </a:t>
            </a:r>
            <a:r>
              <a:rPr lang="en-US" sz="803" b="0" i="0" spc="0" baseline="0">
                <a:solidFill>
                  <a:srgbClr val="000000"/>
                </a:solidFill>
                <a:latin typeface="Barlow"/>
              </a:rPr>
              <a:t>2020.</a:t>
            </a:r>
            <a:r>
              <a:rPr lang="en-US" sz="803" b="0" i="0" spc="-18" baseline="0">
                <a:solidFill>
                  <a:srgbClr val="000000"/>
                </a:solidFill>
                <a:latin typeface="Barlow"/>
              </a:rPr>
              <a:t> </a:t>
            </a:r>
            <a:r>
              <a:rPr lang="en-US" sz="803" b="0" i="0" spc="0" baseline="0">
                <a:solidFill>
                  <a:srgbClr val="000000"/>
                </a:solidFill>
                <a:latin typeface="Barlow"/>
              </a:rPr>
              <a:t>Biodiversity</a:t>
            </a:r>
            <a:r>
              <a:rPr lang="en-US" sz="803" b="0" i="0" spc="-27" baseline="0">
                <a:solidFill>
                  <a:srgbClr val="000000"/>
                </a:solidFill>
                <a:latin typeface="Barlow"/>
              </a:rPr>
              <a:t> </a:t>
            </a:r>
            <a:r>
              <a:rPr lang="en-US" sz="803" b="0" i="0" spc="0" baseline="0">
                <a:solidFill>
                  <a:srgbClr val="000000"/>
                </a:solidFill>
                <a:latin typeface="Barlow"/>
              </a:rPr>
              <a:t>– Ecosystems.</a:t>
            </a:r>
            <a:r>
              <a:rPr lang="en-US" sz="803" b="0" i="0" spc="-17" baseline="0">
                <a:solidFill>
                  <a:srgbClr val="000000"/>
                </a:solidFill>
                <a:latin typeface="Barlow"/>
              </a:rPr>
              <a:t> </a:t>
            </a:r>
            <a:r>
              <a:rPr lang="en-US" sz="803" b="0" i="0" spc="0" baseline="0">
                <a:solidFill>
                  <a:srgbClr val="000000"/>
                </a:solidFill>
                <a:latin typeface="Barlow"/>
              </a:rPr>
              <a:t>Haettu</a:t>
            </a:r>
          </a:p>
        </p:txBody>
      </p:sp>
      <p:sp>
        <p:nvSpPr>
          <p:cNvPr id="1375" name="Rectangle 1375"/>
          <p:cNvSpPr/>
          <p:nvPr/>
        </p:nvSpPr>
        <p:spPr>
          <a:xfrm>
            <a:off x="8042782" y="4785626"/>
            <a:ext cx="3195234" cy="240322"/>
          </a:xfrm>
          <a:prstGeom prst="rect">
            <a:avLst/>
          </a:prstGeom>
        </p:spPr>
        <p:txBody>
          <a:bodyPr wrap="none" lIns="0" tIns="0" rIns="0" bIns="0" anchor="t">
            <a:spAutoFit/>
          </a:bodyPr>
          <a:lstStyle/>
          <a:p>
            <a:pPr marL="228600"/>
            <a:r>
              <a:rPr lang="en-US" sz="800" b="0" i="0" spc="0" baseline="0">
                <a:solidFill>
                  <a:srgbClr val="000000"/>
                </a:solidFill>
                <a:latin typeface="Barlow"/>
              </a:rPr>
              <a:t>14.12.2022:</a:t>
            </a:r>
            <a:r>
              <a:rPr lang="en-US" sz="800" b="0" i="0" spc="-42" baseline="0">
                <a:solidFill>
                  <a:srgbClr val="000000"/>
                </a:solidFill>
                <a:latin typeface="Barlow"/>
              </a:rPr>
              <a:t> </a:t>
            </a:r>
            <a:r>
              <a:rPr lang="en-US" sz="800" b="0" i="0" spc="0" baseline="0">
                <a:solidFill>
                  <a:srgbClr val="000000"/>
                </a:solidFill>
                <a:latin typeface="Barlow"/>
                <a:hlinkClick r:id="rId8"/>
              </a:rPr>
              <a:t>https://www.eea.europa.eu/t</a:t>
            </a:r>
            <a:r>
              <a:rPr lang="en-US" sz="800" b="0" i="0" spc="-14" baseline="0">
                <a:solidFill>
                  <a:srgbClr val="000000"/>
                </a:solidFill>
                <a:latin typeface="Barlow"/>
                <a:hlinkClick r:id="rId8"/>
              </a:rPr>
              <a:t>h</a:t>
            </a:r>
            <a:r>
              <a:rPr lang="en-US" sz="800" b="0" i="0" spc="0" baseline="0">
                <a:solidFill>
                  <a:srgbClr val="000000"/>
                </a:solidFill>
                <a:latin typeface="Barlow"/>
                <a:hlinkClick r:id="rId8"/>
              </a:rPr>
              <a:t>emes/biod</a:t>
            </a:r>
            <a:r>
              <a:rPr lang="en-US" sz="800" b="0" i="0" spc="-14" baseline="0">
                <a:solidFill>
                  <a:srgbClr val="000000"/>
                </a:solidFill>
                <a:latin typeface="Barlow"/>
                <a:hlinkClick r:id="rId8"/>
              </a:rPr>
              <a:t>i</a:t>
            </a:r>
            <a:r>
              <a:rPr lang="en-US" sz="800" b="0" i="0" spc="0" baseline="0">
                <a:solidFill>
                  <a:srgbClr val="000000"/>
                </a:solidFill>
                <a:latin typeface="Barlow"/>
                <a:hlinkClick r:id="rId8"/>
              </a:rPr>
              <a:t>versity/i</a:t>
            </a:r>
            <a:r>
              <a:rPr lang="en-US" sz="800" b="0" i="0" spc="-14" baseline="0">
                <a:solidFill>
                  <a:srgbClr val="000000"/>
                </a:solidFill>
                <a:latin typeface="Barlow"/>
                <a:hlinkClick r:id="rId8"/>
              </a:rPr>
              <a:t>n</a:t>
            </a:r>
            <a:r>
              <a:rPr lang="en-US" sz="800" b="0" i="0" spc="0" baseline="0">
                <a:solidFill>
                  <a:srgbClr val="000000"/>
                </a:solidFill>
                <a:latin typeface="Barlow"/>
                <a:hlinkClick r:id="rId8"/>
              </a:rPr>
              <a:t>tro</a:t>
            </a:r>
            <a:r>
              <a:rPr lang="en-US" sz="800">
                <a:solidFill>
                  <a:srgbClr val="000000"/>
                </a:solidFill>
                <a:latin typeface="Barlow"/>
              </a:rPr>
              <a:t> </a:t>
            </a:r>
            <a:endParaRPr lang="en-US" sz="803" b="0" i="0" spc="0" baseline="0">
              <a:solidFill>
                <a:srgbClr val="000000"/>
              </a:solidFill>
              <a:latin typeface="Barlow"/>
            </a:endParaRPr>
          </a:p>
          <a:p>
            <a:pPr>
              <a:lnSpc>
                <a:spcPts val="960"/>
              </a:lnSpc>
              <a:tabLst>
                <a:tab pos="228517" algn="l"/>
              </a:tabLst>
            </a:pPr>
            <a:r>
              <a:rPr lang="en-US" sz="800" b="0" i="0" spc="0" baseline="0">
                <a:solidFill>
                  <a:srgbClr val="000000"/>
                </a:solidFill>
                <a:latin typeface="Barlow"/>
              </a:rPr>
              <a:t>5. 	SYKE.</a:t>
            </a:r>
            <a:r>
              <a:rPr lang="en-US" sz="800" b="0" i="0" spc="-17" baseline="0">
                <a:solidFill>
                  <a:srgbClr val="000000"/>
                </a:solidFill>
                <a:latin typeface="Barlow"/>
              </a:rPr>
              <a:t> </a:t>
            </a:r>
            <a:r>
              <a:rPr lang="en-US" sz="800" b="0" i="0" spc="0" baseline="0">
                <a:solidFill>
                  <a:srgbClr val="000000"/>
                </a:solidFill>
                <a:latin typeface="Barlow"/>
              </a:rPr>
              <a:t>2022.</a:t>
            </a:r>
            <a:r>
              <a:rPr lang="en-US" sz="800" b="0" i="0" spc="-29" baseline="0">
                <a:solidFill>
                  <a:srgbClr val="000000"/>
                </a:solidFill>
                <a:latin typeface="Barlow"/>
              </a:rPr>
              <a:t> </a:t>
            </a:r>
            <a:r>
              <a:rPr lang="en-US" sz="800" b="0" i="0" spc="0" baseline="0" err="1">
                <a:solidFill>
                  <a:srgbClr val="000000"/>
                </a:solidFill>
                <a:latin typeface="Barlow"/>
              </a:rPr>
              <a:t>Pilaantuneet</a:t>
            </a:r>
            <a:r>
              <a:rPr lang="en-US" sz="800" b="0" i="0" spc="-29" baseline="0">
                <a:solidFill>
                  <a:srgbClr val="000000"/>
                </a:solidFill>
                <a:latin typeface="Barlow"/>
              </a:rPr>
              <a:t> </a:t>
            </a:r>
            <a:r>
              <a:rPr lang="en-US" sz="800" b="0" i="0" spc="0" baseline="0">
                <a:solidFill>
                  <a:srgbClr val="000000"/>
                </a:solidFill>
                <a:latin typeface="Barlow"/>
              </a:rPr>
              <a:t>maa-</a:t>
            </a:r>
            <a:r>
              <a:rPr lang="en-US" sz="800" b="0" i="0" spc="0" baseline="0" err="1">
                <a:solidFill>
                  <a:srgbClr val="000000"/>
                </a:solidFill>
                <a:latin typeface="Barlow"/>
              </a:rPr>
              <a:t>alueet</a:t>
            </a:r>
            <a:r>
              <a:rPr lang="en-US" sz="800" b="0" i="0" spc="0" baseline="0">
                <a:solidFill>
                  <a:srgbClr val="000000"/>
                </a:solidFill>
                <a:latin typeface="Barlow"/>
              </a:rPr>
              <a:t>. </a:t>
            </a:r>
            <a:r>
              <a:rPr lang="en-US" sz="800">
                <a:solidFill>
                  <a:srgbClr val="000000"/>
                </a:solidFill>
                <a:latin typeface="Barlow"/>
              </a:rPr>
              <a:t>Accessed 14.12.20</a:t>
            </a:r>
            <a:r>
              <a:rPr lang="en-US" sz="800" spc="-12">
                <a:solidFill>
                  <a:srgbClr val="000000"/>
                </a:solidFill>
                <a:latin typeface="Barlow"/>
              </a:rPr>
              <a:t>2</a:t>
            </a:r>
            <a:r>
              <a:rPr lang="en-US" sz="800">
                <a:solidFill>
                  <a:srgbClr val="000000"/>
                </a:solidFill>
                <a:latin typeface="Barlow"/>
              </a:rPr>
              <a:t>2</a:t>
            </a:r>
            <a:r>
              <a:rPr lang="en-US" sz="800" b="0" i="0" spc="0" baseline="0">
                <a:solidFill>
                  <a:srgbClr val="000000"/>
                </a:solidFill>
                <a:latin typeface="Barlow"/>
              </a:rPr>
              <a:t>:</a:t>
            </a:r>
          </a:p>
        </p:txBody>
      </p:sp>
      <p:sp>
        <p:nvSpPr>
          <p:cNvPr id="1376" name="Rectangle 1376"/>
          <p:cNvSpPr/>
          <p:nvPr/>
        </p:nvSpPr>
        <p:spPr>
          <a:xfrm>
            <a:off x="8271382" y="5029466"/>
            <a:ext cx="2092600" cy="233076"/>
          </a:xfrm>
          <a:prstGeom prst="rect">
            <a:avLst/>
          </a:prstGeom>
        </p:spPr>
        <p:txBody>
          <a:bodyPr wrap="none" lIns="0" tIns="0" rIns="0" bIns="0">
            <a:spAutoFit/>
          </a:bodyPr>
          <a:lstStyle/>
          <a:p>
            <a:pPr marL="0"/>
            <a:r>
              <a:rPr lang="en-US" sz="803" b="0" i="0" spc="0" baseline="0">
                <a:solidFill>
                  <a:srgbClr val="000000"/>
                </a:solidFill>
                <a:latin typeface="Barlow"/>
                <a:hlinkClick r:id="rId9"/>
              </a:rPr>
              <a:t>https://www.ymparisto.fi/fi-</a:t>
            </a:r>
          </a:p>
          <a:p>
            <a:pPr marL="0">
              <a:lnSpc>
                <a:spcPts val="960"/>
              </a:lnSpc>
            </a:pPr>
            <a:r>
              <a:rPr lang="en-US" sz="806" b="0" i="0" spc="0" baseline="0">
                <a:solidFill>
                  <a:srgbClr val="000000"/>
                </a:solidFill>
                <a:latin typeface="Barlow"/>
                <a:hlinkClick r:id="rId9"/>
              </a:rPr>
              <a:t>fi/kulutus_ja_tuotanto/pilaantun</a:t>
            </a:r>
            <a:r>
              <a:rPr lang="en-US" sz="806" b="0" i="0" spc="-11" baseline="0">
                <a:solidFill>
                  <a:srgbClr val="000000"/>
                </a:solidFill>
                <a:latin typeface="Barlow"/>
                <a:hlinkClick r:id="rId9"/>
              </a:rPr>
              <a:t>e</a:t>
            </a:r>
            <a:r>
              <a:rPr lang="en-US" sz="806" b="0" i="0" spc="0" baseline="0">
                <a:solidFill>
                  <a:srgbClr val="000000"/>
                </a:solidFill>
                <a:latin typeface="Barlow"/>
                <a:hlinkClick r:id="rId9"/>
              </a:rPr>
              <a:t>et_maaalueet</a:t>
            </a:r>
          </a:p>
        </p:txBody>
      </p:sp>
      <p:sp>
        <p:nvSpPr>
          <p:cNvPr id="1377" name="Rectangle 1377"/>
          <p:cNvSpPr/>
          <p:nvPr/>
        </p:nvSpPr>
        <p:spPr>
          <a:xfrm>
            <a:off x="8042782" y="5273560"/>
            <a:ext cx="2433539" cy="110071"/>
          </a:xfrm>
          <a:prstGeom prst="rect">
            <a:avLst/>
          </a:prstGeom>
        </p:spPr>
        <p:txBody>
          <a:bodyPr wrap="none" lIns="0" tIns="0" rIns="0" bIns="0">
            <a:spAutoFit/>
          </a:bodyPr>
          <a:lstStyle/>
          <a:p>
            <a:pPr marL="0">
              <a:tabLst>
                <a:tab pos="228517" algn="l"/>
              </a:tabLst>
            </a:pPr>
            <a:r>
              <a:rPr lang="en-US" sz="803" b="0" i="0" spc="0" baseline="0">
                <a:solidFill>
                  <a:srgbClr val="000000"/>
                </a:solidFill>
                <a:latin typeface="Barlow"/>
                <a:hlinkClick r:id="rId9"/>
              </a:rPr>
              <a:t>6</a:t>
            </a:r>
            <a:r>
              <a:rPr lang="en-US" sz="803" b="0" i="0" spc="0" baseline="0">
                <a:solidFill>
                  <a:srgbClr val="000000"/>
                </a:solidFill>
                <a:latin typeface="Barlow"/>
              </a:rPr>
              <a:t>. 	Oulun</a:t>
            </a:r>
            <a:r>
              <a:rPr lang="en-US" sz="803" b="0" i="0" spc="-17" baseline="0">
                <a:solidFill>
                  <a:srgbClr val="000000"/>
                </a:solidFill>
                <a:latin typeface="Barlow"/>
              </a:rPr>
              <a:t> </a:t>
            </a:r>
            <a:r>
              <a:rPr lang="en-US" sz="803" b="0" i="0" spc="0" baseline="0">
                <a:solidFill>
                  <a:srgbClr val="000000"/>
                </a:solidFill>
                <a:latin typeface="Barlow"/>
              </a:rPr>
              <a:t>keskustan</a:t>
            </a:r>
            <a:r>
              <a:rPr lang="en-US" sz="803" b="0" i="0" spc="-31" baseline="0">
                <a:solidFill>
                  <a:srgbClr val="000000"/>
                </a:solidFill>
                <a:latin typeface="Barlow"/>
              </a:rPr>
              <a:t> </a:t>
            </a:r>
            <a:r>
              <a:rPr lang="en-US" sz="803" b="0" i="0" spc="0" baseline="0">
                <a:solidFill>
                  <a:srgbClr val="000000"/>
                </a:solidFill>
                <a:latin typeface="Barlow"/>
              </a:rPr>
              <a:t>liikenteen</a:t>
            </a:r>
            <a:r>
              <a:rPr lang="en-US" sz="803" b="0" i="0" spc="-42" baseline="0">
                <a:solidFill>
                  <a:srgbClr val="000000"/>
                </a:solidFill>
                <a:latin typeface="Barlow"/>
              </a:rPr>
              <a:t> </a:t>
            </a:r>
            <a:r>
              <a:rPr lang="en-US" sz="803" b="0" i="0" spc="0" baseline="0">
                <a:solidFill>
                  <a:srgbClr val="000000"/>
                </a:solidFill>
                <a:latin typeface="Barlow"/>
              </a:rPr>
              <a:t>yleissuunnitelma.</a:t>
            </a:r>
            <a:r>
              <a:rPr lang="en-US" sz="803" b="0" i="0" spc="-17" baseline="0">
                <a:solidFill>
                  <a:srgbClr val="000000"/>
                </a:solidFill>
                <a:latin typeface="Barlow"/>
              </a:rPr>
              <a:t> </a:t>
            </a:r>
            <a:r>
              <a:rPr lang="en-US" sz="803" b="0" i="0" spc="0" baseline="0">
                <a:solidFill>
                  <a:srgbClr val="000000"/>
                </a:solidFill>
                <a:latin typeface="Barlow"/>
              </a:rPr>
              <a:t>2022</a:t>
            </a:r>
          </a:p>
        </p:txBody>
      </p:sp>
      <p:sp>
        <p:nvSpPr>
          <p:cNvPr id="1378" name="Rectangle 1378"/>
          <p:cNvSpPr/>
          <p:nvPr/>
        </p:nvSpPr>
        <p:spPr>
          <a:xfrm>
            <a:off x="8042782" y="5395480"/>
            <a:ext cx="2707857" cy="123111"/>
          </a:xfrm>
          <a:prstGeom prst="rect">
            <a:avLst/>
          </a:prstGeom>
        </p:spPr>
        <p:txBody>
          <a:bodyPr wrap="none" lIns="0" tIns="0" rIns="0" bIns="0" anchor="t">
            <a:spAutoFit/>
          </a:bodyPr>
          <a:lstStyle/>
          <a:p>
            <a:pPr>
              <a:tabLst>
                <a:tab pos="228517" algn="l"/>
              </a:tabLst>
            </a:pPr>
            <a:r>
              <a:rPr lang="en-US" sz="800" b="0" i="0" spc="0" baseline="0">
                <a:solidFill>
                  <a:srgbClr val="000000"/>
                </a:solidFill>
                <a:latin typeface="Barlow"/>
              </a:rPr>
              <a:t>7. 	Aalto-</a:t>
            </a:r>
            <a:r>
              <a:rPr lang="en-US" sz="800" b="0" i="0" spc="0" baseline="0" err="1">
                <a:solidFill>
                  <a:srgbClr val="000000"/>
                </a:solidFill>
                <a:latin typeface="Barlow"/>
              </a:rPr>
              <a:t>yliopisto</a:t>
            </a:r>
            <a:r>
              <a:rPr lang="en-US" sz="800" b="0" i="0" spc="0" baseline="0">
                <a:solidFill>
                  <a:srgbClr val="000000"/>
                </a:solidFill>
                <a:latin typeface="Barlow"/>
              </a:rPr>
              <a:t>.</a:t>
            </a:r>
            <a:r>
              <a:rPr lang="en-US" sz="800" b="0" i="0" spc="-17" baseline="0">
                <a:solidFill>
                  <a:srgbClr val="000000"/>
                </a:solidFill>
                <a:latin typeface="Barlow"/>
              </a:rPr>
              <a:t> </a:t>
            </a:r>
            <a:r>
              <a:rPr lang="en-US" sz="800" b="0" i="0" spc="0" baseline="0">
                <a:solidFill>
                  <a:srgbClr val="000000"/>
                </a:solidFill>
                <a:latin typeface="Barlow"/>
              </a:rPr>
              <a:t>2022.</a:t>
            </a:r>
            <a:r>
              <a:rPr lang="en-US" sz="800" b="0" i="0" spc="-29" baseline="0">
                <a:solidFill>
                  <a:srgbClr val="000000"/>
                </a:solidFill>
                <a:latin typeface="Barlow"/>
              </a:rPr>
              <a:t> </a:t>
            </a:r>
            <a:r>
              <a:rPr lang="en-US" sz="800" b="0" i="0" spc="0" baseline="0" err="1">
                <a:solidFill>
                  <a:srgbClr val="000000"/>
                </a:solidFill>
                <a:latin typeface="Barlow"/>
              </a:rPr>
              <a:t>Viherkerroi</a:t>
            </a:r>
            <a:r>
              <a:rPr lang="en-US" sz="800" b="0" i="0" spc="-15" baseline="0" err="1">
                <a:solidFill>
                  <a:srgbClr val="000000"/>
                </a:solidFill>
                <a:latin typeface="Barlow"/>
              </a:rPr>
              <a:t>n</a:t>
            </a:r>
            <a:r>
              <a:rPr lang="en-US" sz="800" b="0" i="0" spc="0" baseline="0">
                <a:solidFill>
                  <a:srgbClr val="000000"/>
                </a:solidFill>
                <a:latin typeface="Barlow"/>
              </a:rPr>
              <a:t>.</a:t>
            </a:r>
            <a:r>
              <a:rPr lang="en-US" sz="800" spc="-29">
                <a:solidFill>
                  <a:srgbClr val="000000"/>
                </a:solidFill>
                <a:latin typeface="Barlow"/>
              </a:rPr>
              <a:t> Accessed</a:t>
            </a:r>
            <a:r>
              <a:rPr lang="en-US" sz="800">
                <a:solidFill>
                  <a:srgbClr val="000000"/>
                </a:solidFill>
                <a:latin typeface="Barlow"/>
              </a:rPr>
              <a:t> </a:t>
            </a:r>
            <a:r>
              <a:rPr lang="en-US" sz="800" b="0" i="0" spc="0" baseline="0">
                <a:solidFill>
                  <a:srgbClr val="000000"/>
                </a:solidFill>
                <a:latin typeface="Barlow"/>
              </a:rPr>
              <a:t>14.12.2022:</a:t>
            </a:r>
          </a:p>
        </p:txBody>
      </p:sp>
      <p:sp>
        <p:nvSpPr>
          <p:cNvPr id="1379" name="Rectangle 1379"/>
          <p:cNvSpPr/>
          <p:nvPr/>
        </p:nvSpPr>
        <p:spPr>
          <a:xfrm>
            <a:off x="8271382" y="5517451"/>
            <a:ext cx="1263688" cy="110071"/>
          </a:xfrm>
          <a:prstGeom prst="rect">
            <a:avLst/>
          </a:prstGeom>
        </p:spPr>
        <p:txBody>
          <a:bodyPr wrap="none" lIns="0" tIns="0" rIns="0" bIns="0">
            <a:spAutoFit/>
          </a:bodyPr>
          <a:lstStyle/>
          <a:p>
            <a:pPr marL="0"/>
            <a:r>
              <a:rPr lang="en-US" sz="803" b="0" i="0" spc="0" baseline="0">
                <a:solidFill>
                  <a:srgbClr val="000000"/>
                </a:solidFill>
                <a:latin typeface="Barlow"/>
                <a:hlinkClick r:id="rId10"/>
              </a:rPr>
              <a:t>https://viherkerroi</a:t>
            </a:r>
            <a:r>
              <a:rPr lang="en-US" sz="803" b="0" i="0" spc="-14" baseline="0">
                <a:solidFill>
                  <a:srgbClr val="000000"/>
                </a:solidFill>
                <a:latin typeface="Barlow"/>
                <a:hlinkClick r:id="rId10"/>
              </a:rPr>
              <a:t>n</a:t>
            </a:r>
            <a:r>
              <a:rPr lang="en-US" sz="803" b="0" i="0" spc="0" baseline="0">
                <a:solidFill>
                  <a:srgbClr val="000000"/>
                </a:solidFill>
                <a:latin typeface="Barlow"/>
                <a:hlinkClick r:id="rId10"/>
              </a:rPr>
              <a:t>.aalto.fi/</a:t>
            </a:r>
          </a:p>
        </p:txBody>
      </p:sp>
      <p:sp>
        <p:nvSpPr>
          <p:cNvPr id="1380" name="Rectangle 1380"/>
          <p:cNvSpPr/>
          <p:nvPr/>
        </p:nvSpPr>
        <p:spPr>
          <a:xfrm>
            <a:off x="8042782" y="5639371"/>
            <a:ext cx="3079679" cy="110071"/>
          </a:xfrm>
          <a:prstGeom prst="rect">
            <a:avLst/>
          </a:prstGeom>
        </p:spPr>
        <p:txBody>
          <a:bodyPr wrap="none" lIns="0" tIns="0" rIns="0" bIns="0">
            <a:spAutoFit/>
          </a:bodyPr>
          <a:lstStyle/>
          <a:p>
            <a:pPr marL="0">
              <a:tabLst>
                <a:tab pos="228517" algn="l"/>
              </a:tabLst>
            </a:pPr>
            <a:r>
              <a:rPr lang="en-US" sz="803" b="0" i="0" spc="0" baseline="0">
                <a:solidFill>
                  <a:srgbClr val="000000"/>
                </a:solidFill>
                <a:latin typeface="Barlow"/>
                <a:hlinkClick r:id="rId10"/>
              </a:rPr>
              <a:t>8</a:t>
            </a:r>
            <a:r>
              <a:rPr lang="en-US" sz="803" b="0" i="0" spc="0" baseline="0">
                <a:solidFill>
                  <a:srgbClr val="000000"/>
                </a:solidFill>
                <a:latin typeface="Barlow"/>
              </a:rPr>
              <a:t>. 	SYKE.</a:t>
            </a:r>
            <a:r>
              <a:rPr lang="en-US" sz="803" b="0" i="0" spc="-17" baseline="0">
                <a:solidFill>
                  <a:srgbClr val="000000"/>
                </a:solidFill>
                <a:latin typeface="Barlow"/>
              </a:rPr>
              <a:t> </a:t>
            </a:r>
            <a:r>
              <a:rPr lang="en-US" sz="803" b="0" i="0" spc="0" baseline="0">
                <a:solidFill>
                  <a:srgbClr val="000000"/>
                </a:solidFill>
                <a:latin typeface="Barlow"/>
              </a:rPr>
              <a:t>2013.</a:t>
            </a:r>
            <a:r>
              <a:rPr lang="en-US" sz="803" b="0" i="0" spc="-29" baseline="0">
                <a:solidFill>
                  <a:srgbClr val="000000"/>
                </a:solidFill>
                <a:latin typeface="Barlow"/>
              </a:rPr>
              <a:t> </a:t>
            </a:r>
            <a:r>
              <a:rPr lang="en-US" sz="803" b="0" i="0" spc="0" baseline="0">
                <a:solidFill>
                  <a:srgbClr val="000000"/>
                </a:solidFill>
                <a:latin typeface="Barlow"/>
              </a:rPr>
              <a:t>Kaupunkiseut</a:t>
            </a:r>
            <a:r>
              <a:rPr lang="en-US" sz="803" b="0" i="0" spc="-12" baseline="0">
                <a:solidFill>
                  <a:srgbClr val="000000"/>
                </a:solidFill>
                <a:latin typeface="Barlow"/>
              </a:rPr>
              <a:t>u</a:t>
            </a:r>
            <a:r>
              <a:rPr lang="en-US" sz="803" b="0" i="0" spc="0" baseline="0">
                <a:solidFill>
                  <a:srgbClr val="000000"/>
                </a:solidFill>
                <a:latin typeface="Barlow"/>
              </a:rPr>
              <a:t>jen</a:t>
            </a:r>
            <a:r>
              <a:rPr lang="en-US" sz="803" b="0" i="0" spc="-42" baseline="0">
                <a:solidFill>
                  <a:srgbClr val="000000"/>
                </a:solidFill>
                <a:latin typeface="Barlow"/>
              </a:rPr>
              <a:t> </a:t>
            </a:r>
            <a:r>
              <a:rPr lang="en-US" sz="803" b="0" i="0" spc="0" baseline="0">
                <a:solidFill>
                  <a:srgbClr val="000000"/>
                </a:solidFill>
                <a:latin typeface="Barlow"/>
              </a:rPr>
              <a:t>vihreän</a:t>
            </a:r>
            <a:r>
              <a:rPr lang="en-US" sz="803" b="0" i="0" spc="-29" baseline="0">
                <a:solidFill>
                  <a:srgbClr val="000000"/>
                </a:solidFill>
                <a:latin typeface="Barlow"/>
              </a:rPr>
              <a:t> </a:t>
            </a:r>
            <a:r>
              <a:rPr lang="en-US" sz="803" b="0" i="0" spc="0" baseline="0">
                <a:solidFill>
                  <a:srgbClr val="000000"/>
                </a:solidFill>
                <a:latin typeface="Barlow"/>
              </a:rPr>
              <a:t>infrastruktuurin</a:t>
            </a:r>
            <a:r>
              <a:rPr lang="en-US" sz="803" b="0" i="0" spc="-44" baseline="0">
                <a:solidFill>
                  <a:srgbClr val="000000"/>
                </a:solidFill>
                <a:latin typeface="Barlow"/>
              </a:rPr>
              <a:t> </a:t>
            </a:r>
            <a:r>
              <a:rPr lang="en-US" sz="803" b="0" i="0" spc="0" baseline="0">
                <a:solidFill>
                  <a:srgbClr val="000000"/>
                </a:solidFill>
                <a:latin typeface="Barlow"/>
              </a:rPr>
              <a:t>käsitteitä.</a:t>
            </a:r>
          </a:p>
        </p:txBody>
      </p:sp>
      <p:sp>
        <p:nvSpPr>
          <p:cNvPr id="1381" name="Rectangle 1381"/>
          <p:cNvSpPr/>
          <p:nvPr/>
        </p:nvSpPr>
        <p:spPr>
          <a:xfrm>
            <a:off x="8271382" y="5761291"/>
            <a:ext cx="3186257" cy="368562"/>
          </a:xfrm>
          <a:prstGeom prst="rect">
            <a:avLst/>
          </a:prstGeom>
        </p:spPr>
        <p:txBody>
          <a:bodyPr wrap="none" lIns="0" tIns="0" rIns="0" bIns="0" anchor="t">
            <a:spAutoFit/>
          </a:bodyPr>
          <a:lstStyle/>
          <a:p>
            <a:r>
              <a:rPr lang="en-US" sz="800" dirty="0">
                <a:solidFill>
                  <a:srgbClr val="000000"/>
                </a:solidFill>
                <a:latin typeface="Barlow"/>
              </a:rPr>
              <a:t>Accessed</a:t>
            </a:r>
            <a:r>
              <a:rPr lang="en-US" sz="800" spc="-16" dirty="0">
                <a:solidFill>
                  <a:srgbClr val="000000"/>
                </a:solidFill>
                <a:latin typeface="Barlow"/>
              </a:rPr>
              <a:t> </a:t>
            </a:r>
            <a:r>
              <a:rPr lang="en-US" sz="800" b="0" i="0" spc="0" baseline="0" dirty="0">
                <a:solidFill>
                  <a:srgbClr val="000000"/>
                </a:solidFill>
                <a:latin typeface="Barlow"/>
              </a:rPr>
              <a:t>14.12.2022:</a:t>
            </a:r>
            <a:r>
              <a:rPr lang="en-US" sz="800" dirty="0">
                <a:solidFill>
                  <a:srgbClr val="000000"/>
                </a:solidFill>
                <a:latin typeface="Barlow"/>
              </a:rPr>
              <a:t> </a:t>
            </a:r>
            <a:endParaRPr lang="en-US" sz="803" b="0" i="0" spc="0" baseline="0">
              <a:solidFill>
                <a:srgbClr val="000000"/>
              </a:solidFill>
              <a:latin typeface="Barlow"/>
            </a:endParaRPr>
          </a:p>
          <a:p>
            <a:pPr marL="0">
              <a:lnSpc>
                <a:spcPts val="960"/>
              </a:lnSpc>
            </a:pPr>
            <a:r>
              <a:rPr lang="en-US" sz="800" b="0" i="0" spc="0" baseline="0" dirty="0">
                <a:solidFill>
                  <a:srgbClr val="000000"/>
                </a:solidFill>
                <a:latin typeface="Barlow"/>
                <a:hlinkClick r:id="rId4"/>
              </a:rPr>
              <a:t>https://helda.helsinki.f</a:t>
            </a:r>
            <a:r>
              <a:rPr lang="en-US" sz="800" b="0" i="0" spc="-11" baseline="0" dirty="0">
                <a:solidFill>
                  <a:srgbClr val="000000"/>
                </a:solidFill>
                <a:latin typeface="Barlow"/>
                <a:hlinkClick r:id="rId4"/>
              </a:rPr>
              <a:t>i</a:t>
            </a:r>
            <a:r>
              <a:rPr lang="en-US" sz="800" b="0" i="0" spc="0" baseline="0" dirty="0">
                <a:solidFill>
                  <a:srgbClr val="000000"/>
                </a:solidFill>
                <a:latin typeface="Barlow"/>
                <a:hlinkClick r:id="rId4"/>
              </a:rPr>
              <a:t>/bitstream/handle/1</a:t>
            </a:r>
            <a:r>
              <a:rPr lang="en-US" sz="800" b="0" i="0" spc="-11" baseline="0" dirty="0">
                <a:solidFill>
                  <a:srgbClr val="000000"/>
                </a:solidFill>
                <a:latin typeface="Barlow"/>
                <a:hlinkClick r:id="rId4"/>
              </a:rPr>
              <a:t>0</a:t>
            </a:r>
            <a:r>
              <a:rPr lang="en-US" sz="800" b="0" i="0" spc="0" baseline="0" dirty="0">
                <a:solidFill>
                  <a:srgbClr val="000000"/>
                </a:solidFill>
                <a:latin typeface="Barlow"/>
                <a:hlinkClick r:id="rId4"/>
              </a:rPr>
              <a:t>138/</a:t>
            </a:r>
            <a:r>
              <a:rPr lang="en-US" sz="800" b="0" i="0" spc="-11" baseline="0" dirty="0">
                <a:solidFill>
                  <a:srgbClr val="000000"/>
                </a:solidFill>
                <a:latin typeface="Barlow"/>
                <a:hlinkClick r:id="rId4"/>
              </a:rPr>
              <a:t>4</a:t>
            </a:r>
            <a:r>
              <a:rPr lang="en-US" sz="800" b="0" i="0" spc="0" baseline="0" dirty="0">
                <a:solidFill>
                  <a:srgbClr val="000000"/>
                </a:solidFill>
                <a:latin typeface="Barlow"/>
                <a:hlinkClick r:id="rId4"/>
              </a:rPr>
              <a:t>2483/S</a:t>
            </a:r>
            <a:r>
              <a:rPr lang="en-US" sz="800" b="0" i="0" spc="-12" baseline="0" dirty="0">
                <a:solidFill>
                  <a:srgbClr val="000000"/>
                </a:solidFill>
                <a:latin typeface="Barlow"/>
                <a:hlinkClick r:id="rId4"/>
              </a:rPr>
              <a:t>Y</a:t>
            </a:r>
            <a:r>
              <a:rPr lang="en-US" sz="800" b="0" i="0" spc="0" baseline="0" dirty="0">
                <a:solidFill>
                  <a:srgbClr val="000000"/>
                </a:solidFill>
                <a:latin typeface="Barlow"/>
                <a:hlinkClick r:id="rId4"/>
              </a:rPr>
              <a:t>KEra_39_</a:t>
            </a:r>
            <a:r>
              <a:rPr lang="en-US" sz="800" b="0" i="0" spc="-12" baseline="0" dirty="0">
                <a:solidFill>
                  <a:srgbClr val="000000"/>
                </a:solidFill>
                <a:latin typeface="Barlow"/>
                <a:hlinkClick r:id="rId4"/>
              </a:rPr>
              <a:t>2</a:t>
            </a:r>
            <a:r>
              <a:rPr lang="en-US" sz="800" b="0" i="0" spc="-11" baseline="0" dirty="0">
                <a:solidFill>
                  <a:srgbClr val="000000"/>
                </a:solidFill>
                <a:latin typeface="Barlow"/>
                <a:hlinkClick r:id="rId4"/>
              </a:rPr>
              <a:t>01</a:t>
            </a:r>
          </a:p>
          <a:p>
            <a:pPr marL="0">
              <a:lnSpc>
                <a:spcPts val="959"/>
              </a:lnSpc>
            </a:pPr>
            <a:r>
              <a:rPr lang="en-US" sz="800" b="0" i="0" spc="0" baseline="0" dirty="0">
                <a:solidFill>
                  <a:srgbClr val="000000"/>
                </a:solidFill>
                <a:latin typeface="Barlow"/>
                <a:hlinkClick r:id="rId4"/>
              </a:rPr>
              <a:t>3.pdf</a:t>
            </a:r>
          </a:p>
        </p:txBody>
      </p:sp>
    </p:spTree>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Freeform 106"/>
          <p:cNvSpPr/>
          <p:nvPr/>
        </p:nvSpPr>
        <p:spPr>
          <a:xfrm>
            <a:off x="-976" y="-1669"/>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07" name="Picture 10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23900" y="5751576"/>
            <a:ext cx="1249680" cy="623316"/>
          </a:xfrm>
          <a:prstGeom prst="rect">
            <a:avLst/>
          </a:prstGeom>
          <a:noFill/>
        </p:spPr>
      </p:pic>
      <p:pic>
        <p:nvPicPr>
          <p:cNvPr id="108" name="Picture 10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0741152" y="669036"/>
            <a:ext cx="643127" cy="647700"/>
          </a:xfrm>
          <a:prstGeom prst="rect">
            <a:avLst/>
          </a:prstGeom>
          <a:noFill/>
        </p:spPr>
      </p:pic>
      <p:sp>
        <p:nvSpPr>
          <p:cNvPr id="109" name="Rectangle 109"/>
          <p:cNvSpPr/>
          <p:nvPr/>
        </p:nvSpPr>
        <p:spPr>
          <a:xfrm>
            <a:off x="947700" y="871064"/>
            <a:ext cx="5168081" cy="369332"/>
          </a:xfrm>
          <a:prstGeom prst="rect">
            <a:avLst/>
          </a:prstGeom>
        </p:spPr>
        <p:txBody>
          <a:bodyPr wrap="none" lIns="0" tIns="0" rIns="0" bIns="0" anchor="t">
            <a:spAutoFit/>
          </a:bodyPr>
          <a:lstStyle/>
          <a:p>
            <a:pPr>
              <a:tabLst>
                <a:tab pos="2743200" algn="l"/>
              </a:tabLst>
            </a:pPr>
            <a:r>
              <a:rPr lang="en-US" sz="2400" b="1" i="0" spc="0" baseline="0" dirty="0">
                <a:solidFill>
                  <a:srgbClr val="000000"/>
                </a:solidFill>
                <a:latin typeface="Calibri-Bold"/>
              </a:rPr>
              <a:t>Ta</a:t>
            </a:r>
            <a:r>
              <a:rPr lang="en-US" sz="2400" b="1" i="0" spc="0" baseline="0" dirty="0">
                <a:solidFill>
                  <a:srgbClr val="000000"/>
                </a:solidFill>
                <a:latin typeface="Calibri"/>
              </a:rPr>
              <a:t>b</a:t>
            </a:r>
            <a:r>
              <a:rPr lang="en-US" sz="2400" b="1" i="0" spc="0" baseline="0" dirty="0">
                <a:solidFill>
                  <a:srgbClr val="000000"/>
                </a:solidFill>
                <a:latin typeface="Calibri-Bold"/>
              </a:rPr>
              <a:t>le o</a:t>
            </a:r>
            <a:r>
              <a:rPr lang="en-US" sz="2400" b="1" i="0" spc="0" baseline="0" dirty="0">
                <a:solidFill>
                  <a:srgbClr val="000000"/>
                </a:solidFill>
                <a:latin typeface="Calibri"/>
              </a:rPr>
              <a:t>f</a:t>
            </a:r>
            <a:r>
              <a:rPr lang="en-US" sz="2400" b="1" i="0" spc="0" baseline="0" dirty="0">
                <a:solidFill>
                  <a:srgbClr val="000000"/>
                </a:solidFill>
                <a:latin typeface="Calibri-Bold"/>
              </a:rPr>
              <a:t> </a:t>
            </a:r>
            <a:r>
              <a:rPr lang="en-US" sz="2400" b="1" dirty="0">
                <a:solidFill>
                  <a:srgbClr val="000000"/>
                </a:solidFill>
                <a:latin typeface="Calibri"/>
              </a:rPr>
              <a:t>C</a:t>
            </a:r>
            <a:r>
              <a:rPr lang="en-US" sz="2400" b="1" dirty="0">
                <a:solidFill>
                  <a:srgbClr val="000000"/>
                </a:solidFill>
                <a:latin typeface="Calibri-Bold"/>
              </a:rPr>
              <a:t>ontents</a:t>
            </a:r>
            <a:r>
              <a:rPr lang="en-US" sz="2400" b="1" spc="852" dirty="0">
                <a:solidFill>
                  <a:srgbClr val="000000"/>
                </a:solidFill>
                <a:latin typeface="Calibri-Bold"/>
              </a:rPr>
              <a:t> </a:t>
            </a:r>
            <a:r>
              <a:rPr lang="en-US" sz="2400" b="1" i="0" spc="0" baseline="0" dirty="0">
                <a:solidFill>
                  <a:srgbClr val="000000"/>
                </a:solidFill>
                <a:latin typeface="Calibri-Bold"/>
              </a:rPr>
              <a:t> 	</a:t>
            </a:r>
            <a:r>
              <a:rPr lang="en-US" sz="2100" b="0" i="0" spc="0" baseline="-68732" dirty="0">
                <a:solidFill>
                  <a:srgbClr val="000000"/>
                </a:solidFill>
                <a:latin typeface="Arial"/>
              </a:rPr>
              <a:t>3 What is </a:t>
            </a:r>
            <a:r>
              <a:rPr lang="en-US" sz="2100" baseline="-68732" dirty="0">
                <a:solidFill>
                  <a:srgbClr val="000000"/>
                </a:solidFill>
                <a:latin typeface="Arial"/>
              </a:rPr>
              <a:t>being</a:t>
            </a:r>
            <a:r>
              <a:rPr lang="en-US" sz="2100" b="0" i="0" spc="0" baseline="-68732" dirty="0">
                <a:solidFill>
                  <a:srgbClr val="000000"/>
                </a:solidFill>
                <a:latin typeface="Arial"/>
              </a:rPr>
              <a:t> </a:t>
            </a:r>
            <a:r>
              <a:rPr lang="en-US" sz="2100" baseline="-68732" dirty="0">
                <a:solidFill>
                  <a:srgbClr val="000000"/>
                </a:solidFill>
                <a:latin typeface="Arial"/>
              </a:rPr>
              <a:t>done</a:t>
            </a:r>
            <a:r>
              <a:rPr lang="en-US" sz="2100" b="0" i="0" spc="0" baseline="-68732" dirty="0">
                <a:solidFill>
                  <a:srgbClr val="000000"/>
                </a:solidFill>
                <a:latin typeface="Arial"/>
              </a:rPr>
              <a:t> and </a:t>
            </a:r>
            <a:r>
              <a:rPr lang="en-US" sz="2100" baseline="-68732" dirty="0">
                <a:solidFill>
                  <a:srgbClr val="000000"/>
                </a:solidFill>
                <a:latin typeface="Arial"/>
              </a:rPr>
              <a:t>why</a:t>
            </a:r>
            <a:endParaRPr lang="en-US" sz="2100" b="0" i="0" spc="0" baseline="-68732" dirty="0">
              <a:solidFill>
                <a:srgbClr val="000000"/>
              </a:solidFill>
              <a:latin typeface="Arial"/>
            </a:endParaRPr>
          </a:p>
        </p:txBody>
      </p:sp>
      <p:sp>
        <p:nvSpPr>
          <p:cNvPr id="110" name="Rectangle 110"/>
          <p:cNvSpPr/>
          <p:nvPr/>
        </p:nvSpPr>
        <p:spPr>
          <a:xfrm>
            <a:off x="3692016" y="1349097"/>
            <a:ext cx="1091066" cy="192215"/>
          </a:xfrm>
          <a:prstGeom prst="rect">
            <a:avLst/>
          </a:prstGeom>
        </p:spPr>
        <p:txBody>
          <a:bodyPr wrap="none" lIns="0" tIns="0" rIns="0" bIns="0">
            <a:spAutoFit/>
          </a:bodyPr>
          <a:lstStyle/>
          <a:p>
            <a:pPr marL="0"/>
            <a:r>
              <a:rPr lang="en-US" sz="1403" b="0" i="0" spc="0" baseline="0">
                <a:solidFill>
                  <a:srgbClr val="000000"/>
                </a:solidFill>
                <a:latin typeface="Barlow"/>
              </a:rPr>
              <a:t>4 Introduction</a:t>
            </a:r>
          </a:p>
        </p:txBody>
      </p:sp>
      <p:sp>
        <p:nvSpPr>
          <p:cNvPr id="112" name="Rectangle 112"/>
          <p:cNvSpPr/>
          <p:nvPr/>
        </p:nvSpPr>
        <p:spPr>
          <a:xfrm>
            <a:off x="3692015" y="1528542"/>
            <a:ext cx="6219651" cy="419025"/>
          </a:xfrm>
          <a:prstGeom prst="rect">
            <a:avLst/>
          </a:prstGeom>
        </p:spPr>
        <p:txBody>
          <a:bodyPr wrap="none" lIns="0" tIns="0" rIns="0" bIns="0" anchor="t">
            <a:spAutoFit/>
          </a:bodyPr>
          <a:lstStyle/>
          <a:p>
            <a:r>
              <a:rPr lang="en-US" sz="1400" b="0" i="0" spc="0" baseline="0" dirty="0">
                <a:solidFill>
                  <a:srgbClr val="000000"/>
                </a:solidFill>
                <a:latin typeface="Barlow"/>
              </a:rPr>
              <a:t>5 City </a:t>
            </a:r>
            <a:r>
              <a:rPr lang="en-US" sz="1400" dirty="0">
                <a:solidFill>
                  <a:srgbClr val="000000"/>
                </a:solidFill>
                <a:latin typeface="Barlow"/>
              </a:rPr>
              <a:t>Strategy Focus Areas guide the Environmental </a:t>
            </a:r>
            <a:r>
              <a:rPr lang="en-US" sz="1400" b="0" i="0" spc="0" baseline="0" dirty="0" err="1">
                <a:solidFill>
                  <a:srgbClr val="000000"/>
                </a:solidFill>
                <a:latin typeface="Barlow"/>
              </a:rPr>
              <a:t>Programme</a:t>
            </a:r>
            <a:r>
              <a:rPr lang="en-US" sz="1400" b="0" i="0" spc="0" baseline="0" dirty="0" err="1">
                <a:solidFill>
                  <a:srgbClr val="000000"/>
                </a:solidFill>
                <a:latin typeface="Arial"/>
              </a:rPr>
              <a:t>'</a:t>
            </a:r>
            <a:r>
              <a:rPr lang="en-US" sz="1400" b="0" i="0" spc="0" baseline="0" dirty="0" err="1">
                <a:solidFill>
                  <a:srgbClr val="000000"/>
                </a:solidFill>
                <a:latin typeface="Barlow"/>
              </a:rPr>
              <a:t>s</a:t>
            </a:r>
            <a:r>
              <a:rPr lang="en-US" sz="1400" b="0" i="0" spc="0" baseline="0" dirty="0">
                <a:solidFill>
                  <a:srgbClr val="000000"/>
                </a:solidFill>
                <a:latin typeface="Barlow"/>
              </a:rPr>
              <a:t> </a:t>
            </a:r>
            <a:r>
              <a:rPr lang="en-US" sz="1400" dirty="0">
                <a:solidFill>
                  <a:srgbClr val="000000"/>
                </a:solidFill>
                <a:latin typeface="Barlow"/>
              </a:rPr>
              <a:t>Focus Areas</a:t>
            </a:r>
            <a:endParaRPr lang="en-US" sz="1400" b="0" i="0" spc="0" baseline="0" dirty="0">
              <a:solidFill>
                <a:srgbClr val="000000"/>
              </a:solidFill>
              <a:latin typeface="Barlow"/>
            </a:endParaRPr>
          </a:p>
          <a:p>
            <a:pPr marL="0">
              <a:lnSpc>
                <a:spcPts val="1708"/>
              </a:lnSpc>
            </a:pPr>
            <a:r>
              <a:rPr lang="en-US" sz="1400" b="0" i="0" spc="0" baseline="0" dirty="0">
                <a:solidFill>
                  <a:srgbClr val="000000"/>
                </a:solidFill>
                <a:latin typeface="Barlow"/>
              </a:rPr>
              <a:t>6 Environmental </a:t>
            </a:r>
            <a:r>
              <a:rPr lang="en-US" sz="1400" dirty="0" err="1">
                <a:solidFill>
                  <a:srgbClr val="000000"/>
                </a:solidFill>
                <a:latin typeface="Barlow"/>
              </a:rPr>
              <a:t>Programme</a:t>
            </a:r>
            <a:r>
              <a:rPr lang="en-US" sz="1400" b="0" i="0" spc="0" baseline="0" dirty="0">
                <a:solidFill>
                  <a:srgbClr val="000000"/>
                </a:solidFill>
                <a:latin typeface="Barlow"/>
              </a:rPr>
              <a:t> Updated Content</a:t>
            </a:r>
          </a:p>
        </p:txBody>
      </p:sp>
      <p:sp>
        <p:nvSpPr>
          <p:cNvPr id="113" name="Rectangle 113"/>
          <p:cNvSpPr/>
          <p:nvPr/>
        </p:nvSpPr>
        <p:spPr>
          <a:xfrm>
            <a:off x="3692015" y="1969523"/>
            <a:ext cx="2401095" cy="192215"/>
          </a:xfrm>
          <a:prstGeom prst="rect">
            <a:avLst/>
          </a:prstGeom>
        </p:spPr>
        <p:txBody>
          <a:bodyPr wrap="none" lIns="0" tIns="0" rIns="0" bIns="0">
            <a:spAutoFit/>
          </a:bodyPr>
          <a:lstStyle/>
          <a:p>
            <a:pPr marL="0"/>
            <a:r>
              <a:rPr lang="en-US" sz="1403" b="0" i="0" spc="0" baseline="0">
                <a:solidFill>
                  <a:srgbClr val="000000"/>
                </a:solidFill>
                <a:latin typeface="Barlow"/>
              </a:rPr>
              <a:t>7 Our City Develops Sustainably</a:t>
            </a:r>
          </a:p>
        </p:txBody>
      </p:sp>
      <p:sp>
        <p:nvSpPr>
          <p:cNvPr id="114" name="Rectangle 114"/>
          <p:cNvSpPr/>
          <p:nvPr/>
        </p:nvSpPr>
        <p:spPr>
          <a:xfrm>
            <a:off x="3692015" y="2187492"/>
            <a:ext cx="2526903" cy="192544"/>
          </a:xfrm>
          <a:prstGeom prst="rect">
            <a:avLst/>
          </a:prstGeom>
        </p:spPr>
        <p:txBody>
          <a:bodyPr wrap="none" lIns="0" tIns="0" rIns="0" bIns="0">
            <a:spAutoFit/>
          </a:bodyPr>
          <a:lstStyle/>
          <a:p>
            <a:pPr marL="0">
              <a:tabLst>
                <a:tab pos="448386" algn="l"/>
              </a:tabLst>
            </a:pPr>
            <a:r>
              <a:rPr lang="en-US" sz="1403" b="0" i="0" spc="0" baseline="0">
                <a:solidFill>
                  <a:srgbClr val="000000"/>
                </a:solidFill>
                <a:latin typeface="Barlow"/>
              </a:rPr>
              <a:t> 	</a:t>
            </a:r>
            <a:r>
              <a:rPr lang="en-US" sz="1406" b="0" i="0" spc="0" baseline="0">
                <a:solidFill>
                  <a:srgbClr val="000000"/>
                </a:solidFill>
                <a:latin typeface="Barlow"/>
              </a:rPr>
              <a:t>8 Sustainable City Planning</a:t>
            </a:r>
          </a:p>
        </p:txBody>
      </p:sp>
      <p:sp>
        <p:nvSpPr>
          <p:cNvPr id="115" name="Rectangle 115"/>
          <p:cNvSpPr/>
          <p:nvPr/>
        </p:nvSpPr>
        <p:spPr>
          <a:xfrm>
            <a:off x="4149215" y="2405953"/>
            <a:ext cx="2695803" cy="419025"/>
          </a:xfrm>
          <a:prstGeom prst="rect">
            <a:avLst/>
          </a:prstGeom>
        </p:spPr>
        <p:txBody>
          <a:bodyPr wrap="none" lIns="0" tIns="0" rIns="0" bIns="0" anchor="t">
            <a:spAutoFit/>
          </a:bodyPr>
          <a:lstStyle/>
          <a:p>
            <a:pPr marL="0"/>
            <a:r>
              <a:rPr lang="en-US" sz="1400" b="0" i="0" spc="0" baseline="0">
                <a:solidFill>
                  <a:srgbClr val="000000"/>
                </a:solidFill>
                <a:latin typeface="Barlow"/>
              </a:rPr>
              <a:t>9</a:t>
            </a:r>
            <a:r>
              <a:rPr lang="en-US" sz="1400" b="0" i="0" spc="-16" baseline="0">
                <a:solidFill>
                  <a:srgbClr val="000000"/>
                </a:solidFill>
                <a:latin typeface="Barlow"/>
              </a:rPr>
              <a:t> </a:t>
            </a:r>
            <a:r>
              <a:rPr lang="en-US" sz="1400" b="0" i="0" spc="0" baseline="0">
                <a:solidFill>
                  <a:srgbClr val="000000"/>
                </a:solidFill>
                <a:latin typeface="Barlow"/>
              </a:rPr>
              <a:t>Environmentally Friendly </a:t>
            </a:r>
            <a:r>
              <a:rPr lang="en-US" sz="1400">
                <a:solidFill>
                  <a:srgbClr val="000000"/>
                </a:solidFill>
                <a:latin typeface="Barlow"/>
              </a:rPr>
              <a:t>Mobility</a:t>
            </a:r>
            <a:endParaRPr lang="en-US" sz="1400" b="0" i="0" spc="0" baseline="0">
              <a:solidFill>
                <a:srgbClr val="000000"/>
              </a:solidFill>
              <a:latin typeface="Barlow"/>
            </a:endParaRPr>
          </a:p>
          <a:p>
            <a:pPr>
              <a:lnSpc>
                <a:spcPts val="1696"/>
              </a:lnSpc>
            </a:pPr>
            <a:r>
              <a:rPr lang="en-US" sz="1400" b="0" i="0" spc="0" baseline="0">
                <a:solidFill>
                  <a:srgbClr val="000000"/>
                </a:solidFill>
                <a:latin typeface="Barlow"/>
              </a:rPr>
              <a:t>10</a:t>
            </a:r>
            <a:r>
              <a:rPr lang="en-US" sz="1400" spc="-16">
                <a:solidFill>
                  <a:srgbClr val="000000"/>
                </a:solidFill>
                <a:latin typeface="Barlow"/>
              </a:rPr>
              <a:t> </a:t>
            </a:r>
            <a:r>
              <a:rPr lang="en-US" sz="1400" b="0" i="0" spc="0" baseline="0">
                <a:solidFill>
                  <a:srgbClr val="000000"/>
                </a:solidFill>
                <a:latin typeface="Barlow"/>
              </a:rPr>
              <a:t> Carbon </a:t>
            </a:r>
            <a:r>
              <a:rPr lang="en-US" sz="1400" b="0" i="0" spc="0" baseline="0">
                <a:solidFill>
                  <a:srgbClr val="000000"/>
                </a:solidFill>
                <a:latin typeface="Arial"/>
              </a:rPr>
              <a:t>N</a:t>
            </a:r>
            <a:r>
              <a:rPr lang="en-US" sz="1400" b="0" i="0" spc="0" baseline="0">
                <a:solidFill>
                  <a:srgbClr val="000000"/>
                </a:solidFill>
                <a:latin typeface="Barlow"/>
              </a:rPr>
              <a:t>eutral Construction</a:t>
            </a:r>
          </a:p>
        </p:txBody>
      </p:sp>
      <p:sp>
        <p:nvSpPr>
          <p:cNvPr id="116" name="Rectangle 116"/>
          <p:cNvSpPr/>
          <p:nvPr/>
        </p:nvSpPr>
        <p:spPr>
          <a:xfrm>
            <a:off x="3692015" y="2832673"/>
            <a:ext cx="2048638" cy="414857"/>
          </a:xfrm>
          <a:prstGeom prst="rect">
            <a:avLst/>
          </a:prstGeom>
        </p:spPr>
        <p:txBody>
          <a:bodyPr wrap="none" lIns="0" tIns="0" rIns="0" bIns="0" anchor="t">
            <a:spAutoFit/>
          </a:bodyPr>
          <a:lstStyle/>
          <a:p>
            <a:r>
              <a:rPr lang="en-US" sz="1400" b="0" i="0" spc="0" baseline="0">
                <a:solidFill>
                  <a:srgbClr val="000000"/>
                </a:solidFill>
                <a:latin typeface="Barlow"/>
              </a:rPr>
              <a:t>11 </a:t>
            </a:r>
            <a:r>
              <a:rPr lang="en-US" sz="1400">
                <a:solidFill>
                  <a:srgbClr val="000000"/>
                </a:solidFill>
                <a:latin typeface="Barlow"/>
              </a:rPr>
              <a:t>We Act Resource-wisely</a:t>
            </a:r>
            <a:endParaRPr lang="en-US" sz="1400" b="0" i="0" spc="0" baseline="0">
              <a:solidFill>
                <a:srgbClr val="000000"/>
              </a:solidFill>
              <a:latin typeface="Barlow"/>
            </a:endParaRPr>
          </a:p>
          <a:p>
            <a:pPr>
              <a:lnSpc>
                <a:spcPts val="1680"/>
              </a:lnSpc>
              <a:tabLst>
                <a:tab pos="448386" algn="l"/>
              </a:tabLst>
            </a:pPr>
            <a:r>
              <a:rPr lang="en-US" sz="1400">
                <a:solidFill>
                  <a:srgbClr val="000000"/>
                </a:solidFill>
                <a:latin typeface="Barlow"/>
              </a:rPr>
              <a:t> </a:t>
            </a:r>
            <a:r>
              <a:rPr lang="en-US" sz="1400" b="0" i="0" spc="0" baseline="0">
                <a:solidFill>
                  <a:srgbClr val="000000"/>
                </a:solidFill>
                <a:latin typeface="Barlow"/>
              </a:rPr>
              <a:t>	12 </a:t>
            </a:r>
            <a:r>
              <a:rPr lang="en-US" sz="1400">
                <a:solidFill>
                  <a:srgbClr val="000000"/>
                </a:solidFill>
                <a:latin typeface="Barlow"/>
              </a:rPr>
              <a:t>Energy Efficiency</a:t>
            </a:r>
            <a:endParaRPr lang="en-US" sz="1400" b="0" i="0" spc="0" baseline="0">
              <a:solidFill>
                <a:srgbClr val="000000"/>
              </a:solidFill>
              <a:latin typeface="Barlow"/>
            </a:endParaRPr>
          </a:p>
        </p:txBody>
      </p:sp>
      <p:sp>
        <p:nvSpPr>
          <p:cNvPr id="117" name="Rectangle 117"/>
          <p:cNvSpPr/>
          <p:nvPr/>
        </p:nvSpPr>
        <p:spPr>
          <a:xfrm>
            <a:off x="4149215" y="3246942"/>
            <a:ext cx="2830462" cy="452260"/>
          </a:xfrm>
          <a:prstGeom prst="rect">
            <a:avLst/>
          </a:prstGeom>
        </p:spPr>
        <p:txBody>
          <a:bodyPr wrap="none" lIns="0" tIns="0" rIns="0" bIns="0">
            <a:spAutoFit/>
          </a:bodyPr>
          <a:lstStyle/>
          <a:p>
            <a:pPr marL="0"/>
            <a:r>
              <a:rPr lang="en-US" sz="1403" b="0" i="0" spc="0" baseline="0">
                <a:solidFill>
                  <a:srgbClr val="000000"/>
                </a:solidFill>
                <a:latin typeface="Barlow"/>
              </a:rPr>
              <a:t>13 Carbon </a:t>
            </a:r>
            <a:r>
              <a:rPr lang="en-US" sz="1403" b="0" i="0" spc="0" baseline="0">
                <a:solidFill>
                  <a:srgbClr val="000000"/>
                </a:solidFill>
                <a:latin typeface="Arial"/>
              </a:rPr>
              <a:t>N</a:t>
            </a:r>
            <a:r>
              <a:rPr lang="en-US" sz="1403" b="0" i="0" spc="0" baseline="0">
                <a:solidFill>
                  <a:srgbClr val="000000"/>
                </a:solidFill>
                <a:latin typeface="Barlow"/>
              </a:rPr>
              <a:t>eutral Energy Production</a:t>
            </a:r>
          </a:p>
          <a:p>
            <a:pPr marL="1">
              <a:lnSpc>
                <a:spcPts val="1665"/>
              </a:lnSpc>
            </a:pPr>
            <a:r>
              <a:rPr lang="en-US" sz="1403" b="0" i="0" spc="0" baseline="0">
                <a:solidFill>
                  <a:srgbClr val="000000"/>
                </a:solidFill>
                <a:latin typeface="Barlow"/>
              </a:rPr>
              <a:t>14 Functional Circular Economy</a:t>
            </a:r>
          </a:p>
        </p:txBody>
      </p:sp>
      <p:sp>
        <p:nvSpPr>
          <p:cNvPr id="118" name="Rectangle 118"/>
          <p:cNvSpPr/>
          <p:nvPr/>
        </p:nvSpPr>
        <p:spPr>
          <a:xfrm>
            <a:off x="3692016" y="3641719"/>
            <a:ext cx="1861087" cy="215444"/>
          </a:xfrm>
          <a:prstGeom prst="rect">
            <a:avLst/>
          </a:prstGeom>
        </p:spPr>
        <p:txBody>
          <a:bodyPr wrap="none" lIns="0" tIns="0" rIns="0" bIns="0" anchor="t">
            <a:spAutoFit/>
          </a:bodyPr>
          <a:lstStyle/>
          <a:p>
            <a:r>
              <a:rPr lang="en-US" sz="1400" b="0" i="0" spc="0" baseline="0">
                <a:solidFill>
                  <a:srgbClr val="000000"/>
                </a:solidFill>
                <a:latin typeface="Barlow"/>
              </a:rPr>
              <a:t>15 </a:t>
            </a:r>
            <a:r>
              <a:rPr lang="en-US" sz="1400">
                <a:solidFill>
                  <a:srgbClr val="000000"/>
                </a:solidFill>
                <a:latin typeface="Barlow"/>
              </a:rPr>
              <a:t>Strength from Nature</a:t>
            </a:r>
            <a:endParaRPr lang="en-US" sz="1400" b="0" i="0" spc="0" baseline="0">
              <a:solidFill>
                <a:srgbClr val="000000"/>
              </a:solidFill>
              <a:latin typeface="Arial"/>
              <a:cs typeface="Arial"/>
            </a:endParaRPr>
          </a:p>
        </p:txBody>
      </p:sp>
      <p:sp>
        <p:nvSpPr>
          <p:cNvPr id="119" name="Rectangle 119"/>
          <p:cNvSpPr/>
          <p:nvPr/>
        </p:nvSpPr>
        <p:spPr>
          <a:xfrm>
            <a:off x="3692018" y="3855079"/>
            <a:ext cx="3009602" cy="239003"/>
          </a:xfrm>
          <a:prstGeom prst="rect">
            <a:avLst/>
          </a:prstGeom>
        </p:spPr>
        <p:txBody>
          <a:bodyPr wrap="none" lIns="0" tIns="0" rIns="0" bIns="0">
            <a:spAutoFit/>
          </a:bodyPr>
          <a:lstStyle/>
          <a:p>
            <a:pPr marL="0">
              <a:tabLst>
                <a:tab pos="448386" algn="l"/>
              </a:tabLst>
            </a:pPr>
            <a:r>
              <a:rPr lang="en-US" sz="1403" b="0" i="0" spc="0" baseline="0">
                <a:solidFill>
                  <a:srgbClr val="000000"/>
                </a:solidFill>
                <a:latin typeface="Barlow"/>
              </a:rPr>
              <a:t> 	16 </a:t>
            </a:r>
            <a:r>
              <a:rPr lang="en-US" sz="1403" b="0" i="0" spc="0" baseline="0">
                <a:solidFill>
                  <a:srgbClr val="000000"/>
                </a:solidFill>
                <a:latin typeface="Arial"/>
              </a:rPr>
              <a:t>N</a:t>
            </a:r>
            <a:r>
              <a:rPr lang="en-US" sz="1403" b="0" i="0" spc="0" baseline="0">
                <a:solidFill>
                  <a:srgbClr val="000000"/>
                </a:solidFill>
                <a:latin typeface="Barlow"/>
              </a:rPr>
              <a:t>ature Accessible to Everyone</a:t>
            </a:r>
          </a:p>
        </p:txBody>
      </p:sp>
      <p:sp>
        <p:nvSpPr>
          <p:cNvPr id="120" name="Rectangle 120"/>
          <p:cNvSpPr/>
          <p:nvPr/>
        </p:nvSpPr>
        <p:spPr>
          <a:xfrm>
            <a:off x="3692018" y="4048693"/>
            <a:ext cx="2950167" cy="215444"/>
          </a:xfrm>
          <a:prstGeom prst="rect">
            <a:avLst/>
          </a:prstGeom>
        </p:spPr>
        <p:txBody>
          <a:bodyPr wrap="none" lIns="0" tIns="0" rIns="0" bIns="0" anchor="t">
            <a:spAutoFit/>
          </a:bodyPr>
          <a:lstStyle/>
          <a:p>
            <a:pPr>
              <a:tabLst>
                <a:tab pos="448386" algn="l"/>
              </a:tabLst>
            </a:pPr>
            <a:r>
              <a:rPr lang="en-US" sz="1400">
                <a:solidFill>
                  <a:srgbClr val="000000"/>
                </a:solidFill>
                <a:latin typeface="Barlow"/>
              </a:rPr>
              <a:t> 	</a:t>
            </a:r>
            <a:r>
              <a:rPr lang="en-US" sz="1400" b="0" i="0" spc="0" baseline="0">
                <a:solidFill>
                  <a:srgbClr val="000000"/>
                </a:solidFill>
                <a:latin typeface="Barlow"/>
              </a:rPr>
              <a:t>17 </a:t>
            </a:r>
            <a:r>
              <a:rPr lang="en-US" sz="1400">
                <a:solidFill>
                  <a:srgbClr val="000000"/>
                </a:solidFill>
                <a:latin typeface="Barlow"/>
              </a:rPr>
              <a:t>Adaptation to </a:t>
            </a:r>
            <a:r>
              <a:rPr lang="en-US" sz="1400" b="0" i="0" spc="0" baseline="0">
                <a:solidFill>
                  <a:srgbClr val="000000"/>
                </a:solidFill>
                <a:latin typeface="Barlow"/>
              </a:rPr>
              <a:t>Climate Change</a:t>
            </a:r>
          </a:p>
        </p:txBody>
      </p:sp>
      <p:sp>
        <p:nvSpPr>
          <p:cNvPr id="121" name="Rectangle 121"/>
          <p:cNvSpPr/>
          <p:nvPr/>
        </p:nvSpPr>
        <p:spPr>
          <a:xfrm>
            <a:off x="3692018" y="4267419"/>
            <a:ext cx="5301772" cy="633379"/>
          </a:xfrm>
          <a:prstGeom prst="rect">
            <a:avLst/>
          </a:prstGeom>
        </p:spPr>
        <p:txBody>
          <a:bodyPr wrap="none" lIns="0" tIns="0" rIns="0" bIns="0" anchor="t">
            <a:spAutoFit/>
          </a:bodyPr>
          <a:lstStyle/>
          <a:p>
            <a:pPr marL="0">
              <a:tabLst>
                <a:tab pos="448386" algn="l"/>
              </a:tabLst>
            </a:pPr>
            <a:r>
              <a:rPr lang="en-US" sz="1403" b="0" i="0" spc="0" baseline="0">
                <a:solidFill>
                  <a:srgbClr val="000000"/>
                </a:solidFill>
                <a:latin typeface="Barlow"/>
              </a:rPr>
              <a:t> 	18 A Safe, Healthy, and Comfortable Living Environment</a:t>
            </a:r>
          </a:p>
          <a:p>
            <a:pPr>
              <a:lnSpc>
                <a:spcPts val="1699"/>
              </a:lnSpc>
              <a:tabLst>
                <a:tab pos="448386" algn="l"/>
              </a:tabLst>
            </a:pPr>
            <a:r>
              <a:rPr lang="en-US" sz="1400">
                <a:solidFill>
                  <a:srgbClr val="000000"/>
                </a:solidFill>
                <a:latin typeface="Barlow"/>
              </a:rPr>
              <a:t> 	</a:t>
            </a:r>
            <a:r>
              <a:rPr lang="en-US" sz="1400" b="0" i="0" spc="0" baseline="0">
                <a:solidFill>
                  <a:srgbClr val="000000"/>
                </a:solidFill>
                <a:latin typeface="Barlow"/>
              </a:rPr>
              <a:t>19 </a:t>
            </a:r>
            <a:r>
              <a:rPr lang="en-US" sz="1400">
                <a:solidFill>
                  <a:srgbClr val="000000"/>
                </a:solidFill>
                <a:latin typeface="Barlow"/>
              </a:rPr>
              <a:t>Diverse </a:t>
            </a:r>
            <a:r>
              <a:rPr lang="en-US" sz="1400" b="0" i="0" spc="0" baseline="0">
                <a:solidFill>
                  <a:srgbClr val="000000"/>
                </a:solidFill>
                <a:latin typeface="Arial"/>
              </a:rPr>
              <a:t>N</a:t>
            </a:r>
            <a:r>
              <a:rPr lang="en-US" sz="1400" b="0" i="0" spc="0" baseline="0">
                <a:solidFill>
                  <a:srgbClr val="000000"/>
                </a:solidFill>
                <a:latin typeface="Barlow"/>
              </a:rPr>
              <a:t>ature and Good Ecological Condition of Waterways</a:t>
            </a:r>
          </a:p>
          <a:p>
            <a:pPr>
              <a:lnSpc>
                <a:spcPts val="1662"/>
              </a:lnSpc>
            </a:pPr>
            <a:r>
              <a:rPr lang="en-US" sz="1400" b="0" i="0" spc="0" baseline="0">
                <a:solidFill>
                  <a:srgbClr val="000000"/>
                </a:solidFill>
                <a:latin typeface="Barlow"/>
              </a:rPr>
              <a:t>20</a:t>
            </a:r>
            <a:r>
              <a:rPr lang="en-US" sz="1400" spc="-15">
                <a:solidFill>
                  <a:srgbClr val="000000"/>
                </a:solidFill>
                <a:latin typeface="Barlow"/>
              </a:rPr>
              <a:t> We Promote Environmental Responsibility</a:t>
            </a:r>
            <a:endParaRPr lang="en-US" sz="1400" b="0" i="0" spc="-15" baseline="0">
              <a:solidFill>
                <a:srgbClr val="000000"/>
              </a:solidFill>
              <a:latin typeface="Barlow"/>
            </a:endParaRPr>
          </a:p>
        </p:txBody>
      </p:sp>
      <p:sp>
        <p:nvSpPr>
          <p:cNvPr id="122" name="Rectangle 122"/>
          <p:cNvSpPr/>
          <p:nvPr/>
        </p:nvSpPr>
        <p:spPr>
          <a:xfrm>
            <a:off x="4149218" y="4922199"/>
            <a:ext cx="3631572" cy="632930"/>
          </a:xfrm>
          <a:prstGeom prst="rect">
            <a:avLst/>
          </a:prstGeom>
        </p:spPr>
        <p:txBody>
          <a:bodyPr wrap="none" lIns="0" tIns="0" rIns="0" bIns="0" anchor="t">
            <a:spAutoFit/>
          </a:bodyPr>
          <a:lstStyle/>
          <a:p>
            <a:pPr marL="0"/>
            <a:r>
              <a:rPr lang="en-US" sz="1400" b="0" i="0" spc="0" baseline="0" dirty="0">
                <a:solidFill>
                  <a:srgbClr val="000000"/>
                </a:solidFill>
                <a:latin typeface="Barlow"/>
              </a:rPr>
              <a:t>21</a:t>
            </a:r>
            <a:r>
              <a:rPr lang="en-US" sz="1400" b="0" i="0" spc="-12" baseline="0" dirty="0">
                <a:solidFill>
                  <a:srgbClr val="000000"/>
                </a:solidFill>
                <a:latin typeface="Barlow"/>
              </a:rPr>
              <a:t> </a:t>
            </a:r>
            <a:r>
              <a:rPr lang="en-US" sz="1400" b="0" i="0" spc="0" baseline="0" dirty="0">
                <a:solidFill>
                  <a:srgbClr val="000000"/>
                </a:solidFill>
                <a:latin typeface="Barlow"/>
              </a:rPr>
              <a:t>Environmentally Responsible Citi</a:t>
            </a:r>
            <a:r>
              <a:rPr lang="en-US" sz="1400" b="0" i="0" spc="0" baseline="0" dirty="0">
                <a:solidFill>
                  <a:srgbClr val="000000"/>
                </a:solidFill>
                <a:latin typeface="Arial"/>
              </a:rPr>
              <a:t>z</a:t>
            </a:r>
            <a:r>
              <a:rPr lang="en-US" sz="1400" b="0" i="0" spc="0" baseline="0" dirty="0">
                <a:solidFill>
                  <a:srgbClr val="000000"/>
                </a:solidFill>
                <a:latin typeface="Barlow"/>
              </a:rPr>
              <a:t>ens</a:t>
            </a:r>
          </a:p>
          <a:p>
            <a:pPr>
              <a:lnSpc>
                <a:spcPts val="1663"/>
              </a:lnSpc>
            </a:pPr>
            <a:r>
              <a:rPr lang="en-US" sz="1400" b="0" i="0" spc="0" baseline="0" dirty="0">
                <a:solidFill>
                  <a:srgbClr val="000000"/>
                </a:solidFill>
                <a:latin typeface="Barlow"/>
              </a:rPr>
              <a:t>22</a:t>
            </a:r>
            <a:r>
              <a:rPr lang="en-US" sz="1400" b="0" i="0" spc="-19" baseline="0" dirty="0">
                <a:solidFill>
                  <a:srgbClr val="000000"/>
                </a:solidFill>
                <a:latin typeface="Barlow"/>
              </a:rPr>
              <a:t> </a:t>
            </a:r>
            <a:r>
              <a:rPr lang="en-US" sz="1400" b="0" i="0" spc="0" baseline="0" dirty="0">
                <a:solidFill>
                  <a:srgbClr val="000000"/>
                </a:solidFill>
                <a:latin typeface="Barlow"/>
              </a:rPr>
              <a:t>Sustainable </a:t>
            </a:r>
            <a:r>
              <a:rPr lang="en-US" sz="1400" dirty="0">
                <a:solidFill>
                  <a:srgbClr val="000000"/>
                </a:solidFill>
                <a:latin typeface="Barlow"/>
              </a:rPr>
              <a:t>Practices </a:t>
            </a:r>
            <a:r>
              <a:rPr lang="en-US" sz="1400" b="0" i="0" spc="0" baseline="0" dirty="0">
                <a:solidFill>
                  <a:srgbClr val="000000"/>
                </a:solidFill>
                <a:latin typeface="Barlow"/>
              </a:rPr>
              <a:t>in City </a:t>
            </a:r>
            <a:r>
              <a:rPr lang="en-US" sz="1400" dirty="0">
                <a:solidFill>
                  <a:srgbClr val="000000"/>
                </a:solidFill>
                <a:latin typeface="Barlow"/>
              </a:rPr>
              <a:t>Administration</a:t>
            </a:r>
            <a:endParaRPr lang="en-US" sz="1400" b="0" i="0" spc="0" baseline="0" dirty="0">
              <a:solidFill>
                <a:srgbClr val="000000"/>
              </a:solidFill>
              <a:latin typeface="Barlow"/>
            </a:endParaRPr>
          </a:p>
          <a:p>
            <a:pPr marL="0">
              <a:lnSpc>
                <a:spcPts val="1679"/>
              </a:lnSpc>
            </a:pPr>
            <a:r>
              <a:rPr lang="en-US" sz="1400" b="0" i="0" spc="0" baseline="0" dirty="0">
                <a:solidFill>
                  <a:srgbClr val="000000"/>
                </a:solidFill>
                <a:latin typeface="Barlow"/>
              </a:rPr>
              <a:t>23 Sustainable Procurement</a:t>
            </a:r>
          </a:p>
        </p:txBody>
      </p:sp>
      <p:sp>
        <p:nvSpPr>
          <p:cNvPr id="123" name="Rectangle 123"/>
          <p:cNvSpPr/>
          <p:nvPr/>
        </p:nvSpPr>
        <p:spPr>
          <a:xfrm>
            <a:off x="3692018" y="5561935"/>
            <a:ext cx="5445401" cy="632994"/>
          </a:xfrm>
          <a:prstGeom prst="rect">
            <a:avLst/>
          </a:prstGeom>
        </p:spPr>
        <p:txBody>
          <a:bodyPr wrap="none" lIns="0" tIns="0" rIns="0" bIns="0" anchor="t">
            <a:spAutoFit/>
          </a:bodyPr>
          <a:lstStyle/>
          <a:p>
            <a:r>
              <a:rPr lang="en-US" sz="1400" b="0" i="0" spc="0" baseline="0" dirty="0">
                <a:solidFill>
                  <a:srgbClr val="000000"/>
                </a:solidFill>
                <a:latin typeface="Barlow"/>
              </a:rPr>
              <a:t>24 </a:t>
            </a:r>
            <a:r>
              <a:rPr lang="en-US" sz="1400" dirty="0">
                <a:solidFill>
                  <a:srgbClr val="000000"/>
                </a:solidFill>
                <a:latin typeface="Barlow"/>
              </a:rPr>
              <a:t>Implementation and</a:t>
            </a:r>
            <a:r>
              <a:rPr lang="en-US" sz="1400" b="0" i="0" spc="0" baseline="0" dirty="0">
                <a:solidFill>
                  <a:srgbClr val="000000"/>
                </a:solidFill>
                <a:latin typeface="Barlow"/>
              </a:rPr>
              <a:t> </a:t>
            </a:r>
            <a:r>
              <a:rPr lang="en-US" sz="1400" dirty="0">
                <a:solidFill>
                  <a:srgbClr val="000000"/>
                </a:solidFill>
                <a:latin typeface="Barlow"/>
              </a:rPr>
              <a:t>Management </a:t>
            </a:r>
            <a:r>
              <a:rPr lang="en-US" sz="1400" b="0" i="0" spc="0" baseline="0" dirty="0">
                <a:solidFill>
                  <a:srgbClr val="000000"/>
                </a:solidFill>
                <a:latin typeface="Barlow"/>
              </a:rPr>
              <a:t>of the Environmental </a:t>
            </a:r>
            <a:r>
              <a:rPr lang="en-US" sz="1400" b="0" i="0" spc="0" baseline="0" dirty="0" err="1">
                <a:solidFill>
                  <a:srgbClr val="000000"/>
                </a:solidFill>
                <a:latin typeface="Barlow"/>
              </a:rPr>
              <a:t>Programme</a:t>
            </a:r>
            <a:endParaRPr lang="en-US" sz="1400" b="0" i="0" spc="0" baseline="0" dirty="0">
              <a:solidFill>
                <a:srgbClr val="000000"/>
              </a:solidFill>
              <a:latin typeface="Barlow"/>
            </a:endParaRPr>
          </a:p>
          <a:p>
            <a:pPr>
              <a:lnSpc>
                <a:spcPts val="1663"/>
              </a:lnSpc>
            </a:pPr>
            <a:r>
              <a:rPr lang="en-US" sz="1400" b="0" i="0" spc="0" baseline="0" dirty="0">
                <a:solidFill>
                  <a:srgbClr val="000000"/>
                </a:solidFill>
                <a:latin typeface="Barlow"/>
              </a:rPr>
              <a:t>25 Roles of </a:t>
            </a:r>
            <a:r>
              <a:rPr lang="en-US" sz="1400" dirty="0">
                <a:solidFill>
                  <a:srgbClr val="000000"/>
                </a:solidFill>
                <a:latin typeface="Barlow"/>
              </a:rPr>
              <a:t>Different Actors </a:t>
            </a:r>
            <a:r>
              <a:rPr lang="en-US" sz="1400" b="0" i="0" spc="0" baseline="0" dirty="0">
                <a:solidFill>
                  <a:srgbClr val="000000"/>
                </a:solidFill>
                <a:latin typeface="Barlow"/>
              </a:rPr>
              <a:t>in the </a:t>
            </a:r>
            <a:r>
              <a:rPr lang="en-US" sz="1400" dirty="0">
                <a:solidFill>
                  <a:srgbClr val="000000"/>
                </a:solidFill>
                <a:latin typeface="Barlow"/>
              </a:rPr>
              <a:t>Implementation</a:t>
            </a:r>
            <a:r>
              <a:rPr lang="en-US" sz="1400" b="0" i="0" spc="0" baseline="0" dirty="0">
                <a:solidFill>
                  <a:srgbClr val="000000"/>
                </a:solidFill>
                <a:latin typeface="Barlow"/>
              </a:rPr>
              <a:t> of the</a:t>
            </a:r>
          </a:p>
          <a:p>
            <a:pPr>
              <a:lnSpc>
                <a:spcPts val="1680"/>
              </a:lnSpc>
            </a:pPr>
            <a:r>
              <a:rPr lang="en-US" sz="1400" dirty="0">
                <a:solidFill>
                  <a:srgbClr val="000000"/>
                </a:solidFill>
                <a:latin typeface="Barlow"/>
              </a:rPr>
              <a:t>     </a:t>
            </a:r>
            <a:r>
              <a:rPr lang="en-US" sz="1400" b="0" i="0" spc="0" baseline="0" dirty="0">
                <a:solidFill>
                  <a:srgbClr val="000000"/>
                </a:solidFill>
                <a:latin typeface="Barlow"/>
              </a:rPr>
              <a:t> Environmental </a:t>
            </a:r>
            <a:r>
              <a:rPr lang="en-US" sz="1400" b="0" i="0" spc="0" baseline="0" dirty="0" err="1">
                <a:solidFill>
                  <a:srgbClr val="000000"/>
                </a:solidFill>
                <a:latin typeface="Barlow"/>
              </a:rPr>
              <a:t>Programme</a:t>
            </a:r>
            <a:endParaRPr lang="en-US" sz="1400" b="0" i="0" spc="0" baseline="0" dirty="0">
              <a:solidFill>
                <a:srgbClr val="000000"/>
              </a:solidFill>
              <a:latin typeface="Barlow"/>
            </a:endParaRPr>
          </a:p>
        </p:txBody>
      </p:sp>
      <p:sp>
        <p:nvSpPr>
          <p:cNvPr id="124" name="Rectangle 124"/>
          <p:cNvSpPr/>
          <p:nvPr/>
        </p:nvSpPr>
        <p:spPr>
          <a:xfrm>
            <a:off x="3692018" y="6247434"/>
            <a:ext cx="2540183" cy="215444"/>
          </a:xfrm>
          <a:prstGeom prst="rect">
            <a:avLst/>
          </a:prstGeom>
        </p:spPr>
        <p:txBody>
          <a:bodyPr wrap="none" lIns="0" tIns="0" rIns="0" bIns="0" anchor="t">
            <a:spAutoFit/>
          </a:bodyPr>
          <a:lstStyle/>
          <a:p>
            <a:r>
              <a:rPr lang="en-US" sz="1400" b="0" i="0" spc="0" baseline="0">
                <a:solidFill>
                  <a:srgbClr val="000000"/>
                </a:solidFill>
                <a:latin typeface="Barlow"/>
              </a:rPr>
              <a:t>26-27</a:t>
            </a:r>
            <a:r>
              <a:rPr lang="en-US" sz="1400" b="0" i="0" spc="-17" baseline="0">
                <a:solidFill>
                  <a:srgbClr val="000000"/>
                </a:solidFill>
                <a:latin typeface="Barlow"/>
              </a:rPr>
              <a:t> </a:t>
            </a:r>
            <a:r>
              <a:rPr lang="en-US" sz="1400" b="0" i="0" spc="0" baseline="0">
                <a:solidFill>
                  <a:srgbClr val="000000"/>
                </a:solidFill>
                <a:latin typeface="Barlow"/>
              </a:rPr>
              <a:t>Definition of </a:t>
            </a:r>
            <a:r>
              <a:rPr lang="en-US" sz="1400">
                <a:solidFill>
                  <a:srgbClr val="000000"/>
                </a:solidFill>
                <a:latin typeface="Barlow"/>
              </a:rPr>
              <a:t>Key Concepts</a:t>
            </a:r>
            <a:endParaRPr lang="en-US" sz="1403" b="0" i="0" spc="0" baseline="0">
              <a:solidFill>
                <a:srgbClr val="000000"/>
              </a:solidFill>
              <a:latin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Freeform 135"/>
          <p:cNvSpPr/>
          <p:nvPr/>
        </p:nvSpPr>
        <p:spPr>
          <a:xfrm>
            <a:off x="0" y="-1717"/>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36" name="Picture 10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0741152" y="669036"/>
            <a:ext cx="643127" cy="647700"/>
          </a:xfrm>
          <a:prstGeom prst="rect">
            <a:avLst/>
          </a:prstGeom>
          <a:noFill/>
        </p:spPr>
      </p:pic>
      <p:sp>
        <p:nvSpPr>
          <p:cNvPr id="137" name="Rectangle 137"/>
          <p:cNvSpPr/>
          <p:nvPr/>
        </p:nvSpPr>
        <p:spPr>
          <a:xfrm>
            <a:off x="562355" y="581281"/>
            <a:ext cx="1587764" cy="366125"/>
          </a:xfrm>
          <a:prstGeom prst="rect">
            <a:avLst/>
          </a:prstGeom>
        </p:spPr>
        <p:txBody>
          <a:bodyPr wrap="none" lIns="0" tIns="0" rIns="0" bIns="0">
            <a:spAutoFit/>
          </a:bodyPr>
          <a:lstStyle/>
          <a:p>
            <a:pPr marL="0"/>
            <a:r>
              <a:rPr lang="en-US" sz="2402" b="1" i="0" spc="0" baseline="0">
                <a:solidFill>
                  <a:srgbClr val="000000"/>
                </a:solidFill>
                <a:latin typeface="Calibri-Bold"/>
              </a:rPr>
              <a:t>Introdu</a:t>
            </a:r>
            <a:r>
              <a:rPr lang="en-US" sz="2402" b="1" i="0" spc="0" baseline="0">
                <a:solidFill>
                  <a:srgbClr val="000000"/>
                </a:solidFill>
                <a:latin typeface="Calibri"/>
              </a:rPr>
              <a:t>c</a:t>
            </a:r>
            <a:r>
              <a:rPr lang="en-US" sz="2402" b="1" i="0" spc="0" baseline="0">
                <a:solidFill>
                  <a:srgbClr val="000000"/>
                </a:solidFill>
                <a:latin typeface="Calibri-Bold"/>
              </a:rPr>
              <a:t>tion</a:t>
            </a:r>
          </a:p>
        </p:txBody>
      </p:sp>
      <p:sp>
        <p:nvSpPr>
          <p:cNvPr id="138" name="Rectangle 138"/>
          <p:cNvSpPr/>
          <p:nvPr/>
        </p:nvSpPr>
        <p:spPr>
          <a:xfrm>
            <a:off x="508372" y="1693409"/>
            <a:ext cx="5418150" cy="589905"/>
          </a:xfrm>
          <a:prstGeom prst="rect">
            <a:avLst/>
          </a:prstGeom>
        </p:spPr>
        <p:txBody>
          <a:bodyPr wrap="none" lIns="0" tIns="0" rIns="0" bIns="0" anchor="t">
            <a:spAutoFit/>
          </a:bodyPr>
          <a:lstStyle/>
          <a:p>
            <a:r>
              <a:rPr lang="en-US" sz="1250" b="0" i="0" spc="0" baseline="0">
                <a:solidFill>
                  <a:srgbClr val="000000"/>
                </a:solidFill>
                <a:latin typeface="Barlow"/>
              </a:rPr>
              <a:t>When the city of Oulu</a:t>
            </a:r>
            <a:r>
              <a:rPr lang="en-US" sz="1250" b="0" i="0" spc="0" baseline="0">
                <a:solidFill>
                  <a:srgbClr val="000000"/>
                </a:solidFill>
                <a:latin typeface="Arial"/>
              </a:rPr>
              <a:t>'</a:t>
            </a:r>
            <a:r>
              <a:rPr lang="en-US" sz="1250" b="0" i="0" spc="0" baseline="0">
                <a:solidFill>
                  <a:srgbClr val="000000"/>
                </a:solidFill>
                <a:latin typeface="Barlow"/>
              </a:rPr>
              <a:t>s Environmental </a:t>
            </a:r>
            <a:r>
              <a:rPr lang="en-US" sz="1250" b="0" i="0" spc="0" baseline="0" err="1">
                <a:solidFill>
                  <a:srgbClr val="000000"/>
                </a:solidFill>
                <a:latin typeface="Barlow"/>
              </a:rPr>
              <a:t>Programme</a:t>
            </a:r>
            <a:r>
              <a:rPr lang="en-US" sz="1250" b="0" i="0" spc="0" baseline="0">
                <a:solidFill>
                  <a:srgbClr val="000000"/>
                </a:solidFill>
                <a:latin typeface="Barlow"/>
              </a:rPr>
              <a:t> 2026 was being </a:t>
            </a:r>
            <a:r>
              <a:rPr lang="en-US" sz="1250">
                <a:solidFill>
                  <a:srgbClr val="000000"/>
                </a:solidFill>
                <a:latin typeface="Barlow"/>
              </a:rPr>
              <a:t>prepared</a:t>
            </a:r>
            <a:r>
              <a:rPr lang="en-US" sz="1250" b="0" i="0" spc="0" baseline="0">
                <a:solidFill>
                  <a:srgbClr val="000000"/>
                </a:solidFill>
                <a:latin typeface="Barlow"/>
              </a:rPr>
              <a:t>, it</a:t>
            </a:r>
            <a:r>
              <a:rPr lang="en-US" sz="1250">
                <a:solidFill>
                  <a:srgbClr val="000000"/>
                </a:solidFill>
                <a:latin typeface="Barlow"/>
              </a:rPr>
              <a:t> </a:t>
            </a:r>
            <a:endParaRPr lang="en-US" sz="1296" b="0" i="0" spc="0" baseline="0">
              <a:solidFill>
                <a:srgbClr val="000000"/>
              </a:solidFill>
              <a:latin typeface="Barlow"/>
            </a:endParaRPr>
          </a:p>
          <a:p>
            <a:pPr marL="0">
              <a:lnSpc>
                <a:spcPts val="1555"/>
              </a:lnSpc>
            </a:pPr>
            <a:r>
              <a:rPr lang="en-US" sz="1296" b="0" i="0" spc="0" baseline="0">
                <a:solidFill>
                  <a:srgbClr val="000000"/>
                </a:solidFill>
                <a:latin typeface="Barlow"/>
              </a:rPr>
              <a:t>was decided that its implementation would be evaluated by an e</a:t>
            </a:r>
            <a:r>
              <a:rPr lang="en-US" sz="1296" b="0" i="0" spc="0" baseline="0">
                <a:solidFill>
                  <a:srgbClr val="000000"/>
                </a:solidFill>
                <a:latin typeface="Arial"/>
              </a:rPr>
              <a:t>x</a:t>
            </a:r>
            <a:r>
              <a:rPr lang="en-US" sz="1296" b="0" i="0" spc="0" baseline="0">
                <a:solidFill>
                  <a:srgbClr val="000000"/>
                </a:solidFill>
                <a:latin typeface="Barlow"/>
              </a:rPr>
              <a:t>ternal </a:t>
            </a:r>
          </a:p>
          <a:p>
            <a:pPr marL="0">
              <a:lnSpc>
                <a:spcPts val="1539"/>
              </a:lnSpc>
            </a:pPr>
            <a:r>
              <a:rPr lang="en-US" sz="1296" b="0" i="0" spc="0" baseline="0">
                <a:solidFill>
                  <a:srgbClr val="000000"/>
                </a:solidFill>
                <a:latin typeface="Barlow"/>
              </a:rPr>
              <a:t>evaluator in 2022.</a:t>
            </a:r>
          </a:p>
        </p:txBody>
      </p:sp>
      <p:sp>
        <p:nvSpPr>
          <p:cNvPr id="139" name="Rectangle 139"/>
          <p:cNvSpPr/>
          <p:nvPr/>
        </p:nvSpPr>
        <p:spPr>
          <a:xfrm>
            <a:off x="508372" y="2357191"/>
            <a:ext cx="5117748" cy="757259"/>
          </a:xfrm>
          <a:prstGeom prst="rect">
            <a:avLst/>
          </a:prstGeom>
        </p:spPr>
        <p:txBody>
          <a:bodyPr wrap="none" lIns="0" tIns="0" rIns="0" bIns="0" anchor="t">
            <a:spAutoFit/>
          </a:bodyPr>
          <a:lstStyle/>
          <a:p>
            <a:r>
              <a:rPr lang="en-US" sz="1200" b="0" i="0" spc="0" baseline="0" dirty="0">
                <a:solidFill>
                  <a:srgbClr val="000000"/>
                </a:solidFill>
                <a:latin typeface="Barlow"/>
              </a:rPr>
              <a:t>Gaia</a:t>
            </a:r>
            <a:r>
              <a:rPr lang="en-US" sz="1200" b="0" i="0" spc="123" baseline="0" dirty="0">
                <a:solidFill>
                  <a:srgbClr val="000000"/>
                </a:solidFill>
                <a:latin typeface="Barlow"/>
              </a:rPr>
              <a:t> </a:t>
            </a:r>
            <a:r>
              <a:rPr lang="en-US" sz="1200" b="0" i="0" spc="0" baseline="0" dirty="0">
                <a:solidFill>
                  <a:srgbClr val="000000"/>
                </a:solidFill>
                <a:latin typeface="Barlow"/>
              </a:rPr>
              <a:t>Consulting</a:t>
            </a:r>
            <a:r>
              <a:rPr lang="en-US" sz="1200" b="0" i="0" spc="121" baseline="0" dirty="0">
                <a:solidFill>
                  <a:srgbClr val="000000"/>
                </a:solidFill>
                <a:latin typeface="Barlow"/>
              </a:rPr>
              <a:t> </a:t>
            </a:r>
            <a:r>
              <a:rPr lang="en-US" sz="1200" b="0" i="0" spc="0" baseline="0" dirty="0">
                <a:solidFill>
                  <a:srgbClr val="000000"/>
                </a:solidFill>
                <a:latin typeface="Barlow"/>
              </a:rPr>
              <a:t>was</a:t>
            </a:r>
            <a:r>
              <a:rPr lang="en-US" sz="1200" b="0" i="0" spc="123" baseline="0" dirty="0">
                <a:solidFill>
                  <a:srgbClr val="000000"/>
                </a:solidFill>
                <a:latin typeface="Barlow"/>
              </a:rPr>
              <a:t> </a:t>
            </a:r>
            <a:r>
              <a:rPr lang="en-US" sz="1200" b="0" i="0" spc="0" baseline="0" dirty="0">
                <a:solidFill>
                  <a:srgbClr val="000000"/>
                </a:solidFill>
                <a:latin typeface="Barlow"/>
              </a:rPr>
              <a:t>chosen</a:t>
            </a:r>
            <a:r>
              <a:rPr lang="en-US" sz="1200" dirty="0">
                <a:solidFill>
                  <a:srgbClr val="000000"/>
                </a:solidFill>
                <a:latin typeface="Barlow"/>
              </a:rPr>
              <a:t> by a bidding process as</a:t>
            </a:r>
            <a:r>
              <a:rPr lang="en-US" sz="1200" b="0" i="0" spc="121" baseline="0" dirty="0">
                <a:solidFill>
                  <a:srgbClr val="000000"/>
                </a:solidFill>
                <a:latin typeface="Barlow"/>
              </a:rPr>
              <a:t> </a:t>
            </a:r>
            <a:r>
              <a:rPr lang="en-US" sz="1200" b="0" i="0" spc="0" baseline="0" dirty="0">
                <a:solidFill>
                  <a:srgbClr val="000000"/>
                </a:solidFill>
                <a:latin typeface="Barlow"/>
              </a:rPr>
              <a:t>the</a:t>
            </a:r>
            <a:r>
              <a:rPr lang="en-US" sz="1200" b="0" i="0" spc="121" baseline="0" dirty="0">
                <a:solidFill>
                  <a:srgbClr val="000000"/>
                </a:solidFill>
                <a:latin typeface="Barlow"/>
              </a:rPr>
              <a:t> </a:t>
            </a:r>
            <a:r>
              <a:rPr lang="en-US" sz="1200" dirty="0" err="1">
                <a:solidFill>
                  <a:srgbClr val="000000"/>
                </a:solidFill>
                <a:latin typeface="Barlow"/>
              </a:rPr>
              <a:t>realiser</a:t>
            </a:r>
            <a:r>
              <a:rPr lang="en-US" sz="1200" b="0" i="0" spc="121" baseline="0" dirty="0">
                <a:solidFill>
                  <a:srgbClr val="000000"/>
                </a:solidFill>
                <a:latin typeface="Barlow"/>
              </a:rPr>
              <a:t> </a:t>
            </a:r>
            <a:r>
              <a:rPr lang="en-US" sz="1200" b="0" i="0" spc="0" baseline="0" dirty="0">
                <a:solidFill>
                  <a:srgbClr val="000000"/>
                </a:solidFill>
                <a:latin typeface="Barlow"/>
              </a:rPr>
              <a:t>of</a:t>
            </a:r>
            <a:r>
              <a:rPr lang="en-US" sz="1200" b="0" i="0" spc="121" baseline="0" dirty="0">
                <a:solidFill>
                  <a:srgbClr val="000000"/>
                </a:solidFill>
                <a:latin typeface="Barlow"/>
              </a:rPr>
              <a:t> </a:t>
            </a:r>
            <a:r>
              <a:rPr lang="en-US" sz="1200" b="0" i="0" spc="0" baseline="0" dirty="0">
                <a:solidFill>
                  <a:srgbClr val="000000"/>
                </a:solidFill>
                <a:latin typeface="Barlow"/>
              </a:rPr>
              <a:t>the</a:t>
            </a:r>
            <a:r>
              <a:rPr lang="en-US" sz="1200" b="0" i="0" spc="123" baseline="0" dirty="0">
                <a:solidFill>
                  <a:srgbClr val="000000"/>
                </a:solidFill>
                <a:latin typeface="Barlow"/>
              </a:rPr>
              <a:t> </a:t>
            </a:r>
            <a:r>
              <a:rPr lang="en-US" sz="1200" b="0" i="0" spc="0" baseline="0" dirty="0">
                <a:solidFill>
                  <a:srgbClr val="000000"/>
                </a:solidFill>
                <a:latin typeface="Barlow"/>
              </a:rPr>
              <a:t>mid-</a:t>
            </a:r>
          </a:p>
          <a:p>
            <a:pPr>
              <a:lnSpc>
                <a:spcPts val="1539"/>
              </a:lnSpc>
            </a:pPr>
            <a:r>
              <a:rPr lang="en-US" sz="1200" b="0" i="0" spc="0" baseline="0" dirty="0">
                <a:solidFill>
                  <a:srgbClr val="000000"/>
                </a:solidFill>
                <a:latin typeface="Barlow"/>
              </a:rPr>
              <a:t>term evaluation and </a:t>
            </a:r>
            <a:r>
              <a:rPr lang="en-US" sz="1200" dirty="0" err="1">
                <a:solidFill>
                  <a:srgbClr val="000000"/>
                </a:solidFill>
                <a:latin typeface="Barlow"/>
              </a:rPr>
              <a:t>programme</a:t>
            </a:r>
            <a:r>
              <a:rPr lang="en-US" sz="1200" b="0" i="0" spc="0" baseline="0" dirty="0">
                <a:solidFill>
                  <a:srgbClr val="000000"/>
                </a:solidFill>
                <a:latin typeface="Barlow"/>
              </a:rPr>
              <a:t> updating. The mid-term evaluation was</a:t>
            </a:r>
            <a:r>
              <a:rPr lang="en-US" sz="1200" dirty="0">
                <a:solidFill>
                  <a:srgbClr val="000000"/>
                </a:solidFill>
                <a:latin typeface="Barlow"/>
              </a:rPr>
              <a:t> </a:t>
            </a:r>
            <a:endParaRPr lang="en-US" sz="1200" b="0" i="0" spc="0" baseline="0" dirty="0">
              <a:solidFill>
                <a:srgbClr val="000000"/>
              </a:solidFill>
              <a:latin typeface="Barlow"/>
            </a:endParaRPr>
          </a:p>
          <a:p>
            <a:pPr>
              <a:lnSpc>
                <a:spcPts val="1570"/>
              </a:lnSpc>
            </a:pPr>
            <a:r>
              <a:rPr lang="en-US" sz="1200" dirty="0" err="1">
                <a:solidFill>
                  <a:srgbClr val="000000"/>
                </a:solidFill>
                <a:latin typeface="Barlow"/>
              </a:rPr>
              <a:t>realised</a:t>
            </a:r>
            <a:r>
              <a:rPr lang="en-US" sz="1200" b="0" i="0" spc="387" baseline="0" dirty="0">
                <a:solidFill>
                  <a:srgbClr val="000000"/>
                </a:solidFill>
                <a:latin typeface="Barlow"/>
              </a:rPr>
              <a:t> </a:t>
            </a:r>
            <a:r>
              <a:rPr lang="en-US" sz="1200" b="0" i="0" spc="0" baseline="0" dirty="0">
                <a:solidFill>
                  <a:srgbClr val="000000"/>
                </a:solidFill>
                <a:latin typeface="Barlow"/>
              </a:rPr>
              <a:t>in</a:t>
            </a:r>
            <a:r>
              <a:rPr lang="en-US" sz="1200" b="0" i="0" spc="386" baseline="0" dirty="0">
                <a:solidFill>
                  <a:srgbClr val="000000"/>
                </a:solidFill>
                <a:latin typeface="Barlow"/>
              </a:rPr>
              <a:t> </a:t>
            </a:r>
            <a:r>
              <a:rPr lang="en-US" sz="1200" b="0" i="0" spc="0" baseline="0" dirty="0">
                <a:solidFill>
                  <a:srgbClr val="000000"/>
                </a:solidFill>
                <a:latin typeface="Barlow"/>
              </a:rPr>
              <a:t>June-August</a:t>
            </a:r>
            <a:r>
              <a:rPr lang="en-US" sz="1200" b="0" i="0" spc="387" baseline="0" dirty="0">
                <a:solidFill>
                  <a:srgbClr val="000000"/>
                </a:solidFill>
                <a:latin typeface="Barlow"/>
              </a:rPr>
              <a:t> </a:t>
            </a:r>
            <a:r>
              <a:rPr lang="en-US" sz="1200" b="0" i="0" spc="0" baseline="0" dirty="0">
                <a:solidFill>
                  <a:srgbClr val="000000"/>
                </a:solidFill>
                <a:latin typeface="Barlow"/>
              </a:rPr>
              <a:t>2022,</a:t>
            </a:r>
            <a:r>
              <a:rPr lang="en-US" sz="1200" b="0" i="0" spc="386" baseline="0" dirty="0">
                <a:solidFill>
                  <a:srgbClr val="000000"/>
                </a:solidFill>
                <a:latin typeface="Barlow"/>
              </a:rPr>
              <a:t> </a:t>
            </a:r>
            <a:r>
              <a:rPr lang="en-US" sz="1200" b="0" i="0" spc="0" baseline="0" dirty="0">
                <a:solidFill>
                  <a:srgbClr val="000000"/>
                </a:solidFill>
                <a:latin typeface="Barlow"/>
              </a:rPr>
              <a:t>and</a:t>
            </a:r>
            <a:r>
              <a:rPr lang="en-US" sz="1200" b="0" i="0" spc="387" baseline="0" dirty="0">
                <a:solidFill>
                  <a:srgbClr val="000000"/>
                </a:solidFill>
                <a:latin typeface="Barlow"/>
              </a:rPr>
              <a:t> </a:t>
            </a:r>
            <a:r>
              <a:rPr lang="en-US" sz="1200" dirty="0">
                <a:solidFill>
                  <a:srgbClr val="000000"/>
                </a:solidFill>
                <a:latin typeface="Barlow"/>
              </a:rPr>
              <a:t>the </a:t>
            </a:r>
            <a:r>
              <a:rPr lang="en-US" sz="1200" dirty="0" err="1">
                <a:solidFill>
                  <a:srgbClr val="000000"/>
                </a:solidFill>
                <a:latin typeface="Barlow"/>
              </a:rPr>
              <a:t>Programme</a:t>
            </a:r>
            <a:r>
              <a:rPr lang="en-US" sz="1200" b="0" i="0" spc="387" baseline="0" dirty="0">
                <a:solidFill>
                  <a:srgbClr val="000000"/>
                </a:solidFill>
                <a:latin typeface="Barlow"/>
              </a:rPr>
              <a:t> </a:t>
            </a:r>
            <a:r>
              <a:rPr lang="en-US" sz="1200" b="0" i="0" spc="0" baseline="0" dirty="0">
                <a:solidFill>
                  <a:srgbClr val="000000"/>
                </a:solidFill>
                <a:latin typeface="Barlow"/>
              </a:rPr>
              <a:t>was</a:t>
            </a:r>
            <a:r>
              <a:rPr lang="en-US" sz="1200" b="0" i="0" spc="386" baseline="0" dirty="0">
                <a:solidFill>
                  <a:srgbClr val="000000"/>
                </a:solidFill>
                <a:latin typeface="Barlow"/>
              </a:rPr>
              <a:t> </a:t>
            </a:r>
            <a:r>
              <a:rPr lang="en-US" sz="1200" b="0" i="0" spc="0" baseline="0" dirty="0">
                <a:solidFill>
                  <a:srgbClr val="000000"/>
                </a:solidFill>
                <a:latin typeface="Barlow"/>
              </a:rPr>
              <a:t>updated</a:t>
            </a:r>
            <a:r>
              <a:rPr lang="en-US" sz="1200" b="0" i="0" spc="386" baseline="0" dirty="0">
                <a:solidFill>
                  <a:srgbClr val="000000"/>
                </a:solidFill>
                <a:latin typeface="Barlow"/>
              </a:rPr>
              <a:t> </a:t>
            </a:r>
            <a:r>
              <a:rPr lang="en-US" sz="1200" b="0" i="0" spc="0" baseline="0" dirty="0">
                <a:solidFill>
                  <a:srgbClr val="000000"/>
                </a:solidFill>
                <a:latin typeface="Barlow"/>
              </a:rPr>
              <a:t>in</a:t>
            </a:r>
            <a:r>
              <a:rPr lang="en-US" sz="1200" dirty="0">
                <a:solidFill>
                  <a:srgbClr val="000000"/>
                </a:solidFill>
                <a:latin typeface="Barlow"/>
              </a:rPr>
              <a:t> </a:t>
            </a:r>
            <a:endParaRPr lang="en-US" sz="1200" b="0" i="0" spc="0" baseline="0" dirty="0">
              <a:solidFill>
                <a:srgbClr val="000000"/>
              </a:solidFill>
              <a:latin typeface="Barlow"/>
            </a:endParaRPr>
          </a:p>
          <a:p>
            <a:pPr marL="0">
              <a:lnSpc>
                <a:spcPts val="1539"/>
              </a:lnSpc>
            </a:pPr>
            <a:r>
              <a:rPr lang="en-US" sz="1200" b="0" i="0" spc="0" baseline="0" dirty="0">
                <a:solidFill>
                  <a:srgbClr val="000000"/>
                </a:solidFill>
                <a:latin typeface="Barlow"/>
              </a:rPr>
              <a:t>August-December 2022.</a:t>
            </a:r>
          </a:p>
        </p:txBody>
      </p:sp>
      <p:sp>
        <p:nvSpPr>
          <p:cNvPr id="140" name="Rectangle 140"/>
          <p:cNvSpPr/>
          <p:nvPr/>
        </p:nvSpPr>
        <p:spPr>
          <a:xfrm>
            <a:off x="508372" y="3292085"/>
            <a:ext cx="4913204" cy="823944"/>
          </a:xfrm>
          <a:prstGeom prst="rect">
            <a:avLst/>
          </a:prstGeom>
        </p:spPr>
        <p:txBody>
          <a:bodyPr wrap="none" lIns="0" tIns="0" rIns="0" bIns="0" anchor="t">
            <a:spAutoFit/>
          </a:bodyPr>
          <a:lstStyle/>
          <a:p>
            <a:r>
              <a:rPr lang="en-US" sz="1250" b="0" i="0" spc="0" baseline="0" dirty="0">
                <a:solidFill>
                  <a:srgbClr val="000000"/>
                </a:solidFill>
                <a:latin typeface="Barlow"/>
              </a:rPr>
              <a:t>The evaluation addressed the </a:t>
            </a:r>
            <a:r>
              <a:rPr lang="en-US" sz="1250" dirty="0">
                <a:solidFill>
                  <a:srgbClr val="000000"/>
                </a:solidFill>
                <a:latin typeface="Barlow"/>
              </a:rPr>
              <a:t>progress </a:t>
            </a:r>
            <a:r>
              <a:rPr lang="en-US" sz="1250" b="0" i="0" spc="0" baseline="0" dirty="0">
                <a:solidFill>
                  <a:srgbClr val="000000"/>
                </a:solidFill>
                <a:latin typeface="Barlow"/>
              </a:rPr>
              <a:t>of </a:t>
            </a:r>
            <a:r>
              <a:rPr lang="en-US" sz="1250" dirty="0">
                <a:solidFill>
                  <a:srgbClr val="000000"/>
                </a:solidFill>
                <a:latin typeface="Barlow"/>
              </a:rPr>
              <a:t>the </a:t>
            </a:r>
            <a:r>
              <a:rPr lang="en-US" sz="1250" dirty="0" err="1">
                <a:solidFill>
                  <a:srgbClr val="000000"/>
                </a:solidFill>
                <a:latin typeface="Barlow"/>
              </a:rPr>
              <a:t>Programme</a:t>
            </a:r>
            <a:r>
              <a:rPr lang="en-US" sz="1250" dirty="0" err="1">
                <a:solidFill>
                  <a:srgbClr val="000000"/>
                </a:solidFill>
                <a:latin typeface="Arial"/>
                <a:cs typeface="Arial"/>
              </a:rPr>
              <a:t>'</a:t>
            </a:r>
            <a:r>
              <a:rPr lang="en-US" sz="1250" dirty="0" err="1">
                <a:solidFill>
                  <a:srgbClr val="000000"/>
                </a:solidFill>
                <a:latin typeface="Barlow"/>
                <a:cs typeface="Arial"/>
              </a:rPr>
              <a:t>s</a:t>
            </a:r>
            <a:r>
              <a:rPr lang="en-US" sz="1250" dirty="0">
                <a:solidFill>
                  <a:srgbClr val="000000"/>
                </a:solidFill>
                <a:latin typeface="Barlow"/>
              </a:rPr>
              <a:t> </a:t>
            </a:r>
            <a:endParaRPr lang="en-US" sz="1296" b="0" i="0" spc="0" baseline="0" dirty="0">
              <a:solidFill>
                <a:srgbClr val="000000"/>
              </a:solidFill>
              <a:latin typeface="Barlow"/>
            </a:endParaRPr>
          </a:p>
          <a:p>
            <a:pPr>
              <a:lnSpc>
                <a:spcPts val="1673"/>
              </a:lnSpc>
            </a:pPr>
            <a:r>
              <a:rPr lang="en-US" sz="1250" b="0" i="0" spc="0" baseline="0" dirty="0">
                <a:solidFill>
                  <a:srgbClr val="000000"/>
                </a:solidFill>
                <a:latin typeface="Barlow"/>
              </a:rPr>
              <a:t>implementation and the accomplishment of set objectives relative to</a:t>
            </a:r>
            <a:r>
              <a:rPr lang="en-US" sz="1250" dirty="0">
                <a:solidFill>
                  <a:srgbClr val="000000"/>
                </a:solidFill>
                <a:latin typeface="Barlow"/>
              </a:rPr>
              <a:t> </a:t>
            </a:r>
            <a:endParaRPr lang="en-US" sz="1250" b="0" i="0" spc="0" baseline="0" dirty="0">
              <a:solidFill>
                <a:srgbClr val="000000"/>
              </a:solidFill>
              <a:latin typeface="Barlow"/>
            </a:endParaRPr>
          </a:p>
          <a:p>
            <a:pPr>
              <a:lnSpc>
                <a:spcPts val="1663"/>
              </a:lnSpc>
            </a:pPr>
            <a:r>
              <a:rPr lang="en-US" sz="1250" b="0" i="0" spc="0" baseline="0" dirty="0">
                <a:solidFill>
                  <a:srgbClr val="000000"/>
                </a:solidFill>
                <a:latin typeface="Barlow"/>
              </a:rPr>
              <a:t>implemented actions and their effects. The results of the mid-term</a:t>
            </a:r>
            <a:r>
              <a:rPr lang="en-US" sz="1250" dirty="0">
                <a:solidFill>
                  <a:srgbClr val="000000"/>
                </a:solidFill>
                <a:latin typeface="Barlow"/>
              </a:rPr>
              <a:t> </a:t>
            </a:r>
            <a:endParaRPr lang="en-US" sz="1250" b="0" i="0" spc="0" baseline="0" dirty="0">
              <a:solidFill>
                <a:srgbClr val="000000"/>
              </a:solidFill>
              <a:latin typeface="Barlow"/>
            </a:endParaRPr>
          </a:p>
          <a:p>
            <a:pPr>
              <a:lnSpc>
                <a:spcPts val="1663"/>
              </a:lnSpc>
            </a:pPr>
            <a:r>
              <a:rPr lang="en-US" sz="1250" b="0" i="0" spc="0" baseline="0" dirty="0">
                <a:solidFill>
                  <a:srgbClr val="000000"/>
                </a:solidFill>
                <a:latin typeface="Barlow"/>
              </a:rPr>
              <a:t>evaluation were used in the updating of the </a:t>
            </a:r>
            <a:r>
              <a:rPr lang="en-US" sz="1250" dirty="0">
                <a:solidFill>
                  <a:srgbClr val="000000"/>
                </a:solidFill>
                <a:latin typeface="Barlow"/>
              </a:rPr>
              <a:t>Environmental</a:t>
            </a:r>
            <a:r>
              <a:rPr lang="en-US" sz="1250" b="0" i="0" spc="0" baseline="0" dirty="0">
                <a:solidFill>
                  <a:srgbClr val="000000"/>
                </a:solidFill>
                <a:latin typeface="Barlow"/>
              </a:rPr>
              <a:t> </a:t>
            </a:r>
            <a:r>
              <a:rPr lang="en-US" sz="1250" dirty="0" err="1">
                <a:solidFill>
                  <a:srgbClr val="000000"/>
                </a:solidFill>
                <a:latin typeface="Barlow"/>
              </a:rPr>
              <a:t>Programme</a:t>
            </a:r>
            <a:r>
              <a:rPr lang="en-US" sz="1250" b="0" i="0" spc="0" baseline="0" dirty="0">
                <a:solidFill>
                  <a:srgbClr val="000000"/>
                </a:solidFill>
                <a:latin typeface="Barlow"/>
              </a:rPr>
              <a:t>.</a:t>
            </a:r>
          </a:p>
        </p:txBody>
      </p:sp>
      <p:sp>
        <p:nvSpPr>
          <p:cNvPr id="141" name="Rectangle 141"/>
          <p:cNvSpPr/>
          <p:nvPr/>
        </p:nvSpPr>
        <p:spPr>
          <a:xfrm>
            <a:off x="6146927" y="1754635"/>
            <a:ext cx="5671681" cy="1161857"/>
          </a:xfrm>
          <a:prstGeom prst="rect">
            <a:avLst/>
          </a:prstGeom>
        </p:spPr>
        <p:txBody>
          <a:bodyPr wrap="none" lIns="0" tIns="0" rIns="0" bIns="0" anchor="t">
            <a:spAutoFit/>
          </a:bodyPr>
          <a:lstStyle/>
          <a:p>
            <a:r>
              <a:rPr lang="en-US" sz="1250" b="0" i="0" spc="0" baseline="0" dirty="0">
                <a:solidFill>
                  <a:srgbClr val="000000"/>
                </a:solidFill>
                <a:latin typeface="Barlow"/>
              </a:rPr>
              <a:t>Based</a:t>
            </a:r>
            <a:r>
              <a:rPr lang="en-US" sz="1250" b="0" i="0" spc="460" baseline="0" dirty="0">
                <a:solidFill>
                  <a:srgbClr val="000000"/>
                </a:solidFill>
                <a:latin typeface="Barlow"/>
              </a:rPr>
              <a:t> </a:t>
            </a:r>
            <a:r>
              <a:rPr lang="en-US" sz="1250" b="0" i="0" spc="0" baseline="0" dirty="0">
                <a:solidFill>
                  <a:srgbClr val="000000"/>
                </a:solidFill>
                <a:latin typeface="Barlow"/>
              </a:rPr>
              <a:t>on</a:t>
            </a:r>
            <a:r>
              <a:rPr lang="en-US" sz="1250" b="0" i="0" spc="460" baseline="0" dirty="0">
                <a:solidFill>
                  <a:srgbClr val="000000"/>
                </a:solidFill>
                <a:latin typeface="Barlow"/>
              </a:rPr>
              <a:t> </a:t>
            </a:r>
            <a:r>
              <a:rPr lang="en-US" sz="1250" b="0" i="0" spc="0" baseline="0" dirty="0">
                <a:solidFill>
                  <a:srgbClr val="000000"/>
                </a:solidFill>
                <a:latin typeface="Barlow"/>
              </a:rPr>
              <a:t>the</a:t>
            </a:r>
            <a:r>
              <a:rPr lang="en-US" sz="1250" b="0" i="0" spc="460" baseline="0" dirty="0">
                <a:solidFill>
                  <a:srgbClr val="000000"/>
                </a:solidFill>
                <a:latin typeface="Barlow"/>
              </a:rPr>
              <a:t> </a:t>
            </a:r>
            <a:r>
              <a:rPr lang="en-US" sz="1250" b="0" i="0" spc="0" baseline="0" dirty="0">
                <a:solidFill>
                  <a:srgbClr val="000000"/>
                </a:solidFill>
                <a:latin typeface="Barlow"/>
              </a:rPr>
              <a:t>mid-term</a:t>
            </a:r>
            <a:r>
              <a:rPr lang="en-US" sz="1250" b="0" i="0" spc="461" baseline="0" dirty="0">
                <a:solidFill>
                  <a:srgbClr val="000000"/>
                </a:solidFill>
                <a:latin typeface="Barlow"/>
              </a:rPr>
              <a:t> </a:t>
            </a:r>
            <a:r>
              <a:rPr lang="en-US" sz="1250" b="0" i="0" spc="0" baseline="0" dirty="0">
                <a:solidFill>
                  <a:srgbClr val="000000"/>
                </a:solidFill>
                <a:latin typeface="Barlow"/>
              </a:rPr>
              <a:t>evaluation,</a:t>
            </a:r>
            <a:r>
              <a:rPr lang="en-US" sz="1250" dirty="0">
                <a:solidFill>
                  <a:srgbClr val="000000"/>
                </a:solidFill>
                <a:latin typeface="Barlow"/>
              </a:rPr>
              <a:t>  the </a:t>
            </a:r>
            <a:r>
              <a:rPr lang="en-US" sz="1250" dirty="0" err="1">
                <a:solidFill>
                  <a:srgbClr val="000000"/>
                </a:solidFill>
                <a:latin typeface="Barlow"/>
              </a:rPr>
              <a:t>Programme</a:t>
            </a:r>
            <a:r>
              <a:rPr lang="en-US" sz="1250" b="0" i="0" spc="250" baseline="0" dirty="0">
                <a:solidFill>
                  <a:srgbClr val="000000"/>
                </a:solidFill>
                <a:latin typeface="Barlow"/>
              </a:rPr>
              <a:t> </a:t>
            </a:r>
            <a:r>
              <a:rPr lang="en-US" sz="1250" b="0" i="0" spc="0" baseline="0" dirty="0">
                <a:solidFill>
                  <a:srgbClr val="000000"/>
                </a:solidFill>
                <a:latin typeface="Barlow"/>
              </a:rPr>
              <a:t>framework</a:t>
            </a:r>
            <a:r>
              <a:rPr lang="en-US" sz="1250" spc="250" dirty="0">
                <a:solidFill>
                  <a:srgbClr val="000000"/>
                </a:solidFill>
                <a:latin typeface="Barlow"/>
              </a:rPr>
              <a:t> </a:t>
            </a:r>
            <a:endParaRPr lang="en-US" sz="1296" dirty="0">
              <a:solidFill>
                <a:srgbClr val="000000"/>
              </a:solidFill>
              <a:latin typeface="Barlow"/>
            </a:endParaRPr>
          </a:p>
          <a:p>
            <a:r>
              <a:rPr lang="en-US" sz="1250" dirty="0">
                <a:solidFill>
                  <a:srgbClr val="000000"/>
                </a:solidFill>
                <a:latin typeface="Barlow"/>
              </a:rPr>
              <a:t>(focus areas,</a:t>
            </a:r>
            <a:r>
              <a:rPr lang="en-US" sz="1250" b="0" i="0" spc="251" baseline="0" dirty="0">
                <a:solidFill>
                  <a:srgbClr val="000000"/>
                </a:solidFill>
                <a:latin typeface="Barlow"/>
              </a:rPr>
              <a:t> </a:t>
            </a:r>
            <a:r>
              <a:rPr lang="en-US" sz="1250" b="0" i="0" spc="0" baseline="0" dirty="0">
                <a:solidFill>
                  <a:srgbClr val="000000"/>
                </a:solidFill>
                <a:latin typeface="Barlow"/>
              </a:rPr>
              <a:t>aims,</a:t>
            </a:r>
            <a:r>
              <a:rPr lang="en-US" sz="1250" b="0" i="0" spc="250" baseline="0" dirty="0">
                <a:solidFill>
                  <a:srgbClr val="000000"/>
                </a:solidFill>
                <a:latin typeface="Barlow"/>
              </a:rPr>
              <a:t> </a:t>
            </a:r>
            <a:r>
              <a:rPr lang="en-US" sz="1250" dirty="0">
                <a:solidFill>
                  <a:srgbClr val="000000"/>
                </a:solidFill>
                <a:latin typeface="Barlow"/>
              </a:rPr>
              <a:t>actions</a:t>
            </a:r>
            <a:r>
              <a:rPr lang="en-US" sz="1250" b="0" i="0" spc="0" baseline="0" dirty="0">
                <a:solidFill>
                  <a:srgbClr val="000000"/>
                </a:solidFill>
                <a:latin typeface="Barlow"/>
              </a:rPr>
              <a:t>,</a:t>
            </a:r>
            <a:r>
              <a:rPr lang="en-US" sz="1250" b="0" i="0" spc="250" baseline="0" dirty="0">
                <a:solidFill>
                  <a:srgbClr val="000000"/>
                </a:solidFill>
                <a:latin typeface="Barlow"/>
              </a:rPr>
              <a:t> </a:t>
            </a:r>
            <a:r>
              <a:rPr lang="en-US" sz="1250" b="0" i="0" spc="0" baseline="0" dirty="0">
                <a:solidFill>
                  <a:srgbClr val="000000"/>
                </a:solidFill>
                <a:latin typeface="Barlow"/>
              </a:rPr>
              <a:t>indicators),</a:t>
            </a:r>
            <a:r>
              <a:rPr lang="en-US" sz="1250" dirty="0">
                <a:solidFill>
                  <a:srgbClr val="000000"/>
                </a:solidFill>
                <a:latin typeface="Barlow"/>
              </a:rPr>
              <a:t> was adjusted, and its contents were</a:t>
            </a:r>
          </a:p>
          <a:p>
            <a:r>
              <a:rPr lang="en-US" sz="1250" dirty="0">
                <a:solidFill>
                  <a:srgbClr val="000000"/>
                </a:solidFill>
                <a:latin typeface="Barlow"/>
              </a:rPr>
              <a:t>updated</a:t>
            </a:r>
            <a:r>
              <a:rPr lang="en-US" sz="1250" b="0" i="0" spc="314" baseline="0" dirty="0">
                <a:solidFill>
                  <a:srgbClr val="000000"/>
                </a:solidFill>
                <a:latin typeface="Barlow"/>
              </a:rPr>
              <a:t> </a:t>
            </a:r>
            <a:r>
              <a:rPr lang="en-US" sz="1250" b="0" i="0" spc="0" baseline="0" dirty="0">
                <a:solidFill>
                  <a:srgbClr val="000000"/>
                </a:solidFill>
                <a:latin typeface="Barlow"/>
              </a:rPr>
              <a:t>in</a:t>
            </a:r>
            <a:r>
              <a:rPr lang="en-US" sz="1250" b="0" i="0" spc="314" baseline="0" dirty="0">
                <a:solidFill>
                  <a:srgbClr val="000000"/>
                </a:solidFill>
                <a:latin typeface="Barlow"/>
              </a:rPr>
              <a:t> </a:t>
            </a:r>
            <a:r>
              <a:rPr lang="en-US" sz="1250" b="0" i="0" spc="0" baseline="0" dirty="0">
                <a:solidFill>
                  <a:srgbClr val="000000"/>
                </a:solidFill>
                <a:latin typeface="Barlow"/>
              </a:rPr>
              <a:t>full</a:t>
            </a:r>
            <a:r>
              <a:rPr lang="en-US" sz="1250" b="0" i="0" spc="314" baseline="0" dirty="0">
                <a:solidFill>
                  <a:srgbClr val="000000"/>
                </a:solidFill>
                <a:latin typeface="Barlow"/>
              </a:rPr>
              <a:t> </a:t>
            </a:r>
            <a:r>
              <a:rPr lang="en-US" sz="1250" b="0" i="0" spc="0" baseline="0" dirty="0">
                <a:solidFill>
                  <a:srgbClr val="000000"/>
                </a:solidFill>
                <a:latin typeface="Barlow"/>
              </a:rPr>
              <a:t>and</a:t>
            </a:r>
            <a:r>
              <a:rPr lang="en-US" sz="1250" b="0" i="0" spc="316" baseline="0" dirty="0">
                <a:solidFill>
                  <a:srgbClr val="000000"/>
                </a:solidFill>
                <a:latin typeface="Barlow"/>
              </a:rPr>
              <a:t> </a:t>
            </a:r>
            <a:r>
              <a:rPr lang="en-US" sz="1250" b="0" i="0" spc="0" baseline="0" dirty="0">
                <a:solidFill>
                  <a:srgbClr val="000000"/>
                </a:solidFill>
                <a:latin typeface="Barlow"/>
              </a:rPr>
              <a:t>by</a:t>
            </a:r>
            <a:r>
              <a:rPr lang="en-US" sz="1300" dirty="0">
                <a:solidFill>
                  <a:srgbClr val="000000"/>
                </a:solidFill>
                <a:latin typeface="Segoe UI"/>
                <a:cs typeface="Segoe UI"/>
              </a:rPr>
              <a:t> </a:t>
            </a:r>
            <a:r>
              <a:rPr lang="en-US" sz="1250" dirty="0">
                <a:solidFill>
                  <a:srgbClr val="000000"/>
                </a:solidFill>
                <a:latin typeface="Barlow"/>
                <a:cs typeface="Segoe UI"/>
              </a:rPr>
              <a:t>focus areas. The update also included</a:t>
            </a:r>
          </a:p>
          <a:p>
            <a:r>
              <a:rPr lang="en-US" sz="1250" dirty="0">
                <a:solidFill>
                  <a:srgbClr val="000000"/>
                </a:solidFill>
                <a:latin typeface="Barlow"/>
                <a:cs typeface="Segoe UI"/>
              </a:rPr>
              <a:t>the involvement of topic experts and decision-makers. A simple, clear, impactful</a:t>
            </a:r>
          </a:p>
          <a:p>
            <a:r>
              <a:rPr lang="en-US" sz="1250" dirty="0">
                <a:solidFill>
                  <a:srgbClr val="000000"/>
                </a:solidFill>
                <a:latin typeface="Barlow"/>
                <a:cs typeface="Segoe UI"/>
              </a:rPr>
              <a:t>and easily communicable entirety was created, and the continued </a:t>
            </a:r>
            <a:r>
              <a:rPr lang="en-US" sz="1250" dirty="0" err="1">
                <a:solidFill>
                  <a:srgbClr val="000000"/>
                </a:solidFill>
                <a:latin typeface="Barlow"/>
                <a:cs typeface="Segoe UI"/>
              </a:rPr>
              <a:t>utilisation</a:t>
            </a:r>
            <a:endParaRPr lang="en-US" sz="1250" dirty="0">
              <a:solidFill>
                <a:srgbClr val="000000"/>
              </a:solidFill>
              <a:latin typeface="Barlow"/>
              <a:cs typeface="Segoe UI"/>
            </a:endParaRPr>
          </a:p>
          <a:p>
            <a:r>
              <a:rPr lang="en-US" sz="1250" dirty="0">
                <a:solidFill>
                  <a:srgbClr val="000000"/>
                </a:solidFill>
                <a:latin typeface="Barlow"/>
                <a:cs typeface="Segoe UI"/>
              </a:rPr>
              <a:t>of the </a:t>
            </a:r>
            <a:r>
              <a:rPr lang="en-US" sz="1250" dirty="0" err="1">
                <a:solidFill>
                  <a:srgbClr val="000000"/>
                </a:solidFill>
                <a:latin typeface="Barlow"/>
                <a:cs typeface="Segoe UI"/>
              </a:rPr>
              <a:t>Programme</a:t>
            </a:r>
            <a:r>
              <a:rPr lang="en-US" sz="1250" dirty="0">
                <a:solidFill>
                  <a:srgbClr val="000000"/>
                </a:solidFill>
                <a:latin typeface="Barlow"/>
                <a:cs typeface="Segoe UI"/>
              </a:rPr>
              <a:t> was ensured.</a:t>
            </a:r>
            <a:endParaRPr lang="en-US" sz="1250" spc="314" dirty="0">
              <a:latin typeface="Barlow"/>
            </a:endParaRPr>
          </a:p>
        </p:txBody>
      </p:sp>
      <p:sp>
        <p:nvSpPr>
          <p:cNvPr id="142" name="Rectangle 142"/>
          <p:cNvSpPr/>
          <p:nvPr/>
        </p:nvSpPr>
        <p:spPr>
          <a:xfrm>
            <a:off x="6146927" y="2951427"/>
            <a:ext cx="5426165" cy="788677"/>
          </a:xfrm>
          <a:prstGeom prst="rect">
            <a:avLst/>
          </a:prstGeom>
        </p:spPr>
        <p:txBody>
          <a:bodyPr wrap="none" lIns="0" tIns="0" rIns="0" bIns="0" anchor="t">
            <a:spAutoFit/>
          </a:bodyPr>
          <a:lstStyle/>
          <a:p>
            <a:r>
              <a:rPr lang="en-US" sz="1250" b="0" i="0" spc="0" baseline="0" dirty="0">
                <a:solidFill>
                  <a:srgbClr val="000000"/>
                </a:solidFill>
                <a:latin typeface="Barlow"/>
              </a:rPr>
              <a:t>The goal of the </a:t>
            </a:r>
            <a:r>
              <a:rPr lang="en-US" sz="1250" dirty="0" err="1">
                <a:solidFill>
                  <a:srgbClr val="000000"/>
                </a:solidFill>
                <a:latin typeface="Barlow"/>
              </a:rPr>
              <a:t>programme</a:t>
            </a:r>
            <a:r>
              <a:rPr lang="en-US" sz="1250" b="0" i="0" spc="0" baseline="0" dirty="0">
                <a:solidFill>
                  <a:srgbClr val="000000"/>
                </a:solidFill>
                <a:latin typeface="Barlow"/>
              </a:rPr>
              <a:t> update was not to make an entirely new</a:t>
            </a:r>
            <a:r>
              <a:rPr lang="en-US" sz="1250" dirty="0">
                <a:solidFill>
                  <a:srgbClr val="000000"/>
                </a:solidFill>
                <a:latin typeface="Barlow"/>
              </a:rPr>
              <a:t> </a:t>
            </a:r>
            <a:endParaRPr lang="en-US" sz="1296" b="0" i="0" spc="0" baseline="0" dirty="0">
              <a:solidFill>
                <a:srgbClr val="000000"/>
              </a:solidFill>
              <a:latin typeface="Barlow"/>
            </a:endParaRPr>
          </a:p>
          <a:p>
            <a:pPr>
              <a:lnSpc>
                <a:spcPts val="1555"/>
              </a:lnSpc>
            </a:pPr>
            <a:r>
              <a:rPr lang="en-US" sz="1250" err="1">
                <a:solidFill>
                  <a:srgbClr val="000000"/>
                </a:solidFill>
                <a:latin typeface="Barlow"/>
              </a:rPr>
              <a:t>Programme</a:t>
            </a:r>
            <a:r>
              <a:rPr lang="en-US" sz="1250" b="0" i="0" spc="0" baseline="0" dirty="0">
                <a:solidFill>
                  <a:srgbClr val="000000"/>
                </a:solidFill>
                <a:latin typeface="Barlow"/>
              </a:rPr>
              <a:t> but to update its </a:t>
            </a:r>
            <a:r>
              <a:rPr lang="en-US" sz="1250" dirty="0">
                <a:solidFill>
                  <a:srgbClr val="000000"/>
                </a:solidFill>
                <a:latin typeface="Barlow"/>
              </a:rPr>
              <a:t>contents </a:t>
            </a:r>
            <a:r>
              <a:rPr lang="en-US" sz="1250" b="0" i="0" spc="0" baseline="0" dirty="0">
                <a:solidFill>
                  <a:srgbClr val="000000"/>
                </a:solidFill>
                <a:latin typeface="Barlow"/>
              </a:rPr>
              <a:t>within the framework of the </a:t>
            </a:r>
            <a:r>
              <a:rPr lang="en-US" sz="1250" dirty="0">
                <a:solidFill>
                  <a:srgbClr val="000000"/>
                </a:solidFill>
                <a:latin typeface="Barlow"/>
              </a:rPr>
              <a:t>focus areas</a:t>
            </a:r>
          </a:p>
          <a:p>
            <a:pPr>
              <a:lnSpc>
                <a:spcPts val="1555"/>
              </a:lnSpc>
            </a:pPr>
            <a:r>
              <a:rPr lang="en-US" sz="1250" dirty="0">
                <a:solidFill>
                  <a:srgbClr val="000000"/>
                </a:solidFill>
                <a:latin typeface="Barlow"/>
              </a:rPr>
              <a:t>lined</a:t>
            </a:r>
            <a:r>
              <a:rPr lang="en-US" sz="1250" b="0" i="0" spc="0" baseline="0" dirty="0">
                <a:solidFill>
                  <a:srgbClr val="000000"/>
                </a:solidFill>
                <a:latin typeface="Barlow"/>
              </a:rPr>
              <a:t> by the new city strategy and </a:t>
            </a:r>
            <a:r>
              <a:rPr lang="en-US" sz="1250" dirty="0">
                <a:solidFill>
                  <a:srgbClr val="000000"/>
                </a:solidFill>
                <a:latin typeface="Barlow"/>
              </a:rPr>
              <a:t>according to </a:t>
            </a:r>
            <a:r>
              <a:rPr lang="en-US" sz="1250" b="0" i="0" spc="0" baseline="0" dirty="0">
                <a:solidFill>
                  <a:srgbClr val="000000"/>
                </a:solidFill>
                <a:latin typeface="Barlow"/>
              </a:rPr>
              <a:t>the results of the mid-term</a:t>
            </a:r>
            <a:r>
              <a:rPr lang="en-US" sz="1250" dirty="0">
                <a:solidFill>
                  <a:srgbClr val="000000"/>
                </a:solidFill>
                <a:latin typeface="Barlow"/>
              </a:rPr>
              <a:t> </a:t>
            </a:r>
            <a:endParaRPr lang="en-US" dirty="0"/>
          </a:p>
          <a:p>
            <a:pPr>
              <a:lnSpc>
                <a:spcPts val="1555"/>
              </a:lnSpc>
            </a:pPr>
            <a:r>
              <a:rPr lang="en-US" sz="1250" b="0" i="0" spc="0" baseline="0" dirty="0">
                <a:solidFill>
                  <a:srgbClr val="000000"/>
                </a:solidFill>
                <a:latin typeface="Barlow"/>
              </a:rPr>
              <a:t>evaluation to re-direct </a:t>
            </a:r>
            <a:r>
              <a:rPr lang="en-US" sz="1250" dirty="0">
                <a:solidFill>
                  <a:srgbClr val="000000"/>
                </a:solidFill>
                <a:latin typeface="Barlow"/>
              </a:rPr>
              <a:t>the </a:t>
            </a:r>
            <a:r>
              <a:rPr lang="en-US" sz="1250" dirty="0" err="1">
                <a:solidFill>
                  <a:srgbClr val="000000"/>
                </a:solidFill>
                <a:latin typeface="Barlow"/>
              </a:rPr>
              <a:t>Programme</a:t>
            </a:r>
            <a:r>
              <a:rPr lang="en-US" sz="1250" b="0" i="0" spc="0" baseline="0" dirty="0">
                <a:solidFill>
                  <a:srgbClr val="000000"/>
                </a:solidFill>
                <a:latin typeface="Barlow"/>
              </a:rPr>
              <a:t> for the remaining term.</a:t>
            </a:r>
            <a:r>
              <a:rPr lang="en-US" sz="1250" dirty="0">
                <a:solidFill>
                  <a:srgbClr val="000000"/>
                </a:solidFill>
                <a:latin typeface="Barlow"/>
              </a:rPr>
              <a:t> </a:t>
            </a:r>
            <a:endParaRPr lang="en-US" sz="1250" b="0" i="0" spc="0" baseline="0" dirty="0">
              <a:solidFill>
                <a:srgbClr val="000000"/>
              </a:solidFill>
              <a:latin typeface="Barlow"/>
            </a:endParaRPr>
          </a:p>
        </p:txBody>
      </p:sp>
      <p:sp>
        <p:nvSpPr>
          <p:cNvPr id="143" name="Rectangle 143"/>
          <p:cNvSpPr/>
          <p:nvPr/>
        </p:nvSpPr>
        <p:spPr>
          <a:xfrm>
            <a:off x="6122543" y="3741689"/>
            <a:ext cx="5744589" cy="1189813"/>
          </a:xfrm>
          <a:prstGeom prst="rect">
            <a:avLst/>
          </a:prstGeom>
        </p:spPr>
        <p:txBody>
          <a:bodyPr wrap="square" lIns="0" tIns="0" rIns="0" bIns="0" anchor="t">
            <a:spAutoFit/>
          </a:bodyPr>
          <a:lstStyle/>
          <a:p>
            <a:r>
              <a:rPr lang="en-US" sz="1250" b="0" i="0" spc="0" baseline="0" dirty="0">
                <a:solidFill>
                  <a:srgbClr val="000000"/>
                </a:solidFill>
                <a:latin typeface="Barlow"/>
              </a:rPr>
              <a:t>The </a:t>
            </a:r>
            <a:r>
              <a:rPr lang="en-US" sz="1250" dirty="0" err="1">
                <a:solidFill>
                  <a:srgbClr val="000000"/>
                </a:solidFill>
                <a:latin typeface="Barlow"/>
              </a:rPr>
              <a:t>programme</a:t>
            </a:r>
            <a:r>
              <a:rPr lang="en-US" sz="1250" b="0" i="0" spc="0" baseline="0" dirty="0">
                <a:solidFill>
                  <a:srgbClr val="000000"/>
                </a:solidFill>
                <a:latin typeface="Barlow"/>
              </a:rPr>
              <a:t> update included a total of five city e</a:t>
            </a:r>
            <a:r>
              <a:rPr lang="en-US" sz="1250" b="0" i="0" spc="0" baseline="0" dirty="0">
                <a:solidFill>
                  <a:srgbClr val="000000"/>
                </a:solidFill>
                <a:latin typeface="Arial"/>
              </a:rPr>
              <a:t>x</a:t>
            </a:r>
            <a:r>
              <a:rPr lang="en-US" sz="1250" b="0" i="0" spc="0" baseline="0" dirty="0">
                <a:solidFill>
                  <a:srgbClr val="000000"/>
                </a:solidFill>
                <a:latin typeface="Barlow"/>
              </a:rPr>
              <a:t>pert workshops and one</a:t>
            </a:r>
            <a:r>
              <a:rPr lang="en-US" sz="1250" dirty="0">
                <a:solidFill>
                  <a:srgbClr val="000000"/>
                </a:solidFill>
                <a:latin typeface="Barlow"/>
              </a:rPr>
              <a:t> </a:t>
            </a:r>
            <a:endParaRPr lang="en-US" sz="1296" b="0" i="0" spc="0" baseline="0" dirty="0">
              <a:solidFill>
                <a:srgbClr val="000000"/>
              </a:solidFill>
              <a:latin typeface="Barlow"/>
            </a:endParaRPr>
          </a:p>
          <a:p>
            <a:pPr>
              <a:lnSpc>
                <a:spcPts val="1539"/>
              </a:lnSpc>
            </a:pPr>
            <a:r>
              <a:rPr lang="en-US" sz="1250" b="0" i="0" spc="0" baseline="0" dirty="0">
                <a:solidFill>
                  <a:srgbClr val="000000"/>
                </a:solidFill>
                <a:latin typeface="Barlow"/>
              </a:rPr>
              <a:t>for </a:t>
            </a:r>
            <a:r>
              <a:rPr lang="en-US" sz="1250" dirty="0">
                <a:solidFill>
                  <a:srgbClr val="000000"/>
                </a:solidFill>
                <a:latin typeface="Barlow"/>
              </a:rPr>
              <a:t>decision-makers</a:t>
            </a:r>
            <a:r>
              <a:rPr lang="en-US" sz="1250" b="0" i="0" spc="0" baseline="0" dirty="0">
                <a:solidFill>
                  <a:srgbClr val="000000"/>
                </a:solidFill>
                <a:latin typeface="Barlow"/>
              </a:rPr>
              <a:t>. Additionally, the mid-term evaluation was presented to</a:t>
            </a:r>
            <a:r>
              <a:rPr lang="en-US" sz="1250" dirty="0">
                <a:solidFill>
                  <a:srgbClr val="000000"/>
                </a:solidFill>
                <a:latin typeface="Barlow"/>
              </a:rPr>
              <a:t> </a:t>
            </a:r>
            <a:endParaRPr lang="en-US" sz="1250" b="0" i="0" spc="0" baseline="0" dirty="0">
              <a:solidFill>
                <a:srgbClr val="000000"/>
              </a:solidFill>
              <a:latin typeface="Barlow"/>
            </a:endParaRPr>
          </a:p>
          <a:p>
            <a:pPr>
              <a:lnSpc>
                <a:spcPts val="1570"/>
              </a:lnSpc>
            </a:pPr>
            <a:r>
              <a:rPr lang="en-US" sz="1250" b="0" i="0" spc="0" baseline="0" dirty="0">
                <a:solidFill>
                  <a:srgbClr val="000000"/>
                </a:solidFill>
                <a:latin typeface="Barlow"/>
              </a:rPr>
              <a:t>the </a:t>
            </a:r>
            <a:r>
              <a:rPr lang="en-US" sz="1250" dirty="0">
                <a:solidFill>
                  <a:srgbClr val="000000"/>
                </a:solidFill>
                <a:latin typeface="Barlow"/>
              </a:rPr>
              <a:t>Urban Environmental Committee</a:t>
            </a:r>
            <a:r>
              <a:rPr lang="en-US" sz="1250" b="0" i="0" spc="0" baseline="0" dirty="0">
                <a:solidFill>
                  <a:srgbClr val="000000"/>
                </a:solidFill>
                <a:latin typeface="Barlow"/>
              </a:rPr>
              <a:t> and the</a:t>
            </a:r>
            <a:r>
              <a:rPr lang="en-US" sz="1250" dirty="0">
                <a:solidFill>
                  <a:srgbClr val="000000"/>
                </a:solidFill>
                <a:latin typeface="Barlow"/>
              </a:rPr>
              <a:t> Environmental</a:t>
            </a:r>
            <a:r>
              <a:rPr lang="en-US" sz="1250" b="0" i="0" spc="0" baseline="0" dirty="0">
                <a:solidFill>
                  <a:srgbClr val="000000"/>
                </a:solidFill>
                <a:latin typeface="Barlow"/>
              </a:rPr>
              <a:t> </a:t>
            </a:r>
            <a:r>
              <a:rPr lang="en-US" sz="1250" dirty="0" err="1">
                <a:solidFill>
                  <a:srgbClr val="000000"/>
                </a:solidFill>
                <a:latin typeface="Barlow"/>
              </a:rPr>
              <a:t>Programme</a:t>
            </a:r>
            <a:r>
              <a:rPr lang="en-US" sz="1250" dirty="0" err="1">
                <a:solidFill>
                  <a:srgbClr val="000000"/>
                </a:solidFill>
                <a:latin typeface="Arial"/>
              </a:rPr>
              <a:t>'</a:t>
            </a:r>
            <a:r>
              <a:rPr lang="en-US" sz="1250" dirty="0" err="1">
                <a:solidFill>
                  <a:srgbClr val="000000"/>
                </a:solidFill>
                <a:latin typeface="Barlow"/>
              </a:rPr>
              <a:t>s</a:t>
            </a:r>
            <a:endParaRPr lang="en-US" sz="1250" dirty="0">
              <a:solidFill>
                <a:srgbClr val="000000"/>
              </a:solidFill>
              <a:latin typeface="Barlow"/>
            </a:endParaRPr>
          </a:p>
          <a:p>
            <a:pPr>
              <a:lnSpc>
                <a:spcPts val="1570"/>
              </a:lnSpc>
            </a:pPr>
            <a:r>
              <a:rPr lang="en-US" sz="1250" dirty="0">
                <a:solidFill>
                  <a:srgbClr val="000000"/>
                </a:solidFill>
                <a:latin typeface="Barlow"/>
              </a:rPr>
              <a:t>Steering Group </a:t>
            </a:r>
            <a:r>
              <a:rPr lang="en-US" sz="1250" b="0" i="0" spc="0" baseline="0" dirty="0">
                <a:solidFill>
                  <a:srgbClr val="000000"/>
                </a:solidFill>
                <a:latin typeface="Barlow"/>
              </a:rPr>
              <a:t>and</a:t>
            </a:r>
            <a:r>
              <a:rPr lang="en-US" sz="1250" dirty="0">
                <a:solidFill>
                  <a:srgbClr val="000000"/>
                </a:solidFill>
                <a:latin typeface="Barlow"/>
              </a:rPr>
              <a:t> </a:t>
            </a:r>
            <a:r>
              <a:rPr lang="en-US" sz="1250" b="0" i="0" spc="0" baseline="0" dirty="0">
                <a:solidFill>
                  <a:srgbClr val="000000"/>
                </a:solidFill>
                <a:latin typeface="Barlow"/>
              </a:rPr>
              <a:t>the </a:t>
            </a:r>
            <a:r>
              <a:rPr lang="en-US" sz="1250" b="0" i="0" spc="0" baseline="0" dirty="0" err="1">
                <a:solidFill>
                  <a:srgbClr val="000000"/>
                </a:solidFill>
                <a:latin typeface="Barlow"/>
              </a:rPr>
              <a:t>programme</a:t>
            </a:r>
            <a:r>
              <a:rPr lang="en-US" sz="1250" b="0" i="0" spc="0" baseline="0" dirty="0">
                <a:solidFill>
                  <a:srgbClr val="000000"/>
                </a:solidFill>
                <a:latin typeface="Barlow"/>
              </a:rPr>
              <a:t> update </a:t>
            </a:r>
            <a:r>
              <a:rPr lang="en-US" sz="1250" dirty="0">
                <a:solidFill>
                  <a:srgbClr val="000000"/>
                </a:solidFill>
                <a:latin typeface="Barlow"/>
              </a:rPr>
              <a:t>was presented </a:t>
            </a:r>
            <a:r>
              <a:rPr lang="en-US" sz="1250" b="0" i="0" spc="0" baseline="0" dirty="0">
                <a:solidFill>
                  <a:srgbClr val="000000"/>
                </a:solidFill>
                <a:latin typeface="Barlow"/>
              </a:rPr>
              <a:t>to the </a:t>
            </a:r>
            <a:r>
              <a:rPr lang="en-US" sz="1250" dirty="0">
                <a:solidFill>
                  <a:srgbClr val="000000"/>
                </a:solidFill>
                <a:latin typeface="Barlow"/>
              </a:rPr>
              <a:t>Environmental</a:t>
            </a:r>
          </a:p>
          <a:p>
            <a:pPr>
              <a:lnSpc>
                <a:spcPts val="1570"/>
              </a:lnSpc>
            </a:pPr>
            <a:r>
              <a:rPr lang="en-US" sz="1250" dirty="0" err="1">
                <a:solidFill>
                  <a:srgbClr val="000000"/>
                </a:solidFill>
                <a:latin typeface="Barlow"/>
              </a:rPr>
              <a:t>Programme</a:t>
            </a:r>
            <a:r>
              <a:rPr lang="en-US" sz="1250" dirty="0" err="1">
                <a:solidFill>
                  <a:srgbClr val="000000"/>
                </a:solidFill>
                <a:latin typeface="Arial"/>
                <a:cs typeface="Arial"/>
              </a:rPr>
              <a:t>'</a:t>
            </a:r>
            <a:r>
              <a:rPr lang="en-US" sz="1250" dirty="0" err="1">
                <a:solidFill>
                  <a:srgbClr val="000000"/>
                </a:solidFill>
                <a:latin typeface="Barlow"/>
              </a:rPr>
              <a:t>s</a:t>
            </a:r>
            <a:r>
              <a:rPr lang="en-US" sz="1250" dirty="0">
                <a:solidFill>
                  <a:srgbClr val="000000"/>
                </a:solidFill>
                <a:latin typeface="Barlow"/>
              </a:rPr>
              <a:t> Steering Group</a:t>
            </a:r>
            <a:r>
              <a:rPr lang="en-US" sz="1250" b="0" i="0" spc="0" baseline="0" dirty="0">
                <a:solidFill>
                  <a:srgbClr val="000000"/>
                </a:solidFill>
                <a:latin typeface="Barlow"/>
              </a:rPr>
              <a:t>, the</a:t>
            </a:r>
            <a:r>
              <a:rPr lang="en-US" sz="1250" dirty="0">
                <a:solidFill>
                  <a:srgbClr val="000000"/>
                </a:solidFill>
                <a:latin typeface="Barlow"/>
              </a:rPr>
              <a:t> </a:t>
            </a:r>
            <a:r>
              <a:rPr lang="en-US" sz="1250" b="0" i="0" spc="0" baseline="0" dirty="0">
                <a:solidFill>
                  <a:srgbClr val="000000"/>
                </a:solidFill>
                <a:latin typeface="Barlow"/>
              </a:rPr>
              <a:t>city</a:t>
            </a:r>
            <a:r>
              <a:rPr lang="en-US" sz="1250" b="0" i="0" spc="0" baseline="0" dirty="0">
                <a:solidFill>
                  <a:srgbClr val="000000"/>
                </a:solidFill>
                <a:latin typeface="Arial"/>
              </a:rPr>
              <a:t>'</a:t>
            </a:r>
            <a:r>
              <a:rPr lang="en-US" sz="1250" b="0" i="0" spc="0" baseline="0" dirty="0">
                <a:solidFill>
                  <a:srgbClr val="000000"/>
                </a:solidFill>
                <a:latin typeface="Barlow"/>
              </a:rPr>
              <a:t>s e</a:t>
            </a:r>
            <a:r>
              <a:rPr lang="en-US" sz="1250" b="0" i="0" spc="0" baseline="0" dirty="0">
                <a:solidFill>
                  <a:srgbClr val="000000"/>
                </a:solidFill>
                <a:latin typeface="Arial"/>
              </a:rPr>
              <a:t>x</a:t>
            </a:r>
            <a:r>
              <a:rPr lang="en-US" sz="1250" b="0" i="0" spc="0" baseline="0" dirty="0">
                <a:solidFill>
                  <a:srgbClr val="000000"/>
                </a:solidFill>
                <a:latin typeface="Barlow"/>
              </a:rPr>
              <a:t>ecutive </a:t>
            </a:r>
            <a:r>
              <a:rPr lang="en-US" sz="1250" dirty="0">
                <a:solidFill>
                  <a:srgbClr val="000000"/>
                </a:solidFill>
                <a:latin typeface="Barlow"/>
              </a:rPr>
              <a:t>group</a:t>
            </a:r>
            <a:r>
              <a:rPr lang="en-US" sz="1250" b="0" i="0" spc="0" baseline="0" dirty="0">
                <a:solidFill>
                  <a:srgbClr val="000000"/>
                </a:solidFill>
                <a:latin typeface="Barlow"/>
              </a:rPr>
              <a:t>, the </a:t>
            </a:r>
            <a:r>
              <a:rPr lang="en-US" sz="1250" dirty="0">
                <a:solidFill>
                  <a:srgbClr val="000000"/>
                </a:solidFill>
                <a:latin typeface="Barlow"/>
              </a:rPr>
              <a:t>Urban Environmental Committee</a:t>
            </a:r>
            <a:r>
              <a:rPr lang="en-US" sz="1250" b="0" i="0" spc="0" baseline="0" dirty="0">
                <a:solidFill>
                  <a:srgbClr val="000000"/>
                </a:solidFill>
                <a:latin typeface="Barlow"/>
              </a:rPr>
              <a:t>,</a:t>
            </a:r>
            <a:r>
              <a:rPr lang="en-US" sz="1250" dirty="0">
                <a:solidFill>
                  <a:srgbClr val="000000"/>
                </a:solidFill>
                <a:latin typeface="Barlow"/>
              </a:rPr>
              <a:t> </a:t>
            </a:r>
            <a:r>
              <a:rPr lang="en-US" sz="1250" b="0" i="0" spc="0" baseline="0" dirty="0">
                <a:solidFill>
                  <a:srgbClr val="000000"/>
                </a:solidFill>
                <a:latin typeface="Barlow"/>
              </a:rPr>
              <a:t>and the City Board.</a:t>
            </a:r>
            <a:endParaRPr lang="en-US" dirty="0"/>
          </a:p>
        </p:txBody>
      </p:sp>
      <p:sp>
        <p:nvSpPr>
          <p:cNvPr id="144" name="Rectangle 144"/>
          <p:cNvSpPr/>
          <p:nvPr/>
        </p:nvSpPr>
        <p:spPr>
          <a:xfrm>
            <a:off x="6144481" y="5094326"/>
            <a:ext cx="5886227" cy="1055930"/>
          </a:xfrm>
          <a:prstGeom prst="rect">
            <a:avLst/>
          </a:prstGeom>
        </p:spPr>
        <p:txBody>
          <a:bodyPr wrap="none" lIns="0" tIns="0" rIns="0" bIns="0" anchor="t">
            <a:spAutoFit/>
          </a:bodyPr>
          <a:lstStyle/>
          <a:p>
            <a:r>
              <a:rPr lang="en-US" sz="1250" dirty="0">
                <a:solidFill>
                  <a:srgbClr val="000000"/>
                </a:solidFill>
                <a:latin typeface="Barlow"/>
                <a:cs typeface="Segoe UI"/>
              </a:rPr>
              <a:t>A </a:t>
            </a:r>
            <a:r>
              <a:rPr lang="en-US" sz="1250" b="0" i="0" spc="0" baseline="0" dirty="0">
                <a:solidFill>
                  <a:srgbClr val="000000"/>
                </a:solidFill>
                <a:latin typeface="Barlow"/>
                <a:cs typeface="Segoe UI"/>
              </a:rPr>
              <a:t>wide</a:t>
            </a:r>
            <a:r>
              <a:rPr lang="en-US" sz="1250" dirty="0">
                <a:solidFill>
                  <a:srgbClr val="000000"/>
                </a:solidFill>
                <a:latin typeface="Barlow"/>
                <a:cs typeface="Segoe UI"/>
              </a:rPr>
              <a:t> </a:t>
            </a:r>
            <a:r>
              <a:rPr lang="en-US" sz="1250" b="0" i="0" spc="0" baseline="0" dirty="0">
                <a:solidFill>
                  <a:srgbClr val="000000"/>
                </a:solidFill>
                <a:latin typeface="Barlow"/>
                <a:cs typeface="Segoe UI"/>
              </a:rPr>
              <a:t>range of e</a:t>
            </a:r>
            <a:r>
              <a:rPr lang="en-US" sz="1250" b="0" i="0" spc="0" baseline="0" dirty="0">
                <a:solidFill>
                  <a:srgbClr val="000000"/>
                </a:solidFill>
                <a:latin typeface="Barlow"/>
                <a:cs typeface="Arial"/>
              </a:rPr>
              <a:t>x</a:t>
            </a:r>
            <a:r>
              <a:rPr lang="en-US" sz="1250" b="0" i="0" spc="0" baseline="0" dirty="0">
                <a:solidFill>
                  <a:srgbClr val="000000"/>
                </a:solidFill>
                <a:latin typeface="Barlow"/>
                <a:cs typeface="Segoe UI"/>
              </a:rPr>
              <a:t>perts and elected officials</a:t>
            </a:r>
            <a:r>
              <a:rPr lang="en-US" sz="1250" dirty="0">
                <a:solidFill>
                  <a:srgbClr val="000000"/>
                </a:solidFill>
                <a:latin typeface="Barlow"/>
                <a:cs typeface="Segoe UI"/>
              </a:rPr>
              <a:t> took part in the mid-term evaluation and</a:t>
            </a:r>
            <a:endParaRPr lang="fi-FI" dirty="0">
              <a:solidFill>
                <a:srgbClr val="000000"/>
              </a:solidFill>
            </a:endParaRPr>
          </a:p>
          <a:p>
            <a:r>
              <a:rPr lang="en-US" sz="1250" dirty="0">
                <a:solidFill>
                  <a:srgbClr val="000000"/>
                </a:solidFill>
                <a:latin typeface="Barlow"/>
                <a:cs typeface="Segoe UI"/>
              </a:rPr>
              <a:t>the </a:t>
            </a:r>
            <a:r>
              <a:rPr lang="en-US" sz="1250" dirty="0" err="1">
                <a:solidFill>
                  <a:srgbClr val="000000"/>
                </a:solidFill>
                <a:latin typeface="Barlow"/>
                <a:cs typeface="Segoe UI"/>
              </a:rPr>
              <a:t>programme</a:t>
            </a:r>
            <a:r>
              <a:rPr lang="en-US" sz="1250" dirty="0">
                <a:solidFill>
                  <a:srgbClr val="000000"/>
                </a:solidFill>
                <a:latin typeface="Barlow"/>
                <a:cs typeface="Segoe UI"/>
              </a:rPr>
              <a:t> update process</a:t>
            </a:r>
            <a:r>
              <a:rPr lang="en-US" sz="1250" b="0" i="0" spc="0" baseline="0" dirty="0">
                <a:solidFill>
                  <a:srgbClr val="000000"/>
                </a:solidFill>
                <a:latin typeface="Barlow"/>
                <a:cs typeface="Segoe UI"/>
              </a:rPr>
              <a:t>.</a:t>
            </a:r>
            <a:r>
              <a:rPr lang="en-US" sz="1250" dirty="0">
                <a:solidFill>
                  <a:srgbClr val="000000"/>
                </a:solidFill>
                <a:latin typeface="Barlow"/>
                <a:cs typeface="Segoe UI"/>
              </a:rPr>
              <a:t> </a:t>
            </a:r>
            <a:endParaRPr lang="fi-FI" dirty="0">
              <a:solidFill>
                <a:srgbClr val="000000"/>
              </a:solidFill>
            </a:endParaRPr>
          </a:p>
          <a:p>
            <a:r>
              <a:rPr lang="en-US" sz="1250" b="0" i="0" spc="0" baseline="0" dirty="0">
                <a:solidFill>
                  <a:srgbClr val="000000"/>
                </a:solidFill>
                <a:latin typeface="Barlow"/>
                <a:cs typeface="Segoe UI"/>
              </a:rPr>
              <a:t>A total of 80 city e</a:t>
            </a:r>
            <a:r>
              <a:rPr lang="en-US" sz="1250" b="0" i="0" spc="0" baseline="0" dirty="0">
                <a:solidFill>
                  <a:srgbClr val="000000"/>
                </a:solidFill>
                <a:latin typeface="Barlow"/>
                <a:cs typeface="Arial"/>
              </a:rPr>
              <a:t>x</a:t>
            </a:r>
            <a:r>
              <a:rPr lang="en-US" sz="1250" b="0" i="0" spc="0" baseline="0" dirty="0">
                <a:solidFill>
                  <a:srgbClr val="000000"/>
                </a:solidFill>
                <a:latin typeface="Barlow"/>
                <a:cs typeface="Segoe UI"/>
              </a:rPr>
              <a:t>perts and 20</a:t>
            </a:r>
            <a:r>
              <a:rPr lang="en-US" sz="1250" dirty="0">
                <a:solidFill>
                  <a:srgbClr val="000000"/>
                </a:solidFill>
                <a:latin typeface="Barlow"/>
                <a:cs typeface="Segoe UI"/>
              </a:rPr>
              <a:t> </a:t>
            </a:r>
            <a:r>
              <a:rPr lang="en-US" sz="1250" b="0" i="0" spc="0" baseline="0" dirty="0">
                <a:solidFill>
                  <a:srgbClr val="000000"/>
                </a:solidFill>
                <a:latin typeface="Barlow"/>
                <a:cs typeface="Segoe UI"/>
              </a:rPr>
              <a:t>decision-makers were involved</a:t>
            </a:r>
            <a:r>
              <a:rPr lang="en-US" sz="1250" dirty="0">
                <a:solidFill>
                  <a:srgbClr val="000000"/>
                </a:solidFill>
                <a:latin typeface="Barlow"/>
              </a:rPr>
              <a:t>.</a:t>
            </a:r>
            <a:endParaRPr lang="fi-FI" dirty="0"/>
          </a:p>
          <a:p>
            <a:pPr>
              <a:lnSpc>
                <a:spcPts val="2168"/>
              </a:lnSpc>
            </a:pPr>
            <a:r>
              <a:rPr lang="en-US" sz="1250" b="0" i="0" spc="0" baseline="0" dirty="0">
                <a:solidFill>
                  <a:srgbClr val="000000"/>
                </a:solidFill>
                <a:latin typeface="Barlow"/>
              </a:rPr>
              <a:t>The updated </a:t>
            </a:r>
            <a:r>
              <a:rPr lang="en-US" sz="1250" dirty="0">
                <a:solidFill>
                  <a:srgbClr val="000000"/>
                </a:solidFill>
                <a:latin typeface="Barlow"/>
              </a:rPr>
              <a:t>Environmental</a:t>
            </a:r>
            <a:r>
              <a:rPr lang="en-US" sz="1250" b="0" i="0" spc="0" baseline="0" dirty="0">
                <a:solidFill>
                  <a:srgbClr val="000000"/>
                </a:solidFill>
                <a:latin typeface="Barlow"/>
              </a:rPr>
              <a:t> </a:t>
            </a:r>
            <a:r>
              <a:rPr lang="en-US" sz="1250" dirty="0" err="1">
                <a:solidFill>
                  <a:srgbClr val="000000"/>
                </a:solidFill>
                <a:latin typeface="Barlow"/>
              </a:rPr>
              <a:t>Programme</a:t>
            </a:r>
            <a:r>
              <a:rPr lang="en-US" sz="1250" b="0" i="0" spc="0" baseline="0" dirty="0">
                <a:solidFill>
                  <a:srgbClr val="000000"/>
                </a:solidFill>
                <a:latin typeface="Barlow"/>
              </a:rPr>
              <a:t> was accepted by Oulu</a:t>
            </a:r>
            <a:r>
              <a:rPr lang="en-US" sz="1250" b="0" i="0" spc="0" baseline="0" dirty="0">
                <a:solidFill>
                  <a:srgbClr val="000000"/>
                </a:solidFill>
                <a:latin typeface="Arial"/>
              </a:rPr>
              <a:t>'</a:t>
            </a:r>
            <a:r>
              <a:rPr lang="en-US" sz="1250" b="0" i="0" spc="0" baseline="0" dirty="0">
                <a:solidFill>
                  <a:srgbClr val="000000"/>
                </a:solidFill>
                <a:latin typeface="Barlow"/>
              </a:rPr>
              <a:t>s City Board</a:t>
            </a:r>
            <a:r>
              <a:rPr lang="en-US" sz="1250" dirty="0">
                <a:solidFill>
                  <a:srgbClr val="000000"/>
                </a:solidFill>
                <a:latin typeface="Barlow"/>
              </a:rPr>
              <a:t> </a:t>
            </a:r>
            <a:endParaRPr lang="en-US" sz="1250" b="0" i="0" spc="0" baseline="0" dirty="0">
              <a:solidFill>
                <a:srgbClr val="000000"/>
              </a:solidFill>
              <a:latin typeface="Barlow"/>
            </a:endParaRPr>
          </a:p>
          <a:p>
            <a:pPr marL="0">
              <a:lnSpc>
                <a:spcPts val="1673"/>
              </a:lnSpc>
            </a:pPr>
            <a:r>
              <a:rPr lang="en-US" sz="1250" b="0" i="0" spc="0" baseline="0" dirty="0">
                <a:solidFill>
                  <a:srgbClr val="000000"/>
                </a:solidFill>
                <a:latin typeface="Barlow"/>
              </a:rPr>
              <a:t>26.6.2023.</a:t>
            </a:r>
          </a:p>
        </p:txBody>
      </p:sp>
      <p:sp>
        <p:nvSpPr>
          <p:cNvPr id="145" name="Rectangle 145"/>
          <p:cNvSpPr/>
          <p:nvPr/>
        </p:nvSpPr>
        <p:spPr>
          <a:xfrm>
            <a:off x="11180064" y="6392651"/>
            <a:ext cx="82307" cy="236203"/>
          </a:xfrm>
          <a:prstGeom prst="rect">
            <a:avLst/>
          </a:prstGeom>
        </p:spPr>
        <p:txBody>
          <a:bodyPr wrap="none" lIns="0" tIns="0" rIns="0" bIns="0">
            <a:spAutoFit/>
          </a:bodyPr>
          <a:lstStyle/>
          <a:p>
            <a:pPr marL="0"/>
            <a:r>
              <a:rPr lang="en-US" sz="1202" b="0" i="0" spc="0" baseline="0">
                <a:solidFill>
                  <a:srgbClr val="000000"/>
                </a:solidFill>
                <a:latin typeface="SegoeUI"/>
              </a:rPr>
              <a:t>4</a:t>
            </a:r>
          </a:p>
        </p:txBody>
      </p:sp>
      <p:sp>
        <p:nvSpPr>
          <p:cNvPr id="146" name="Rectangle 146"/>
          <p:cNvSpPr/>
          <p:nvPr/>
        </p:nvSpPr>
        <p:spPr>
          <a:xfrm>
            <a:off x="562355" y="1268299"/>
            <a:ext cx="7491794" cy="279757"/>
          </a:xfrm>
          <a:prstGeom prst="rect">
            <a:avLst/>
          </a:prstGeom>
        </p:spPr>
        <p:txBody>
          <a:bodyPr wrap="none" lIns="0" tIns="0" rIns="0" bIns="0" anchor="t">
            <a:spAutoFit/>
          </a:bodyPr>
          <a:lstStyle/>
          <a:p>
            <a:pPr marL="0">
              <a:tabLst>
                <a:tab pos="5622478" algn="l"/>
              </a:tabLst>
            </a:pPr>
            <a:r>
              <a:rPr lang="en-US" sz="1800" b="1" i="0" spc="0" baseline="0" dirty="0">
                <a:solidFill>
                  <a:srgbClr val="000000"/>
                </a:solidFill>
                <a:latin typeface="Calibri"/>
              </a:rPr>
              <a:t>C</a:t>
            </a:r>
            <a:r>
              <a:rPr lang="en-US" sz="1800" b="1" i="0" spc="0" baseline="0" dirty="0">
                <a:solidFill>
                  <a:srgbClr val="000000"/>
                </a:solidFill>
                <a:latin typeface="Calibri-Bold"/>
              </a:rPr>
              <a:t>onte</a:t>
            </a:r>
            <a:r>
              <a:rPr lang="en-US" sz="1800" b="1" i="0" spc="0" baseline="0" dirty="0">
                <a:solidFill>
                  <a:srgbClr val="000000"/>
                </a:solidFill>
                <a:latin typeface="Calibri"/>
              </a:rPr>
              <a:t>x</a:t>
            </a:r>
            <a:r>
              <a:rPr lang="en-US" sz="1800" b="1" i="0" spc="0" baseline="0" dirty="0">
                <a:solidFill>
                  <a:srgbClr val="000000"/>
                </a:solidFill>
                <a:latin typeface="Calibri-Bold"/>
              </a:rPr>
              <a:t>t </a:t>
            </a:r>
            <a:r>
              <a:rPr lang="en-US" b="1" dirty="0">
                <a:solidFill>
                  <a:srgbClr val="000000"/>
                </a:solidFill>
                <a:latin typeface="Calibri-Bold"/>
              </a:rPr>
              <a:t>of</a:t>
            </a:r>
            <a:r>
              <a:rPr lang="en-US" sz="1800" b="1" i="0" spc="0" baseline="0" dirty="0">
                <a:solidFill>
                  <a:srgbClr val="000000"/>
                </a:solidFill>
                <a:latin typeface="Calibri-Bold"/>
              </a:rPr>
              <a:t> the update 	</a:t>
            </a:r>
            <a:r>
              <a:rPr lang="en-US" sz="2700" b="1" i="0" spc="0" baseline="-20944" dirty="0">
                <a:solidFill>
                  <a:srgbClr val="000000"/>
                </a:solidFill>
                <a:latin typeface="Calibri"/>
              </a:rPr>
              <a:t>G</a:t>
            </a:r>
            <a:r>
              <a:rPr lang="en-US" sz="2700" b="1" i="0" spc="0" baseline="-20944" dirty="0">
                <a:solidFill>
                  <a:srgbClr val="000000"/>
                </a:solidFill>
                <a:latin typeface="Calibri-Bold"/>
              </a:rPr>
              <a:t>oal o</a:t>
            </a:r>
            <a:r>
              <a:rPr lang="en-US" sz="2700" b="1" i="0" spc="0" baseline="-20944" dirty="0">
                <a:solidFill>
                  <a:srgbClr val="000000"/>
                </a:solidFill>
                <a:latin typeface="Calibri"/>
              </a:rPr>
              <a:t>f</a:t>
            </a:r>
            <a:r>
              <a:rPr lang="en-US" sz="2700" b="1" i="0" spc="0" baseline="-20944" dirty="0">
                <a:solidFill>
                  <a:srgbClr val="000000"/>
                </a:solidFill>
                <a:latin typeface="Calibri-Bold"/>
              </a:rPr>
              <a:t> the update</a:t>
            </a:r>
          </a:p>
        </p:txBody>
      </p:sp>
    </p:spTree>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Freeform 147"/>
          <p:cNvSpPr/>
          <p:nvPr/>
        </p:nvSpPr>
        <p:spPr>
          <a:xfrm>
            <a:off x="0" y="-8506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48" name="Picture 10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741152" y="669036"/>
            <a:ext cx="643127" cy="647700"/>
          </a:xfrm>
          <a:prstGeom prst="rect">
            <a:avLst/>
          </a:prstGeom>
          <a:noFill/>
        </p:spPr>
      </p:pic>
      <p:pic>
        <p:nvPicPr>
          <p:cNvPr id="149" name="Picture 14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51408" y="5655056"/>
            <a:ext cx="4202684" cy="718820"/>
          </a:xfrm>
          <a:prstGeom prst="rect">
            <a:avLst/>
          </a:prstGeom>
          <a:noFill/>
        </p:spPr>
      </p:pic>
      <p:pic>
        <p:nvPicPr>
          <p:cNvPr id="150" name="Picture 15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51408" y="2553717"/>
            <a:ext cx="4228591" cy="1467103"/>
          </a:xfrm>
          <a:prstGeom prst="rect">
            <a:avLst/>
          </a:prstGeom>
          <a:noFill/>
        </p:spPr>
      </p:pic>
      <p:pic>
        <p:nvPicPr>
          <p:cNvPr id="151" name="Picture 15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825500" y="1276605"/>
            <a:ext cx="4228591" cy="1247647"/>
          </a:xfrm>
          <a:prstGeom prst="rect">
            <a:avLst/>
          </a:prstGeom>
          <a:noFill/>
        </p:spPr>
      </p:pic>
      <p:sp>
        <p:nvSpPr>
          <p:cNvPr id="152" name="Freeform 152"/>
          <p:cNvSpPr/>
          <p:nvPr/>
        </p:nvSpPr>
        <p:spPr>
          <a:xfrm>
            <a:off x="864108" y="4085845"/>
            <a:ext cx="4177284" cy="1476755"/>
          </a:xfrm>
          <a:custGeom>
            <a:avLst/>
            <a:gdLst/>
            <a:ahLst/>
            <a:cxnLst/>
            <a:rect l="0" t="0" r="0" b="0"/>
            <a:pathLst>
              <a:path w="4177284" h="1476755">
                <a:moveTo>
                  <a:pt x="0" y="1476755"/>
                </a:moveTo>
                <a:lnTo>
                  <a:pt x="4177284" y="1476755"/>
                </a:lnTo>
                <a:lnTo>
                  <a:pt x="4177284" y="0"/>
                </a:lnTo>
                <a:lnTo>
                  <a:pt x="0" y="0"/>
                </a:lnTo>
                <a:lnTo>
                  <a:pt x="0" y="1476755"/>
                </a:lnTo>
                <a:close/>
              </a:path>
            </a:pathLst>
          </a:custGeom>
          <a:solidFill>
            <a:srgbClr val="E2F0D9">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53" name="Freeform 153"/>
          <p:cNvSpPr/>
          <p:nvPr/>
        </p:nvSpPr>
        <p:spPr>
          <a:xfrm>
            <a:off x="7376159" y="1658113"/>
            <a:ext cx="3561588" cy="928116"/>
          </a:xfrm>
          <a:custGeom>
            <a:avLst/>
            <a:gdLst/>
            <a:ahLst/>
            <a:cxnLst/>
            <a:rect l="0" t="0" r="0" b="0"/>
            <a:pathLst>
              <a:path w="3561588" h="928116">
                <a:moveTo>
                  <a:pt x="0" y="928116"/>
                </a:moveTo>
                <a:lnTo>
                  <a:pt x="3561588" y="928116"/>
                </a:lnTo>
                <a:lnTo>
                  <a:pt x="3561588" y="0"/>
                </a:lnTo>
                <a:lnTo>
                  <a:pt x="0" y="0"/>
                </a:lnTo>
                <a:lnTo>
                  <a:pt x="0" y="928116"/>
                </a:lnTo>
                <a:close/>
              </a:path>
            </a:pathLst>
          </a:custGeom>
          <a:solidFill>
            <a:srgbClr val="FAAF3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54" name="Freeform 154"/>
          <p:cNvSpPr/>
          <p:nvPr/>
        </p:nvSpPr>
        <p:spPr>
          <a:xfrm>
            <a:off x="7493507" y="1696212"/>
            <a:ext cx="481585" cy="473965"/>
          </a:xfrm>
          <a:custGeom>
            <a:avLst/>
            <a:gdLst/>
            <a:ahLst/>
            <a:cxnLst/>
            <a:rect l="0" t="0" r="0" b="0"/>
            <a:pathLst>
              <a:path w="481585" h="473965">
                <a:moveTo>
                  <a:pt x="204216" y="91948"/>
                </a:moveTo>
                <a:lnTo>
                  <a:pt x="475361" y="91948"/>
                </a:lnTo>
                <a:cubicBezTo>
                  <a:pt x="479045" y="91948"/>
                  <a:pt x="481585" y="88266"/>
                  <a:pt x="480187" y="84836"/>
                </a:cubicBezTo>
                <a:cubicBezTo>
                  <a:pt x="478283" y="79884"/>
                  <a:pt x="474853" y="73406"/>
                  <a:pt x="469138" y="67565"/>
                </a:cubicBezTo>
                <a:cubicBezTo>
                  <a:pt x="462026" y="60453"/>
                  <a:pt x="454534" y="57023"/>
                  <a:pt x="449708" y="55373"/>
                </a:cubicBezTo>
                <a:cubicBezTo>
                  <a:pt x="448311" y="54992"/>
                  <a:pt x="446913" y="54737"/>
                  <a:pt x="445389" y="54737"/>
                </a:cubicBezTo>
                <a:lnTo>
                  <a:pt x="204216" y="54737"/>
                </a:lnTo>
                <a:lnTo>
                  <a:pt x="204216" y="20829"/>
                </a:lnTo>
                <a:cubicBezTo>
                  <a:pt x="201676" y="9272"/>
                  <a:pt x="191898" y="890"/>
                  <a:pt x="180722" y="509"/>
                </a:cubicBezTo>
                <a:cubicBezTo>
                  <a:pt x="168784" y="0"/>
                  <a:pt x="157988" y="8510"/>
                  <a:pt x="155322" y="20829"/>
                </a:cubicBezTo>
                <a:lnTo>
                  <a:pt x="155322" y="54737"/>
                </a:lnTo>
                <a:lnTo>
                  <a:pt x="102236" y="54737"/>
                </a:lnTo>
                <a:lnTo>
                  <a:pt x="102236" y="20829"/>
                </a:lnTo>
                <a:lnTo>
                  <a:pt x="0" y="20829"/>
                </a:lnTo>
                <a:lnTo>
                  <a:pt x="0" y="125858"/>
                </a:lnTo>
                <a:lnTo>
                  <a:pt x="102236" y="125858"/>
                </a:lnTo>
                <a:lnTo>
                  <a:pt x="102236" y="91948"/>
                </a:lnTo>
                <a:lnTo>
                  <a:pt x="155322" y="91948"/>
                </a:lnTo>
                <a:lnTo>
                  <a:pt x="155322" y="403098"/>
                </a:lnTo>
                <a:lnTo>
                  <a:pt x="81788" y="433324"/>
                </a:lnTo>
                <a:lnTo>
                  <a:pt x="81788" y="473965"/>
                </a:lnTo>
                <a:lnTo>
                  <a:pt x="274828" y="473965"/>
                </a:lnTo>
                <a:lnTo>
                  <a:pt x="274828" y="433324"/>
                </a:lnTo>
                <a:lnTo>
                  <a:pt x="204216" y="403353"/>
                </a:ln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55" name="Freeform 155"/>
          <p:cNvSpPr/>
          <p:nvPr/>
        </p:nvSpPr>
        <p:spPr>
          <a:xfrm>
            <a:off x="7379207" y="2724913"/>
            <a:ext cx="3561588" cy="955548"/>
          </a:xfrm>
          <a:custGeom>
            <a:avLst/>
            <a:gdLst/>
            <a:ahLst/>
            <a:cxnLst/>
            <a:rect l="0" t="0" r="0" b="0"/>
            <a:pathLst>
              <a:path w="3561588" h="955548">
                <a:moveTo>
                  <a:pt x="0" y="955548"/>
                </a:moveTo>
                <a:lnTo>
                  <a:pt x="3561588" y="955548"/>
                </a:lnTo>
                <a:lnTo>
                  <a:pt x="3561588" y="0"/>
                </a:lnTo>
                <a:lnTo>
                  <a:pt x="0" y="0"/>
                </a:lnTo>
                <a:lnTo>
                  <a:pt x="0" y="955548"/>
                </a:lnTo>
                <a:close/>
              </a:path>
            </a:pathLst>
          </a:custGeom>
          <a:solidFill>
            <a:srgbClr val="F05A5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56" name="Picture 15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7698425" y="2984494"/>
            <a:ext cx="184284" cy="184172"/>
          </a:xfrm>
          <a:prstGeom prst="rect">
            <a:avLst/>
          </a:prstGeom>
          <a:noFill/>
        </p:spPr>
      </p:pic>
      <p:sp>
        <p:nvSpPr>
          <p:cNvPr id="157" name="Freeform 157"/>
          <p:cNvSpPr/>
          <p:nvPr/>
        </p:nvSpPr>
        <p:spPr>
          <a:xfrm>
            <a:off x="7698910" y="3327917"/>
            <a:ext cx="183503" cy="46721"/>
          </a:xfrm>
          <a:custGeom>
            <a:avLst/>
            <a:gdLst/>
            <a:ahLst/>
            <a:cxnLst/>
            <a:rect l="0" t="0" r="0" b="0"/>
            <a:pathLst>
              <a:path w="72952" h="18469">
                <a:moveTo>
                  <a:pt x="64010" y="0"/>
                </a:moveTo>
                <a:lnTo>
                  <a:pt x="8942" y="0"/>
                </a:lnTo>
                <a:cubicBezTo>
                  <a:pt x="3841" y="360"/>
                  <a:pt x="0" y="4787"/>
                  <a:pt x="358" y="9885"/>
                </a:cubicBezTo>
                <a:cubicBezTo>
                  <a:pt x="682" y="14485"/>
                  <a:pt x="4342" y="18145"/>
                  <a:pt x="8942" y="18469"/>
                </a:cubicBezTo>
                <a:lnTo>
                  <a:pt x="64010" y="18469"/>
                </a:lnTo>
                <a:cubicBezTo>
                  <a:pt x="69111" y="18109"/>
                  <a:pt x="72952" y="13683"/>
                  <a:pt x="72594" y="8584"/>
                </a:cubicBezTo>
                <a:cubicBezTo>
                  <a:pt x="72270" y="3984"/>
                  <a:pt x="68610" y="324"/>
                  <a:pt x="64010" y="0"/>
                </a:cubicBezTo>
                <a:close/>
                <a:moveTo>
                  <a:pt x="5499" y="50199"/>
                </a:moveTo>
              </a:path>
            </a:pathLst>
          </a:custGeom>
          <a:solidFill>
            <a:srgbClr val="FFFFFF">
              <a:alpha val="100000"/>
            </a:srgbClr>
          </a:solidFill>
          <a:ln w="31945">
            <a:noFill/>
          </a:ln>
        </p:spPr>
        <p:style>
          <a:lnRef idx="2">
            <a:schemeClr val="accent1">
              <a:shade val="50000"/>
            </a:schemeClr>
          </a:lnRef>
          <a:fillRef idx="1">
            <a:schemeClr val="accent1"/>
          </a:fillRef>
          <a:effectRef idx="0">
            <a:schemeClr val="accent1"/>
          </a:effectRef>
          <a:fontRef idx="minor">
            <a:schemeClr val="lt1"/>
          </a:fontRef>
        </p:style>
      </p:sp>
      <p:sp>
        <p:nvSpPr>
          <p:cNvPr id="158" name="Freeform 158"/>
          <p:cNvSpPr/>
          <p:nvPr/>
        </p:nvSpPr>
        <p:spPr>
          <a:xfrm>
            <a:off x="7740386" y="3407061"/>
            <a:ext cx="100518" cy="46719"/>
          </a:xfrm>
          <a:custGeom>
            <a:avLst/>
            <a:gdLst/>
            <a:ahLst/>
            <a:cxnLst/>
            <a:rect l="0" t="0" r="0" b="0"/>
            <a:pathLst>
              <a:path w="39961" h="18468">
                <a:moveTo>
                  <a:pt x="19996" y="18468"/>
                </a:moveTo>
                <a:cubicBezTo>
                  <a:pt x="30446" y="18453"/>
                  <a:pt x="39133" y="10416"/>
                  <a:pt x="39961" y="0"/>
                </a:cubicBezTo>
                <a:lnTo>
                  <a:pt x="0" y="0"/>
                </a:lnTo>
                <a:cubicBezTo>
                  <a:pt x="850" y="10418"/>
                  <a:pt x="9543" y="18447"/>
                  <a:pt x="19996" y="18468"/>
                </a:cubicBezTo>
                <a:close/>
                <a:moveTo>
                  <a:pt x="-60742" y="18914"/>
                </a:moveTo>
              </a:path>
            </a:pathLst>
          </a:custGeom>
          <a:solidFill>
            <a:srgbClr val="FFFFFF">
              <a:alpha val="100000"/>
            </a:srgbClr>
          </a:solidFill>
          <a:ln w="31945">
            <a:noFill/>
          </a:ln>
        </p:spPr>
        <p:style>
          <a:lnRef idx="2">
            <a:schemeClr val="accent1">
              <a:shade val="50000"/>
            </a:schemeClr>
          </a:lnRef>
          <a:fillRef idx="1">
            <a:schemeClr val="accent1"/>
          </a:fillRef>
          <a:effectRef idx="0">
            <a:schemeClr val="accent1"/>
          </a:effectRef>
          <a:fontRef idx="minor">
            <a:schemeClr val="lt1"/>
          </a:fontRef>
        </p:style>
      </p:sp>
      <p:pic>
        <p:nvPicPr>
          <p:cNvPr id="159" name="Picture 15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7589262" y="2875581"/>
            <a:ext cx="402376" cy="420070"/>
          </a:xfrm>
          <a:prstGeom prst="rect">
            <a:avLst/>
          </a:prstGeom>
          <a:noFill/>
        </p:spPr>
      </p:pic>
      <p:sp>
        <p:nvSpPr>
          <p:cNvPr id="160" name="Freeform 160"/>
          <p:cNvSpPr/>
          <p:nvPr/>
        </p:nvSpPr>
        <p:spPr>
          <a:xfrm>
            <a:off x="7379207" y="3992881"/>
            <a:ext cx="3561588" cy="955547"/>
          </a:xfrm>
          <a:custGeom>
            <a:avLst/>
            <a:gdLst/>
            <a:ahLst/>
            <a:cxnLst/>
            <a:rect l="0" t="0" r="0" b="0"/>
            <a:pathLst>
              <a:path w="3561588" h="955547">
                <a:moveTo>
                  <a:pt x="0" y="955547"/>
                </a:moveTo>
                <a:lnTo>
                  <a:pt x="3561588" y="955547"/>
                </a:lnTo>
                <a:lnTo>
                  <a:pt x="3561588" y="0"/>
                </a:lnTo>
                <a:lnTo>
                  <a:pt x="0" y="0"/>
                </a:lnTo>
                <a:lnTo>
                  <a:pt x="0" y="955547"/>
                </a:lnTo>
                <a:close/>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1" name="Freeform 161"/>
          <p:cNvSpPr/>
          <p:nvPr/>
        </p:nvSpPr>
        <p:spPr>
          <a:xfrm>
            <a:off x="7586471" y="4087368"/>
            <a:ext cx="551688" cy="492253"/>
          </a:xfrm>
          <a:custGeom>
            <a:avLst/>
            <a:gdLst/>
            <a:ahLst/>
            <a:cxnLst/>
            <a:rect l="0" t="0" r="0" b="0"/>
            <a:pathLst>
              <a:path w="551688" h="492253">
                <a:moveTo>
                  <a:pt x="379349" y="474727"/>
                </a:moveTo>
                <a:cubicBezTo>
                  <a:pt x="474346" y="474727"/>
                  <a:pt x="551688" y="397384"/>
                  <a:pt x="551688" y="302387"/>
                </a:cubicBezTo>
                <a:cubicBezTo>
                  <a:pt x="551688" y="240157"/>
                  <a:pt x="518414" y="184024"/>
                  <a:pt x="466090" y="153543"/>
                </a:cubicBezTo>
                <a:cubicBezTo>
                  <a:pt x="444373" y="65152"/>
                  <a:pt x="363221" y="0"/>
                  <a:pt x="268479" y="0"/>
                </a:cubicBezTo>
                <a:cubicBezTo>
                  <a:pt x="159767" y="0"/>
                  <a:pt x="70739" y="84709"/>
                  <a:pt x="65279" y="190755"/>
                </a:cubicBezTo>
                <a:cubicBezTo>
                  <a:pt x="24765" y="222250"/>
                  <a:pt x="0" y="271272"/>
                  <a:pt x="0" y="323850"/>
                </a:cubicBezTo>
                <a:cubicBezTo>
                  <a:pt x="0" y="416687"/>
                  <a:pt x="75565" y="492253"/>
                  <a:pt x="168530" y="492253"/>
                </a:cubicBezTo>
                <a:cubicBezTo>
                  <a:pt x="175769" y="492253"/>
                  <a:pt x="182881" y="491744"/>
                  <a:pt x="189865" y="490856"/>
                </a:cubicBezTo>
                <a:lnTo>
                  <a:pt x="190882" y="480060"/>
                </a:lnTo>
                <a:lnTo>
                  <a:pt x="153162" y="436627"/>
                </a:lnTo>
                <a:cubicBezTo>
                  <a:pt x="97410" y="429006"/>
                  <a:pt x="54484" y="381509"/>
                  <a:pt x="54484" y="323850"/>
                </a:cubicBezTo>
                <a:cubicBezTo>
                  <a:pt x="54484" y="277877"/>
                  <a:pt x="81661" y="238380"/>
                  <a:pt x="120777" y="220346"/>
                </a:cubicBezTo>
                <a:cubicBezTo>
                  <a:pt x="120015" y="213996"/>
                  <a:pt x="119508" y="207518"/>
                  <a:pt x="119508" y="201041"/>
                </a:cubicBezTo>
                <a:cubicBezTo>
                  <a:pt x="119508" y="120143"/>
                  <a:pt x="186183" y="54484"/>
                  <a:pt x="268479" y="54484"/>
                </a:cubicBezTo>
                <a:cubicBezTo>
                  <a:pt x="347219" y="54484"/>
                  <a:pt x="411608" y="114681"/>
                  <a:pt x="416942" y="190881"/>
                </a:cubicBezTo>
                <a:cubicBezTo>
                  <a:pt x="463550" y="206503"/>
                  <a:pt x="497206" y="250572"/>
                  <a:pt x="497206" y="302387"/>
                </a:cubicBezTo>
                <a:cubicBezTo>
                  <a:pt x="497206" y="367412"/>
                  <a:pt x="444373" y="420116"/>
                  <a:pt x="379349" y="420116"/>
                </a:cubicBezTo>
                <a:cubicBezTo>
                  <a:pt x="374270" y="420116"/>
                  <a:pt x="369317" y="419862"/>
                  <a:pt x="364363" y="419228"/>
                </a:cubicBezTo>
                <a:lnTo>
                  <a:pt x="371857" y="474346"/>
                </a:lnTo>
                <a:cubicBezTo>
                  <a:pt x="374397" y="474472"/>
                  <a:pt x="376810" y="474727"/>
                  <a:pt x="379349" y="474727"/>
                </a:cubicBez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2" name="Freeform 162"/>
          <p:cNvSpPr/>
          <p:nvPr/>
        </p:nvSpPr>
        <p:spPr>
          <a:xfrm>
            <a:off x="7705343" y="4320540"/>
            <a:ext cx="269749" cy="461772"/>
          </a:xfrm>
          <a:custGeom>
            <a:avLst/>
            <a:gdLst/>
            <a:ahLst/>
            <a:cxnLst/>
            <a:rect l="0" t="0" r="0" b="0"/>
            <a:pathLst>
              <a:path w="269749" h="461772">
                <a:moveTo>
                  <a:pt x="246635" y="0"/>
                </a:moveTo>
                <a:lnTo>
                  <a:pt x="194564" y="78487"/>
                </a:lnTo>
                <a:lnTo>
                  <a:pt x="186690" y="9906"/>
                </a:lnTo>
                <a:lnTo>
                  <a:pt x="127763" y="11177"/>
                </a:lnTo>
                <a:lnTo>
                  <a:pt x="117729" y="155703"/>
                </a:lnTo>
                <a:lnTo>
                  <a:pt x="23496" y="81153"/>
                </a:lnTo>
                <a:lnTo>
                  <a:pt x="0" y="105665"/>
                </a:lnTo>
                <a:lnTo>
                  <a:pt x="82170" y="200153"/>
                </a:lnTo>
                <a:lnTo>
                  <a:pt x="112141" y="234569"/>
                </a:lnTo>
                <a:lnTo>
                  <a:pt x="110872" y="248031"/>
                </a:lnTo>
                <a:lnTo>
                  <a:pt x="89789" y="461772"/>
                </a:lnTo>
                <a:lnTo>
                  <a:pt x="245111" y="461772"/>
                </a:lnTo>
                <a:lnTo>
                  <a:pt x="214123" y="235205"/>
                </a:lnTo>
                <a:lnTo>
                  <a:pt x="205740" y="173483"/>
                </a:lnTo>
                <a:lnTo>
                  <a:pt x="204725" y="166497"/>
                </a:lnTo>
                <a:lnTo>
                  <a:pt x="269749" y="12319"/>
                </a:lnTo>
                <a:close/>
                <a:moveTo>
                  <a:pt x="-5167883" y="2537460"/>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3" name="Freeform 163"/>
          <p:cNvSpPr/>
          <p:nvPr/>
        </p:nvSpPr>
        <p:spPr>
          <a:xfrm>
            <a:off x="7379207" y="5262373"/>
            <a:ext cx="3561588" cy="955547"/>
          </a:xfrm>
          <a:custGeom>
            <a:avLst/>
            <a:gdLst/>
            <a:ahLst/>
            <a:cxnLst/>
            <a:rect l="0" t="0" r="0" b="0"/>
            <a:pathLst>
              <a:path w="3561588" h="955547">
                <a:moveTo>
                  <a:pt x="0" y="955547"/>
                </a:moveTo>
                <a:lnTo>
                  <a:pt x="3561588" y="955547"/>
                </a:lnTo>
                <a:lnTo>
                  <a:pt x="3561588" y="0"/>
                </a:lnTo>
                <a:lnTo>
                  <a:pt x="0" y="0"/>
                </a:lnTo>
                <a:lnTo>
                  <a:pt x="0" y="955547"/>
                </a:lnTo>
                <a:close/>
              </a:path>
            </a:pathLst>
          </a:custGeom>
          <a:solidFill>
            <a:srgbClr val="55C8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4" name="Freeform 164"/>
          <p:cNvSpPr/>
          <p:nvPr/>
        </p:nvSpPr>
        <p:spPr>
          <a:xfrm rot="10800000" flipV="1">
            <a:off x="7524827" y="5554311"/>
            <a:ext cx="501837" cy="210741"/>
          </a:xfrm>
          <a:custGeom>
            <a:avLst/>
            <a:gdLst/>
            <a:ahLst/>
            <a:cxnLst/>
            <a:rect l="0" t="0" r="0" b="0"/>
            <a:pathLst>
              <a:path w="2201432" h="926973">
                <a:moveTo>
                  <a:pt x="1511821" y="328346"/>
                </a:moveTo>
                <a:cubicBezTo>
                  <a:pt x="1116166" y="110960"/>
                  <a:pt x="1056018" y="253378"/>
                  <a:pt x="877558" y="192888"/>
                </a:cubicBezTo>
                <a:cubicBezTo>
                  <a:pt x="677127" y="124955"/>
                  <a:pt x="650380" y="392417"/>
                  <a:pt x="1031063" y="429616"/>
                </a:cubicBezTo>
                <a:cubicBezTo>
                  <a:pt x="1424699" y="468071"/>
                  <a:pt x="845160" y="655714"/>
                  <a:pt x="603683" y="481571"/>
                </a:cubicBezTo>
                <a:cubicBezTo>
                  <a:pt x="126760" y="137592"/>
                  <a:pt x="0" y="309055"/>
                  <a:pt x="158027" y="416497"/>
                </a:cubicBezTo>
                <a:cubicBezTo>
                  <a:pt x="313056" y="521907"/>
                  <a:pt x="386119" y="659105"/>
                  <a:pt x="499238" y="723290"/>
                </a:cubicBezTo>
                <a:cubicBezTo>
                  <a:pt x="603695" y="782561"/>
                  <a:pt x="672631" y="802005"/>
                  <a:pt x="803288" y="836206"/>
                </a:cubicBezTo>
                <a:cubicBezTo>
                  <a:pt x="1114375" y="917664"/>
                  <a:pt x="1467245" y="926973"/>
                  <a:pt x="1673746" y="829666"/>
                </a:cubicBezTo>
                <a:cubicBezTo>
                  <a:pt x="1687970" y="822909"/>
                  <a:pt x="1941970" y="699935"/>
                  <a:pt x="2177936" y="586385"/>
                </a:cubicBezTo>
                <a:lnTo>
                  <a:pt x="2177936" y="586385"/>
                </a:lnTo>
                <a:cubicBezTo>
                  <a:pt x="2184921" y="582994"/>
                  <a:pt x="2190890" y="577685"/>
                  <a:pt x="2195082" y="571081"/>
                </a:cubicBezTo>
                <a:cubicBezTo>
                  <a:pt x="2199273" y="564452"/>
                  <a:pt x="2201432" y="556806"/>
                  <a:pt x="2201432" y="548996"/>
                </a:cubicBezTo>
                <a:lnTo>
                  <a:pt x="2201432" y="13767"/>
                </a:lnTo>
                <a:lnTo>
                  <a:pt x="2201432" y="13780"/>
                </a:lnTo>
                <a:cubicBezTo>
                  <a:pt x="2201432" y="9690"/>
                  <a:pt x="2199527" y="5817"/>
                  <a:pt x="2196352" y="3327"/>
                </a:cubicBezTo>
                <a:cubicBezTo>
                  <a:pt x="2193049" y="838"/>
                  <a:pt x="2188858" y="0"/>
                  <a:pt x="2184921" y="1080"/>
                </a:cubicBezTo>
                <a:cubicBezTo>
                  <a:pt x="1935748" y="73889"/>
                  <a:pt x="1627645" y="392024"/>
                  <a:pt x="1511821" y="328333"/>
                </a:cubicBezTo>
                <a:close/>
                <a:moveTo>
                  <a:pt x="773037" y="1149248"/>
                </a:moveTo>
              </a:path>
            </a:pathLst>
          </a:custGeom>
          <a:solidFill>
            <a:srgbClr val="FFFFFF">
              <a:alpha val="100000"/>
            </a:srgbClr>
          </a:solidFill>
          <a:ln w="2887">
            <a:noFill/>
          </a:ln>
        </p:spPr>
        <p:style>
          <a:lnRef idx="2">
            <a:schemeClr val="accent1">
              <a:shade val="50000"/>
            </a:schemeClr>
          </a:lnRef>
          <a:fillRef idx="1">
            <a:schemeClr val="accent1"/>
          </a:fillRef>
          <a:effectRef idx="0">
            <a:schemeClr val="accent1"/>
          </a:effectRef>
          <a:fontRef idx="minor">
            <a:schemeClr val="lt1"/>
          </a:fontRef>
        </p:style>
      </p:sp>
      <p:pic>
        <p:nvPicPr>
          <p:cNvPr id="165" name="Picture 16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7509251" y="5317625"/>
            <a:ext cx="500289" cy="254690"/>
          </a:xfrm>
          <a:prstGeom prst="rect">
            <a:avLst/>
          </a:prstGeom>
          <a:noFill/>
        </p:spPr>
      </p:pic>
      <p:sp>
        <p:nvSpPr>
          <p:cNvPr id="166" name="Freeform 166"/>
          <p:cNvSpPr/>
          <p:nvPr/>
        </p:nvSpPr>
        <p:spPr>
          <a:xfrm>
            <a:off x="5623559" y="1857757"/>
            <a:ext cx="1168909" cy="624841"/>
          </a:xfrm>
          <a:custGeom>
            <a:avLst/>
            <a:gdLst/>
            <a:ahLst/>
            <a:cxnLst/>
            <a:rect l="0" t="0" r="0" b="0"/>
            <a:pathLst>
              <a:path w="1168909" h="624841">
                <a:moveTo>
                  <a:pt x="0" y="156210"/>
                </a:moveTo>
                <a:lnTo>
                  <a:pt x="856488" y="156210"/>
                </a:lnTo>
                <a:lnTo>
                  <a:pt x="856488" y="0"/>
                </a:lnTo>
                <a:lnTo>
                  <a:pt x="1168909" y="312421"/>
                </a:lnTo>
                <a:lnTo>
                  <a:pt x="856488" y="624841"/>
                </a:lnTo>
                <a:lnTo>
                  <a:pt x="856488" y="468630"/>
                </a:lnTo>
                <a:lnTo>
                  <a:pt x="0" y="468630"/>
                </a:lnTo>
                <a:close/>
                <a:moveTo>
                  <a:pt x="-779525" y="5000244"/>
                </a:moveTo>
              </a:path>
            </a:pathLst>
          </a:custGeom>
          <a:solidFill>
            <a:srgbClr val="DAE3F3">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7" name="Freeform 167"/>
          <p:cNvSpPr/>
          <p:nvPr/>
        </p:nvSpPr>
        <p:spPr>
          <a:xfrm>
            <a:off x="5634228" y="3054097"/>
            <a:ext cx="1170431" cy="626364"/>
          </a:xfrm>
          <a:custGeom>
            <a:avLst/>
            <a:gdLst/>
            <a:ahLst/>
            <a:cxnLst/>
            <a:rect l="0" t="0" r="0" b="0"/>
            <a:pathLst>
              <a:path w="1170431" h="626364">
                <a:moveTo>
                  <a:pt x="0" y="156590"/>
                </a:moveTo>
                <a:lnTo>
                  <a:pt x="857250" y="156590"/>
                </a:lnTo>
                <a:lnTo>
                  <a:pt x="857250" y="0"/>
                </a:lnTo>
                <a:lnTo>
                  <a:pt x="1170431" y="313182"/>
                </a:lnTo>
                <a:lnTo>
                  <a:pt x="857250" y="626364"/>
                </a:lnTo>
                <a:lnTo>
                  <a:pt x="857250" y="469773"/>
                </a:lnTo>
                <a:lnTo>
                  <a:pt x="0" y="469773"/>
                </a:lnTo>
                <a:close/>
                <a:moveTo>
                  <a:pt x="-1986915" y="3803903"/>
                </a:moveTo>
              </a:path>
            </a:pathLst>
          </a:custGeom>
          <a:solidFill>
            <a:srgbClr val="DAE3F3">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68" name="Picture 16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5568696" y="5652517"/>
            <a:ext cx="1170432" cy="627887"/>
          </a:xfrm>
          <a:prstGeom prst="rect">
            <a:avLst/>
          </a:prstGeom>
          <a:noFill/>
        </p:spPr>
      </p:pic>
      <p:pic>
        <p:nvPicPr>
          <p:cNvPr id="169" name="Picture 16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5568696" y="4375405"/>
            <a:ext cx="1170432" cy="627887"/>
          </a:xfrm>
          <a:prstGeom prst="rect">
            <a:avLst/>
          </a:prstGeom>
          <a:noFill/>
        </p:spPr>
      </p:pic>
      <p:sp>
        <p:nvSpPr>
          <p:cNvPr id="170" name="Rectangle 170"/>
          <p:cNvSpPr/>
          <p:nvPr/>
        </p:nvSpPr>
        <p:spPr>
          <a:xfrm>
            <a:off x="709841" y="486225"/>
            <a:ext cx="7322517" cy="738664"/>
          </a:xfrm>
          <a:prstGeom prst="rect">
            <a:avLst/>
          </a:prstGeom>
        </p:spPr>
        <p:txBody>
          <a:bodyPr wrap="none" lIns="0" tIns="0" rIns="0" bIns="0" anchor="t">
            <a:spAutoFit/>
          </a:bodyPr>
          <a:lstStyle/>
          <a:p>
            <a:r>
              <a:rPr lang="en-US" sz="2400" b="1" i="0" spc="0" baseline="0">
                <a:solidFill>
                  <a:srgbClr val="000000"/>
                </a:solidFill>
                <a:latin typeface="Segoe UI"/>
              </a:rPr>
              <a:t>City </a:t>
            </a:r>
            <a:r>
              <a:rPr lang="en-US" sz="2400" b="1">
                <a:solidFill>
                  <a:srgbClr val="000000"/>
                </a:solidFill>
                <a:latin typeface="Segoe UI"/>
              </a:rPr>
              <a:t>Strategy Focus Areas guide</a:t>
            </a:r>
            <a:r>
              <a:rPr lang="en-US" sz="2400" b="1" i="0" spc="0" baseline="0">
                <a:solidFill>
                  <a:srgbClr val="000000"/>
                </a:solidFill>
                <a:latin typeface="Segoe UI"/>
              </a:rPr>
              <a:t> the </a:t>
            </a:r>
            <a:r>
              <a:rPr lang="en-US" sz="2400" b="1">
                <a:solidFill>
                  <a:srgbClr val="000000"/>
                </a:solidFill>
                <a:latin typeface="Segoe UI"/>
              </a:rPr>
              <a:t>Environmental</a:t>
            </a:r>
            <a:endParaRPr lang="fi-FI"/>
          </a:p>
          <a:p>
            <a:r>
              <a:rPr lang="en-US" sz="2400" b="1" err="1">
                <a:solidFill>
                  <a:srgbClr val="000000"/>
                </a:solidFill>
                <a:latin typeface="Segoe UI"/>
              </a:rPr>
              <a:t>Programme's</a:t>
            </a:r>
            <a:r>
              <a:rPr lang="en-US" sz="2400" b="1" i="0" spc="0" baseline="0">
                <a:solidFill>
                  <a:srgbClr val="000000"/>
                </a:solidFill>
                <a:latin typeface="Segoe UI"/>
              </a:rPr>
              <a:t> </a:t>
            </a:r>
            <a:r>
              <a:rPr lang="en-US" sz="2400" b="1">
                <a:solidFill>
                  <a:srgbClr val="000000"/>
                </a:solidFill>
                <a:latin typeface="Segoe UI"/>
              </a:rPr>
              <a:t>Focus Areas</a:t>
            </a:r>
            <a:endParaRPr lang="en-US"/>
          </a:p>
        </p:txBody>
      </p:sp>
      <p:sp>
        <p:nvSpPr>
          <p:cNvPr id="171" name="Rectangle 171"/>
          <p:cNvSpPr/>
          <p:nvPr/>
        </p:nvSpPr>
        <p:spPr>
          <a:xfrm>
            <a:off x="11180064" y="6392651"/>
            <a:ext cx="82307" cy="236203"/>
          </a:xfrm>
          <a:prstGeom prst="rect">
            <a:avLst/>
          </a:prstGeom>
        </p:spPr>
        <p:txBody>
          <a:bodyPr wrap="none" lIns="0" tIns="0" rIns="0" bIns="0">
            <a:spAutoFit/>
          </a:bodyPr>
          <a:lstStyle/>
          <a:p>
            <a:pPr marL="0"/>
            <a:r>
              <a:rPr lang="en-US" sz="1202" b="0" i="0" spc="0" baseline="0">
                <a:solidFill>
                  <a:srgbClr val="000000"/>
                </a:solidFill>
                <a:latin typeface="SegoeUI"/>
              </a:rPr>
              <a:t>5</a:t>
            </a:r>
          </a:p>
        </p:txBody>
      </p:sp>
      <p:sp>
        <p:nvSpPr>
          <p:cNvPr id="172" name="Rectangle 172"/>
          <p:cNvSpPr/>
          <p:nvPr/>
        </p:nvSpPr>
        <p:spPr>
          <a:xfrm>
            <a:off x="883501" y="1372798"/>
            <a:ext cx="4113306" cy="503856"/>
          </a:xfrm>
          <a:prstGeom prst="rect">
            <a:avLst/>
          </a:prstGeom>
        </p:spPr>
        <p:txBody>
          <a:bodyPr wrap="none" lIns="0" tIns="0" rIns="0" bIns="0" anchor="t">
            <a:spAutoFit/>
          </a:bodyPr>
          <a:lstStyle/>
          <a:p>
            <a:r>
              <a:rPr lang="en-US" sz="1400" b="0" i="1" spc="0" baseline="0" dirty="0">
                <a:solidFill>
                  <a:srgbClr val="000000"/>
                </a:solidFill>
                <a:latin typeface="Calibri"/>
              </a:rPr>
              <a:t>Oulu2026 </a:t>
            </a:r>
            <a:r>
              <a:rPr lang="en-US" sz="1400" i="1" dirty="0">
                <a:solidFill>
                  <a:srgbClr val="000000"/>
                </a:solidFill>
                <a:latin typeface="Calibri"/>
              </a:rPr>
              <a:t>strengthens ability to attract</a:t>
            </a:r>
            <a:r>
              <a:rPr lang="en-US" sz="1400" b="0" i="1" spc="0" baseline="0" dirty="0">
                <a:solidFill>
                  <a:srgbClr val="000000"/>
                </a:solidFill>
                <a:latin typeface="Calibri"/>
              </a:rPr>
              <a:t> and </a:t>
            </a:r>
            <a:r>
              <a:rPr lang="en-US" sz="1400" i="1" dirty="0">
                <a:solidFill>
                  <a:srgbClr val="000000"/>
                </a:solidFill>
                <a:latin typeface="Calibri"/>
              </a:rPr>
              <a:t>retain talent</a:t>
            </a:r>
            <a:endParaRPr lang="en-US" sz="1400" b="0" i="1" spc="0" baseline="0" dirty="0">
              <a:solidFill>
                <a:srgbClr val="000000"/>
              </a:solidFill>
              <a:latin typeface="Calibri"/>
            </a:endParaRPr>
          </a:p>
          <a:p>
            <a:pPr marL="0">
              <a:lnSpc>
                <a:spcPts val="2415"/>
              </a:lnSpc>
            </a:pPr>
            <a:r>
              <a:rPr lang="en-US" sz="1400" b="0" i="1" spc="0" baseline="0" dirty="0">
                <a:solidFill>
                  <a:srgbClr val="000000"/>
                </a:solidFill>
                <a:latin typeface="Calibri"/>
              </a:rPr>
              <a:t>Oulu will be </a:t>
            </a:r>
            <a:r>
              <a:rPr lang="en-US" sz="1400" i="1" dirty="0">
                <a:solidFill>
                  <a:srgbClr val="000000"/>
                </a:solidFill>
                <a:latin typeface="Calibri"/>
              </a:rPr>
              <a:t>carbon-neutral</a:t>
            </a:r>
            <a:r>
              <a:rPr lang="en-US" sz="1400" b="0" i="1" spc="0" baseline="0" dirty="0">
                <a:solidFill>
                  <a:srgbClr val="000000"/>
                </a:solidFill>
                <a:latin typeface="Calibri"/>
              </a:rPr>
              <a:t> </a:t>
            </a:r>
            <a:r>
              <a:rPr lang="en-US" sz="1400" i="1" dirty="0">
                <a:solidFill>
                  <a:srgbClr val="000000"/>
                </a:solidFill>
                <a:latin typeface="Calibri"/>
              </a:rPr>
              <a:t>in</a:t>
            </a:r>
            <a:r>
              <a:rPr lang="en-US" sz="1400" b="0" i="1" spc="0" baseline="0" dirty="0">
                <a:solidFill>
                  <a:srgbClr val="000000"/>
                </a:solidFill>
                <a:latin typeface="Calibri"/>
              </a:rPr>
              <a:t> 2035</a:t>
            </a:r>
            <a:endParaRPr lang="en-US" sz="1400" b="0" i="1" spc="0" baseline="0" dirty="0">
              <a:solidFill>
                <a:srgbClr val="000000"/>
              </a:solidFill>
              <a:latin typeface="Calibri"/>
              <a:cs typeface="Calibri"/>
            </a:endParaRPr>
          </a:p>
        </p:txBody>
      </p:sp>
      <p:sp>
        <p:nvSpPr>
          <p:cNvPr id="173" name="Rectangle 173"/>
          <p:cNvSpPr/>
          <p:nvPr/>
        </p:nvSpPr>
        <p:spPr>
          <a:xfrm>
            <a:off x="899600" y="1943456"/>
            <a:ext cx="3021661" cy="493661"/>
          </a:xfrm>
          <a:prstGeom prst="rect">
            <a:avLst/>
          </a:prstGeom>
        </p:spPr>
        <p:txBody>
          <a:bodyPr wrap="none" lIns="0" tIns="0" rIns="0" bIns="0" anchor="t">
            <a:spAutoFit/>
          </a:bodyPr>
          <a:lstStyle/>
          <a:p>
            <a:r>
              <a:rPr lang="en-US" sz="1400" b="0" i="1" spc="0" baseline="0" dirty="0">
                <a:solidFill>
                  <a:srgbClr val="000000"/>
                </a:solidFill>
                <a:latin typeface="Calibri"/>
              </a:rPr>
              <a:t>Oulu has impressive services, sustainable</a:t>
            </a:r>
            <a:r>
              <a:rPr lang="en-US" sz="1400" i="1" dirty="0">
                <a:solidFill>
                  <a:srgbClr val="000000"/>
                </a:solidFill>
                <a:latin typeface="Calibri"/>
              </a:rPr>
              <a:t> </a:t>
            </a:r>
            <a:endParaRPr lang="en-US" sz="1400" b="0" i="1" spc="0" baseline="0" dirty="0">
              <a:solidFill>
                <a:srgbClr val="000000"/>
              </a:solidFill>
              <a:latin typeface="Calibri"/>
              <a:cs typeface="Calibri"/>
            </a:endParaRPr>
          </a:p>
          <a:p>
            <a:pPr marL="0">
              <a:lnSpc>
                <a:spcPts val="2415"/>
              </a:lnSpc>
            </a:pPr>
            <a:r>
              <a:rPr lang="en-US" sz="1400" b="0" i="1" spc="0" baseline="0" dirty="0">
                <a:solidFill>
                  <a:srgbClr val="000000"/>
                </a:solidFill>
                <a:latin typeface="Calibri"/>
              </a:rPr>
              <a:t>economy and healthy personnel</a:t>
            </a:r>
            <a:endParaRPr lang="en-US" sz="1400" b="0" i="1" spc="0" baseline="0" dirty="0">
              <a:solidFill>
                <a:srgbClr val="000000"/>
              </a:solidFill>
              <a:latin typeface="Calibri"/>
              <a:cs typeface="Calibri"/>
            </a:endParaRPr>
          </a:p>
        </p:txBody>
      </p:sp>
      <p:sp>
        <p:nvSpPr>
          <p:cNvPr id="174" name="Rectangle 174"/>
          <p:cNvSpPr/>
          <p:nvPr/>
        </p:nvSpPr>
        <p:spPr>
          <a:xfrm>
            <a:off x="921123" y="2625021"/>
            <a:ext cx="4040851" cy="430887"/>
          </a:xfrm>
          <a:prstGeom prst="rect">
            <a:avLst/>
          </a:prstGeom>
        </p:spPr>
        <p:txBody>
          <a:bodyPr wrap="square" lIns="0" tIns="0" rIns="0" bIns="0" anchor="t">
            <a:spAutoFit/>
          </a:bodyPr>
          <a:lstStyle/>
          <a:p>
            <a:r>
              <a:rPr lang="en-US" sz="1400" i="1" dirty="0">
                <a:solidFill>
                  <a:srgbClr val="000000"/>
                </a:solidFill>
                <a:latin typeface="Calibri"/>
              </a:rPr>
              <a:t>Oulu is Finland's most business-friendly international growth </a:t>
            </a:r>
            <a:r>
              <a:rPr lang="en-US" sz="1400" i="1" err="1">
                <a:solidFill>
                  <a:srgbClr val="000000"/>
                </a:solidFill>
                <a:latin typeface="Calibri"/>
              </a:rPr>
              <a:t>centre</a:t>
            </a:r>
            <a:endParaRPr lang="fi-FI" sz="1400"/>
          </a:p>
        </p:txBody>
      </p:sp>
      <p:sp>
        <p:nvSpPr>
          <p:cNvPr id="175" name="Rectangle 175"/>
          <p:cNvSpPr/>
          <p:nvPr/>
        </p:nvSpPr>
        <p:spPr>
          <a:xfrm>
            <a:off x="926489" y="3152750"/>
            <a:ext cx="3778870" cy="215444"/>
          </a:xfrm>
          <a:prstGeom prst="rect">
            <a:avLst/>
          </a:prstGeom>
        </p:spPr>
        <p:txBody>
          <a:bodyPr wrap="square" lIns="0" tIns="0" rIns="0" bIns="0" anchor="t">
            <a:spAutoFit/>
          </a:bodyPr>
          <a:lstStyle/>
          <a:p>
            <a:r>
              <a:rPr lang="en-US" sz="1400" b="0" i="1" spc="0" baseline="0" dirty="0">
                <a:solidFill>
                  <a:srgbClr val="000000"/>
                </a:solidFill>
                <a:latin typeface="Calibri"/>
              </a:rPr>
              <a:t>Oulu will be </a:t>
            </a:r>
            <a:r>
              <a:rPr lang="en-US" sz="1400" i="1" dirty="0">
                <a:solidFill>
                  <a:srgbClr val="000000"/>
                </a:solidFill>
                <a:latin typeface="Calibri"/>
              </a:rPr>
              <a:t>carbon-neutral</a:t>
            </a:r>
            <a:r>
              <a:rPr lang="en-US" sz="1400" b="0" i="1" spc="0" baseline="0" dirty="0">
                <a:solidFill>
                  <a:srgbClr val="000000"/>
                </a:solidFill>
                <a:latin typeface="Calibri"/>
              </a:rPr>
              <a:t> </a:t>
            </a:r>
            <a:r>
              <a:rPr lang="en-US" sz="1400" i="1" dirty="0">
                <a:solidFill>
                  <a:srgbClr val="000000"/>
                </a:solidFill>
                <a:latin typeface="Calibri"/>
              </a:rPr>
              <a:t>in </a:t>
            </a:r>
            <a:r>
              <a:rPr lang="en-US" sz="1400" b="0" i="1" spc="0" baseline="0" dirty="0">
                <a:solidFill>
                  <a:srgbClr val="000000"/>
                </a:solidFill>
                <a:latin typeface="Calibri"/>
              </a:rPr>
              <a:t>2035</a:t>
            </a:r>
            <a:endParaRPr lang="en-US" sz="1400" b="0" i="1" spc="0" baseline="0" dirty="0">
              <a:solidFill>
                <a:srgbClr val="000000"/>
              </a:solidFill>
              <a:latin typeface="Calibri"/>
              <a:cs typeface="Calibri"/>
            </a:endParaRPr>
          </a:p>
        </p:txBody>
      </p:sp>
      <p:sp>
        <p:nvSpPr>
          <p:cNvPr id="176" name="Rectangle 176"/>
          <p:cNvSpPr/>
          <p:nvPr/>
        </p:nvSpPr>
        <p:spPr>
          <a:xfrm>
            <a:off x="926489" y="3459544"/>
            <a:ext cx="2872581" cy="493661"/>
          </a:xfrm>
          <a:prstGeom prst="rect">
            <a:avLst/>
          </a:prstGeom>
        </p:spPr>
        <p:txBody>
          <a:bodyPr wrap="none" lIns="0" tIns="0" rIns="0" bIns="0" anchor="t">
            <a:spAutoFit/>
          </a:bodyPr>
          <a:lstStyle/>
          <a:p>
            <a:r>
              <a:rPr lang="en-US" sz="1400" b="0" i="1" spc="0" baseline="0" dirty="0">
                <a:solidFill>
                  <a:srgbClr val="000000"/>
                </a:solidFill>
                <a:latin typeface="Calibri"/>
              </a:rPr>
              <a:t>Oulu has </a:t>
            </a:r>
            <a:r>
              <a:rPr lang="en-US" sz="1400" i="1" dirty="0">
                <a:solidFill>
                  <a:srgbClr val="000000"/>
                </a:solidFill>
                <a:latin typeface="Calibri"/>
              </a:rPr>
              <a:t>effective </a:t>
            </a:r>
            <a:r>
              <a:rPr lang="en-US" sz="1400" b="0" i="1" spc="0" baseline="0" dirty="0">
                <a:solidFill>
                  <a:srgbClr val="000000"/>
                </a:solidFill>
                <a:latin typeface="Calibri"/>
              </a:rPr>
              <a:t>services, sustainable</a:t>
            </a:r>
            <a:r>
              <a:rPr lang="en-US" sz="1400" i="1" dirty="0">
                <a:solidFill>
                  <a:srgbClr val="000000"/>
                </a:solidFill>
                <a:latin typeface="Calibri"/>
              </a:rPr>
              <a:t> </a:t>
            </a:r>
            <a:endParaRPr lang="en-US" sz="1400" b="0" i="1" spc="0" baseline="0" dirty="0">
              <a:solidFill>
                <a:srgbClr val="000000"/>
              </a:solidFill>
              <a:latin typeface="Calibri"/>
              <a:cs typeface="Calibri"/>
            </a:endParaRPr>
          </a:p>
          <a:p>
            <a:pPr marL="0">
              <a:lnSpc>
                <a:spcPts val="2415"/>
              </a:lnSpc>
            </a:pPr>
            <a:r>
              <a:rPr lang="en-US" sz="1400" b="0" i="1" spc="0" baseline="0" dirty="0">
                <a:solidFill>
                  <a:srgbClr val="000000"/>
                </a:solidFill>
                <a:latin typeface="Calibri"/>
              </a:rPr>
              <a:t>economy and healthy personnel</a:t>
            </a:r>
            <a:endParaRPr lang="en-US" sz="1400" b="0" i="1" spc="0" baseline="0">
              <a:solidFill>
                <a:srgbClr val="000000"/>
              </a:solidFill>
              <a:latin typeface="Calibri"/>
              <a:cs typeface="Calibri"/>
            </a:endParaRPr>
          </a:p>
        </p:txBody>
      </p:sp>
      <p:sp>
        <p:nvSpPr>
          <p:cNvPr id="177" name="Rectangle 177"/>
          <p:cNvSpPr/>
          <p:nvPr/>
        </p:nvSpPr>
        <p:spPr>
          <a:xfrm>
            <a:off x="997748" y="5750779"/>
            <a:ext cx="2569614" cy="484043"/>
          </a:xfrm>
          <a:prstGeom prst="rect">
            <a:avLst/>
          </a:prstGeom>
        </p:spPr>
        <p:txBody>
          <a:bodyPr wrap="none" lIns="0" tIns="0" rIns="0" bIns="0" anchor="t">
            <a:spAutoFit/>
          </a:bodyPr>
          <a:lstStyle/>
          <a:p>
            <a:r>
              <a:rPr lang="en-US" sz="1400" b="0" i="1" spc="0" baseline="0" dirty="0">
                <a:solidFill>
                  <a:srgbClr val="000000"/>
                </a:solidFill>
                <a:latin typeface="Calibri"/>
              </a:rPr>
              <a:t>Education builds a </a:t>
            </a:r>
            <a:r>
              <a:rPr lang="en-US" sz="1400" i="1" dirty="0">
                <a:solidFill>
                  <a:srgbClr val="000000"/>
                </a:solidFill>
                <a:latin typeface="Calibri"/>
              </a:rPr>
              <a:t>sustainable </a:t>
            </a:r>
            <a:r>
              <a:rPr lang="en-US" sz="1400" b="0" i="1" spc="0" baseline="0" dirty="0">
                <a:solidFill>
                  <a:srgbClr val="000000"/>
                </a:solidFill>
                <a:latin typeface="Calibri"/>
              </a:rPr>
              <a:t>and</a:t>
            </a:r>
            <a:r>
              <a:rPr lang="en-US" sz="1400" i="1" dirty="0">
                <a:solidFill>
                  <a:srgbClr val="000000"/>
                </a:solidFill>
                <a:latin typeface="Calibri"/>
              </a:rPr>
              <a:t> </a:t>
            </a:r>
            <a:endParaRPr lang="en-US" sz="1400" b="0" i="1" spc="0" baseline="0">
              <a:solidFill>
                <a:srgbClr val="000000"/>
              </a:solidFill>
              <a:latin typeface="Calibri"/>
              <a:cs typeface="Calibri"/>
            </a:endParaRPr>
          </a:p>
          <a:p>
            <a:pPr marL="0">
              <a:lnSpc>
                <a:spcPts val="2275"/>
              </a:lnSpc>
            </a:pPr>
            <a:r>
              <a:rPr lang="en-US" sz="1400" b="0" i="1" spc="0" baseline="0" dirty="0">
                <a:solidFill>
                  <a:srgbClr val="000000"/>
                </a:solidFill>
                <a:latin typeface="Calibri-Italic"/>
              </a:rPr>
              <a:t>international Oulu</a:t>
            </a:r>
          </a:p>
        </p:txBody>
      </p:sp>
      <p:sp>
        <p:nvSpPr>
          <p:cNvPr id="179" name="Rectangle 179"/>
          <p:cNvSpPr/>
          <p:nvPr/>
        </p:nvSpPr>
        <p:spPr>
          <a:xfrm>
            <a:off x="925093" y="4276953"/>
            <a:ext cx="4113306" cy="503856"/>
          </a:xfrm>
          <a:prstGeom prst="rect">
            <a:avLst/>
          </a:prstGeom>
        </p:spPr>
        <p:txBody>
          <a:bodyPr wrap="none" lIns="0" tIns="0" rIns="0" bIns="0" anchor="t">
            <a:spAutoFit/>
          </a:bodyPr>
          <a:lstStyle/>
          <a:p>
            <a:r>
              <a:rPr lang="en-US" sz="1400" b="0" i="1" spc="0" baseline="0" dirty="0">
                <a:solidFill>
                  <a:srgbClr val="000000"/>
                </a:solidFill>
                <a:latin typeface="Calibri"/>
                <a:cs typeface="Calibri"/>
              </a:rPr>
              <a:t>Oulu2026 </a:t>
            </a:r>
            <a:r>
              <a:rPr lang="en-US" sz="1400" i="1" dirty="0">
                <a:solidFill>
                  <a:srgbClr val="000000"/>
                </a:solidFill>
                <a:latin typeface="Calibri"/>
                <a:cs typeface="Calibri"/>
              </a:rPr>
              <a:t>strengthens ability to </a:t>
            </a:r>
            <a:r>
              <a:rPr lang="en-US" sz="1400" i="1" dirty="0">
                <a:solidFill>
                  <a:srgbClr val="000000"/>
                </a:solidFill>
                <a:latin typeface="Calibri"/>
              </a:rPr>
              <a:t>attract</a:t>
            </a:r>
            <a:r>
              <a:rPr lang="en-US" sz="1400" i="1" dirty="0">
                <a:solidFill>
                  <a:srgbClr val="000000"/>
                </a:solidFill>
                <a:latin typeface="Calibri"/>
                <a:cs typeface="Calibri"/>
              </a:rPr>
              <a:t> </a:t>
            </a:r>
            <a:r>
              <a:rPr lang="en-US" sz="1400" b="0" i="1" spc="0" baseline="0" dirty="0">
                <a:solidFill>
                  <a:srgbClr val="000000"/>
                </a:solidFill>
                <a:latin typeface="Calibri"/>
                <a:cs typeface="Calibri"/>
              </a:rPr>
              <a:t>and </a:t>
            </a:r>
            <a:r>
              <a:rPr lang="en-US" sz="1400" i="1" dirty="0">
                <a:solidFill>
                  <a:srgbClr val="000000"/>
                </a:solidFill>
                <a:latin typeface="Calibri"/>
                <a:cs typeface="Calibri"/>
              </a:rPr>
              <a:t>retain </a:t>
            </a:r>
            <a:r>
              <a:rPr lang="en-US" sz="1400" i="1" dirty="0">
                <a:solidFill>
                  <a:srgbClr val="000000"/>
                </a:solidFill>
                <a:latin typeface="Calibri"/>
              </a:rPr>
              <a:t>talent</a:t>
            </a:r>
            <a:endParaRPr lang="en-US" sz="1400" b="0" spc="0" baseline="0">
              <a:solidFill>
                <a:srgbClr val="000000"/>
              </a:solidFill>
              <a:latin typeface="Calibri"/>
              <a:cs typeface="Calibri"/>
            </a:endParaRPr>
          </a:p>
          <a:p>
            <a:pPr>
              <a:lnSpc>
                <a:spcPts val="2415"/>
              </a:lnSpc>
            </a:pPr>
            <a:r>
              <a:rPr lang="en-US" sz="1400" b="0" i="1" spc="0" baseline="0" dirty="0">
                <a:solidFill>
                  <a:srgbClr val="000000"/>
                </a:solidFill>
                <a:latin typeface="Calibri"/>
                <a:cs typeface="Calibri"/>
              </a:rPr>
              <a:t>Oulu </a:t>
            </a:r>
            <a:r>
              <a:rPr lang="en-US" sz="1400" b="0" i="1" spc="0" baseline="0" dirty="0">
                <a:solidFill>
                  <a:srgbClr val="000000"/>
                </a:solidFill>
                <a:latin typeface="Calibri"/>
              </a:rPr>
              <a:t>w</a:t>
            </a:r>
            <a:r>
              <a:rPr lang="en-US" sz="1400" b="0" i="1" spc="0" baseline="0" dirty="0">
                <a:solidFill>
                  <a:srgbClr val="000000"/>
                </a:solidFill>
                <a:latin typeface="Calibri"/>
                <a:cs typeface="Calibri"/>
              </a:rPr>
              <a:t>ill </a:t>
            </a:r>
            <a:r>
              <a:rPr lang="en-US" sz="1400" b="0" i="1" spc="0" baseline="0" dirty="0">
                <a:solidFill>
                  <a:srgbClr val="000000"/>
                </a:solidFill>
                <a:latin typeface="Calibri"/>
              </a:rPr>
              <a:t>b</a:t>
            </a:r>
            <a:r>
              <a:rPr lang="en-US" sz="1400" b="0" i="1" spc="0" baseline="0" dirty="0">
                <a:solidFill>
                  <a:srgbClr val="000000"/>
                </a:solidFill>
                <a:latin typeface="Calibri"/>
                <a:cs typeface="Calibri"/>
              </a:rPr>
              <a:t>e </a:t>
            </a:r>
            <a:r>
              <a:rPr lang="en-US" sz="1400" i="1" dirty="0">
                <a:solidFill>
                  <a:srgbClr val="000000"/>
                </a:solidFill>
                <a:latin typeface="Calibri"/>
                <a:cs typeface="Calibri"/>
              </a:rPr>
              <a:t>carbon-neutral in</a:t>
            </a:r>
            <a:r>
              <a:rPr lang="en-US" sz="1400" b="0" i="1" spc="0" baseline="0" dirty="0">
                <a:solidFill>
                  <a:srgbClr val="000000"/>
                </a:solidFill>
                <a:latin typeface="Calibri"/>
                <a:cs typeface="Calibri"/>
              </a:rPr>
              <a:t> 2035</a:t>
            </a:r>
            <a:endParaRPr lang="en-US" sz="1400">
              <a:latin typeface="Calibri"/>
              <a:cs typeface="Calibri"/>
            </a:endParaRPr>
          </a:p>
        </p:txBody>
      </p:sp>
      <p:sp>
        <p:nvSpPr>
          <p:cNvPr id="180" name="Rectangle 180"/>
          <p:cNvSpPr/>
          <p:nvPr/>
        </p:nvSpPr>
        <p:spPr>
          <a:xfrm>
            <a:off x="951924" y="4923007"/>
            <a:ext cx="3878278" cy="430887"/>
          </a:xfrm>
          <a:prstGeom prst="rect">
            <a:avLst/>
          </a:prstGeom>
        </p:spPr>
        <p:txBody>
          <a:bodyPr wrap="square" lIns="0" tIns="0" rIns="0" bIns="0" anchor="t">
            <a:spAutoFit/>
          </a:bodyPr>
          <a:lstStyle/>
          <a:p>
            <a:r>
              <a:rPr lang="en-US" sz="1400" i="1" dirty="0">
                <a:solidFill>
                  <a:srgbClr val="000000"/>
                </a:solidFill>
                <a:latin typeface="Calibri"/>
              </a:rPr>
              <a:t>In Oulu, everyone has the possibility of living a healthy and safe life </a:t>
            </a:r>
            <a:endParaRPr lang="fi-FI" sz="1400"/>
          </a:p>
        </p:txBody>
      </p:sp>
      <p:sp>
        <p:nvSpPr>
          <p:cNvPr id="181" name="Rectangle 181"/>
          <p:cNvSpPr/>
          <p:nvPr/>
        </p:nvSpPr>
        <p:spPr>
          <a:xfrm>
            <a:off x="8094726" y="2860512"/>
            <a:ext cx="2261888" cy="663002"/>
          </a:xfrm>
          <a:prstGeom prst="rect">
            <a:avLst/>
          </a:prstGeom>
        </p:spPr>
        <p:txBody>
          <a:bodyPr wrap="square" lIns="0" tIns="0" rIns="0" bIns="0" anchor="t">
            <a:spAutoFit/>
          </a:bodyPr>
          <a:lstStyle/>
          <a:p>
            <a:pPr marL="546735"/>
            <a:r>
              <a:rPr lang="en-US" sz="1550" b="1" dirty="0">
                <a:solidFill>
                  <a:srgbClr val="FFFFFF"/>
                </a:solidFill>
                <a:latin typeface="Barlow"/>
              </a:rPr>
              <a:t>Focus Area 2</a:t>
            </a:r>
            <a:endParaRPr lang="fi-FI" sz="1550">
              <a:latin typeface="Barlow"/>
            </a:endParaRPr>
          </a:p>
          <a:p>
            <a:pPr>
              <a:lnSpc>
                <a:spcPts val="3955"/>
              </a:lnSpc>
            </a:pPr>
            <a:r>
              <a:rPr lang="en-US" sz="1550" b="1" dirty="0">
                <a:solidFill>
                  <a:srgbClr val="FFFFFF"/>
                </a:solidFill>
                <a:latin typeface="Barlow"/>
              </a:rPr>
              <a:t>We Act Resource-wisely</a:t>
            </a:r>
            <a:endParaRPr lang="en-US" sz="1550" b="1" i="0" spc="0" baseline="0" dirty="0">
              <a:solidFill>
                <a:srgbClr val="FFFFFF"/>
              </a:solidFill>
              <a:latin typeface="Barlow"/>
            </a:endParaRPr>
          </a:p>
        </p:txBody>
      </p:sp>
      <p:sp>
        <p:nvSpPr>
          <p:cNvPr id="183" name="Rectangle 183"/>
          <p:cNvSpPr/>
          <p:nvPr/>
        </p:nvSpPr>
        <p:spPr>
          <a:xfrm>
            <a:off x="8256777" y="4065601"/>
            <a:ext cx="1896353" cy="663002"/>
          </a:xfrm>
          <a:prstGeom prst="rect">
            <a:avLst/>
          </a:prstGeom>
        </p:spPr>
        <p:txBody>
          <a:bodyPr wrap="none" lIns="0" tIns="0" rIns="0" bIns="0" anchor="t">
            <a:spAutoFit/>
          </a:bodyPr>
          <a:lstStyle/>
          <a:p>
            <a:pPr marL="168910"/>
            <a:r>
              <a:rPr lang="en-US" sz="1550" b="1" dirty="0">
                <a:solidFill>
                  <a:srgbClr val="FFFFFF"/>
                </a:solidFill>
                <a:latin typeface="Barlow"/>
              </a:rPr>
              <a:t>Focus Area</a:t>
            </a:r>
            <a:r>
              <a:rPr lang="en-US" sz="1550" b="1" i="0" spc="0" baseline="0" dirty="0">
                <a:solidFill>
                  <a:srgbClr val="FFFFFF"/>
                </a:solidFill>
                <a:latin typeface="Barlow"/>
              </a:rPr>
              <a:t> 3</a:t>
            </a:r>
            <a:endParaRPr lang="fi-FI" sz="1550" dirty="0">
              <a:latin typeface="Barlow"/>
            </a:endParaRPr>
          </a:p>
          <a:p>
            <a:pPr>
              <a:lnSpc>
                <a:spcPts val="3956"/>
              </a:lnSpc>
            </a:pPr>
            <a:r>
              <a:rPr lang="en-US" sz="1550" b="1" dirty="0">
                <a:solidFill>
                  <a:srgbClr val="FFFFFF"/>
                </a:solidFill>
                <a:latin typeface="Barlow"/>
                <a:cs typeface="Arial"/>
              </a:rPr>
              <a:t>Strength from Nature</a:t>
            </a:r>
            <a:endParaRPr lang="en-US" sz="1550" b="1" i="0" spc="0" baseline="0" dirty="0">
              <a:solidFill>
                <a:srgbClr val="FFFFFF"/>
              </a:solidFill>
              <a:latin typeface="Barlow"/>
              <a:cs typeface="Arial"/>
            </a:endParaRPr>
          </a:p>
        </p:txBody>
      </p:sp>
      <p:sp>
        <p:nvSpPr>
          <p:cNvPr id="184" name="Rectangle 184"/>
          <p:cNvSpPr/>
          <p:nvPr/>
        </p:nvSpPr>
        <p:spPr>
          <a:xfrm>
            <a:off x="8010516" y="5251456"/>
            <a:ext cx="2643352" cy="634148"/>
          </a:xfrm>
          <a:prstGeom prst="rect">
            <a:avLst/>
          </a:prstGeom>
        </p:spPr>
        <p:txBody>
          <a:bodyPr wrap="square" lIns="0" tIns="0" rIns="0" bIns="0" anchor="t">
            <a:spAutoFit/>
          </a:bodyPr>
          <a:lstStyle/>
          <a:p>
            <a:pPr marL="561975"/>
            <a:r>
              <a:rPr lang="en-US" sz="1550" b="1" dirty="0">
                <a:solidFill>
                  <a:srgbClr val="FFFFFF"/>
                </a:solidFill>
                <a:latin typeface="Barlow"/>
              </a:rPr>
              <a:t>Focus Area</a:t>
            </a:r>
            <a:r>
              <a:rPr lang="en-US" sz="1550" b="1" i="0" spc="0" baseline="0" dirty="0">
                <a:solidFill>
                  <a:srgbClr val="FFFFFF"/>
                </a:solidFill>
                <a:latin typeface="Barlow"/>
              </a:rPr>
              <a:t> 4</a:t>
            </a:r>
            <a:endParaRPr lang="fi-FI" sz="1550" dirty="0">
              <a:latin typeface="Barlow"/>
            </a:endParaRPr>
          </a:p>
          <a:p>
            <a:pPr>
              <a:lnSpc>
                <a:spcPts val="3743"/>
              </a:lnSpc>
            </a:pPr>
            <a:r>
              <a:rPr lang="en-US" sz="1550" b="1" dirty="0">
                <a:solidFill>
                  <a:srgbClr val="FFFFFF"/>
                </a:solidFill>
                <a:latin typeface="Barlow"/>
              </a:rPr>
              <a:t>We Promote Environmental</a:t>
            </a:r>
            <a:endParaRPr lang="en-US" sz="1550" b="1" i="0" spc="0" baseline="0" dirty="0">
              <a:solidFill>
                <a:srgbClr val="FFFFFF"/>
              </a:solidFill>
              <a:latin typeface="Barlow"/>
            </a:endParaRPr>
          </a:p>
        </p:txBody>
      </p:sp>
      <p:sp>
        <p:nvSpPr>
          <p:cNvPr id="185" name="Rectangle 185"/>
          <p:cNvSpPr/>
          <p:nvPr/>
        </p:nvSpPr>
        <p:spPr>
          <a:xfrm>
            <a:off x="8637847" y="6010662"/>
            <a:ext cx="65" cy="238527"/>
          </a:xfrm>
          <a:prstGeom prst="rect">
            <a:avLst/>
          </a:prstGeom>
        </p:spPr>
        <p:txBody>
          <a:bodyPr wrap="none" lIns="0" tIns="0" rIns="0" bIns="0" anchor="t">
            <a:spAutoFit/>
          </a:bodyPr>
          <a:lstStyle/>
          <a:p>
            <a:pPr marL="0"/>
            <a:endParaRPr lang="en-US" sz="1550" b="1" i="0" spc="0" baseline="0">
              <a:solidFill>
                <a:srgbClr val="FFFFFF"/>
              </a:solidFill>
              <a:latin typeface="Barlow,Bold"/>
            </a:endParaRPr>
          </a:p>
        </p:txBody>
      </p:sp>
      <p:sp>
        <p:nvSpPr>
          <p:cNvPr id="186" name="Rectangle 186"/>
          <p:cNvSpPr/>
          <p:nvPr/>
        </p:nvSpPr>
        <p:spPr>
          <a:xfrm>
            <a:off x="8587650" y="1781012"/>
            <a:ext cx="1276696" cy="238527"/>
          </a:xfrm>
          <a:prstGeom prst="rect">
            <a:avLst/>
          </a:prstGeom>
        </p:spPr>
        <p:txBody>
          <a:bodyPr wrap="square" lIns="0" tIns="0" rIns="0" bIns="0" anchor="t">
            <a:spAutoFit/>
          </a:bodyPr>
          <a:lstStyle/>
          <a:p>
            <a:r>
              <a:rPr lang="en-US" sz="1550" b="1" dirty="0">
                <a:solidFill>
                  <a:srgbClr val="FFFFFF"/>
                </a:solidFill>
                <a:latin typeface="Barlow"/>
              </a:rPr>
              <a:t>Focus Area 1</a:t>
            </a:r>
          </a:p>
        </p:txBody>
      </p:sp>
      <p:sp>
        <p:nvSpPr>
          <p:cNvPr id="187" name="Rectangle 187"/>
          <p:cNvSpPr/>
          <p:nvPr/>
        </p:nvSpPr>
        <p:spPr>
          <a:xfrm>
            <a:off x="7764526" y="2280884"/>
            <a:ext cx="2673710" cy="218501"/>
          </a:xfrm>
          <a:prstGeom prst="rect">
            <a:avLst/>
          </a:prstGeom>
        </p:spPr>
        <p:txBody>
          <a:bodyPr wrap="none" lIns="0" tIns="0" rIns="0" bIns="0">
            <a:spAutoFit/>
          </a:bodyPr>
          <a:lstStyle/>
          <a:p>
            <a:pPr marL="0"/>
            <a:r>
              <a:rPr lang="en-US" sz="1596" b="1" i="0" spc="0" baseline="0">
                <a:solidFill>
                  <a:srgbClr val="FFFFFF"/>
                </a:solidFill>
                <a:latin typeface="Barlow,Bold"/>
              </a:rPr>
              <a:t>Our City Develops Sustainably</a:t>
            </a:r>
          </a:p>
        </p:txBody>
      </p:sp>
      <p:sp>
        <p:nvSpPr>
          <p:cNvPr id="3" name="Rectangle 187">
            <a:extLst>
              <a:ext uri="{FF2B5EF4-FFF2-40B4-BE49-F238E27FC236}">
                <a16:creationId xmlns:a16="http://schemas.microsoft.com/office/drawing/2014/main" id="{4A3AF909-5108-2857-1A7D-F5016251D12D}"/>
              </a:ext>
            </a:extLst>
          </p:cNvPr>
          <p:cNvSpPr/>
          <p:nvPr/>
        </p:nvSpPr>
        <p:spPr>
          <a:xfrm>
            <a:off x="8526526" y="5871520"/>
            <a:ext cx="1250342" cy="238527"/>
          </a:xfrm>
          <a:prstGeom prst="rect">
            <a:avLst/>
          </a:prstGeom>
        </p:spPr>
        <p:txBody>
          <a:bodyPr wrap="none" lIns="0" tIns="0" rIns="0" bIns="0" anchor="t">
            <a:spAutoFit/>
          </a:bodyPr>
          <a:lstStyle/>
          <a:p>
            <a:pPr marL="0"/>
            <a:r>
              <a:rPr lang="en-US" sz="1550" b="1">
                <a:solidFill>
                  <a:srgbClr val="FFFFFF"/>
                </a:solidFill>
                <a:latin typeface="Barlow,Bold"/>
              </a:rPr>
              <a:t>Responsibility</a:t>
            </a:r>
            <a:endParaRPr lang="en-US" sz="1550" b="1" i="0" spc="0" baseline="0">
              <a:solidFill>
                <a:srgbClr val="FFFFFF"/>
              </a:solidFill>
              <a:latin typeface="Barlow,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Freeform 188"/>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89" name="Picture 10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140695" y="5751576"/>
            <a:ext cx="1248155" cy="623316"/>
          </a:xfrm>
          <a:prstGeom prst="rect">
            <a:avLst/>
          </a:prstGeom>
          <a:noFill/>
        </p:spPr>
      </p:pic>
      <p:pic>
        <p:nvPicPr>
          <p:cNvPr id="190" name="Picture 10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0741152" y="669036"/>
            <a:ext cx="643127" cy="647700"/>
          </a:xfrm>
          <a:prstGeom prst="rect">
            <a:avLst/>
          </a:prstGeom>
          <a:noFill/>
        </p:spPr>
      </p:pic>
      <p:sp>
        <p:nvSpPr>
          <p:cNvPr id="191" name="Freeform 191"/>
          <p:cNvSpPr/>
          <p:nvPr/>
        </p:nvSpPr>
        <p:spPr>
          <a:xfrm>
            <a:off x="489204" y="3483864"/>
            <a:ext cx="2968751" cy="2793492"/>
          </a:xfrm>
          <a:custGeom>
            <a:avLst/>
            <a:gdLst/>
            <a:ahLst/>
            <a:cxnLst/>
            <a:rect l="0" t="0" r="0" b="0"/>
            <a:pathLst>
              <a:path w="2968751" h="2793492">
                <a:moveTo>
                  <a:pt x="0" y="2793492"/>
                </a:moveTo>
                <a:lnTo>
                  <a:pt x="2968751" y="2793492"/>
                </a:lnTo>
                <a:lnTo>
                  <a:pt x="2968751" y="0"/>
                </a:lnTo>
                <a:lnTo>
                  <a:pt x="0" y="0"/>
                </a:lnTo>
                <a:lnTo>
                  <a:pt x="0" y="2793492"/>
                </a:lnTo>
                <a:close/>
              </a:path>
            </a:pathLst>
          </a:custGeom>
          <a:solidFill>
            <a:srgbClr val="28D74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2" name="Freeform 192"/>
          <p:cNvSpPr/>
          <p:nvPr/>
        </p:nvSpPr>
        <p:spPr>
          <a:xfrm>
            <a:off x="3458750" y="3467765"/>
            <a:ext cx="2968752" cy="2793492"/>
          </a:xfrm>
          <a:custGeom>
            <a:avLst/>
            <a:gdLst/>
            <a:ahLst/>
            <a:cxnLst/>
            <a:rect l="0" t="0" r="0" b="0"/>
            <a:pathLst>
              <a:path w="2968752" h="2793492">
                <a:moveTo>
                  <a:pt x="0" y="2793492"/>
                </a:moveTo>
                <a:lnTo>
                  <a:pt x="2968752" y="2793492"/>
                </a:lnTo>
                <a:lnTo>
                  <a:pt x="2968752" y="0"/>
                </a:lnTo>
                <a:lnTo>
                  <a:pt x="0" y="0"/>
                </a:lnTo>
                <a:lnTo>
                  <a:pt x="0" y="2793492"/>
                </a:lnTo>
                <a:close/>
              </a:path>
            </a:pathLst>
          </a:custGeom>
          <a:solidFill>
            <a:srgbClr val="55C8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3" name="Freeform 193"/>
          <p:cNvSpPr/>
          <p:nvPr/>
        </p:nvSpPr>
        <p:spPr>
          <a:xfrm>
            <a:off x="484631" y="690373"/>
            <a:ext cx="2970277" cy="2793492"/>
          </a:xfrm>
          <a:custGeom>
            <a:avLst/>
            <a:gdLst/>
            <a:ahLst/>
            <a:cxnLst/>
            <a:rect l="0" t="0" r="0" b="0"/>
            <a:pathLst>
              <a:path w="2970277" h="2793492">
                <a:moveTo>
                  <a:pt x="0" y="2793492"/>
                </a:moveTo>
                <a:lnTo>
                  <a:pt x="2970277" y="2793492"/>
                </a:lnTo>
                <a:lnTo>
                  <a:pt x="2970277" y="0"/>
                </a:lnTo>
                <a:lnTo>
                  <a:pt x="0" y="0"/>
                </a:lnTo>
                <a:lnTo>
                  <a:pt x="0" y="2793492"/>
                </a:lnTo>
                <a:close/>
              </a:path>
            </a:pathLst>
          </a:custGeom>
          <a:solidFill>
            <a:srgbClr val="FAAF3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4" name="Freeform 194"/>
          <p:cNvSpPr/>
          <p:nvPr/>
        </p:nvSpPr>
        <p:spPr>
          <a:xfrm>
            <a:off x="3448811" y="690373"/>
            <a:ext cx="2970277" cy="2793492"/>
          </a:xfrm>
          <a:custGeom>
            <a:avLst/>
            <a:gdLst/>
            <a:ahLst/>
            <a:cxnLst/>
            <a:rect l="0" t="0" r="0" b="0"/>
            <a:pathLst>
              <a:path w="2970277" h="2793492">
                <a:moveTo>
                  <a:pt x="0" y="2793492"/>
                </a:moveTo>
                <a:lnTo>
                  <a:pt x="2970277" y="2793492"/>
                </a:lnTo>
                <a:lnTo>
                  <a:pt x="2970277" y="0"/>
                </a:lnTo>
                <a:lnTo>
                  <a:pt x="0" y="0"/>
                </a:lnTo>
                <a:lnTo>
                  <a:pt x="0" y="2793492"/>
                </a:lnTo>
                <a:close/>
              </a:path>
            </a:pathLst>
          </a:custGeom>
          <a:solidFill>
            <a:srgbClr val="F05A5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5" name="Freeform 195"/>
          <p:cNvSpPr/>
          <p:nvPr/>
        </p:nvSpPr>
        <p:spPr>
          <a:xfrm>
            <a:off x="569976" y="818389"/>
            <a:ext cx="481584" cy="473964"/>
          </a:xfrm>
          <a:custGeom>
            <a:avLst/>
            <a:gdLst/>
            <a:ahLst/>
            <a:cxnLst/>
            <a:rect l="0" t="0" r="0" b="0"/>
            <a:pathLst>
              <a:path w="481584" h="473964">
                <a:moveTo>
                  <a:pt x="204177" y="91947"/>
                </a:moveTo>
                <a:lnTo>
                  <a:pt x="475399" y="91947"/>
                </a:lnTo>
                <a:cubicBezTo>
                  <a:pt x="478993" y="91947"/>
                  <a:pt x="481584" y="88265"/>
                  <a:pt x="480237" y="84835"/>
                </a:cubicBezTo>
                <a:cubicBezTo>
                  <a:pt x="478282" y="79883"/>
                  <a:pt x="474903" y="73406"/>
                  <a:pt x="469087" y="67564"/>
                </a:cubicBezTo>
                <a:cubicBezTo>
                  <a:pt x="462064" y="60452"/>
                  <a:pt x="454494" y="57022"/>
                  <a:pt x="449694" y="55371"/>
                </a:cubicBezTo>
                <a:cubicBezTo>
                  <a:pt x="448297" y="54990"/>
                  <a:pt x="446862" y="54736"/>
                  <a:pt x="445376" y="54736"/>
                </a:cubicBezTo>
                <a:lnTo>
                  <a:pt x="204177" y="54736"/>
                </a:lnTo>
                <a:lnTo>
                  <a:pt x="204177" y="20827"/>
                </a:lnTo>
                <a:cubicBezTo>
                  <a:pt x="201637" y="9271"/>
                  <a:pt x="191909" y="889"/>
                  <a:pt x="180721" y="508"/>
                </a:cubicBezTo>
                <a:cubicBezTo>
                  <a:pt x="168821" y="0"/>
                  <a:pt x="158000" y="8508"/>
                  <a:pt x="155270" y="20827"/>
                </a:cubicBezTo>
                <a:lnTo>
                  <a:pt x="155270" y="54736"/>
                </a:lnTo>
                <a:lnTo>
                  <a:pt x="102285" y="54736"/>
                </a:lnTo>
                <a:lnTo>
                  <a:pt x="102285" y="20827"/>
                </a:lnTo>
                <a:lnTo>
                  <a:pt x="0" y="20827"/>
                </a:lnTo>
                <a:lnTo>
                  <a:pt x="0" y="125857"/>
                </a:lnTo>
                <a:lnTo>
                  <a:pt x="102285" y="125857"/>
                </a:lnTo>
                <a:lnTo>
                  <a:pt x="102285" y="91947"/>
                </a:lnTo>
                <a:lnTo>
                  <a:pt x="155270" y="91947"/>
                </a:lnTo>
                <a:lnTo>
                  <a:pt x="155270" y="403097"/>
                </a:lnTo>
                <a:lnTo>
                  <a:pt x="81851" y="433323"/>
                </a:lnTo>
                <a:lnTo>
                  <a:pt x="81851" y="473964"/>
                </a:lnTo>
                <a:lnTo>
                  <a:pt x="274840" y="473964"/>
                </a:lnTo>
                <a:lnTo>
                  <a:pt x="274840" y="433323"/>
                </a:lnTo>
                <a:lnTo>
                  <a:pt x="204177" y="403352"/>
                </a:ln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6" name="Freeform 196"/>
          <p:cNvSpPr/>
          <p:nvPr/>
        </p:nvSpPr>
        <p:spPr>
          <a:xfrm>
            <a:off x="691895" y="3593592"/>
            <a:ext cx="553213" cy="492253"/>
          </a:xfrm>
          <a:custGeom>
            <a:avLst/>
            <a:gdLst/>
            <a:ahLst/>
            <a:cxnLst/>
            <a:rect l="0" t="0" r="0" b="0"/>
            <a:pathLst>
              <a:path w="553213" h="492253">
                <a:moveTo>
                  <a:pt x="380378" y="474726"/>
                </a:moveTo>
                <a:cubicBezTo>
                  <a:pt x="475679" y="474726"/>
                  <a:pt x="553213" y="397383"/>
                  <a:pt x="553213" y="302388"/>
                </a:cubicBezTo>
                <a:cubicBezTo>
                  <a:pt x="553213" y="240157"/>
                  <a:pt x="519837" y="184023"/>
                  <a:pt x="467437" y="153544"/>
                </a:cubicBezTo>
                <a:cubicBezTo>
                  <a:pt x="445593" y="65151"/>
                  <a:pt x="364275" y="0"/>
                  <a:pt x="269190" y="0"/>
                </a:cubicBezTo>
                <a:cubicBezTo>
                  <a:pt x="160198" y="0"/>
                  <a:pt x="70892" y="84710"/>
                  <a:pt x="65418" y="190754"/>
                </a:cubicBezTo>
                <a:cubicBezTo>
                  <a:pt x="24804" y="222251"/>
                  <a:pt x="0" y="271273"/>
                  <a:pt x="0" y="323851"/>
                </a:cubicBezTo>
                <a:cubicBezTo>
                  <a:pt x="0" y="416688"/>
                  <a:pt x="75820" y="492253"/>
                  <a:pt x="168999" y="492253"/>
                </a:cubicBezTo>
                <a:cubicBezTo>
                  <a:pt x="176238" y="492253"/>
                  <a:pt x="183363" y="491744"/>
                  <a:pt x="190399" y="490856"/>
                </a:cubicBezTo>
                <a:lnTo>
                  <a:pt x="191453" y="480060"/>
                </a:lnTo>
                <a:lnTo>
                  <a:pt x="153531" y="436626"/>
                </a:lnTo>
                <a:cubicBezTo>
                  <a:pt x="97740" y="429007"/>
                  <a:pt x="54699" y="381508"/>
                  <a:pt x="54699" y="323851"/>
                </a:cubicBezTo>
                <a:cubicBezTo>
                  <a:pt x="54699" y="277876"/>
                  <a:pt x="81928" y="238379"/>
                  <a:pt x="121171" y="220345"/>
                </a:cubicBezTo>
                <a:cubicBezTo>
                  <a:pt x="120320" y="213995"/>
                  <a:pt x="119850" y="207519"/>
                  <a:pt x="119850" y="201041"/>
                </a:cubicBezTo>
                <a:cubicBezTo>
                  <a:pt x="119850" y="120142"/>
                  <a:pt x="186716" y="54483"/>
                  <a:pt x="269190" y="54483"/>
                </a:cubicBezTo>
                <a:cubicBezTo>
                  <a:pt x="348171" y="54483"/>
                  <a:pt x="412789" y="114682"/>
                  <a:pt x="418135" y="190882"/>
                </a:cubicBezTo>
                <a:cubicBezTo>
                  <a:pt x="464871" y="206503"/>
                  <a:pt x="498514" y="250572"/>
                  <a:pt x="498514" y="302388"/>
                </a:cubicBezTo>
                <a:cubicBezTo>
                  <a:pt x="498514" y="367411"/>
                  <a:pt x="445631" y="420116"/>
                  <a:pt x="380378" y="420116"/>
                </a:cubicBezTo>
                <a:cubicBezTo>
                  <a:pt x="375285" y="420116"/>
                  <a:pt x="370282" y="419863"/>
                  <a:pt x="365367" y="419228"/>
                </a:cubicBezTo>
                <a:lnTo>
                  <a:pt x="372923" y="474345"/>
                </a:lnTo>
                <a:cubicBezTo>
                  <a:pt x="375413" y="474473"/>
                  <a:pt x="377876" y="474726"/>
                  <a:pt x="380378" y="474726"/>
                </a:cubicBez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7" name="Freeform 197"/>
          <p:cNvSpPr/>
          <p:nvPr/>
        </p:nvSpPr>
        <p:spPr>
          <a:xfrm>
            <a:off x="810768" y="3826765"/>
            <a:ext cx="269748" cy="461771"/>
          </a:xfrm>
          <a:custGeom>
            <a:avLst/>
            <a:gdLst/>
            <a:ahLst/>
            <a:cxnLst/>
            <a:rect l="0" t="0" r="0" b="0"/>
            <a:pathLst>
              <a:path w="269748" h="461771">
                <a:moveTo>
                  <a:pt x="246608" y="0"/>
                </a:moveTo>
                <a:lnTo>
                  <a:pt x="194614" y="78485"/>
                </a:lnTo>
                <a:lnTo>
                  <a:pt x="186702" y="9906"/>
                </a:lnTo>
                <a:lnTo>
                  <a:pt x="127812" y="11175"/>
                </a:lnTo>
                <a:lnTo>
                  <a:pt x="117678" y="155702"/>
                </a:lnTo>
                <a:lnTo>
                  <a:pt x="23444" y="81153"/>
                </a:lnTo>
                <a:lnTo>
                  <a:pt x="0" y="105663"/>
                </a:lnTo>
                <a:lnTo>
                  <a:pt x="82207" y="200152"/>
                </a:lnTo>
                <a:lnTo>
                  <a:pt x="112140" y="234568"/>
                </a:lnTo>
                <a:lnTo>
                  <a:pt x="110820" y="248031"/>
                </a:lnTo>
                <a:lnTo>
                  <a:pt x="89789" y="461771"/>
                </a:lnTo>
                <a:lnTo>
                  <a:pt x="245160" y="461771"/>
                </a:lnTo>
                <a:lnTo>
                  <a:pt x="214172" y="235203"/>
                </a:lnTo>
                <a:lnTo>
                  <a:pt x="205727" y="173481"/>
                </a:lnTo>
                <a:lnTo>
                  <a:pt x="204774" y="166496"/>
                </a:lnTo>
                <a:lnTo>
                  <a:pt x="269748" y="12318"/>
                </a:lnTo>
                <a:close/>
                <a:moveTo>
                  <a:pt x="2220467" y="3031235"/>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8" name="Freeform 198"/>
          <p:cNvSpPr/>
          <p:nvPr/>
        </p:nvSpPr>
        <p:spPr>
          <a:xfrm rot="10800000" flipV="1">
            <a:off x="3547063" y="3824571"/>
            <a:ext cx="500467" cy="210741"/>
          </a:xfrm>
          <a:custGeom>
            <a:avLst/>
            <a:gdLst/>
            <a:ahLst/>
            <a:cxnLst/>
            <a:rect l="0" t="0" r="0" b="0"/>
            <a:pathLst>
              <a:path w="2201432" h="926973">
                <a:moveTo>
                  <a:pt x="1511821" y="328346"/>
                </a:moveTo>
                <a:cubicBezTo>
                  <a:pt x="1116166" y="110960"/>
                  <a:pt x="1056018" y="253378"/>
                  <a:pt x="877558" y="192888"/>
                </a:cubicBezTo>
                <a:cubicBezTo>
                  <a:pt x="677127" y="124955"/>
                  <a:pt x="650380" y="392417"/>
                  <a:pt x="1031063" y="429616"/>
                </a:cubicBezTo>
                <a:cubicBezTo>
                  <a:pt x="1424699" y="468071"/>
                  <a:pt x="845160" y="655714"/>
                  <a:pt x="603683" y="481571"/>
                </a:cubicBezTo>
                <a:cubicBezTo>
                  <a:pt x="126760" y="137592"/>
                  <a:pt x="0" y="309055"/>
                  <a:pt x="158027" y="416497"/>
                </a:cubicBezTo>
                <a:cubicBezTo>
                  <a:pt x="313056" y="521907"/>
                  <a:pt x="386119" y="659105"/>
                  <a:pt x="499238" y="723290"/>
                </a:cubicBezTo>
                <a:cubicBezTo>
                  <a:pt x="603695" y="782561"/>
                  <a:pt x="672631" y="802005"/>
                  <a:pt x="803288" y="836206"/>
                </a:cubicBezTo>
                <a:cubicBezTo>
                  <a:pt x="1114375" y="917664"/>
                  <a:pt x="1467245" y="926973"/>
                  <a:pt x="1673746" y="829666"/>
                </a:cubicBezTo>
                <a:cubicBezTo>
                  <a:pt x="1687970" y="822909"/>
                  <a:pt x="1941970" y="699935"/>
                  <a:pt x="2177936" y="586385"/>
                </a:cubicBezTo>
                <a:lnTo>
                  <a:pt x="2177936" y="586385"/>
                </a:lnTo>
                <a:cubicBezTo>
                  <a:pt x="2184921" y="582994"/>
                  <a:pt x="2190890" y="577685"/>
                  <a:pt x="2195082" y="571081"/>
                </a:cubicBezTo>
                <a:cubicBezTo>
                  <a:pt x="2199273" y="564452"/>
                  <a:pt x="2201432" y="556806"/>
                  <a:pt x="2201432" y="548996"/>
                </a:cubicBezTo>
                <a:lnTo>
                  <a:pt x="2201432" y="13767"/>
                </a:lnTo>
                <a:lnTo>
                  <a:pt x="2201432" y="13780"/>
                </a:lnTo>
                <a:cubicBezTo>
                  <a:pt x="2201432" y="9690"/>
                  <a:pt x="2199527" y="5817"/>
                  <a:pt x="2196352" y="3327"/>
                </a:cubicBezTo>
                <a:cubicBezTo>
                  <a:pt x="2193049" y="838"/>
                  <a:pt x="2188858" y="0"/>
                  <a:pt x="2184921" y="1080"/>
                </a:cubicBezTo>
                <a:cubicBezTo>
                  <a:pt x="1935748" y="73889"/>
                  <a:pt x="1627645" y="392024"/>
                  <a:pt x="1511821" y="328333"/>
                </a:cubicBezTo>
                <a:close/>
                <a:moveTo>
                  <a:pt x="773037" y="1149248"/>
                </a:moveTo>
              </a:path>
            </a:pathLst>
          </a:custGeom>
          <a:solidFill>
            <a:srgbClr val="FFFFFF">
              <a:alpha val="100000"/>
            </a:srgbClr>
          </a:solidFill>
          <a:ln w="2887">
            <a:noFill/>
          </a:ln>
        </p:spPr>
        <p:style>
          <a:lnRef idx="2">
            <a:schemeClr val="accent1">
              <a:shade val="50000"/>
            </a:schemeClr>
          </a:lnRef>
          <a:fillRef idx="1">
            <a:schemeClr val="accent1"/>
          </a:fillRef>
          <a:effectRef idx="0">
            <a:schemeClr val="accent1"/>
          </a:effectRef>
          <a:fontRef idx="minor">
            <a:schemeClr val="lt1"/>
          </a:fontRef>
        </p:style>
      </p:sp>
      <p:pic>
        <p:nvPicPr>
          <p:cNvPr id="199" name="Picture 19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531529" y="3587885"/>
            <a:ext cx="498924" cy="254690"/>
          </a:xfrm>
          <a:prstGeom prst="rect">
            <a:avLst/>
          </a:prstGeom>
          <a:noFill/>
        </p:spPr>
      </p:pic>
      <p:pic>
        <p:nvPicPr>
          <p:cNvPr id="200" name="Picture 20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664397" y="868892"/>
            <a:ext cx="184284" cy="183689"/>
          </a:xfrm>
          <a:prstGeom prst="rect">
            <a:avLst/>
          </a:prstGeom>
          <a:noFill/>
        </p:spPr>
      </p:pic>
      <p:sp>
        <p:nvSpPr>
          <p:cNvPr id="201" name="Freeform 201"/>
          <p:cNvSpPr/>
          <p:nvPr/>
        </p:nvSpPr>
        <p:spPr>
          <a:xfrm>
            <a:off x="3664883" y="1211414"/>
            <a:ext cx="183503" cy="46599"/>
          </a:xfrm>
          <a:custGeom>
            <a:avLst/>
            <a:gdLst/>
            <a:ahLst/>
            <a:cxnLst/>
            <a:rect l="0" t="0" r="0" b="0"/>
            <a:pathLst>
              <a:path w="72952" h="18469">
                <a:moveTo>
                  <a:pt x="64010" y="0"/>
                </a:moveTo>
                <a:lnTo>
                  <a:pt x="8942" y="0"/>
                </a:lnTo>
                <a:cubicBezTo>
                  <a:pt x="3841" y="360"/>
                  <a:pt x="0" y="4787"/>
                  <a:pt x="358" y="9885"/>
                </a:cubicBezTo>
                <a:cubicBezTo>
                  <a:pt x="682" y="14485"/>
                  <a:pt x="4342" y="18145"/>
                  <a:pt x="8942" y="18469"/>
                </a:cubicBezTo>
                <a:lnTo>
                  <a:pt x="64010" y="18469"/>
                </a:lnTo>
                <a:cubicBezTo>
                  <a:pt x="69111" y="18109"/>
                  <a:pt x="72952" y="13683"/>
                  <a:pt x="72594" y="8584"/>
                </a:cubicBezTo>
                <a:cubicBezTo>
                  <a:pt x="72270" y="3984"/>
                  <a:pt x="68610" y="324"/>
                  <a:pt x="64010" y="0"/>
                </a:cubicBezTo>
                <a:close/>
                <a:moveTo>
                  <a:pt x="5499" y="50199"/>
                </a:moveTo>
              </a:path>
            </a:pathLst>
          </a:custGeom>
          <a:solidFill>
            <a:srgbClr val="FFFFFF">
              <a:alpha val="100000"/>
            </a:srgbClr>
          </a:solidFill>
          <a:ln w="31945">
            <a:noFill/>
          </a:ln>
        </p:spPr>
        <p:style>
          <a:lnRef idx="2">
            <a:schemeClr val="accent1">
              <a:shade val="50000"/>
            </a:schemeClr>
          </a:lnRef>
          <a:fillRef idx="1">
            <a:schemeClr val="accent1"/>
          </a:fillRef>
          <a:effectRef idx="0">
            <a:schemeClr val="accent1"/>
          </a:effectRef>
          <a:fontRef idx="minor">
            <a:schemeClr val="lt1"/>
          </a:fontRef>
        </p:style>
      </p:sp>
      <p:sp>
        <p:nvSpPr>
          <p:cNvPr id="202" name="Freeform 202"/>
          <p:cNvSpPr/>
          <p:nvPr/>
        </p:nvSpPr>
        <p:spPr>
          <a:xfrm>
            <a:off x="3706358" y="1290350"/>
            <a:ext cx="100518" cy="46596"/>
          </a:xfrm>
          <a:custGeom>
            <a:avLst/>
            <a:gdLst/>
            <a:ahLst/>
            <a:cxnLst/>
            <a:rect l="0" t="0" r="0" b="0"/>
            <a:pathLst>
              <a:path w="39961" h="18468">
                <a:moveTo>
                  <a:pt x="19996" y="18468"/>
                </a:moveTo>
                <a:cubicBezTo>
                  <a:pt x="30446" y="18453"/>
                  <a:pt x="39133" y="10416"/>
                  <a:pt x="39961" y="0"/>
                </a:cubicBezTo>
                <a:lnTo>
                  <a:pt x="0" y="0"/>
                </a:lnTo>
                <a:cubicBezTo>
                  <a:pt x="850" y="10418"/>
                  <a:pt x="9543" y="18447"/>
                  <a:pt x="19996" y="18468"/>
                </a:cubicBezTo>
                <a:close/>
                <a:moveTo>
                  <a:pt x="-60742" y="18914"/>
                </a:moveTo>
              </a:path>
            </a:pathLst>
          </a:custGeom>
          <a:solidFill>
            <a:srgbClr val="FFFFFF">
              <a:alpha val="100000"/>
            </a:srgbClr>
          </a:solidFill>
          <a:ln w="31945">
            <a:noFill/>
          </a:ln>
        </p:spPr>
        <p:style>
          <a:lnRef idx="2">
            <a:schemeClr val="accent1">
              <a:shade val="50000"/>
            </a:schemeClr>
          </a:lnRef>
          <a:fillRef idx="1">
            <a:schemeClr val="accent1"/>
          </a:fillRef>
          <a:effectRef idx="0">
            <a:schemeClr val="accent1"/>
          </a:effectRef>
          <a:fontRef idx="minor">
            <a:schemeClr val="lt1"/>
          </a:fontRef>
        </p:style>
      </p:sp>
      <p:pic>
        <p:nvPicPr>
          <p:cNvPr id="203" name="Picture 20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3555234" y="760264"/>
            <a:ext cx="402376" cy="418969"/>
          </a:xfrm>
          <a:prstGeom prst="rect">
            <a:avLst/>
          </a:prstGeom>
          <a:noFill/>
        </p:spPr>
      </p:pic>
      <p:pic>
        <p:nvPicPr>
          <p:cNvPr id="204" name="Picture 20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4058411" y="2590801"/>
            <a:ext cx="481583" cy="483108"/>
          </a:xfrm>
          <a:prstGeom prst="rect">
            <a:avLst/>
          </a:prstGeom>
          <a:noFill/>
        </p:spPr>
      </p:pic>
      <p:sp>
        <p:nvSpPr>
          <p:cNvPr id="205" name="Freeform 205"/>
          <p:cNvSpPr/>
          <p:nvPr/>
        </p:nvSpPr>
        <p:spPr>
          <a:xfrm>
            <a:off x="3448811" y="690373"/>
            <a:ext cx="2970277" cy="2793492"/>
          </a:xfrm>
          <a:custGeom>
            <a:avLst/>
            <a:gdLst/>
            <a:ahLst/>
            <a:cxnLst/>
            <a:rect l="0" t="0" r="0" b="0"/>
            <a:pathLst>
              <a:path w="2970277" h="2793492">
                <a:moveTo>
                  <a:pt x="0" y="2793492"/>
                </a:moveTo>
                <a:lnTo>
                  <a:pt x="2970277" y="2793492"/>
                </a:lnTo>
                <a:lnTo>
                  <a:pt x="2970277" y="0"/>
                </a:lnTo>
                <a:lnTo>
                  <a:pt x="0" y="0"/>
                </a:lnTo>
                <a:lnTo>
                  <a:pt x="0" y="2793492"/>
                </a:lnTo>
                <a:close/>
              </a:path>
            </a:pathLst>
          </a:custGeom>
          <a:solidFill>
            <a:srgbClr val="F05A5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206" name="Picture 20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3906011" y="2894077"/>
            <a:ext cx="341375" cy="342900"/>
          </a:xfrm>
          <a:prstGeom prst="rect">
            <a:avLst/>
          </a:prstGeom>
          <a:noFill/>
        </p:spPr>
      </p:pic>
      <p:pic>
        <p:nvPicPr>
          <p:cNvPr id="207" name="Picture 20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4430267" y="5835397"/>
            <a:ext cx="330708" cy="339852"/>
          </a:xfrm>
          <a:prstGeom prst="rect">
            <a:avLst/>
          </a:prstGeom>
          <a:noFill/>
        </p:spPr>
      </p:pic>
      <p:pic>
        <p:nvPicPr>
          <p:cNvPr id="208" name="Picture 20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1223772" y="5826253"/>
            <a:ext cx="348995" cy="344424"/>
          </a:xfrm>
          <a:prstGeom prst="rect">
            <a:avLst/>
          </a:prstGeom>
          <a:noFill/>
        </p:spPr>
      </p:pic>
      <p:pic>
        <p:nvPicPr>
          <p:cNvPr id="209" name="Picture 209"/>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4762500" y="5835396"/>
            <a:ext cx="339852" cy="338327"/>
          </a:xfrm>
          <a:prstGeom prst="rect">
            <a:avLst/>
          </a:prstGeom>
          <a:noFill/>
        </p:spPr>
      </p:pic>
      <p:pic>
        <p:nvPicPr>
          <p:cNvPr id="210" name="Picture 21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1575816" y="5826253"/>
            <a:ext cx="355091" cy="350520"/>
          </a:xfrm>
          <a:prstGeom prst="rect">
            <a:avLst/>
          </a:prstGeom>
          <a:noFill/>
        </p:spPr>
      </p:pic>
      <p:pic>
        <p:nvPicPr>
          <p:cNvPr id="211" name="Picture 211"/>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a:xfrm>
            <a:off x="1402080" y="2904744"/>
            <a:ext cx="345947" cy="338327"/>
          </a:xfrm>
          <a:prstGeom prst="rect">
            <a:avLst/>
          </a:prstGeom>
          <a:noFill/>
        </p:spPr>
      </p:pic>
      <p:pic>
        <p:nvPicPr>
          <p:cNvPr id="212" name="Picture 21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a:xfrm>
            <a:off x="5100828" y="5832349"/>
            <a:ext cx="338327" cy="342900"/>
          </a:xfrm>
          <a:prstGeom prst="rect">
            <a:avLst/>
          </a:prstGeom>
          <a:noFill/>
        </p:spPr>
      </p:pic>
      <p:pic>
        <p:nvPicPr>
          <p:cNvPr id="213" name="Picture 21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a:xfrm>
            <a:off x="1930907" y="5826253"/>
            <a:ext cx="345947" cy="350520"/>
          </a:xfrm>
          <a:prstGeom prst="rect">
            <a:avLst/>
          </a:prstGeom>
          <a:noFill/>
        </p:spPr>
      </p:pic>
      <p:pic>
        <p:nvPicPr>
          <p:cNvPr id="214" name="Picture 21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a:xfrm>
            <a:off x="5428488" y="5832348"/>
            <a:ext cx="332231" cy="339852"/>
          </a:xfrm>
          <a:prstGeom prst="rect">
            <a:avLst/>
          </a:prstGeom>
          <a:noFill/>
        </p:spPr>
      </p:pic>
      <p:pic>
        <p:nvPicPr>
          <p:cNvPr id="215" name="Picture 21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a:xfrm>
            <a:off x="2275332" y="5826253"/>
            <a:ext cx="352043" cy="350520"/>
          </a:xfrm>
          <a:prstGeom prst="rect">
            <a:avLst/>
          </a:prstGeom>
          <a:noFill/>
        </p:spPr>
      </p:pic>
      <p:pic>
        <p:nvPicPr>
          <p:cNvPr id="216" name="Picture 216"/>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a:xfrm>
            <a:off x="2627376" y="5829300"/>
            <a:ext cx="352043" cy="347472"/>
          </a:xfrm>
          <a:prstGeom prst="rect">
            <a:avLst/>
          </a:prstGeom>
          <a:noFill/>
        </p:spPr>
      </p:pic>
      <p:pic>
        <p:nvPicPr>
          <p:cNvPr id="217" name="Picture 217"/>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a:xfrm>
            <a:off x="2977895" y="5830824"/>
            <a:ext cx="350520" cy="347472"/>
          </a:xfrm>
          <a:prstGeom prst="rect">
            <a:avLst/>
          </a:prstGeom>
          <a:noFill/>
        </p:spPr>
      </p:pic>
      <p:pic>
        <p:nvPicPr>
          <p:cNvPr id="218" name="Picture 218"/>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a:xfrm>
            <a:off x="5753100" y="5832349"/>
            <a:ext cx="332231" cy="342900"/>
          </a:xfrm>
          <a:prstGeom prst="rect">
            <a:avLst/>
          </a:prstGeom>
          <a:noFill/>
        </p:spPr>
      </p:pic>
      <p:pic>
        <p:nvPicPr>
          <p:cNvPr id="219" name="Picture 219"/>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a:xfrm>
            <a:off x="6838188" y="4564381"/>
            <a:ext cx="580644" cy="573023"/>
          </a:xfrm>
          <a:prstGeom prst="rect">
            <a:avLst/>
          </a:prstGeom>
          <a:noFill/>
        </p:spPr>
      </p:pic>
      <p:pic>
        <p:nvPicPr>
          <p:cNvPr id="220" name="Picture 220"/>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a:xfrm>
            <a:off x="7414259" y="4564380"/>
            <a:ext cx="551687" cy="576072"/>
          </a:xfrm>
          <a:prstGeom prst="rect">
            <a:avLst/>
          </a:prstGeom>
          <a:noFill/>
        </p:spPr>
      </p:pic>
      <p:pic>
        <p:nvPicPr>
          <p:cNvPr id="221" name="Picture 20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7964423" y="4564380"/>
            <a:ext cx="542544" cy="576072"/>
          </a:xfrm>
          <a:prstGeom prst="rect">
            <a:avLst/>
          </a:prstGeom>
          <a:noFill/>
        </p:spPr>
      </p:pic>
      <p:pic>
        <p:nvPicPr>
          <p:cNvPr id="222" name="Picture 20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8503919" y="4565904"/>
            <a:ext cx="594359" cy="583691"/>
          </a:xfrm>
          <a:prstGeom prst="rect">
            <a:avLst/>
          </a:prstGeom>
          <a:noFill/>
        </p:spPr>
      </p:pic>
      <p:pic>
        <p:nvPicPr>
          <p:cNvPr id="223" name="Picture 20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9047988" y="4568952"/>
            <a:ext cx="560831" cy="574548"/>
          </a:xfrm>
          <a:prstGeom prst="rect">
            <a:avLst/>
          </a:prstGeom>
          <a:noFill/>
        </p:spPr>
      </p:pic>
      <p:pic>
        <p:nvPicPr>
          <p:cNvPr id="224" name="Picture 209"/>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9608819" y="4568952"/>
            <a:ext cx="557783" cy="580644"/>
          </a:xfrm>
          <a:prstGeom prst="rect">
            <a:avLst/>
          </a:prstGeom>
          <a:noFill/>
        </p:spPr>
      </p:pic>
      <p:pic>
        <p:nvPicPr>
          <p:cNvPr id="225" name="Picture 21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10163556" y="4562857"/>
            <a:ext cx="557783" cy="583691"/>
          </a:xfrm>
          <a:prstGeom prst="rect">
            <a:avLst/>
          </a:prstGeom>
          <a:noFill/>
        </p:spPr>
      </p:pic>
      <p:pic>
        <p:nvPicPr>
          <p:cNvPr id="226" name="Picture 226"/>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a:xfrm>
            <a:off x="6839711" y="5135881"/>
            <a:ext cx="573023" cy="557783"/>
          </a:xfrm>
          <a:prstGeom prst="rect">
            <a:avLst/>
          </a:prstGeom>
          <a:noFill/>
        </p:spPr>
      </p:pic>
      <p:pic>
        <p:nvPicPr>
          <p:cNvPr id="227" name="Picture 21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a:xfrm>
            <a:off x="7412735" y="5135881"/>
            <a:ext cx="551687" cy="557783"/>
          </a:xfrm>
          <a:prstGeom prst="rect">
            <a:avLst/>
          </a:prstGeom>
          <a:noFill/>
        </p:spPr>
      </p:pic>
      <p:pic>
        <p:nvPicPr>
          <p:cNvPr id="228" name="Picture 228"/>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a:xfrm>
            <a:off x="7953756" y="5137405"/>
            <a:ext cx="544068" cy="557783"/>
          </a:xfrm>
          <a:prstGeom prst="rect">
            <a:avLst/>
          </a:prstGeom>
          <a:noFill/>
        </p:spPr>
      </p:pic>
      <p:pic>
        <p:nvPicPr>
          <p:cNvPr id="229" name="Picture 21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a:xfrm>
            <a:off x="8496300" y="5141977"/>
            <a:ext cx="553212" cy="551687"/>
          </a:xfrm>
          <a:prstGeom prst="rect">
            <a:avLst/>
          </a:prstGeom>
          <a:noFill/>
        </p:spPr>
      </p:pic>
      <p:pic>
        <p:nvPicPr>
          <p:cNvPr id="230" name="Picture 216"/>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a:xfrm>
            <a:off x="9043416" y="5135881"/>
            <a:ext cx="565404" cy="559308"/>
          </a:xfrm>
          <a:prstGeom prst="rect">
            <a:avLst/>
          </a:prstGeom>
          <a:noFill/>
        </p:spPr>
      </p:pic>
      <p:pic>
        <p:nvPicPr>
          <p:cNvPr id="231" name="Picture 217"/>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a:xfrm>
            <a:off x="9604247" y="5145025"/>
            <a:ext cx="556259" cy="550163"/>
          </a:xfrm>
          <a:prstGeom prst="rect">
            <a:avLst/>
          </a:prstGeom>
          <a:noFill/>
        </p:spPr>
      </p:pic>
      <p:pic>
        <p:nvPicPr>
          <p:cNvPr id="232" name="Picture 218"/>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a:xfrm>
            <a:off x="10157459" y="5143500"/>
            <a:ext cx="560831" cy="550163"/>
          </a:xfrm>
          <a:prstGeom prst="rect">
            <a:avLst/>
          </a:prstGeom>
          <a:noFill/>
        </p:spPr>
      </p:pic>
      <p:pic>
        <p:nvPicPr>
          <p:cNvPr id="233" name="Picture 219"/>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a:xfrm>
            <a:off x="542544" y="5829300"/>
            <a:ext cx="338327" cy="342900"/>
          </a:xfrm>
          <a:prstGeom prst="rect">
            <a:avLst/>
          </a:prstGeom>
          <a:noFill/>
        </p:spPr>
      </p:pic>
      <p:pic>
        <p:nvPicPr>
          <p:cNvPr id="234" name="Picture 220"/>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a:xfrm>
            <a:off x="879347" y="5829300"/>
            <a:ext cx="344424" cy="342900"/>
          </a:xfrm>
          <a:prstGeom prst="rect">
            <a:avLst/>
          </a:prstGeom>
          <a:noFill/>
        </p:spPr>
      </p:pic>
      <p:pic>
        <p:nvPicPr>
          <p:cNvPr id="235" name="Picture 219"/>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a:xfrm>
            <a:off x="3753611" y="5833873"/>
            <a:ext cx="339852" cy="342900"/>
          </a:xfrm>
          <a:prstGeom prst="rect">
            <a:avLst/>
          </a:prstGeom>
          <a:noFill/>
        </p:spPr>
      </p:pic>
      <p:pic>
        <p:nvPicPr>
          <p:cNvPr id="236" name="Picture 220"/>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a:xfrm>
            <a:off x="4091940" y="5836921"/>
            <a:ext cx="339852" cy="338327"/>
          </a:xfrm>
          <a:prstGeom prst="rect">
            <a:avLst/>
          </a:prstGeom>
          <a:noFill/>
        </p:spPr>
      </p:pic>
      <p:pic>
        <p:nvPicPr>
          <p:cNvPr id="237" name="Picture 219"/>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a:xfrm>
            <a:off x="3567684" y="2894077"/>
            <a:ext cx="338327" cy="342900"/>
          </a:xfrm>
          <a:prstGeom prst="rect">
            <a:avLst/>
          </a:prstGeom>
          <a:noFill/>
        </p:spPr>
      </p:pic>
      <p:pic>
        <p:nvPicPr>
          <p:cNvPr id="238" name="Picture 209"/>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4251959" y="2897125"/>
            <a:ext cx="338327" cy="338327"/>
          </a:xfrm>
          <a:prstGeom prst="rect">
            <a:avLst/>
          </a:prstGeom>
          <a:noFill/>
        </p:spPr>
      </p:pic>
      <p:pic>
        <p:nvPicPr>
          <p:cNvPr id="239" name="Picture 21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4585715" y="2892552"/>
            <a:ext cx="356615" cy="350520"/>
          </a:xfrm>
          <a:prstGeom prst="rect">
            <a:avLst/>
          </a:prstGeom>
          <a:noFill/>
        </p:spPr>
      </p:pic>
      <p:pic>
        <p:nvPicPr>
          <p:cNvPr id="240" name="Picture 21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a:xfrm>
            <a:off x="4942332" y="2892552"/>
            <a:ext cx="345947" cy="350520"/>
          </a:xfrm>
          <a:prstGeom prst="rect">
            <a:avLst/>
          </a:prstGeom>
          <a:noFill/>
        </p:spPr>
      </p:pic>
      <p:pic>
        <p:nvPicPr>
          <p:cNvPr id="241" name="Picture 21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a:xfrm>
            <a:off x="5289803" y="2895600"/>
            <a:ext cx="339852" cy="347472"/>
          </a:xfrm>
          <a:prstGeom prst="rect">
            <a:avLst/>
          </a:prstGeom>
          <a:noFill/>
        </p:spPr>
      </p:pic>
      <p:pic>
        <p:nvPicPr>
          <p:cNvPr id="242" name="Picture 21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a:xfrm>
            <a:off x="5628132" y="2892552"/>
            <a:ext cx="352043" cy="350520"/>
          </a:xfrm>
          <a:prstGeom prst="rect">
            <a:avLst/>
          </a:prstGeom>
          <a:noFill/>
        </p:spPr>
      </p:pic>
      <p:pic>
        <p:nvPicPr>
          <p:cNvPr id="243" name="Picture 217"/>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a:xfrm>
            <a:off x="5977128" y="2895600"/>
            <a:ext cx="352043" cy="347472"/>
          </a:xfrm>
          <a:prstGeom prst="rect">
            <a:avLst/>
          </a:prstGeom>
          <a:noFill/>
        </p:spPr>
      </p:pic>
      <p:pic>
        <p:nvPicPr>
          <p:cNvPr id="244" name="Picture 220"/>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a:xfrm>
            <a:off x="719327" y="2900172"/>
            <a:ext cx="344424" cy="342900"/>
          </a:xfrm>
          <a:prstGeom prst="rect">
            <a:avLst/>
          </a:prstGeom>
          <a:noFill/>
        </p:spPr>
      </p:pic>
      <p:pic>
        <p:nvPicPr>
          <p:cNvPr id="245" name="Picture 21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1060703" y="2903220"/>
            <a:ext cx="341375" cy="336804"/>
          </a:xfrm>
          <a:prstGeom prst="rect">
            <a:avLst/>
          </a:prstGeom>
          <a:noFill/>
        </p:spPr>
      </p:pic>
      <p:pic>
        <p:nvPicPr>
          <p:cNvPr id="246" name="Picture 246"/>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a:xfrm>
            <a:off x="1760220" y="2897125"/>
            <a:ext cx="345947" cy="350520"/>
          </a:xfrm>
          <a:prstGeom prst="rect">
            <a:avLst/>
          </a:prstGeom>
          <a:noFill/>
        </p:spPr>
      </p:pic>
      <p:pic>
        <p:nvPicPr>
          <p:cNvPr id="247" name="Picture 21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a:xfrm>
            <a:off x="2106167" y="2895600"/>
            <a:ext cx="338327" cy="347472"/>
          </a:xfrm>
          <a:prstGeom prst="rect">
            <a:avLst/>
          </a:prstGeom>
          <a:noFill/>
        </p:spPr>
      </p:pic>
      <p:pic>
        <p:nvPicPr>
          <p:cNvPr id="248" name="Picture 21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a:xfrm>
            <a:off x="2446020" y="2894076"/>
            <a:ext cx="348995" cy="348995"/>
          </a:xfrm>
          <a:prstGeom prst="rect">
            <a:avLst/>
          </a:prstGeom>
          <a:noFill/>
        </p:spPr>
      </p:pic>
      <p:pic>
        <p:nvPicPr>
          <p:cNvPr id="249" name="Picture 217"/>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a:xfrm>
            <a:off x="2793492" y="2894076"/>
            <a:ext cx="353568" cy="348995"/>
          </a:xfrm>
          <a:prstGeom prst="rect">
            <a:avLst/>
          </a:prstGeom>
          <a:noFill/>
        </p:spPr>
      </p:pic>
      <p:sp>
        <p:nvSpPr>
          <p:cNvPr id="250" name="Rectangle 250"/>
          <p:cNvSpPr/>
          <p:nvPr/>
        </p:nvSpPr>
        <p:spPr>
          <a:xfrm>
            <a:off x="1367282" y="3530778"/>
            <a:ext cx="886461" cy="184666"/>
          </a:xfrm>
          <a:prstGeom prst="rect">
            <a:avLst/>
          </a:prstGeom>
        </p:spPr>
        <p:txBody>
          <a:bodyPr wrap="none" lIns="0" tIns="0" rIns="0" bIns="0" anchor="t">
            <a:spAutoFit/>
          </a:bodyPr>
          <a:lstStyle/>
          <a:p>
            <a:r>
              <a:rPr lang="en-US" sz="1200" b="1" dirty="0">
                <a:solidFill>
                  <a:srgbClr val="FFFFFF"/>
                </a:solidFill>
                <a:latin typeface="Barlow"/>
              </a:rPr>
              <a:t>Focus Area</a:t>
            </a:r>
            <a:r>
              <a:rPr lang="en-US" sz="1200" b="1" dirty="0">
                <a:solidFill>
                  <a:srgbClr val="FFFFFF"/>
                </a:solidFill>
                <a:latin typeface="Barlow,Bold"/>
              </a:rPr>
              <a:t> 3</a:t>
            </a:r>
            <a:endParaRPr lang="en-US" sz="1200" b="1" i="0" spc="0" baseline="0" dirty="0">
              <a:solidFill>
                <a:srgbClr val="FFFFFF"/>
              </a:solidFill>
              <a:latin typeface="Barlow,Bold"/>
            </a:endParaRPr>
          </a:p>
        </p:txBody>
      </p:sp>
      <p:sp>
        <p:nvSpPr>
          <p:cNvPr id="251" name="Rectangle 251"/>
          <p:cNvSpPr/>
          <p:nvPr/>
        </p:nvSpPr>
        <p:spPr>
          <a:xfrm>
            <a:off x="860083" y="4317453"/>
            <a:ext cx="2218829" cy="440185"/>
          </a:xfrm>
          <a:prstGeom prst="rect">
            <a:avLst/>
          </a:prstGeom>
        </p:spPr>
        <p:txBody>
          <a:bodyPr wrap="square" lIns="0" tIns="0" rIns="0" bIns="0" anchor="t">
            <a:spAutoFit/>
          </a:bodyPr>
          <a:lstStyle/>
          <a:p>
            <a:pPr algn="ctr"/>
            <a:r>
              <a:rPr lang="en-US" sz="1200" b="1" i="0" spc="0" baseline="0" dirty="0">
                <a:solidFill>
                  <a:srgbClr val="FFFFFF"/>
                </a:solidFill>
                <a:latin typeface="Arial"/>
              </a:rPr>
              <a:t>N</a:t>
            </a:r>
            <a:r>
              <a:rPr lang="en-US" sz="1200" b="1" i="0" spc="0" baseline="0" dirty="0">
                <a:solidFill>
                  <a:srgbClr val="FFFFFF"/>
                </a:solidFill>
                <a:latin typeface="Barlow,Bold"/>
              </a:rPr>
              <a:t>ature </a:t>
            </a:r>
            <a:r>
              <a:rPr lang="en-US" sz="1200" b="1" dirty="0">
                <a:solidFill>
                  <a:srgbClr val="FFFFFF"/>
                </a:solidFill>
                <a:latin typeface="Barlow,Bold"/>
                <a:cs typeface="Arial"/>
              </a:rPr>
              <a:t>A</a:t>
            </a:r>
            <a:r>
              <a:rPr lang="en-US" sz="1200" b="1" dirty="0">
                <a:solidFill>
                  <a:srgbClr val="FFFFFF"/>
                </a:solidFill>
                <a:latin typeface="Arial"/>
                <a:cs typeface="Arial"/>
              </a:rPr>
              <a:t>cc</a:t>
            </a:r>
            <a:r>
              <a:rPr lang="en-US" sz="1200" b="1" dirty="0">
                <a:solidFill>
                  <a:srgbClr val="FFFFFF"/>
                </a:solidFill>
                <a:latin typeface="Barlow,Bold"/>
              </a:rPr>
              <a:t>essible </a:t>
            </a:r>
            <a:r>
              <a:rPr lang="en-US" sz="1200" b="1" i="0" spc="0" baseline="0" dirty="0">
                <a:solidFill>
                  <a:srgbClr val="FFFFFF"/>
                </a:solidFill>
                <a:latin typeface="Barlow,Bold"/>
              </a:rPr>
              <a:t>to </a:t>
            </a:r>
            <a:r>
              <a:rPr lang="en-US" sz="1200" b="1" dirty="0">
                <a:solidFill>
                  <a:srgbClr val="FFFFFF"/>
                </a:solidFill>
                <a:latin typeface="Barlow,Bold"/>
              </a:rPr>
              <a:t>Everyone </a:t>
            </a:r>
            <a:endParaRPr lang="fi-FI" dirty="0">
              <a:solidFill>
                <a:srgbClr val="000000"/>
              </a:solidFill>
            </a:endParaRPr>
          </a:p>
          <a:p>
            <a:pPr marL="69850" algn="ctr">
              <a:lnSpc>
                <a:spcPts val="2306"/>
              </a:lnSpc>
            </a:pPr>
            <a:r>
              <a:rPr lang="en-US" sz="1200" b="1" dirty="0">
                <a:solidFill>
                  <a:srgbClr val="FFFFFF"/>
                </a:solidFill>
                <a:latin typeface="Arial"/>
              </a:rPr>
              <a:t>A</a:t>
            </a:r>
            <a:r>
              <a:rPr lang="en-US" sz="1200" b="1" dirty="0">
                <a:solidFill>
                  <a:srgbClr val="FFFFFF"/>
                </a:solidFill>
                <a:latin typeface="Barlow,Bold"/>
              </a:rPr>
              <a:t>daptation</a:t>
            </a:r>
            <a:r>
              <a:rPr lang="en-US" sz="1200" b="1" i="0" spc="0" baseline="0" dirty="0">
                <a:solidFill>
                  <a:srgbClr val="FFFFFF"/>
                </a:solidFill>
                <a:latin typeface="Barlow,Bold"/>
              </a:rPr>
              <a:t> </a:t>
            </a:r>
            <a:r>
              <a:rPr lang="en-US" sz="1200" b="1" dirty="0">
                <a:solidFill>
                  <a:srgbClr val="FFFFFF"/>
                </a:solidFill>
                <a:latin typeface="Barlow,Bold"/>
              </a:rPr>
              <a:t>to Climate</a:t>
            </a:r>
            <a:r>
              <a:rPr lang="en-US" sz="1200" b="1" i="0" spc="0" baseline="0" dirty="0">
                <a:solidFill>
                  <a:srgbClr val="FFFFFF"/>
                </a:solidFill>
                <a:latin typeface="Barlow,Bold"/>
              </a:rPr>
              <a:t> </a:t>
            </a:r>
            <a:r>
              <a:rPr lang="en-US" sz="1200" b="1" dirty="0">
                <a:solidFill>
                  <a:srgbClr val="FFFFFF"/>
                </a:solidFill>
                <a:latin typeface="Barlow,Bold"/>
              </a:rPr>
              <a:t>Change</a:t>
            </a:r>
            <a:endParaRPr lang="fi-FI" dirty="0"/>
          </a:p>
        </p:txBody>
      </p:sp>
      <p:sp>
        <p:nvSpPr>
          <p:cNvPr id="252" name="Rectangle 252"/>
          <p:cNvSpPr/>
          <p:nvPr/>
        </p:nvSpPr>
        <p:spPr>
          <a:xfrm>
            <a:off x="911619" y="4827809"/>
            <a:ext cx="2247410" cy="436658"/>
          </a:xfrm>
          <a:prstGeom prst="rect">
            <a:avLst/>
          </a:prstGeom>
        </p:spPr>
        <p:txBody>
          <a:bodyPr wrap="none" lIns="0" tIns="0" rIns="0" bIns="0" anchor="t">
            <a:spAutoFit/>
          </a:bodyPr>
          <a:lstStyle/>
          <a:p>
            <a:r>
              <a:rPr lang="en-US" sz="1200" b="1" dirty="0">
                <a:solidFill>
                  <a:srgbClr val="FFFFFF"/>
                </a:solidFill>
                <a:latin typeface="Barlow,Bold"/>
              </a:rPr>
              <a:t>A </a:t>
            </a:r>
            <a:r>
              <a:rPr lang="en-US" sz="1200" b="1" i="0" spc="0" baseline="0" dirty="0">
                <a:solidFill>
                  <a:srgbClr val="FFFFFF"/>
                </a:solidFill>
                <a:latin typeface="Barlow,Bold"/>
              </a:rPr>
              <a:t>Safe, </a:t>
            </a:r>
            <a:r>
              <a:rPr lang="en-US" sz="1200" b="1" dirty="0">
                <a:solidFill>
                  <a:srgbClr val="FFFFFF"/>
                </a:solidFill>
                <a:latin typeface="Barlow,Bold"/>
              </a:rPr>
              <a:t>Healthy</a:t>
            </a:r>
            <a:r>
              <a:rPr lang="en-US" sz="1200" b="1" i="0" spc="0" baseline="0" dirty="0">
                <a:solidFill>
                  <a:srgbClr val="FFFFFF"/>
                </a:solidFill>
                <a:latin typeface="Barlow,Bold"/>
              </a:rPr>
              <a:t>, and </a:t>
            </a:r>
            <a:r>
              <a:rPr lang="en-US" sz="1200" b="1" dirty="0">
                <a:solidFill>
                  <a:srgbClr val="FFFFFF"/>
                </a:solidFill>
                <a:latin typeface="Barlow,Bold"/>
              </a:rPr>
              <a:t>Comfortable</a:t>
            </a:r>
            <a:endParaRPr lang="en-US" sz="1200" b="1" i="0" spc="0" baseline="0" dirty="0">
              <a:solidFill>
                <a:srgbClr val="FFFFFF"/>
              </a:solidFill>
              <a:latin typeface="Barlow,Bold"/>
            </a:endParaRPr>
          </a:p>
          <a:p>
            <a:pPr marL="413385">
              <a:lnSpc>
                <a:spcPts val="2292"/>
              </a:lnSpc>
            </a:pPr>
            <a:r>
              <a:rPr lang="en-US" sz="1200" b="1" dirty="0">
                <a:solidFill>
                  <a:srgbClr val="FFFFFF"/>
                </a:solidFill>
                <a:latin typeface="Barlow,Bold"/>
              </a:rPr>
              <a:t>Living</a:t>
            </a:r>
            <a:r>
              <a:rPr lang="en-US" sz="1200" b="1" i="0" spc="0" baseline="0" dirty="0">
                <a:solidFill>
                  <a:srgbClr val="FFFFFF"/>
                </a:solidFill>
                <a:latin typeface="Barlow,Bold"/>
              </a:rPr>
              <a:t> </a:t>
            </a:r>
            <a:r>
              <a:rPr lang="en-US" sz="1200" b="1" dirty="0">
                <a:solidFill>
                  <a:srgbClr val="FFFFFF"/>
                </a:solidFill>
                <a:latin typeface="Barlow,Bold"/>
              </a:rPr>
              <a:t>Environment</a:t>
            </a:r>
            <a:endParaRPr lang="en-US" sz="1200" b="1" i="0" spc="0" baseline="0" dirty="0">
              <a:solidFill>
                <a:srgbClr val="FFFFFF"/>
              </a:solidFill>
              <a:latin typeface="Barlow,Bold"/>
            </a:endParaRPr>
          </a:p>
        </p:txBody>
      </p:sp>
      <p:sp>
        <p:nvSpPr>
          <p:cNvPr id="253" name="Rectangle 253"/>
          <p:cNvSpPr/>
          <p:nvPr/>
        </p:nvSpPr>
        <p:spPr>
          <a:xfrm>
            <a:off x="814477" y="5318574"/>
            <a:ext cx="2446182" cy="378950"/>
          </a:xfrm>
          <a:prstGeom prst="rect">
            <a:avLst/>
          </a:prstGeom>
        </p:spPr>
        <p:txBody>
          <a:bodyPr wrap="none" lIns="0" tIns="0" rIns="0" bIns="0" anchor="t">
            <a:spAutoFit/>
          </a:bodyPr>
          <a:lstStyle/>
          <a:p>
            <a:r>
              <a:rPr lang="en-US" sz="1200" b="1" dirty="0">
                <a:solidFill>
                  <a:srgbClr val="FFFFFF"/>
                </a:solidFill>
                <a:latin typeface="Barlow"/>
              </a:rPr>
              <a:t>Diverse Nature </a:t>
            </a:r>
            <a:r>
              <a:rPr lang="en-US" sz="1200" b="1" i="0" spc="0" baseline="0" dirty="0">
                <a:solidFill>
                  <a:srgbClr val="FFFFFF"/>
                </a:solidFill>
                <a:latin typeface="Barlow"/>
              </a:rPr>
              <a:t>and </a:t>
            </a:r>
            <a:r>
              <a:rPr lang="en-US" sz="1200" b="1" dirty="0">
                <a:solidFill>
                  <a:srgbClr val="FFFFFF"/>
                </a:solidFill>
                <a:latin typeface="Barlow"/>
              </a:rPr>
              <a:t>Good</a:t>
            </a:r>
            <a:r>
              <a:rPr lang="en-US" sz="1200" b="1" i="0" spc="0" baseline="0" dirty="0">
                <a:solidFill>
                  <a:srgbClr val="FFFFFF"/>
                </a:solidFill>
                <a:latin typeface="Barlow"/>
              </a:rPr>
              <a:t> </a:t>
            </a:r>
            <a:r>
              <a:rPr lang="en-US" sz="1200" b="1" dirty="0">
                <a:solidFill>
                  <a:srgbClr val="FFFFFF"/>
                </a:solidFill>
                <a:latin typeface="Barlow"/>
              </a:rPr>
              <a:t>Ecological </a:t>
            </a:r>
            <a:endParaRPr lang="en-US" sz="1200" b="1" i="0" spc="0" baseline="0" dirty="0">
              <a:solidFill>
                <a:srgbClr val="FFFFFF"/>
              </a:solidFill>
              <a:latin typeface="Barlow"/>
            </a:endParaRPr>
          </a:p>
          <a:p>
            <a:pPr marL="351155">
              <a:lnSpc>
                <a:spcPts val="1694"/>
              </a:lnSpc>
            </a:pPr>
            <a:r>
              <a:rPr lang="en-US" sz="1200" b="1" dirty="0">
                <a:solidFill>
                  <a:srgbClr val="FFFFFF"/>
                </a:solidFill>
                <a:latin typeface="Barlow"/>
              </a:rPr>
              <a:t>Condition</a:t>
            </a:r>
            <a:r>
              <a:rPr lang="en-US" sz="1200" b="1" i="0" spc="0" baseline="0" dirty="0">
                <a:solidFill>
                  <a:srgbClr val="FFFFFF"/>
                </a:solidFill>
                <a:latin typeface="Barlow"/>
              </a:rPr>
              <a:t> of </a:t>
            </a:r>
            <a:r>
              <a:rPr lang="en-US" sz="1200" b="1" dirty="0">
                <a:solidFill>
                  <a:srgbClr val="FFFFFF"/>
                </a:solidFill>
                <a:latin typeface="Barlow"/>
              </a:rPr>
              <a:t>Waterways</a:t>
            </a:r>
            <a:endParaRPr lang="en-US" sz="1200" b="1" i="0" spc="0" baseline="0" dirty="0">
              <a:solidFill>
                <a:srgbClr val="FFFFFF"/>
              </a:solidFill>
              <a:latin typeface="Barlow"/>
            </a:endParaRPr>
          </a:p>
        </p:txBody>
      </p:sp>
      <p:sp>
        <p:nvSpPr>
          <p:cNvPr id="254" name="Rectangle 254"/>
          <p:cNvSpPr/>
          <p:nvPr/>
        </p:nvSpPr>
        <p:spPr>
          <a:xfrm>
            <a:off x="4298036" y="3542323"/>
            <a:ext cx="1081455" cy="184666"/>
          </a:xfrm>
          <a:prstGeom prst="rect">
            <a:avLst/>
          </a:prstGeom>
        </p:spPr>
        <p:txBody>
          <a:bodyPr wrap="square" lIns="0" tIns="0" rIns="0" bIns="0" anchor="t">
            <a:spAutoFit/>
          </a:bodyPr>
          <a:lstStyle/>
          <a:p>
            <a:r>
              <a:rPr lang="en-US" sz="1200" b="1" dirty="0">
                <a:solidFill>
                  <a:srgbClr val="FFFFFF"/>
                </a:solidFill>
                <a:latin typeface="Barlow"/>
              </a:rPr>
              <a:t>Focus Area 4</a:t>
            </a:r>
            <a:endParaRPr lang="fi-FI" dirty="0">
              <a:latin typeface="Barlow"/>
            </a:endParaRPr>
          </a:p>
        </p:txBody>
      </p:sp>
      <p:sp>
        <p:nvSpPr>
          <p:cNvPr id="255" name="Rectangle 255"/>
          <p:cNvSpPr/>
          <p:nvPr/>
        </p:nvSpPr>
        <p:spPr>
          <a:xfrm>
            <a:off x="3991601" y="4558335"/>
            <a:ext cx="1974900" cy="369332"/>
          </a:xfrm>
          <a:prstGeom prst="rect">
            <a:avLst/>
          </a:prstGeom>
        </p:spPr>
        <p:txBody>
          <a:bodyPr wrap="none" lIns="0" tIns="0" rIns="0" bIns="0" anchor="t">
            <a:spAutoFit/>
          </a:bodyPr>
          <a:lstStyle/>
          <a:p>
            <a:pPr algn="ctr"/>
            <a:r>
              <a:rPr lang="en-US" sz="1200" b="1" i="0" spc="0" baseline="0" dirty="0">
                <a:solidFill>
                  <a:srgbClr val="FFFFFF"/>
                </a:solidFill>
                <a:latin typeface="Barlow,Bold"/>
              </a:rPr>
              <a:t>Environmentally </a:t>
            </a:r>
            <a:r>
              <a:rPr lang="en-US" sz="1200" b="1" dirty="0">
                <a:solidFill>
                  <a:srgbClr val="FFFFFF"/>
                </a:solidFill>
                <a:latin typeface="Barlow,Bold"/>
              </a:rPr>
              <a:t>Responsible</a:t>
            </a:r>
            <a:endParaRPr lang="fi-FI" dirty="0">
              <a:solidFill>
                <a:srgbClr val="000000"/>
              </a:solidFill>
            </a:endParaRPr>
          </a:p>
          <a:p>
            <a:pPr algn="ctr"/>
            <a:r>
              <a:rPr lang="en-US" sz="1200" b="1" dirty="0">
                <a:solidFill>
                  <a:srgbClr val="FFFFFF"/>
                </a:solidFill>
                <a:latin typeface="Barlow,Bold"/>
              </a:rPr>
              <a:t>Citi</a:t>
            </a:r>
            <a:r>
              <a:rPr lang="en-US" sz="1200" b="1" dirty="0">
                <a:solidFill>
                  <a:srgbClr val="FFFFFF"/>
                </a:solidFill>
                <a:latin typeface="Arial"/>
                <a:cs typeface="Arial"/>
              </a:rPr>
              <a:t>z</a:t>
            </a:r>
            <a:r>
              <a:rPr lang="en-US" sz="1200" b="1" dirty="0">
                <a:solidFill>
                  <a:srgbClr val="FFFFFF"/>
                </a:solidFill>
                <a:latin typeface="Barlow,Bold"/>
              </a:rPr>
              <a:t>ens</a:t>
            </a:r>
            <a:endParaRPr lang="fi-FI" i="0" spc="0" baseline="0" dirty="0">
              <a:solidFill>
                <a:srgbClr val="000000"/>
              </a:solidFill>
            </a:endParaRPr>
          </a:p>
        </p:txBody>
      </p:sp>
      <p:sp>
        <p:nvSpPr>
          <p:cNvPr id="256" name="Rectangle 256"/>
          <p:cNvSpPr/>
          <p:nvPr/>
        </p:nvSpPr>
        <p:spPr>
          <a:xfrm>
            <a:off x="4115988" y="4948723"/>
            <a:ext cx="1643077" cy="369332"/>
          </a:xfrm>
          <a:prstGeom prst="rect">
            <a:avLst/>
          </a:prstGeom>
        </p:spPr>
        <p:txBody>
          <a:bodyPr wrap="none" lIns="0" tIns="0" rIns="0" bIns="0" anchor="t">
            <a:spAutoFit/>
          </a:bodyPr>
          <a:lstStyle/>
          <a:p>
            <a:pPr algn="ctr"/>
            <a:r>
              <a:rPr lang="en-US" sz="1200" b="1" dirty="0">
                <a:solidFill>
                  <a:srgbClr val="FFFFFF"/>
                </a:solidFill>
                <a:latin typeface="Barlow"/>
              </a:rPr>
              <a:t>Sustainable</a:t>
            </a:r>
            <a:r>
              <a:rPr lang="en-US" sz="1200" b="1" i="0" spc="0" baseline="0" dirty="0">
                <a:solidFill>
                  <a:srgbClr val="FFFFFF"/>
                </a:solidFill>
                <a:latin typeface="Barlow"/>
              </a:rPr>
              <a:t> </a:t>
            </a:r>
            <a:r>
              <a:rPr lang="en-US" sz="1200" b="1" dirty="0">
                <a:solidFill>
                  <a:srgbClr val="FFFFFF"/>
                </a:solidFill>
                <a:latin typeface="Barlow"/>
              </a:rPr>
              <a:t>Practices in</a:t>
            </a:r>
            <a:endParaRPr lang="fi-FI" dirty="0">
              <a:solidFill>
                <a:srgbClr val="000000"/>
              </a:solidFill>
              <a:latin typeface="Barlow"/>
            </a:endParaRPr>
          </a:p>
          <a:p>
            <a:pPr algn="ctr"/>
            <a:r>
              <a:rPr lang="en-US" sz="1200" b="1" dirty="0">
                <a:solidFill>
                  <a:srgbClr val="FFFFFF"/>
                </a:solidFill>
                <a:latin typeface="Barlow"/>
              </a:rPr>
              <a:t>City Administration</a:t>
            </a:r>
            <a:endParaRPr lang="fi-FI" dirty="0">
              <a:latin typeface="Barlow"/>
            </a:endParaRPr>
          </a:p>
        </p:txBody>
      </p:sp>
      <p:sp>
        <p:nvSpPr>
          <p:cNvPr id="257" name="Rectangle 257"/>
          <p:cNvSpPr/>
          <p:nvPr/>
        </p:nvSpPr>
        <p:spPr>
          <a:xfrm>
            <a:off x="4061921" y="5398737"/>
            <a:ext cx="1734449" cy="184666"/>
          </a:xfrm>
          <a:prstGeom prst="rect">
            <a:avLst/>
          </a:prstGeom>
        </p:spPr>
        <p:txBody>
          <a:bodyPr wrap="none" lIns="0" tIns="0" rIns="0" bIns="0" anchor="t">
            <a:spAutoFit/>
          </a:bodyPr>
          <a:lstStyle/>
          <a:p>
            <a:r>
              <a:rPr lang="en-US" sz="1200" b="1" dirty="0">
                <a:solidFill>
                  <a:srgbClr val="FFFFFF"/>
                </a:solidFill>
                <a:latin typeface="Barlow,Bold"/>
              </a:rPr>
              <a:t>Sustainable Pro</a:t>
            </a:r>
            <a:r>
              <a:rPr lang="en-US" sz="1200" b="1" dirty="0">
                <a:solidFill>
                  <a:srgbClr val="FFFFFF"/>
                </a:solidFill>
                <a:latin typeface="Arial"/>
                <a:cs typeface="Arial"/>
              </a:rPr>
              <a:t>c</a:t>
            </a:r>
            <a:r>
              <a:rPr lang="en-US" sz="1200" b="1" dirty="0">
                <a:solidFill>
                  <a:srgbClr val="FFFFFF"/>
                </a:solidFill>
                <a:latin typeface="Barlow,Bold"/>
                <a:cs typeface="Arial"/>
              </a:rPr>
              <a:t>urement</a:t>
            </a:r>
            <a:endParaRPr lang="en-US" sz="1200" b="1" i="0" spc="0" baseline="0" dirty="0">
              <a:solidFill>
                <a:srgbClr val="FFFFFF"/>
              </a:solidFill>
              <a:latin typeface="Barlow,Bold"/>
            </a:endParaRPr>
          </a:p>
        </p:txBody>
      </p:sp>
      <p:sp>
        <p:nvSpPr>
          <p:cNvPr id="258" name="Rectangle 258"/>
          <p:cNvSpPr/>
          <p:nvPr/>
        </p:nvSpPr>
        <p:spPr>
          <a:xfrm>
            <a:off x="6864350" y="1317625"/>
            <a:ext cx="3487826" cy="820520"/>
          </a:xfrm>
          <a:prstGeom prst="rect">
            <a:avLst/>
          </a:prstGeom>
        </p:spPr>
        <p:txBody>
          <a:bodyPr wrap="none" lIns="0" tIns="0" rIns="0" bIns="0">
            <a:spAutoFit/>
          </a:bodyPr>
          <a:lstStyle/>
          <a:p>
            <a:pPr marL="0"/>
            <a:r>
              <a:rPr lang="en-US" sz="2400" b="1" i="0" spc="0" baseline="0">
                <a:solidFill>
                  <a:srgbClr val="000000"/>
                </a:solidFill>
                <a:latin typeface="Calibri-Bold"/>
              </a:rPr>
              <a:t>Environmental Programme </a:t>
            </a:r>
          </a:p>
          <a:p>
            <a:pPr marL="0">
              <a:lnSpc>
                <a:spcPts val="3580"/>
              </a:lnSpc>
            </a:pPr>
            <a:r>
              <a:rPr lang="en-US" sz="2400" b="1" i="0" spc="0" baseline="0">
                <a:solidFill>
                  <a:srgbClr val="000000"/>
                </a:solidFill>
                <a:latin typeface="Calibri"/>
              </a:rPr>
              <a:t>U</a:t>
            </a:r>
            <a:r>
              <a:rPr lang="en-US" sz="2400" b="1" i="0" spc="0" baseline="0">
                <a:solidFill>
                  <a:srgbClr val="000000"/>
                </a:solidFill>
                <a:latin typeface="Calibri-Bold"/>
              </a:rPr>
              <a:t>pdated </a:t>
            </a:r>
            <a:r>
              <a:rPr lang="en-US" sz="2400" b="1" i="0" spc="0" baseline="0">
                <a:solidFill>
                  <a:srgbClr val="000000"/>
                </a:solidFill>
                <a:latin typeface="Calibri"/>
              </a:rPr>
              <a:t>C</a:t>
            </a:r>
            <a:r>
              <a:rPr lang="en-US" sz="2400" b="1" i="0" spc="0" baseline="0">
                <a:solidFill>
                  <a:srgbClr val="000000"/>
                </a:solidFill>
                <a:latin typeface="Calibri-Bold"/>
              </a:rPr>
              <a:t>ontent</a:t>
            </a:r>
          </a:p>
        </p:txBody>
      </p:sp>
      <p:sp>
        <p:nvSpPr>
          <p:cNvPr id="259" name="Rectangle 259"/>
          <p:cNvSpPr/>
          <p:nvPr/>
        </p:nvSpPr>
        <p:spPr>
          <a:xfrm>
            <a:off x="6864350" y="2510853"/>
            <a:ext cx="3956211" cy="826829"/>
          </a:xfrm>
          <a:prstGeom prst="rect">
            <a:avLst/>
          </a:prstGeom>
        </p:spPr>
        <p:txBody>
          <a:bodyPr wrap="none" lIns="0" tIns="0" rIns="0" bIns="0" anchor="t">
            <a:spAutoFit/>
          </a:bodyPr>
          <a:lstStyle/>
          <a:p>
            <a:r>
              <a:rPr lang="en-US" b="0" i="0" spc="0" baseline="0">
                <a:solidFill>
                  <a:srgbClr val="000000"/>
                </a:solidFill>
                <a:latin typeface="Barlow"/>
              </a:rPr>
              <a:t>The Environmental </a:t>
            </a:r>
            <a:r>
              <a:rPr lang="en-US" b="0" i="0" spc="0" baseline="0" err="1">
                <a:solidFill>
                  <a:srgbClr val="000000"/>
                </a:solidFill>
                <a:latin typeface="Barlow"/>
              </a:rPr>
              <a:t>Programme</a:t>
            </a:r>
            <a:r>
              <a:rPr lang="en-US">
                <a:solidFill>
                  <a:srgbClr val="000000"/>
                </a:solidFill>
                <a:latin typeface="Barlow"/>
              </a:rPr>
              <a:t> </a:t>
            </a:r>
            <a:endParaRPr lang="en-US" sz="1802" b="0" i="0" spc="0" baseline="0">
              <a:solidFill>
                <a:srgbClr val="000000"/>
              </a:solidFill>
              <a:latin typeface="Barlow"/>
            </a:endParaRPr>
          </a:p>
          <a:p>
            <a:pPr>
              <a:lnSpc>
                <a:spcPts val="1944"/>
              </a:lnSpc>
            </a:pPr>
            <a:r>
              <a:rPr lang="en-US" b="0" i="0" spc="0" baseline="0">
                <a:solidFill>
                  <a:srgbClr val="000000"/>
                </a:solidFill>
                <a:latin typeface="Barlow"/>
              </a:rPr>
              <a:t>consists of four </a:t>
            </a:r>
            <a:r>
              <a:rPr lang="en-US">
                <a:solidFill>
                  <a:srgbClr val="000000"/>
                </a:solidFill>
                <a:latin typeface="Barlow"/>
              </a:rPr>
              <a:t>focus areas</a:t>
            </a:r>
            <a:r>
              <a:rPr lang="en-US" b="0" i="0" spc="0" baseline="0">
                <a:solidFill>
                  <a:srgbClr val="000000"/>
                </a:solidFill>
                <a:latin typeface="Barlow"/>
              </a:rPr>
              <a:t>.</a:t>
            </a:r>
          </a:p>
          <a:p>
            <a:pPr>
              <a:lnSpc>
                <a:spcPts val="2725"/>
              </a:lnSpc>
            </a:pPr>
            <a:r>
              <a:rPr lang="en-US" sz="1800" b="0" i="0" spc="0" baseline="0">
                <a:solidFill>
                  <a:srgbClr val="000000"/>
                </a:solidFill>
                <a:latin typeface="Barlow"/>
              </a:rPr>
              <a:t>Each </a:t>
            </a:r>
            <a:r>
              <a:rPr lang="en-US">
                <a:solidFill>
                  <a:srgbClr val="000000"/>
                </a:solidFill>
                <a:latin typeface="Barlow"/>
              </a:rPr>
              <a:t>focus area </a:t>
            </a:r>
            <a:r>
              <a:rPr lang="en-US" sz="1800" b="0" i="0" spc="0" baseline="0">
                <a:solidFill>
                  <a:srgbClr val="000000"/>
                </a:solidFill>
                <a:latin typeface="Barlow"/>
              </a:rPr>
              <a:t>includes 3-4</a:t>
            </a:r>
            <a:r>
              <a:rPr lang="en-US">
                <a:solidFill>
                  <a:srgbClr val="000000"/>
                </a:solidFill>
                <a:latin typeface="Barlow"/>
              </a:rPr>
              <a:t> </a:t>
            </a:r>
            <a:r>
              <a:rPr lang="en-US" sz="1800" b="0" i="0" spc="0" baseline="0">
                <a:solidFill>
                  <a:srgbClr val="000000"/>
                </a:solidFill>
                <a:latin typeface="Barlow"/>
              </a:rPr>
              <a:t>objectives</a:t>
            </a:r>
          </a:p>
        </p:txBody>
      </p:sp>
      <p:sp>
        <p:nvSpPr>
          <p:cNvPr id="260" name="Rectangle 260"/>
          <p:cNvSpPr/>
          <p:nvPr/>
        </p:nvSpPr>
        <p:spPr>
          <a:xfrm>
            <a:off x="6841257" y="3541860"/>
            <a:ext cx="4780155" cy="789960"/>
          </a:xfrm>
          <a:prstGeom prst="rect">
            <a:avLst/>
          </a:prstGeom>
        </p:spPr>
        <p:txBody>
          <a:bodyPr wrap="none" lIns="0" tIns="0" rIns="0" bIns="0" anchor="t">
            <a:spAutoFit/>
          </a:bodyPr>
          <a:lstStyle/>
          <a:p>
            <a:r>
              <a:rPr lang="en-US" b="0" i="0" spc="0" baseline="0" dirty="0">
                <a:solidFill>
                  <a:srgbClr val="000000"/>
                </a:solidFill>
                <a:latin typeface="Barlow"/>
              </a:rPr>
              <a:t>The </a:t>
            </a:r>
            <a:r>
              <a:rPr lang="en-US" dirty="0" err="1">
                <a:solidFill>
                  <a:srgbClr val="000000"/>
                </a:solidFill>
                <a:latin typeface="Barlow"/>
              </a:rPr>
              <a:t>Programme</a:t>
            </a:r>
            <a:r>
              <a:rPr lang="en-US" b="0" i="0" spc="0" baseline="0" dirty="0">
                <a:solidFill>
                  <a:srgbClr val="000000"/>
                </a:solidFill>
                <a:latin typeface="Barlow"/>
              </a:rPr>
              <a:t> especially </a:t>
            </a:r>
            <a:r>
              <a:rPr lang="en-US" dirty="0">
                <a:solidFill>
                  <a:srgbClr val="000000"/>
                </a:solidFill>
                <a:latin typeface="Barlow"/>
              </a:rPr>
              <a:t>responds to </a:t>
            </a:r>
            <a:endParaRPr lang="en-US" b="0" i="0" spc="0" baseline="0" dirty="0">
              <a:solidFill>
                <a:srgbClr val="000000"/>
              </a:solidFill>
              <a:latin typeface="Barlow"/>
            </a:endParaRPr>
          </a:p>
          <a:p>
            <a:pPr>
              <a:lnSpc>
                <a:spcPts val="1966"/>
              </a:lnSpc>
            </a:pPr>
            <a:r>
              <a:rPr lang="en-US" b="0" i="0" spc="0" baseline="0" dirty="0">
                <a:solidFill>
                  <a:srgbClr val="000000"/>
                </a:solidFill>
                <a:latin typeface="Barlow"/>
              </a:rPr>
              <a:t>the following </a:t>
            </a:r>
            <a:r>
              <a:rPr lang="en-US" dirty="0">
                <a:solidFill>
                  <a:srgbClr val="000000"/>
                </a:solidFill>
                <a:latin typeface="Barlow"/>
              </a:rPr>
              <a:t> Sustainable Development Goals of</a:t>
            </a:r>
          </a:p>
          <a:p>
            <a:pPr>
              <a:lnSpc>
                <a:spcPts val="1966"/>
              </a:lnSpc>
            </a:pPr>
            <a:r>
              <a:rPr lang="en-US" dirty="0">
                <a:solidFill>
                  <a:srgbClr val="000000"/>
                </a:solidFill>
                <a:latin typeface="Barlow"/>
              </a:rPr>
              <a:t>the U</a:t>
            </a:r>
            <a:r>
              <a:rPr lang="en-US" dirty="0">
                <a:solidFill>
                  <a:srgbClr val="000000"/>
                </a:solidFill>
                <a:latin typeface="Arial"/>
                <a:cs typeface="Arial"/>
              </a:rPr>
              <a:t>N</a:t>
            </a:r>
            <a:r>
              <a:rPr lang="en-US" b="0" i="0" spc="0" baseline="0" dirty="0">
                <a:solidFill>
                  <a:srgbClr val="000000"/>
                </a:solidFill>
                <a:latin typeface="Barlow"/>
              </a:rPr>
              <a:t> Agenda</a:t>
            </a:r>
            <a:r>
              <a:rPr lang="en-US" dirty="0">
                <a:solidFill>
                  <a:srgbClr val="000000"/>
                </a:solidFill>
                <a:latin typeface="Barlow"/>
              </a:rPr>
              <a:t> </a:t>
            </a:r>
            <a:r>
              <a:rPr lang="en-US" b="0" i="0" spc="0" baseline="0" dirty="0">
                <a:solidFill>
                  <a:srgbClr val="000000"/>
                </a:solidFill>
                <a:latin typeface="Barlow"/>
              </a:rPr>
              <a:t>2030</a:t>
            </a:r>
            <a:r>
              <a:rPr lang="en-US" dirty="0">
                <a:solidFill>
                  <a:srgbClr val="000000"/>
                </a:solidFill>
                <a:latin typeface="Barlow"/>
              </a:rPr>
              <a:t>.</a:t>
            </a:r>
            <a:endParaRPr lang="en-US" b="0" i="0" spc="0" baseline="0" dirty="0">
              <a:solidFill>
                <a:srgbClr val="000000"/>
              </a:solidFill>
              <a:latin typeface="Barlow"/>
            </a:endParaRPr>
          </a:p>
        </p:txBody>
      </p:sp>
      <p:sp>
        <p:nvSpPr>
          <p:cNvPr id="261" name="Rectangle 261"/>
          <p:cNvSpPr/>
          <p:nvPr/>
        </p:nvSpPr>
        <p:spPr>
          <a:xfrm>
            <a:off x="11269091" y="6215360"/>
            <a:ext cx="82143" cy="235731"/>
          </a:xfrm>
          <a:prstGeom prst="rect">
            <a:avLst/>
          </a:prstGeom>
        </p:spPr>
        <p:txBody>
          <a:bodyPr wrap="none" lIns="0" tIns="0" rIns="0" bIns="0">
            <a:spAutoFit/>
          </a:bodyPr>
          <a:lstStyle/>
          <a:p>
            <a:pPr marL="0"/>
            <a:r>
              <a:rPr lang="en-US" sz="1200" b="0" i="0" spc="0" baseline="0">
                <a:solidFill>
                  <a:srgbClr val="000000"/>
                </a:solidFill>
                <a:latin typeface="SegoeUI"/>
              </a:rPr>
              <a:t>6</a:t>
            </a:r>
          </a:p>
        </p:txBody>
      </p:sp>
      <p:sp>
        <p:nvSpPr>
          <p:cNvPr id="262" name="Rectangle 262"/>
          <p:cNvSpPr/>
          <p:nvPr/>
        </p:nvSpPr>
        <p:spPr>
          <a:xfrm>
            <a:off x="1502108" y="773960"/>
            <a:ext cx="857607" cy="184666"/>
          </a:xfrm>
          <a:prstGeom prst="rect">
            <a:avLst/>
          </a:prstGeom>
        </p:spPr>
        <p:txBody>
          <a:bodyPr wrap="none" lIns="0" tIns="0" rIns="0" bIns="0" anchor="t">
            <a:spAutoFit/>
          </a:bodyPr>
          <a:lstStyle/>
          <a:p>
            <a:r>
              <a:rPr lang="en-US" sz="1200" b="1" dirty="0">
                <a:solidFill>
                  <a:srgbClr val="FFFFFF"/>
                </a:solidFill>
                <a:latin typeface="Barlow"/>
              </a:rPr>
              <a:t>Focus Area</a:t>
            </a:r>
            <a:r>
              <a:rPr lang="en-US" sz="1200" b="1" i="0" spc="0" baseline="0" dirty="0">
                <a:solidFill>
                  <a:srgbClr val="FFFFFF"/>
                </a:solidFill>
                <a:latin typeface="Barlow"/>
              </a:rPr>
              <a:t> 1</a:t>
            </a:r>
          </a:p>
        </p:txBody>
      </p:sp>
      <p:sp>
        <p:nvSpPr>
          <p:cNvPr id="263" name="Rectangle 263"/>
          <p:cNvSpPr/>
          <p:nvPr/>
        </p:nvSpPr>
        <p:spPr>
          <a:xfrm>
            <a:off x="327085" y="1725412"/>
            <a:ext cx="2778005" cy="796052"/>
          </a:xfrm>
          <a:prstGeom prst="rect">
            <a:avLst/>
          </a:prstGeom>
        </p:spPr>
        <p:txBody>
          <a:bodyPr wrap="none" lIns="0" tIns="0" rIns="0" bIns="0" anchor="t">
            <a:spAutoFit/>
          </a:bodyPr>
          <a:lstStyle/>
          <a:p>
            <a:pPr marL="488950" algn="ctr">
              <a:lnSpc>
                <a:spcPct val="150000"/>
              </a:lnSpc>
            </a:pPr>
            <a:r>
              <a:rPr lang="en-US" sz="1200" b="1" i="0" spc="0" baseline="0" dirty="0">
                <a:solidFill>
                  <a:srgbClr val="FFFFFF"/>
                </a:solidFill>
                <a:latin typeface="Barlow"/>
              </a:rPr>
              <a:t>Sustainable </a:t>
            </a:r>
            <a:r>
              <a:rPr lang="en-US" sz="1200" b="1" dirty="0">
                <a:solidFill>
                  <a:srgbClr val="FFFFFF"/>
                </a:solidFill>
                <a:latin typeface="Barlow"/>
              </a:rPr>
              <a:t>City</a:t>
            </a:r>
            <a:r>
              <a:rPr lang="en-US" sz="1200" b="1" i="0" spc="0" baseline="0" dirty="0">
                <a:solidFill>
                  <a:srgbClr val="FFFFFF"/>
                </a:solidFill>
                <a:latin typeface="Barlow"/>
              </a:rPr>
              <a:t> </a:t>
            </a:r>
            <a:r>
              <a:rPr lang="en-US" sz="1200" b="1" dirty="0">
                <a:solidFill>
                  <a:srgbClr val="FFFFFF"/>
                </a:solidFill>
                <a:latin typeface="Barlow"/>
              </a:rPr>
              <a:t>Planning</a:t>
            </a:r>
            <a:endParaRPr lang="en-US" sz="1200" b="1" dirty="0">
              <a:latin typeface="Barlow"/>
            </a:endParaRPr>
          </a:p>
          <a:p>
            <a:pPr marL="488950" algn="ctr">
              <a:lnSpc>
                <a:spcPct val="150000"/>
              </a:lnSpc>
            </a:pPr>
            <a:r>
              <a:rPr lang="en-US" sz="1200" b="1" dirty="0">
                <a:solidFill>
                  <a:srgbClr val="FFFFFF"/>
                </a:solidFill>
                <a:latin typeface="Barlow"/>
              </a:rPr>
              <a:t>Environmentally</a:t>
            </a:r>
            <a:r>
              <a:rPr lang="en-US" sz="1200" b="1" i="0" spc="0" baseline="0" dirty="0">
                <a:solidFill>
                  <a:srgbClr val="FFFFFF"/>
                </a:solidFill>
                <a:latin typeface="Barlow"/>
              </a:rPr>
              <a:t> </a:t>
            </a:r>
            <a:r>
              <a:rPr lang="en-US" sz="1200" b="1" dirty="0">
                <a:solidFill>
                  <a:srgbClr val="FFFFFF"/>
                </a:solidFill>
                <a:latin typeface="Barlow"/>
              </a:rPr>
              <a:t>Friendly</a:t>
            </a:r>
            <a:r>
              <a:rPr lang="en-US" sz="1200" b="1" i="0" spc="0" baseline="0" dirty="0">
                <a:solidFill>
                  <a:srgbClr val="FFFFFF"/>
                </a:solidFill>
                <a:latin typeface="Barlow"/>
              </a:rPr>
              <a:t> </a:t>
            </a:r>
            <a:r>
              <a:rPr lang="en-US" sz="1200" b="1" dirty="0">
                <a:solidFill>
                  <a:srgbClr val="FFFFFF"/>
                </a:solidFill>
                <a:latin typeface="Barlow"/>
              </a:rPr>
              <a:t>Mobility </a:t>
            </a:r>
            <a:endParaRPr lang="en-US" dirty="0">
              <a:solidFill>
                <a:srgbClr val="000000"/>
              </a:solidFill>
            </a:endParaRPr>
          </a:p>
          <a:p>
            <a:pPr marL="488950" algn="ctr">
              <a:lnSpc>
                <a:spcPct val="150000"/>
              </a:lnSpc>
            </a:pPr>
            <a:r>
              <a:rPr lang="en-US" sz="1200" b="1" i="0" spc="0" baseline="0" dirty="0">
                <a:solidFill>
                  <a:srgbClr val="FFFFFF"/>
                </a:solidFill>
                <a:latin typeface="Barlow"/>
              </a:rPr>
              <a:t>Carbon </a:t>
            </a:r>
            <a:r>
              <a:rPr lang="en-US" sz="1200" b="1" dirty="0">
                <a:solidFill>
                  <a:srgbClr val="FFFFFF"/>
                </a:solidFill>
                <a:latin typeface="Barlow"/>
              </a:rPr>
              <a:t>Neutral</a:t>
            </a:r>
            <a:r>
              <a:rPr lang="en-US" sz="1200" b="1" i="0" spc="0" baseline="0" dirty="0">
                <a:solidFill>
                  <a:srgbClr val="FFFFFF"/>
                </a:solidFill>
                <a:latin typeface="Barlow"/>
              </a:rPr>
              <a:t> </a:t>
            </a:r>
            <a:r>
              <a:rPr lang="en-US" sz="1200" b="1" dirty="0">
                <a:solidFill>
                  <a:srgbClr val="FFFFFF"/>
                </a:solidFill>
                <a:latin typeface="Barlow"/>
              </a:rPr>
              <a:t>Construction</a:t>
            </a:r>
            <a:endParaRPr lang="en-US" dirty="0"/>
          </a:p>
        </p:txBody>
      </p:sp>
      <p:sp>
        <p:nvSpPr>
          <p:cNvPr id="266" name="Rectangle 266"/>
          <p:cNvSpPr/>
          <p:nvPr/>
        </p:nvSpPr>
        <p:spPr>
          <a:xfrm>
            <a:off x="1300280" y="1199492"/>
            <a:ext cx="1367623" cy="467344"/>
          </a:xfrm>
          <a:prstGeom prst="rect">
            <a:avLst/>
          </a:prstGeom>
        </p:spPr>
        <p:txBody>
          <a:bodyPr wrap="none" lIns="0" tIns="0" rIns="0" bIns="0" anchor="t">
            <a:spAutoFit/>
          </a:bodyPr>
          <a:lstStyle/>
          <a:p>
            <a:r>
              <a:rPr lang="en-US" sz="1400" b="1" i="0" spc="0" baseline="0">
                <a:solidFill>
                  <a:srgbClr val="F05A03"/>
                </a:solidFill>
                <a:latin typeface="Calibri-Bold"/>
              </a:rPr>
              <a:t>Our </a:t>
            </a:r>
            <a:r>
              <a:rPr lang="en-US" sz="1400" b="1" i="0" spc="0" baseline="0">
                <a:solidFill>
                  <a:srgbClr val="F05A03"/>
                </a:solidFill>
                <a:latin typeface="Calibri"/>
              </a:rPr>
              <a:t>C</a:t>
            </a:r>
            <a:r>
              <a:rPr lang="en-US" sz="1400" b="1" i="0" spc="0" baseline="0">
                <a:solidFill>
                  <a:srgbClr val="F05A03"/>
                </a:solidFill>
                <a:latin typeface="Calibri-Bold"/>
              </a:rPr>
              <a:t>ity </a:t>
            </a:r>
            <a:r>
              <a:rPr lang="en-US" sz="1400" b="1" i="0" spc="0" baseline="0">
                <a:solidFill>
                  <a:srgbClr val="F05A03"/>
                </a:solidFill>
                <a:latin typeface="Calibri"/>
              </a:rPr>
              <a:t>D</a:t>
            </a:r>
            <a:r>
              <a:rPr lang="en-US" sz="1400" b="1" i="0" spc="0" baseline="0">
                <a:solidFill>
                  <a:srgbClr val="F05A03"/>
                </a:solidFill>
                <a:latin typeface="Calibri-Bold"/>
              </a:rPr>
              <a:t>evelops</a:t>
            </a:r>
            <a:r>
              <a:rPr lang="en-US" sz="1400" b="1">
                <a:solidFill>
                  <a:srgbClr val="F05A03"/>
                </a:solidFill>
                <a:latin typeface="Calibri-Bold"/>
              </a:rPr>
              <a:t> </a:t>
            </a:r>
            <a:endParaRPr lang="en-US" sz="1403" b="1" i="0" spc="0" baseline="0">
              <a:solidFill>
                <a:srgbClr val="F05A03"/>
              </a:solidFill>
              <a:latin typeface="Calibri-Bold"/>
            </a:endParaRPr>
          </a:p>
          <a:p>
            <a:pPr marL="215265">
              <a:lnSpc>
                <a:spcPts val="1995"/>
              </a:lnSpc>
            </a:pPr>
            <a:r>
              <a:rPr lang="en-US" sz="1400" b="1">
                <a:solidFill>
                  <a:srgbClr val="F05A03"/>
                </a:solidFill>
                <a:latin typeface="Calibri-Bold"/>
              </a:rPr>
              <a:t>Sustaina</a:t>
            </a:r>
            <a:r>
              <a:rPr lang="en-US" sz="1400" b="1">
                <a:solidFill>
                  <a:srgbClr val="F05A03"/>
                </a:solidFill>
                <a:latin typeface="Calibri"/>
                <a:cs typeface="Calibri"/>
              </a:rPr>
              <a:t>b</a:t>
            </a:r>
            <a:r>
              <a:rPr lang="en-US" sz="1400" b="1">
                <a:solidFill>
                  <a:srgbClr val="F05A03"/>
                </a:solidFill>
                <a:latin typeface="Calibri-Bold"/>
              </a:rPr>
              <a:t>ly</a:t>
            </a:r>
            <a:endParaRPr lang="en-US" sz="1400" b="1" i="0" spc="0" baseline="0">
              <a:solidFill>
                <a:srgbClr val="F05A03"/>
              </a:solidFill>
              <a:latin typeface="Calibri-Bold"/>
            </a:endParaRPr>
          </a:p>
        </p:txBody>
      </p:sp>
      <p:sp>
        <p:nvSpPr>
          <p:cNvPr id="267" name="Rectangle 267"/>
          <p:cNvSpPr/>
          <p:nvPr/>
        </p:nvSpPr>
        <p:spPr>
          <a:xfrm>
            <a:off x="1217983" y="3812391"/>
            <a:ext cx="1535029" cy="430887"/>
          </a:xfrm>
          <a:prstGeom prst="rect">
            <a:avLst/>
          </a:prstGeom>
        </p:spPr>
        <p:txBody>
          <a:bodyPr wrap="square" lIns="0" tIns="0" rIns="0" bIns="0" anchor="t">
            <a:spAutoFit/>
          </a:bodyPr>
          <a:lstStyle/>
          <a:p>
            <a:pPr algn="ctr"/>
            <a:r>
              <a:rPr lang="en-US" sz="1400" b="1">
                <a:solidFill>
                  <a:srgbClr val="006E0A"/>
                </a:solidFill>
                <a:latin typeface="Calibri-Bold"/>
              </a:rPr>
              <a:t>Strength from Nature </a:t>
            </a:r>
            <a:endParaRPr lang="en-US" sz="1406" b="1" i="0" spc="0" baseline="0">
              <a:solidFill>
                <a:srgbClr val="006E0A"/>
              </a:solidFill>
              <a:latin typeface="Calibri-Bold"/>
            </a:endParaRPr>
          </a:p>
        </p:txBody>
      </p:sp>
      <p:sp>
        <p:nvSpPr>
          <p:cNvPr id="268" name="Rectangle 268"/>
          <p:cNvSpPr/>
          <p:nvPr/>
        </p:nvSpPr>
        <p:spPr>
          <a:xfrm>
            <a:off x="4501773" y="3298277"/>
            <a:ext cx="1595324" cy="218008"/>
          </a:xfrm>
          <a:prstGeom prst="rect">
            <a:avLst/>
          </a:prstGeom>
        </p:spPr>
        <p:txBody>
          <a:bodyPr wrap="square" lIns="0" tIns="0" rIns="0" bIns="0" anchor="t">
            <a:spAutoFit/>
          </a:bodyPr>
          <a:lstStyle/>
          <a:p>
            <a:pPr>
              <a:tabLst>
                <a:tab pos="2227399" algn="l"/>
              </a:tabLst>
            </a:pPr>
            <a:endParaRPr lang="en-US" sz="2125" b="1" i="0" spc="0" baseline="-4851">
              <a:solidFill>
                <a:srgbClr val="008CFF"/>
              </a:solidFill>
              <a:latin typeface="Calibri-Bold"/>
            </a:endParaRPr>
          </a:p>
        </p:txBody>
      </p:sp>
      <p:sp>
        <p:nvSpPr>
          <p:cNvPr id="269" name="Rectangle 269"/>
          <p:cNvSpPr/>
          <p:nvPr/>
        </p:nvSpPr>
        <p:spPr>
          <a:xfrm>
            <a:off x="4003085" y="3938113"/>
            <a:ext cx="2122376" cy="430887"/>
          </a:xfrm>
          <a:prstGeom prst="rect">
            <a:avLst/>
          </a:prstGeom>
        </p:spPr>
        <p:txBody>
          <a:bodyPr wrap="none" lIns="0" tIns="0" rIns="0" bIns="0" anchor="t">
            <a:spAutoFit/>
          </a:bodyPr>
          <a:lstStyle/>
          <a:p>
            <a:pPr algn="ctr"/>
            <a:r>
              <a:rPr lang="en-US" sz="1400" b="1">
                <a:solidFill>
                  <a:srgbClr val="008CFF"/>
                </a:solidFill>
                <a:latin typeface="Calibri"/>
              </a:rPr>
              <a:t>We Promote Environmental </a:t>
            </a:r>
            <a:endParaRPr lang="en-US" sz="1403" b="1">
              <a:solidFill>
                <a:srgbClr val="008CFF"/>
              </a:solidFill>
              <a:latin typeface="Calibri-Bold"/>
            </a:endParaRPr>
          </a:p>
          <a:p>
            <a:pPr algn="ctr"/>
            <a:r>
              <a:rPr lang="en-US" sz="1400" b="1">
                <a:solidFill>
                  <a:srgbClr val="008CFF"/>
                </a:solidFill>
                <a:latin typeface="Calibri"/>
              </a:rPr>
              <a:t>R</a:t>
            </a:r>
            <a:r>
              <a:rPr lang="en-US" sz="1400" b="1">
                <a:solidFill>
                  <a:srgbClr val="008CFF"/>
                </a:solidFill>
                <a:latin typeface="Calibri-Bold"/>
              </a:rPr>
              <a:t>esponsi</a:t>
            </a:r>
            <a:r>
              <a:rPr lang="en-US" sz="1400" b="1">
                <a:solidFill>
                  <a:srgbClr val="008CFF"/>
                </a:solidFill>
                <a:latin typeface="Calibri"/>
                <a:cs typeface="Calibri"/>
              </a:rPr>
              <a:t>b</a:t>
            </a:r>
            <a:r>
              <a:rPr lang="en-US" sz="1400" b="1">
                <a:solidFill>
                  <a:srgbClr val="008CFF"/>
                </a:solidFill>
                <a:latin typeface="Calibri-Bold"/>
                <a:cs typeface="Calibri"/>
              </a:rPr>
              <a:t>ility</a:t>
            </a:r>
            <a:endParaRPr lang="en-US" sz="1400" b="1" i="0" spc="0" baseline="0">
              <a:solidFill>
                <a:srgbClr val="008CFF"/>
              </a:solidFill>
              <a:latin typeface="Calibri-Bold"/>
            </a:endParaRPr>
          </a:p>
        </p:txBody>
      </p:sp>
      <p:sp>
        <p:nvSpPr>
          <p:cNvPr id="270" name="Rectangle 270"/>
          <p:cNvSpPr/>
          <p:nvPr/>
        </p:nvSpPr>
        <p:spPr>
          <a:xfrm>
            <a:off x="4368200" y="802160"/>
            <a:ext cx="1132770" cy="184666"/>
          </a:xfrm>
          <a:prstGeom prst="rect">
            <a:avLst/>
          </a:prstGeom>
        </p:spPr>
        <p:txBody>
          <a:bodyPr wrap="square" lIns="0" tIns="0" rIns="0" bIns="0" anchor="t">
            <a:spAutoFit/>
          </a:bodyPr>
          <a:lstStyle/>
          <a:p>
            <a:r>
              <a:rPr lang="en-US" sz="1200" b="1" dirty="0">
                <a:solidFill>
                  <a:srgbClr val="FFFFFF"/>
                </a:solidFill>
                <a:latin typeface="Barlow"/>
              </a:rPr>
              <a:t>Focus</a:t>
            </a:r>
            <a:r>
              <a:rPr lang="en-US" sz="1200" b="1" i="0" spc="0" baseline="0" dirty="0">
                <a:solidFill>
                  <a:srgbClr val="FFFFFF"/>
                </a:solidFill>
                <a:latin typeface="Barlow"/>
              </a:rPr>
              <a:t> </a:t>
            </a:r>
            <a:r>
              <a:rPr lang="en-US" sz="1200" b="1" dirty="0">
                <a:solidFill>
                  <a:srgbClr val="FFFFFF"/>
                </a:solidFill>
                <a:latin typeface="Barlow"/>
              </a:rPr>
              <a:t>Area </a:t>
            </a:r>
            <a:r>
              <a:rPr lang="en-US" sz="1200" b="1" i="0" spc="0" baseline="0" dirty="0">
                <a:solidFill>
                  <a:srgbClr val="FFFFFF"/>
                </a:solidFill>
                <a:latin typeface="Barlow"/>
              </a:rPr>
              <a:t>2</a:t>
            </a:r>
          </a:p>
        </p:txBody>
      </p:sp>
      <p:sp>
        <p:nvSpPr>
          <p:cNvPr id="271" name="Rectangle 271"/>
          <p:cNvSpPr/>
          <p:nvPr/>
        </p:nvSpPr>
        <p:spPr>
          <a:xfrm>
            <a:off x="3636941" y="1610299"/>
            <a:ext cx="2404846" cy="1073051"/>
          </a:xfrm>
          <a:prstGeom prst="rect">
            <a:avLst/>
          </a:prstGeom>
        </p:spPr>
        <p:txBody>
          <a:bodyPr wrap="square" lIns="0" tIns="0" rIns="0" bIns="0" anchor="t">
            <a:spAutoFit/>
          </a:bodyPr>
          <a:lstStyle/>
          <a:p>
            <a:pPr marL="131445" algn="ctr">
              <a:lnSpc>
                <a:spcPct val="150000"/>
              </a:lnSpc>
            </a:pPr>
            <a:r>
              <a:rPr lang="en-US" sz="1200" b="1" dirty="0">
                <a:solidFill>
                  <a:srgbClr val="FFFFFF"/>
                </a:solidFill>
                <a:latin typeface="Barlow"/>
              </a:rPr>
              <a:t>Energy Efficiency</a:t>
            </a:r>
            <a:endParaRPr lang="fi-FI" dirty="0">
              <a:solidFill>
                <a:srgbClr val="000000"/>
              </a:solidFill>
              <a:latin typeface="Barlow"/>
            </a:endParaRPr>
          </a:p>
          <a:p>
            <a:pPr marL="131445" algn="ctr">
              <a:lnSpc>
                <a:spcPct val="150000"/>
              </a:lnSpc>
            </a:pPr>
            <a:r>
              <a:rPr lang="en-US" sz="1200" b="1" dirty="0">
                <a:solidFill>
                  <a:srgbClr val="FFFFFF"/>
                </a:solidFill>
                <a:latin typeface="Barlow"/>
              </a:rPr>
              <a:t>Carbon</a:t>
            </a:r>
            <a:r>
              <a:rPr lang="en-US" sz="1200" b="1" i="0" spc="0" baseline="0" dirty="0">
                <a:solidFill>
                  <a:srgbClr val="FFFFFF"/>
                </a:solidFill>
                <a:latin typeface="Barlow"/>
              </a:rPr>
              <a:t> </a:t>
            </a:r>
            <a:r>
              <a:rPr lang="en-US" sz="1200" b="1" dirty="0">
                <a:solidFill>
                  <a:srgbClr val="FFFFFF"/>
                </a:solidFill>
                <a:latin typeface="Barlow"/>
              </a:rPr>
              <a:t>Neutral</a:t>
            </a:r>
            <a:r>
              <a:rPr lang="en-US" sz="1200" b="1" i="0" spc="0" baseline="0" dirty="0">
                <a:solidFill>
                  <a:srgbClr val="FFFFFF"/>
                </a:solidFill>
                <a:latin typeface="Barlow"/>
              </a:rPr>
              <a:t> </a:t>
            </a:r>
            <a:r>
              <a:rPr lang="en-US" sz="1200" b="1" dirty="0">
                <a:solidFill>
                  <a:srgbClr val="FFFFFF"/>
                </a:solidFill>
                <a:latin typeface="Barlow"/>
              </a:rPr>
              <a:t>Energy</a:t>
            </a:r>
            <a:r>
              <a:rPr lang="en-US" sz="1200" b="1" i="0" spc="0" baseline="0" dirty="0">
                <a:solidFill>
                  <a:srgbClr val="FFFFFF"/>
                </a:solidFill>
                <a:latin typeface="Barlow"/>
              </a:rPr>
              <a:t> </a:t>
            </a:r>
            <a:r>
              <a:rPr lang="en-US" sz="1200" b="1" dirty="0">
                <a:solidFill>
                  <a:srgbClr val="FFFFFF"/>
                </a:solidFill>
                <a:latin typeface="Barlow"/>
              </a:rPr>
              <a:t>Production </a:t>
            </a:r>
            <a:endParaRPr lang="en-US" dirty="0">
              <a:solidFill>
                <a:srgbClr val="000000"/>
              </a:solidFill>
            </a:endParaRPr>
          </a:p>
          <a:p>
            <a:pPr marL="131445" algn="ctr">
              <a:lnSpc>
                <a:spcPct val="150000"/>
              </a:lnSpc>
            </a:pPr>
            <a:r>
              <a:rPr lang="en-US" sz="1200" b="1" i="0" spc="0" baseline="0" dirty="0">
                <a:solidFill>
                  <a:srgbClr val="FFFFFF"/>
                </a:solidFill>
                <a:latin typeface="Barlow"/>
              </a:rPr>
              <a:t>Functional </a:t>
            </a:r>
            <a:r>
              <a:rPr lang="en-US" sz="1200" b="1" dirty="0">
                <a:solidFill>
                  <a:srgbClr val="FFFFFF"/>
                </a:solidFill>
                <a:latin typeface="Barlow"/>
              </a:rPr>
              <a:t>Circular</a:t>
            </a:r>
            <a:r>
              <a:rPr lang="en-US" sz="1200" b="1" i="0" spc="0" baseline="0" dirty="0">
                <a:solidFill>
                  <a:srgbClr val="FFFFFF"/>
                </a:solidFill>
                <a:latin typeface="Barlow"/>
              </a:rPr>
              <a:t> </a:t>
            </a:r>
            <a:r>
              <a:rPr lang="en-US" sz="1200" b="1" dirty="0">
                <a:solidFill>
                  <a:srgbClr val="FFFFFF"/>
                </a:solidFill>
                <a:latin typeface="Barlow"/>
              </a:rPr>
              <a:t>Economy</a:t>
            </a:r>
            <a:endParaRPr lang="en-US" dirty="0"/>
          </a:p>
        </p:txBody>
      </p:sp>
      <p:sp>
        <p:nvSpPr>
          <p:cNvPr id="272" name="Rectangle 272"/>
          <p:cNvSpPr/>
          <p:nvPr/>
        </p:nvSpPr>
        <p:spPr>
          <a:xfrm>
            <a:off x="3710861" y="1231509"/>
            <a:ext cx="2174313" cy="215444"/>
          </a:xfrm>
          <a:prstGeom prst="rect">
            <a:avLst/>
          </a:prstGeom>
        </p:spPr>
        <p:txBody>
          <a:bodyPr wrap="none" lIns="0" tIns="0" rIns="0" bIns="0" anchor="t">
            <a:spAutoFit/>
          </a:bodyPr>
          <a:lstStyle/>
          <a:p>
            <a:pPr marL="381635" algn="ctr"/>
            <a:r>
              <a:rPr lang="en-US" sz="1400" b="1">
                <a:solidFill>
                  <a:srgbClr val="AA0000"/>
                </a:solidFill>
                <a:latin typeface="Calibri"/>
              </a:rPr>
              <a:t>We Act</a:t>
            </a:r>
            <a:r>
              <a:rPr lang="en-US" sz="1400" b="1">
                <a:solidFill>
                  <a:srgbClr val="AA0000"/>
                </a:solidFill>
                <a:latin typeface="Calibri"/>
                <a:cs typeface="Calibri"/>
              </a:rPr>
              <a:t> Resource-wisely</a:t>
            </a:r>
            <a:endParaRPr lang="en-US" sz="1400" b="1">
              <a:solidFill>
                <a:srgbClr val="AA0000"/>
              </a:solidFill>
              <a:latin typeface="Calibri-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Freeform 273"/>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274" name="Picture 10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741152" y="669036"/>
            <a:ext cx="643127" cy="647700"/>
          </a:xfrm>
          <a:prstGeom prst="rect">
            <a:avLst/>
          </a:prstGeom>
          <a:noFill/>
        </p:spPr>
      </p:pic>
      <p:pic>
        <p:nvPicPr>
          <p:cNvPr id="275" name="Picture 27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23900" y="5751576"/>
            <a:ext cx="1249680" cy="623316"/>
          </a:xfrm>
          <a:prstGeom prst="rect">
            <a:avLst/>
          </a:prstGeom>
          <a:noFill/>
        </p:spPr>
      </p:pic>
      <p:sp>
        <p:nvSpPr>
          <p:cNvPr id="276" name="Freeform 276"/>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AAF3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277" name="Picture 10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741152" y="669036"/>
            <a:ext cx="643127" cy="647700"/>
          </a:xfrm>
          <a:prstGeom prst="rect">
            <a:avLst/>
          </a:prstGeom>
          <a:noFill/>
        </p:spPr>
      </p:pic>
      <p:sp>
        <p:nvSpPr>
          <p:cNvPr id="278" name="Freeform 278"/>
          <p:cNvSpPr/>
          <p:nvPr/>
        </p:nvSpPr>
        <p:spPr>
          <a:xfrm>
            <a:off x="711708" y="1709929"/>
            <a:ext cx="1202436" cy="1181100"/>
          </a:xfrm>
          <a:custGeom>
            <a:avLst/>
            <a:gdLst/>
            <a:ahLst/>
            <a:cxnLst/>
            <a:rect l="0" t="0" r="0" b="0"/>
            <a:pathLst>
              <a:path w="1202436" h="1181100">
                <a:moveTo>
                  <a:pt x="509803" y="229235"/>
                </a:moveTo>
                <a:lnTo>
                  <a:pt x="1186942" y="229235"/>
                </a:lnTo>
                <a:cubicBezTo>
                  <a:pt x="1195959" y="229235"/>
                  <a:pt x="1202436" y="219963"/>
                  <a:pt x="1199134" y="211455"/>
                </a:cubicBezTo>
                <a:cubicBezTo>
                  <a:pt x="1194181" y="198881"/>
                  <a:pt x="1185799" y="183006"/>
                  <a:pt x="1171193" y="168401"/>
                </a:cubicBezTo>
                <a:cubicBezTo>
                  <a:pt x="1153668" y="150621"/>
                  <a:pt x="1134744" y="142112"/>
                  <a:pt x="1122806" y="138175"/>
                </a:cubicBezTo>
                <a:cubicBezTo>
                  <a:pt x="1119377" y="136906"/>
                  <a:pt x="1115694" y="136270"/>
                  <a:pt x="1112012" y="136270"/>
                </a:cubicBezTo>
                <a:lnTo>
                  <a:pt x="509803" y="136270"/>
                </a:lnTo>
                <a:lnTo>
                  <a:pt x="509803" y="51816"/>
                </a:lnTo>
                <a:cubicBezTo>
                  <a:pt x="503440" y="23113"/>
                  <a:pt x="479158" y="2286"/>
                  <a:pt x="451218" y="1269"/>
                </a:cubicBezTo>
                <a:cubicBezTo>
                  <a:pt x="421525" y="0"/>
                  <a:pt x="394500" y="21208"/>
                  <a:pt x="387680" y="51816"/>
                </a:cubicBezTo>
                <a:lnTo>
                  <a:pt x="387680" y="136270"/>
                </a:lnTo>
                <a:lnTo>
                  <a:pt x="255397" y="136270"/>
                </a:lnTo>
                <a:lnTo>
                  <a:pt x="255397" y="51816"/>
                </a:lnTo>
                <a:lnTo>
                  <a:pt x="0" y="51816"/>
                </a:lnTo>
                <a:lnTo>
                  <a:pt x="0" y="313817"/>
                </a:lnTo>
                <a:lnTo>
                  <a:pt x="255397" y="313817"/>
                </a:lnTo>
                <a:lnTo>
                  <a:pt x="255397" y="229235"/>
                </a:lnTo>
                <a:lnTo>
                  <a:pt x="387680" y="229235"/>
                </a:lnTo>
                <a:lnTo>
                  <a:pt x="387680" y="1004569"/>
                </a:lnTo>
                <a:lnTo>
                  <a:pt x="204355" y="1080007"/>
                </a:lnTo>
                <a:lnTo>
                  <a:pt x="204355" y="1181100"/>
                </a:lnTo>
                <a:lnTo>
                  <a:pt x="686308" y="1181100"/>
                </a:lnTo>
                <a:lnTo>
                  <a:pt x="686308" y="1080007"/>
                </a:lnTo>
                <a:lnTo>
                  <a:pt x="509803" y="1005205"/>
                </a:ln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79" name="Freeform 279"/>
          <p:cNvSpPr/>
          <p:nvPr/>
        </p:nvSpPr>
        <p:spPr>
          <a:xfrm>
            <a:off x="11026140" y="5558028"/>
            <a:ext cx="489203" cy="940309"/>
          </a:xfrm>
          <a:custGeom>
            <a:avLst/>
            <a:gdLst/>
            <a:ahLst/>
            <a:cxnLst/>
            <a:rect l="0" t="0" r="0" b="0"/>
            <a:pathLst>
              <a:path w="489203" h="940309">
                <a:moveTo>
                  <a:pt x="488695" y="328359"/>
                </a:moveTo>
                <a:lnTo>
                  <a:pt x="455167" y="380492"/>
                </a:lnTo>
                <a:lnTo>
                  <a:pt x="425195" y="427114"/>
                </a:lnTo>
                <a:lnTo>
                  <a:pt x="465328" y="465341"/>
                </a:lnTo>
                <a:lnTo>
                  <a:pt x="489203" y="488074"/>
                </a:lnTo>
                <a:lnTo>
                  <a:pt x="378205" y="662458"/>
                </a:lnTo>
                <a:lnTo>
                  <a:pt x="321310" y="751790"/>
                </a:lnTo>
                <a:lnTo>
                  <a:pt x="294766" y="793535"/>
                </a:lnTo>
                <a:lnTo>
                  <a:pt x="294131" y="794576"/>
                </a:lnTo>
                <a:lnTo>
                  <a:pt x="317245" y="820662"/>
                </a:lnTo>
                <a:lnTo>
                  <a:pt x="327787" y="832409"/>
                </a:lnTo>
                <a:lnTo>
                  <a:pt x="341503" y="847802"/>
                </a:lnTo>
                <a:lnTo>
                  <a:pt x="360679" y="869354"/>
                </a:lnTo>
                <a:lnTo>
                  <a:pt x="326770" y="940309"/>
                </a:lnTo>
                <a:lnTo>
                  <a:pt x="250190" y="940309"/>
                </a:lnTo>
                <a:lnTo>
                  <a:pt x="250190" y="847802"/>
                </a:lnTo>
                <a:lnTo>
                  <a:pt x="250190" y="820662"/>
                </a:lnTo>
                <a:lnTo>
                  <a:pt x="250190" y="793535"/>
                </a:lnTo>
                <a:lnTo>
                  <a:pt x="0" y="793535"/>
                </a:lnTo>
                <a:lnTo>
                  <a:pt x="351281" y="0"/>
                </a:lnTo>
                <a:close/>
                <a:moveTo>
                  <a:pt x="-10054527" y="1299972"/>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280" name="Picture 28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1331956" y="5623053"/>
            <a:ext cx="825500" cy="1234947"/>
          </a:xfrm>
          <a:prstGeom prst="rect">
            <a:avLst/>
          </a:prstGeom>
          <a:noFill/>
        </p:spPr>
      </p:pic>
      <p:pic>
        <p:nvPicPr>
          <p:cNvPr id="281" name="Picture 28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48780" y="5168832"/>
            <a:ext cx="1888489" cy="1693209"/>
          </a:xfrm>
          <a:prstGeom prst="rect">
            <a:avLst/>
          </a:prstGeom>
          <a:noFill/>
        </p:spPr>
      </p:pic>
      <p:pic>
        <p:nvPicPr>
          <p:cNvPr id="282" name="Picture 28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397224" y="6497016"/>
            <a:ext cx="375250" cy="373684"/>
          </a:xfrm>
          <a:prstGeom prst="rect">
            <a:avLst/>
          </a:prstGeom>
          <a:noFill/>
        </p:spPr>
      </p:pic>
      <p:sp>
        <p:nvSpPr>
          <p:cNvPr id="283" name="Freeform 283"/>
          <p:cNvSpPr/>
          <p:nvPr/>
        </p:nvSpPr>
        <p:spPr>
          <a:xfrm>
            <a:off x="396062" y="5990909"/>
            <a:ext cx="377580" cy="643249"/>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123947">
            <a:noFill/>
          </a:ln>
        </p:spPr>
        <p:style>
          <a:lnRef idx="2">
            <a:schemeClr val="accent1">
              <a:shade val="50000"/>
            </a:schemeClr>
          </a:lnRef>
          <a:fillRef idx="1">
            <a:schemeClr val="accent1"/>
          </a:fillRef>
          <a:effectRef idx="0">
            <a:schemeClr val="accent1"/>
          </a:effectRef>
          <a:fontRef idx="minor">
            <a:schemeClr val="lt1"/>
          </a:fontRef>
        </p:style>
      </p:sp>
      <p:sp>
        <p:nvSpPr>
          <p:cNvPr id="284" name="Freeform 284"/>
          <p:cNvSpPr/>
          <p:nvPr/>
        </p:nvSpPr>
        <p:spPr>
          <a:xfrm>
            <a:off x="190824" y="6350712"/>
            <a:ext cx="120541" cy="510608"/>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123947">
            <a:noFill/>
          </a:ln>
        </p:spPr>
        <p:style>
          <a:lnRef idx="2">
            <a:schemeClr val="accent1">
              <a:shade val="50000"/>
            </a:schemeClr>
          </a:lnRef>
          <a:fillRef idx="1">
            <a:schemeClr val="accent1"/>
          </a:fillRef>
          <a:effectRef idx="0">
            <a:schemeClr val="accent1"/>
          </a:effectRef>
          <a:fontRef idx="minor">
            <a:schemeClr val="lt1"/>
          </a:fontRef>
        </p:style>
      </p:sp>
      <p:sp>
        <p:nvSpPr>
          <p:cNvPr id="285" name="Freeform 285"/>
          <p:cNvSpPr/>
          <p:nvPr/>
        </p:nvSpPr>
        <p:spPr>
          <a:xfrm>
            <a:off x="62306" y="5844605"/>
            <a:ext cx="377580" cy="643249"/>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123947">
            <a:noFill/>
          </a:ln>
        </p:spPr>
        <p:style>
          <a:lnRef idx="2">
            <a:schemeClr val="accent1">
              <a:shade val="50000"/>
            </a:schemeClr>
          </a:lnRef>
          <a:fillRef idx="1">
            <a:schemeClr val="accent1"/>
          </a:fillRef>
          <a:effectRef idx="0">
            <a:schemeClr val="accent1"/>
          </a:effectRef>
          <a:fontRef idx="minor">
            <a:schemeClr val="lt1"/>
          </a:fontRef>
        </p:style>
      </p:sp>
      <p:sp>
        <p:nvSpPr>
          <p:cNvPr id="286" name="Freeform 286"/>
          <p:cNvSpPr/>
          <p:nvPr/>
        </p:nvSpPr>
        <p:spPr>
          <a:xfrm>
            <a:off x="3960876" y="4519168"/>
            <a:ext cx="941832" cy="2338832"/>
          </a:xfrm>
          <a:custGeom>
            <a:avLst/>
            <a:gdLst/>
            <a:ahLst/>
            <a:cxnLst/>
            <a:rect l="0" t="0" r="0" b="0"/>
            <a:pathLst>
              <a:path w="941832" h="2338832">
                <a:moveTo>
                  <a:pt x="0" y="254128"/>
                </a:moveTo>
                <a:lnTo>
                  <a:pt x="0" y="2338832"/>
                </a:lnTo>
                <a:lnTo>
                  <a:pt x="941832" y="2338832"/>
                </a:lnTo>
                <a:lnTo>
                  <a:pt x="941832" y="254128"/>
                </a:lnTo>
                <a:cubicBezTo>
                  <a:pt x="941832" y="0"/>
                  <a:pt x="0" y="0"/>
                  <a:pt x="0" y="254128"/>
                </a:cubicBezTo>
                <a:close/>
                <a:moveTo>
                  <a:pt x="-1876172" y="2338832"/>
                </a:moveTo>
                <a:moveTo>
                  <a:pt x="152781" y="2237144"/>
                </a:moveTo>
                <a:lnTo>
                  <a:pt x="76327" y="2237144"/>
                </a:lnTo>
                <a:lnTo>
                  <a:pt x="76327" y="2084604"/>
                </a:lnTo>
                <a:lnTo>
                  <a:pt x="152781" y="2084604"/>
                </a:lnTo>
                <a:close/>
                <a:moveTo>
                  <a:pt x="-3859188" y="2338832"/>
                </a:moveTo>
                <a:moveTo>
                  <a:pt x="152781" y="1957490"/>
                </a:moveTo>
                <a:lnTo>
                  <a:pt x="76327" y="1957490"/>
                </a:lnTo>
                <a:lnTo>
                  <a:pt x="76327" y="1830375"/>
                </a:lnTo>
                <a:lnTo>
                  <a:pt x="152781" y="1830375"/>
                </a:lnTo>
                <a:close/>
                <a:moveTo>
                  <a:pt x="-3579534" y="2338832"/>
                </a:moveTo>
                <a:moveTo>
                  <a:pt x="152781" y="1703261"/>
                </a:moveTo>
                <a:lnTo>
                  <a:pt x="76327" y="1703261"/>
                </a:lnTo>
                <a:lnTo>
                  <a:pt x="76327" y="1576147"/>
                </a:lnTo>
                <a:lnTo>
                  <a:pt x="152781" y="1576147"/>
                </a:lnTo>
                <a:close/>
                <a:moveTo>
                  <a:pt x="-3325305" y="2338832"/>
                </a:moveTo>
                <a:moveTo>
                  <a:pt x="152781" y="1449032"/>
                </a:moveTo>
                <a:lnTo>
                  <a:pt x="76327" y="1449032"/>
                </a:lnTo>
                <a:lnTo>
                  <a:pt x="76327" y="1321918"/>
                </a:lnTo>
                <a:lnTo>
                  <a:pt x="152781" y="1321918"/>
                </a:lnTo>
                <a:close/>
                <a:moveTo>
                  <a:pt x="-3071076" y="2338832"/>
                </a:moveTo>
                <a:moveTo>
                  <a:pt x="152781" y="1194816"/>
                </a:moveTo>
                <a:lnTo>
                  <a:pt x="76327" y="1194816"/>
                </a:lnTo>
                <a:lnTo>
                  <a:pt x="76327" y="1042290"/>
                </a:lnTo>
                <a:lnTo>
                  <a:pt x="152781" y="1042290"/>
                </a:lnTo>
                <a:close/>
                <a:moveTo>
                  <a:pt x="-2816860" y="2338832"/>
                </a:moveTo>
                <a:moveTo>
                  <a:pt x="152781" y="915163"/>
                </a:moveTo>
                <a:lnTo>
                  <a:pt x="76327" y="915163"/>
                </a:lnTo>
                <a:lnTo>
                  <a:pt x="76327" y="788035"/>
                </a:lnTo>
                <a:lnTo>
                  <a:pt x="152781" y="788035"/>
                </a:lnTo>
                <a:close/>
                <a:moveTo>
                  <a:pt x="-2537207" y="2338832"/>
                </a:moveTo>
                <a:moveTo>
                  <a:pt x="152781" y="660909"/>
                </a:moveTo>
                <a:lnTo>
                  <a:pt x="76327" y="660909"/>
                </a:lnTo>
                <a:lnTo>
                  <a:pt x="76327" y="533781"/>
                </a:lnTo>
                <a:lnTo>
                  <a:pt x="152781" y="533781"/>
                </a:lnTo>
                <a:close/>
                <a:moveTo>
                  <a:pt x="-2282953" y="2338832"/>
                </a:moveTo>
                <a:moveTo>
                  <a:pt x="152781" y="406655"/>
                </a:moveTo>
                <a:lnTo>
                  <a:pt x="76327" y="406655"/>
                </a:lnTo>
                <a:lnTo>
                  <a:pt x="76327" y="279655"/>
                </a:lnTo>
                <a:lnTo>
                  <a:pt x="152781" y="279655"/>
                </a:lnTo>
                <a:close/>
                <a:moveTo>
                  <a:pt x="-2028699" y="2338832"/>
                </a:moveTo>
                <a:moveTo>
                  <a:pt x="305434" y="2237144"/>
                </a:moveTo>
                <a:lnTo>
                  <a:pt x="203581" y="2237144"/>
                </a:lnTo>
                <a:lnTo>
                  <a:pt x="203581" y="2084604"/>
                </a:lnTo>
                <a:lnTo>
                  <a:pt x="305434" y="2084604"/>
                </a:lnTo>
                <a:close/>
                <a:moveTo>
                  <a:pt x="-3859188" y="2338832"/>
                </a:moveTo>
                <a:moveTo>
                  <a:pt x="305434" y="1957490"/>
                </a:moveTo>
                <a:lnTo>
                  <a:pt x="203581" y="1957490"/>
                </a:lnTo>
                <a:lnTo>
                  <a:pt x="203581" y="1830375"/>
                </a:lnTo>
                <a:lnTo>
                  <a:pt x="305434" y="1830375"/>
                </a:lnTo>
                <a:close/>
                <a:moveTo>
                  <a:pt x="-3579534" y="2338832"/>
                </a:moveTo>
                <a:moveTo>
                  <a:pt x="305434" y="1703261"/>
                </a:moveTo>
                <a:lnTo>
                  <a:pt x="203581" y="1703261"/>
                </a:lnTo>
                <a:lnTo>
                  <a:pt x="203581" y="1576147"/>
                </a:lnTo>
                <a:lnTo>
                  <a:pt x="305434" y="1576147"/>
                </a:lnTo>
                <a:close/>
                <a:moveTo>
                  <a:pt x="-3325305" y="2338832"/>
                </a:moveTo>
                <a:moveTo>
                  <a:pt x="305434" y="1449032"/>
                </a:moveTo>
                <a:lnTo>
                  <a:pt x="203581" y="1449032"/>
                </a:lnTo>
                <a:lnTo>
                  <a:pt x="203581" y="1321918"/>
                </a:lnTo>
                <a:lnTo>
                  <a:pt x="305434" y="1321918"/>
                </a:lnTo>
                <a:close/>
                <a:moveTo>
                  <a:pt x="-3071076" y="2338832"/>
                </a:moveTo>
                <a:moveTo>
                  <a:pt x="305434" y="1194816"/>
                </a:moveTo>
                <a:lnTo>
                  <a:pt x="203581" y="1194816"/>
                </a:lnTo>
                <a:lnTo>
                  <a:pt x="203581" y="1042290"/>
                </a:lnTo>
                <a:lnTo>
                  <a:pt x="305434" y="1042290"/>
                </a:lnTo>
                <a:close/>
                <a:moveTo>
                  <a:pt x="-2816860" y="2338832"/>
                </a:moveTo>
                <a:moveTo>
                  <a:pt x="305434" y="915163"/>
                </a:moveTo>
                <a:lnTo>
                  <a:pt x="203581" y="915163"/>
                </a:lnTo>
                <a:lnTo>
                  <a:pt x="203581" y="788035"/>
                </a:lnTo>
                <a:lnTo>
                  <a:pt x="305434" y="788035"/>
                </a:lnTo>
                <a:close/>
                <a:moveTo>
                  <a:pt x="-2537207" y="2338832"/>
                </a:moveTo>
                <a:moveTo>
                  <a:pt x="305434" y="660909"/>
                </a:moveTo>
                <a:lnTo>
                  <a:pt x="203581" y="660909"/>
                </a:lnTo>
                <a:lnTo>
                  <a:pt x="203581" y="533781"/>
                </a:lnTo>
                <a:lnTo>
                  <a:pt x="305434" y="533781"/>
                </a:lnTo>
                <a:close/>
                <a:moveTo>
                  <a:pt x="-2282953" y="2338832"/>
                </a:moveTo>
                <a:moveTo>
                  <a:pt x="305434" y="406655"/>
                </a:moveTo>
                <a:lnTo>
                  <a:pt x="203581" y="406655"/>
                </a:lnTo>
                <a:lnTo>
                  <a:pt x="203581" y="279655"/>
                </a:lnTo>
                <a:lnTo>
                  <a:pt x="305434" y="279655"/>
                </a:lnTo>
                <a:close/>
                <a:moveTo>
                  <a:pt x="-2028699" y="2338832"/>
                </a:moveTo>
                <a:moveTo>
                  <a:pt x="432689" y="2237144"/>
                </a:moveTo>
                <a:lnTo>
                  <a:pt x="356362" y="2237144"/>
                </a:lnTo>
                <a:lnTo>
                  <a:pt x="356362" y="2084604"/>
                </a:lnTo>
                <a:lnTo>
                  <a:pt x="432689" y="2084604"/>
                </a:lnTo>
                <a:close/>
                <a:moveTo>
                  <a:pt x="-3859188" y="2338832"/>
                </a:moveTo>
                <a:moveTo>
                  <a:pt x="432689" y="1957490"/>
                </a:moveTo>
                <a:lnTo>
                  <a:pt x="356362" y="1957490"/>
                </a:lnTo>
                <a:lnTo>
                  <a:pt x="356362" y="1830375"/>
                </a:lnTo>
                <a:lnTo>
                  <a:pt x="432689" y="1830375"/>
                </a:lnTo>
                <a:close/>
                <a:moveTo>
                  <a:pt x="-3579534" y="2338832"/>
                </a:moveTo>
                <a:moveTo>
                  <a:pt x="432689" y="1703261"/>
                </a:moveTo>
                <a:lnTo>
                  <a:pt x="356362" y="1703261"/>
                </a:lnTo>
                <a:lnTo>
                  <a:pt x="356362" y="1576147"/>
                </a:lnTo>
                <a:lnTo>
                  <a:pt x="432689" y="1576147"/>
                </a:lnTo>
                <a:close/>
                <a:moveTo>
                  <a:pt x="-3325305" y="2338832"/>
                </a:moveTo>
                <a:moveTo>
                  <a:pt x="432689" y="1449032"/>
                </a:moveTo>
                <a:lnTo>
                  <a:pt x="356362" y="1449032"/>
                </a:lnTo>
                <a:lnTo>
                  <a:pt x="356362" y="1321918"/>
                </a:lnTo>
                <a:lnTo>
                  <a:pt x="432689" y="1321918"/>
                </a:lnTo>
                <a:close/>
                <a:moveTo>
                  <a:pt x="-3071076" y="2338832"/>
                </a:moveTo>
                <a:moveTo>
                  <a:pt x="432689" y="1194816"/>
                </a:moveTo>
                <a:lnTo>
                  <a:pt x="356362" y="1194816"/>
                </a:lnTo>
                <a:lnTo>
                  <a:pt x="356362" y="1042290"/>
                </a:lnTo>
                <a:lnTo>
                  <a:pt x="432689" y="1042290"/>
                </a:lnTo>
                <a:close/>
                <a:moveTo>
                  <a:pt x="-2816860" y="2338832"/>
                </a:moveTo>
                <a:moveTo>
                  <a:pt x="432689" y="915163"/>
                </a:moveTo>
                <a:lnTo>
                  <a:pt x="356362" y="915163"/>
                </a:lnTo>
                <a:lnTo>
                  <a:pt x="356362" y="788035"/>
                </a:lnTo>
                <a:lnTo>
                  <a:pt x="432689" y="788035"/>
                </a:lnTo>
                <a:close/>
                <a:moveTo>
                  <a:pt x="-2537207" y="2338832"/>
                </a:moveTo>
                <a:moveTo>
                  <a:pt x="432689" y="660909"/>
                </a:moveTo>
                <a:lnTo>
                  <a:pt x="356362" y="660909"/>
                </a:lnTo>
                <a:lnTo>
                  <a:pt x="356362" y="533781"/>
                </a:lnTo>
                <a:lnTo>
                  <a:pt x="432689" y="533781"/>
                </a:lnTo>
                <a:close/>
                <a:moveTo>
                  <a:pt x="-2282953" y="2338832"/>
                </a:moveTo>
                <a:moveTo>
                  <a:pt x="432689" y="406655"/>
                </a:moveTo>
                <a:lnTo>
                  <a:pt x="356362" y="406655"/>
                </a:lnTo>
                <a:lnTo>
                  <a:pt x="356362" y="279655"/>
                </a:lnTo>
                <a:lnTo>
                  <a:pt x="432689" y="279655"/>
                </a:lnTo>
                <a:close/>
                <a:moveTo>
                  <a:pt x="-2028699" y="2338832"/>
                </a:moveTo>
                <a:moveTo>
                  <a:pt x="585470" y="2237144"/>
                </a:moveTo>
                <a:lnTo>
                  <a:pt x="509143" y="2237144"/>
                </a:lnTo>
                <a:lnTo>
                  <a:pt x="509143" y="2084604"/>
                </a:lnTo>
                <a:lnTo>
                  <a:pt x="585470" y="2084604"/>
                </a:lnTo>
                <a:close/>
                <a:moveTo>
                  <a:pt x="-3859188" y="2338832"/>
                </a:moveTo>
                <a:moveTo>
                  <a:pt x="585470" y="1957490"/>
                </a:moveTo>
                <a:lnTo>
                  <a:pt x="509143" y="1957490"/>
                </a:lnTo>
                <a:lnTo>
                  <a:pt x="509143" y="1830375"/>
                </a:lnTo>
                <a:lnTo>
                  <a:pt x="585470" y="1830375"/>
                </a:lnTo>
                <a:close/>
                <a:moveTo>
                  <a:pt x="-3579534" y="2338832"/>
                </a:moveTo>
                <a:moveTo>
                  <a:pt x="585470" y="1703261"/>
                </a:moveTo>
                <a:lnTo>
                  <a:pt x="509143" y="1703261"/>
                </a:lnTo>
                <a:lnTo>
                  <a:pt x="509143" y="1576147"/>
                </a:lnTo>
                <a:lnTo>
                  <a:pt x="585470" y="1576147"/>
                </a:lnTo>
                <a:close/>
                <a:moveTo>
                  <a:pt x="-3325305" y="2338832"/>
                </a:moveTo>
                <a:moveTo>
                  <a:pt x="585470" y="1449032"/>
                </a:moveTo>
                <a:lnTo>
                  <a:pt x="509143" y="1449032"/>
                </a:lnTo>
                <a:lnTo>
                  <a:pt x="509143" y="1321918"/>
                </a:lnTo>
                <a:lnTo>
                  <a:pt x="585470" y="1321918"/>
                </a:lnTo>
                <a:close/>
                <a:moveTo>
                  <a:pt x="-3071076" y="2338832"/>
                </a:moveTo>
                <a:moveTo>
                  <a:pt x="585470" y="1194816"/>
                </a:moveTo>
                <a:lnTo>
                  <a:pt x="509143" y="1194816"/>
                </a:lnTo>
                <a:lnTo>
                  <a:pt x="509143" y="1042290"/>
                </a:lnTo>
                <a:lnTo>
                  <a:pt x="585470" y="1042290"/>
                </a:lnTo>
                <a:close/>
                <a:moveTo>
                  <a:pt x="-2816860" y="2338832"/>
                </a:moveTo>
                <a:moveTo>
                  <a:pt x="585470" y="915163"/>
                </a:moveTo>
                <a:lnTo>
                  <a:pt x="509143" y="915163"/>
                </a:lnTo>
                <a:lnTo>
                  <a:pt x="509143" y="788035"/>
                </a:lnTo>
                <a:lnTo>
                  <a:pt x="585470" y="788035"/>
                </a:lnTo>
                <a:close/>
                <a:moveTo>
                  <a:pt x="-2537207" y="2338832"/>
                </a:moveTo>
                <a:moveTo>
                  <a:pt x="585470" y="660909"/>
                </a:moveTo>
                <a:lnTo>
                  <a:pt x="509143" y="660909"/>
                </a:lnTo>
                <a:lnTo>
                  <a:pt x="509143" y="533781"/>
                </a:lnTo>
                <a:lnTo>
                  <a:pt x="585470" y="533781"/>
                </a:lnTo>
                <a:close/>
                <a:moveTo>
                  <a:pt x="-2282953" y="2338832"/>
                </a:moveTo>
                <a:moveTo>
                  <a:pt x="585470" y="406655"/>
                </a:moveTo>
                <a:lnTo>
                  <a:pt x="509143" y="406655"/>
                </a:lnTo>
                <a:lnTo>
                  <a:pt x="509143" y="279655"/>
                </a:lnTo>
                <a:lnTo>
                  <a:pt x="585470" y="279655"/>
                </a:lnTo>
                <a:close/>
                <a:moveTo>
                  <a:pt x="-2028699" y="2338832"/>
                </a:moveTo>
                <a:moveTo>
                  <a:pt x="738251" y="2237144"/>
                </a:moveTo>
                <a:lnTo>
                  <a:pt x="636396" y="2237144"/>
                </a:lnTo>
                <a:lnTo>
                  <a:pt x="636396" y="2084604"/>
                </a:lnTo>
                <a:lnTo>
                  <a:pt x="738251" y="2084604"/>
                </a:lnTo>
                <a:close/>
                <a:moveTo>
                  <a:pt x="-3859188" y="2338832"/>
                </a:moveTo>
                <a:moveTo>
                  <a:pt x="738251" y="1957490"/>
                </a:moveTo>
                <a:lnTo>
                  <a:pt x="636396" y="1957490"/>
                </a:lnTo>
                <a:lnTo>
                  <a:pt x="636396" y="1830375"/>
                </a:lnTo>
                <a:lnTo>
                  <a:pt x="738251" y="1830375"/>
                </a:lnTo>
                <a:close/>
                <a:moveTo>
                  <a:pt x="-3579534" y="2338832"/>
                </a:moveTo>
                <a:moveTo>
                  <a:pt x="738251" y="1703261"/>
                </a:moveTo>
                <a:lnTo>
                  <a:pt x="636396" y="1703261"/>
                </a:lnTo>
                <a:lnTo>
                  <a:pt x="636396" y="1576147"/>
                </a:lnTo>
                <a:lnTo>
                  <a:pt x="738251" y="1576147"/>
                </a:lnTo>
                <a:close/>
                <a:moveTo>
                  <a:pt x="-3325305" y="2338832"/>
                </a:moveTo>
                <a:moveTo>
                  <a:pt x="738251" y="1449032"/>
                </a:moveTo>
                <a:lnTo>
                  <a:pt x="636396" y="1449032"/>
                </a:lnTo>
                <a:lnTo>
                  <a:pt x="636396" y="1321918"/>
                </a:lnTo>
                <a:lnTo>
                  <a:pt x="738251" y="1321918"/>
                </a:lnTo>
                <a:close/>
                <a:moveTo>
                  <a:pt x="-3071076" y="2338832"/>
                </a:moveTo>
                <a:moveTo>
                  <a:pt x="738251" y="1194816"/>
                </a:moveTo>
                <a:lnTo>
                  <a:pt x="636396" y="1194816"/>
                </a:lnTo>
                <a:lnTo>
                  <a:pt x="636396" y="1042290"/>
                </a:lnTo>
                <a:lnTo>
                  <a:pt x="738251" y="1042290"/>
                </a:lnTo>
                <a:close/>
                <a:moveTo>
                  <a:pt x="-2816860" y="2338832"/>
                </a:moveTo>
                <a:moveTo>
                  <a:pt x="738251" y="915163"/>
                </a:moveTo>
                <a:lnTo>
                  <a:pt x="636396" y="915163"/>
                </a:lnTo>
                <a:lnTo>
                  <a:pt x="636396" y="788035"/>
                </a:lnTo>
                <a:lnTo>
                  <a:pt x="738251" y="788035"/>
                </a:lnTo>
                <a:close/>
                <a:moveTo>
                  <a:pt x="-2537207" y="2338832"/>
                </a:moveTo>
                <a:moveTo>
                  <a:pt x="738251" y="660909"/>
                </a:moveTo>
                <a:lnTo>
                  <a:pt x="636396" y="660909"/>
                </a:lnTo>
                <a:lnTo>
                  <a:pt x="636396" y="533781"/>
                </a:lnTo>
                <a:lnTo>
                  <a:pt x="738251" y="533781"/>
                </a:lnTo>
                <a:close/>
                <a:moveTo>
                  <a:pt x="-2282953" y="2338832"/>
                </a:moveTo>
                <a:moveTo>
                  <a:pt x="738251" y="406655"/>
                </a:moveTo>
                <a:lnTo>
                  <a:pt x="636396" y="406655"/>
                </a:lnTo>
                <a:lnTo>
                  <a:pt x="636396" y="279655"/>
                </a:lnTo>
                <a:lnTo>
                  <a:pt x="738251" y="279655"/>
                </a:lnTo>
                <a:close/>
                <a:moveTo>
                  <a:pt x="-2028699" y="2338832"/>
                </a:moveTo>
                <a:moveTo>
                  <a:pt x="865504" y="2237144"/>
                </a:moveTo>
                <a:lnTo>
                  <a:pt x="789051" y="2237144"/>
                </a:lnTo>
                <a:lnTo>
                  <a:pt x="789051" y="2084604"/>
                </a:lnTo>
                <a:lnTo>
                  <a:pt x="865504" y="2084604"/>
                </a:lnTo>
                <a:close/>
                <a:moveTo>
                  <a:pt x="-3859188" y="2338832"/>
                </a:moveTo>
                <a:moveTo>
                  <a:pt x="865504" y="1957490"/>
                </a:moveTo>
                <a:lnTo>
                  <a:pt x="789051" y="1957490"/>
                </a:lnTo>
                <a:lnTo>
                  <a:pt x="789051" y="1830375"/>
                </a:lnTo>
                <a:lnTo>
                  <a:pt x="865504" y="1830375"/>
                </a:lnTo>
                <a:close/>
                <a:moveTo>
                  <a:pt x="-3579534" y="2338832"/>
                </a:moveTo>
                <a:moveTo>
                  <a:pt x="865504" y="1703261"/>
                </a:moveTo>
                <a:lnTo>
                  <a:pt x="789051" y="1703261"/>
                </a:lnTo>
                <a:lnTo>
                  <a:pt x="789051" y="1576147"/>
                </a:lnTo>
                <a:lnTo>
                  <a:pt x="865504" y="1576147"/>
                </a:lnTo>
                <a:close/>
                <a:moveTo>
                  <a:pt x="-3325305" y="2338832"/>
                </a:moveTo>
                <a:moveTo>
                  <a:pt x="865504" y="1449032"/>
                </a:moveTo>
                <a:lnTo>
                  <a:pt x="789051" y="1449032"/>
                </a:lnTo>
                <a:lnTo>
                  <a:pt x="789051" y="1321918"/>
                </a:lnTo>
                <a:lnTo>
                  <a:pt x="865504" y="1321918"/>
                </a:lnTo>
                <a:close/>
                <a:moveTo>
                  <a:pt x="-3071076" y="2338832"/>
                </a:moveTo>
                <a:moveTo>
                  <a:pt x="865504" y="1194816"/>
                </a:moveTo>
                <a:lnTo>
                  <a:pt x="789051" y="1194816"/>
                </a:lnTo>
                <a:lnTo>
                  <a:pt x="789051" y="1042290"/>
                </a:lnTo>
                <a:lnTo>
                  <a:pt x="865504" y="1042290"/>
                </a:lnTo>
                <a:close/>
                <a:moveTo>
                  <a:pt x="-2816860" y="2338832"/>
                </a:moveTo>
                <a:moveTo>
                  <a:pt x="865504" y="915163"/>
                </a:moveTo>
                <a:lnTo>
                  <a:pt x="789051" y="915163"/>
                </a:lnTo>
                <a:lnTo>
                  <a:pt x="789051" y="788035"/>
                </a:lnTo>
                <a:lnTo>
                  <a:pt x="865504" y="788035"/>
                </a:lnTo>
                <a:close/>
                <a:moveTo>
                  <a:pt x="-2537207" y="2338832"/>
                </a:moveTo>
                <a:moveTo>
                  <a:pt x="865504" y="660909"/>
                </a:moveTo>
                <a:lnTo>
                  <a:pt x="789051" y="660909"/>
                </a:lnTo>
                <a:lnTo>
                  <a:pt x="789051" y="533781"/>
                </a:lnTo>
                <a:lnTo>
                  <a:pt x="865504" y="533781"/>
                </a:lnTo>
                <a:close/>
                <a:moveTo>
                  <a:pt x="-2282953" y="2338832"/>
                </a:moveTo>
                <a:moveTo>
                  <a:pt x="865504" y="406655"/>
                </a:moveTo>
                <a:lnTo>
                  <a:pt x="789051" y="406655"/>
                </a:lnTo>
                <a:lnTo>
                  <a:pt x="789051" y="279655"/>
                </a:lnTo>
                <a:lnTo>
                  <a:pt x="865504" y="279655"/>
                </a:lnTo>
                <a:close/>
                <a:moveTo>
                  <a:pt x="-2028699" y="2338832"/>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87" name="Freeform 287"/>
          <p:cNvSpPr/>
          <p:nvPr/>
        </p:nvSpPr>
        <p:spPr>
          <a:xfrm>
            <a:off x="5241461" y="6003266"/>
            <a:ext cx="440244" cy="587471"/>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124241">
            <a:noFill/>
          </a:ln>
        </p:spPr>
        <p:style>
          <a:lnRef idx="2">
            <a:schemeClr val="accent1">
              <a:shade val="50000"/>
            </a:schemeClr>
          </a:lnRef>
          <a:fillRef idx="1">
            <a:schemeClr val="accent1"/>
          </a:fillRef>
          <a:effectRef idx="0">
            <a:schemeClr val="accent1"/>
          </a:effectRef>
          <a:fontRef idx="minor">
            <a:schemeClr val="lt1"/>
          </a:fontRef>
        </p:style>
      </p:sp>
      <p:sp>
        <p:nvSpPr>
          <p:cNvPr id="288" name="Freeform 288"/>
          <p:cNvSpPr/>
          <p:nvPr/>
        </p:nvSpPr>
        <p:spPr>
          <a:xfrm>
            <a:off x="5410795" y="6510676"/>
            <a:ext cx="63460" cy="328816"/>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124241">
            <a:noFill/>
          </a:ln>
        </p:spPr>
        <p:style>
          <a:lnRef idx="2">
            <a:schemeClr val="accent1">
              <a:shade val="50000"/>
            </a:schemeClr>
          </a:lnRef>
          <a:fillRef idx="1">
            <a:schemeClr val="accent1"/>
          </a:fillRef>
          <a:effectRef idx="0">
            <a:schemeClr val="accent1"/>
          </a:effectRef>
          <a:fontRef idx="minor">
            <a:schemeClr val="lt1"/>
          </a:fontRef>
        </p:style>
      </p:sp>
      <p:sp>
        <p:nvSpPr>
          <p:cNvPr id="289" name="Freeform 289"/>
          <p:cNvSpPr/>
          <p:nvPr/>
        </p:nvSpPr>
        <p:spPr>
          <a:xfrm>
            <a:off x="5610049" y="5664836"/>
            <a:ext cx="751597" cy="1003030"/>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212108">
            <a:noFill/>
          </a:ln>
        </p:spPr>
        <p:style>
          <a:lnRef idx="2">
            <a:schemeClr val="accent1">
              <a:shade val="50000"/>
            </a:schemeClr>
          </a:lnRef>
          <a:fillRef idx="1">
            <a:schemeClr val="accent1"/>
          </a:fillRef>
          <a:effectRef idx="0">
            <a:schemeClr val="accent1"/>
          </a:effectRef>
          <a:fontRef idx="minor">
            <a:schemeClr val="lt1"/>
          </a:fontRef>
        </p:style>
      </p:sp>
      <p:pic>
        <p:nvPicPr>
          <p:cNvPr id="290" name="Picture 29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5597413" y="6531171"/>
            <a:ext cx="725942" cy="339529"/>
          </a:xfrm>
          <a:prstGeom prst="rect">
            <a:avLst/>
          </a:prstGeom>
          <a:noFill/>
        </p:spPr>
      </p:pic>
      <p:pic>
        <p:nvPicPr>
          <p:cNvPr id="291" name="Picture 29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3080448" y="6126944"/>
            <a:ext cx="681722" cy="703434"/>
          </a:xfrm>
          <a:prstGeom prst="rect">
            <a:avLst/>
          </a:prstGeom>
          <a:noFill/>
        </p:spPr>
      </p:pic>
      <p:pic>
        <p:nvPicPr>
          <p:cNvPr id="292" name="Picture 29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6612128" y="5591043"/>
            <a:ext cx="1300992" cy="1266957"/>
          </a:xfrm>
          <a:prstGeom prst="rect">
            <a:avLst/>
          </a:prstGeom>
          <a:noFill/>
        </p:spPr>
      </p:pic>
      <p:sp>
        <p:nvSpPr>
          <p:cNvPr id="293" name="Freeform 293"/>
          <p:cNvSpPr/>
          <p:nvPr/>
        </p:nvSpPr>
        <p:spPr>
          <a:xfrm>
            <a:off x="7545323" y="6099048"/>
            <a:ext cx="62484" cy="62484"/>
          </a:xfrm>
          <a:custGeom>
            <a:avLst/>
            <a:gdLst/>
            <a:ahLst/>
            <a:cxnLst/>
            <a:rect l="0" t="0" r="0" b="0"/>
            <a:pathLst>
              <a:path w="62484" h="62484">
                <a:moveTo>
                  <a:pt x="0" y="62484"/>
                </a:moveTo>
                <a:lnTo>
                  <a:pt x="62484" y="62484"/>
                </a:lnTo>
                <a:lnTo>
                  <a:pt x="62484" y="0"/>
                </a:lnTo>
                <a:lnTo>
                  <a:pt x="0" y="0"/>
                </a:lnTo>
                <a:lnTo>
                  <a:pt x="0" y="62484"/>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294" name="Picture 29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8399094" y="5873271"/>
            <a:ext cx="746691" cy="855164"/>
          </a:xfrm>
          <a:prstGeom prst="rect">
            <a:avLst/>
          </a:prstGeom>
          <a:noFill/>
        </p:spPr>
      </p:pic>
      <p:sp>
        <p:nvSpPr>
          <p:cNvPr id="295" name="Freeform 295"/>
          <p:cNvSpPr/>
          <p:nvPr/>
        </p:nvSpPr>
        <p:spPr>
          <a:xfrm>
            <a:off x="8458789" y="6755564"/>
            <a:ext cx="123962" cy="61843"/>
          </a:xfrm>
          <a:custGeom>
            <a:avLst/>
            <a:gdLst/>
            <a:ahLst/>
            <a:cxnLst/>
            <a:rect l="0" t="0" r="0" b="0"/>
            <a:pathLst>
              <a:path w="225806" h="112649">
                <a:moveTo>
                  <a:pt x="19749" y="112649"/>
                </a:moveTo>
                <a:lnTo>
                  <a:pt x="206540" y="112649"/>
                </a:lnTo>
                <a:cubicBezTo>
                  <a:pt x="217501" y="112649"/>
                  <a:pt x="225806" y="104369"/>
                  <a:pt x="225806" y="93396"/>
                </a:cubicBezTo>
                <a:lnTo>
                  <a:pt x="225806" y="0"/>
                </a:lnTo>
                <a:lnTo>
                  <a:pt x="0" y="0"/>
                </a:lnTo>
                <a:lnTo>
                  <a:pt x="0" y="93396"/>
                </a:lnTo>
                <a:cubicBezTo>
                  <a:pt x="0" y="104115"/>
                  <a:pt x="9030" y="112649"/>
                  <a:pt x="19749" y="112649"/>
                </a:cubicBezTo>
                <a:close/>
                <a:moveTo>
                  <a:pt x="-290804" y="472516"/>
                </a:moveTo>
              </a:path>
            </a:pathLst>
          </a:custGeom>
          <a:solidFill>
            <a:srgbClr val="FFFFFF">
              <a:alpha val="100000"/>
            </a:srgbClr>
          </a:solidFill>
          <a:ln w="6972">
            <a:noFill/>
          </a:ln>
        </p:spPr>
        <p:style>
          <a:lnRef idx="2">
            <a:schemeClr val="accent1">
              <a:shade val="50000"/>
            </a:schemeClr>
          </a:lnRef>
          <a:fillRef idx="1">
            <a:schemeClr val="accent1"/>
          </a:fillRef>
          <a:effectRef idx="0">
            <a:schemeClr val="accent1"/>
          </a:effectRef>
          <a:fontRef idx="minor">
            <a:schemeClr val="lt1"/>
          </a:fontRef>
        </p:style>
      </p:sp>
      <p:sp>
        <p:nvSpPr>
          <p:cNvPr id="296" name="Freeform 296"/>
          <p:cNvSpPr/>
          <p:nvPr/>
        </p:nvSpPr>
        <p:spPr>
          <a:xfrm>
            <a:off x="8962142" y="6755564"/>
            <a:ext cx="123962" cy="61843"/>
          </a:xfrm>
          <a:custGeom>
            <a:avLst/>
            <a:gdLst/>
            <a:ahLst/>
            <a:cxnLst/>
            <a:rect l="0" t="0" r="0" b="0"/>
            <a:pathLst>
              <a:path w="225806" h="112649">
                <a:moveTo>
                  <a:pt x="19177" y="112649"/>
                </a:moveTo>
                <a:lnTo>
                  <a:pt x="205993" y="112649"/>
                </a:lnTo>
                <a:cubicBezTo>
                  <a:pt x="216915" y="112649"/>
                  <a:pt x="225806" y="104369"/>
                  <a:pt x="225806" y="93396"/>
                </a:cubicBezTo>
                <a:lnTo>
                  <a:pt x="225806" y="0"/>
                </a:lnTo>
                <a:lnTo>
                  <a:pt x="0" y="0"/>
                </a:lnTo>
                <a:lnTo>
                  <a:pt x="0" y="93396"/>
                </a:lnTo>
                <a:cubicBezTo>
                  <a:pt x="0" y="104115"/>
                  <a:pt x="8255" y="112649"/>
                  <a:pt x="19177" y="112649"/>
                </a:cubicBezTo>
                <a:close/>
                <a:moveTo>
                  <a:pt x="-1207694" y="472516"/>
                </a:moveTo>
              </a:path>
            </a:pathLst>
          </a:custGeom>
          <a:solidFill>
            <a:srgbClr val="FFFFFF">
              <a:alpha val="100000"/>
            </a:srgbClr>
          </a:solidFill>
          <a:ln w="6972">
            <a:noFill/>
          </a:ln>
        </p:spPr>
        <p:style>
          <a:lnRef idx="2">
            <a:schemeClr val="accent1">
              <a:shade val="50000"/>
            </a:schemeClr>
          </a:lnRef>
          <a:fillRef idx="1">
            <a:schemeClr val="accent1"/>
          </a:fillRef>
          <a:effectRef idx="0">
            <a:schemeClr val="accent1"/>
          </a:effectRef>
          <a:fontRef idx="minor">
            <a:schemeClr val="lt1"/>
          </a:fontRef>
        </p:style>
      </p:sp>
      <p:sp>
        <p:nvSpPr>
          <p:cNvPr id="297" name="Freeform 297"/>
          <p:cNvSpPr/>
          <p:nvPr/>
        </p:nvSpPr>
        <p:spPr>
          <a:xfrm>
            <a:off x="8236039" y="5968860"/>
            <a:ext cx="135871" cy="292344"/>
          </a:xfrm>
          <a:custGeom>
            <a:avLst/>
            <a:gdLst/>
            <a:ahLst/>
            <a:cxnLst/>
            <a:rect l="0" t="0" r="0" b="0"/>
            <a:pathLst>
              <a:path w="247498" h="532510">
                <a:moveTo>
                  <a:pt x="44387" y="532510"/>
                </a:moveTo>
                <a:lnTo>
                  <a:pt x="127775" y="532510"/>
                </a:lnTo>
                <a:cubicBezTo>
                  <a:pt x="152400" y="532510"/>
                  <a:pt x="172149" y="512571"/>
                  <a:pt x="172149" y="488188"/>
                </a:cubicBezTo>
                <a:lnTo>
                  <a:pt x="172149" y="250952"/>
                </a:lnTo>
                <a:cubicBezTo>
                  <a:pt x="172149" y="226313"/>
                  <a:pt x="152159" y="206502"/>
                  <a:pt x="127775" y="206502"/>
                </a:cubicBezTo>
                <a:lnTo>
                  <a:pt x="110706" y="206502"/>
                </a:lnTo>
                <a:cubicBezTo>
                  <a:pt x="110706" y="127000"/>
                  <a:pt x="170447" y="60197"/>
                  <a:pt x="247498" y="50546"/>
                </a:cubicBezTo>
                <a:lnTo>
                  <a:pt x="247498" y="0"/>
                </a:lnTo>
                <a:cubicBezTo>
                  <a:pt x="143142" y="11049"/>
                  <a:pt x="61214" y="99313"/>
                  <a:pt x="61214" y="206502"/>
                </a:cubicBezTo>
                <a:lnTo>
                  <a:pt x="44374" y="206502"/>
                </a:lnTo>
                <a:cubicBezTo>
                  <a:pt x="19749" y="206502"/>
                  <a:pt x="0" y="226568"/>
                  <a:pt x="0" y="250952"/>
                </a:cubicBezTo>
                <a:lnTo>
                  <a:pt x="0" y="488188"/>
                </a:lnTo>
                <a:cubicBezTo>
                  <a:pt x="0" y="512571"/>
                  <a:pt x="19990" y="532510"/>
                  <a:pt x="44374" y="532510"/>
                </a:cubicBezTo>
                <a:close/>
                <a:moveTo>
                  <a:pt x="1128078" y="1905507"/>
                </a:moveTo>
              </a:path>
            </a:pathLst>
          </a:custGeom>
          <a:solidFill>
            <a:srgbClr val="FFFFFF">
              <a:alpha val="100000"/>
            </a:srgbClr>
          </a:solidFill>
          <a:ln w="6972">
            <a:noFill/>
          </a:ln>
        </p:spPr>
        <p:style>
          <a:lnRef idx="2">
            <a:schemeClr val="accent1">
              <a:shade val="50000"/>
            </a:schemeClr>
          </a:lnRef>
          <a:fillRef idx="1">
            <a:schemeClr val="accent1"/>
          </a:fillRef>
          <a:effectRef idx="0">
            <a:schemeClr val="accent1"/>
          </a:effectRef>
          <a:fontRef idx="minor">
            <a:schemeClr val="lt1"/>
          </a:fontRef>
        </p:style>
      </p:sp>
      <p:sp>
        <p:nvSpPr>
          <p:cNvPr id="298" name="Freeform 298"/>
          <p:cNvSpPr/>
          <p:nvPr/>
        </p:nvSpPr>
        <p:spPr>
          <a:xfrm>
            <a:off x="9172977" y="5968999"/>
            <a:ext cx="134002" cy="292136"/>
          </a:xfrm>
          <a:custGeom>
            <a:avLst/>
            <a:gdLst/>
            <a:ahLst/>
            <a:cxnLst/>
            <a:rect l="0" t="0" r="0" b="0"/>
            <a:pathLst>
              <a:path w="244094" h="532130">
                <a:moveTo>
                  <a:pt x="199771" y="206122"/>
                </a:moveTo>
                <a:lnTo>
                  <a:pt x="182881" y="206122"/>
                </a:lnTo>
                <a:cubicBezTo>
                  <a:pt x="182881" y="100203"/>
                  <a:pt x="102871" y="12193"/>
                  <a:pt x="0" y="0"/>
                </a:cubicBezTo>
                <a:lnTo>
                  <a:pt x="0" y="50547"/>
                </a:lnTo>
                <a:cubicBezTo>
                  <a:pt x="75565" y="61977"/>
                  <a:pt x="133350" y="127509"/>
                  <a:pt x="133350" y="205994"/>
                </a:cubicBezTo>
                <a:lnTo>
                  <a:pt x="116333" y="205994"/>
                </a:lnTo>
                <a:cubicBezTo>
                  <a:pt x="91694" y="205994"/>
                  <a:pt x="72009" y="226060"/>
                  <a:pt x="72009" y="250444"/>
                </a:cubicBezTo>
                <a:lnTo>
                  <a:pt x="72009" y="487680"/>
                </a:lnTo>
                <a:cubicBezTo>
                  <a:pt x="72009" y="512318"/>
                  <a:pt x="91949" y="532130"/>
                  <a:pt x="116333" y="532130"/>
                </a:cubicBezTo>
                <a:lnTo>
                  <a:pt x="199771" y="532130"/>
                </a:lnTo>
                <a:cubicBezTo>
                  <a:pt x="224409" y="532130"/>
                  <a:pt x="244094" y="512065"/>
                  <a:pt x="244094" y="487680"/>
                </a:cubicBezTo>
                <a:lnTo>
                  <a:pt x="244094" y="250444"/>
                </a:lnTo>
                <a:cubicBezTo>
                  <a:pt x="244094" y="226060"/>
                  <a:pt x="224156" y="205994"/>
                  <a:pt x="199771" y="205994"/>
                </a:cubicBezTo>
                <a:close/>
                <a:moveTo>
                  <a:pt x="-252476" y="1905254"/>
                </a:moveTo>
              </a:path>
            </a:pathLst>
          </a:custGeom>
          <a:solidFill>
            <a:srgbClr val="FFFFFF">
              <a:alpha val="100000"/>
            </a:srgbClr>
          </a:solidFill>
          <a:ln w="6972">
            <a:noFill/>
          </a:ln>
        </p:spPr>
        <p:style>
          <a:lnRef idx="2">
            <a:schemeClr val="accent1">
              <a:shade val="50000"/>
            </a:schemeClr>
          </a:lnRef>
          <a:fillRef idx="1">
            <a:schemeClr val="accent1"/>
          </a:fillRef>
          <a:effectRef idx="0">
            <a:schemeClr val="accent1"/>
          </a:effectRef>
          <a:fontRef idx="minor">
            <a:schemeClr val="lt1"/>
          </a:fontRef>
        </p:style>
      </p:sp>
      <p:sp>
        <p:nvSpPr>
          <p:cNvPr id="299" name="Rectangle 299"/>
          <p:cNvSpPr/>
          <p:nvPr/>
        </p:nvSpPr>
        <p:spPr>
          <a:xfrm>
            <a:off x="1996694" y="2433830"/>
            <a:ext cx="6789223" cy="671535"/>
          </a:xfrm>
          <a:prstGeom prst="rect">
            <a:avLst/>
          </a:prstGeom>
        </p:spPr>
        <p:txBody>
          <a:bodyPr wrap="none" lIns="0" tIns="0" rIns="0" bIns="0">
            <a:spAutoFit/>
          </a:bodyPr>
          <a:lstStyle/>
          <a:p>
            <a:pPr marL="0"/>
            <a:r>
              <a:rPr lang="en-US" sz="4406" b="0" i="0" spc="0" baseline="0">
                <a:solidFill>
                  <a:srgbClr val="000000"/>
                </a:solidFill>
                <a:latin typeface="Calibri"/>
              </a:rPr>
              <a:t>Our City Develops Sustainably</a:t>
            </a:r>
          </a:p>
        </p:txBody>
      </p:sp>
      <p:sp>
        <p:nvSpPr>
          <p:cNvPr id="300" name="Rectangle 300"/>
          <p:cNvSpPr/>
          <p:nvPr/>
        </p:nvSpPr>
        <p:spPr>
          <a:xfrm>
            <a:off x="1996694" y="1784046"/>
            <a:ext cx="1199046" cy="276999"/>
          </a:xfrm>
          <a:prstGeom prst="rect">
            <a:avLst/>
          </a:prstGeom>
        </p:spPr>
        <p:txBody>
          <a:bodyPr wrap="none" lIns="0" tIns="0" rIns="0" bIns="0" anchor="t">
            <a:spAutoFit/>
          </a:bodyPr>
          <a:lstStyle/>
          <a:p>
            <a:r>
              <a:rPr lang="en-US">
                <a:solidFill>
                  <a:srgbClr val="000000"/>
                </a:solidFill>
                <a:latin typeface="Calibri"/>
              </a:rPr>
              <a:t>Focus Area</a:t>
            </a:r>
            <a:r>
              <a:rPr lang="en-US" sz="1800" b="0" i="0" spc="0" baseline="0">
                <a:solidFill>
                  <a:srgbClr val="000000"/>
                </a:solidFill>
                <a:latin typeface="Calibri"/>
              </a:rPr>
              <a:t> 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Freeform 301"/>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302" name="Picture 30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246221" y="3193986"/>
            <a:ext cx="2179521" cy="2179510"/>
          </a:xfrm>
          <a:prstGeom prst="rect">
            <a:avLst/>
          </a:prstGeom>
          <a:noFill/>
        </p:spPr>
      </p:pic>
      <p:pic>
        <p:nvPicPr>
          <p:cNvPr id="303" name="Picture 30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494100" y="3913151"/>
            <a:ext cx="2351462" cy="2351479"/>
          </a:xfrm>
          <a:prstGeom prst="rect">
            <a:avLst/>
          </a:prstGeom>
          <a:noFill/>
        </p:spPr>
      </p:pic>
      <p:pic>
        <p:nvPicPr>
          <p:cNvPr id="304" name="Picture 30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354835" y="2769935"/>
            <a:ext cx="1959265" cy="1959271"/>
          </a:xfrm>
          <a:prstGeom prst="rect">
            <a:avLst/>
          </a:prstGeom>
          <a:noFill/>
        </p:spPr>
      </p:pic>
      <p:sp>
        <p:nvSpPr>
          <p:cNvPr id="305" name="Freeform 305"/>
          <p:cNvSpPr/>
          <p:nvPr/>
        </p:nvSpPr>
        <p:spPr>
          <a:xfrm>
            <a:off x="0" y="669037"/>
            <a:ext cx="12192000" cy="1822704"/>
          </a:xfrm>
          <a:custGeom>
            <a:avLst/>
            <a:gdLst/>
            <a:ahLst/>
            <a:cxnLst/>
            <a:rect l="0" t="0" r="0" b="0"/>
            <a:pathLst>
              <a:path w="12192000" h="1822704">
                <a:moveTo>
                  <a:pt x="0" y="1822704"/>
                </a:moveTo>
                <a:lnTo>
                  <a:pt x="12192000" y="1822704"/>
                </a:lnTo>
                <a:lnTo>
                  <a:pt x="12192000" y="0"/>
                </a:lnTo>
                <a:lnTo>
                  <a:pt x="0" y="0"/>
                </a:lnTo>
                <a:lnTo>
                  <a:pt x="0" y="1822704"/>
                </a:lnTo>
                <a:close/>
              </a:path>
            </a:pathLst>
          </a:custGeom>
          <a:solidFill>
            <a:srgbClr val="FAAF3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06" name="Freeform 306"/>
          <p:cNvSpPr/>
          <p:nvPr/>
        </p:nvSpPr>
        <p:spPr>
          <a:xfrm>
            <a:off x="757427" y="2865121"/>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pic>
        <p:nvPicPr>
          <p:cNvPr id="307" name="Picture 30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555838" y="1480169"/>
            <a:ext cx="1165478" cy="1044961"/>
          </a:xfrm>
          <a:prstGeom prst="rect">
            <a:avLst/>
          </a:prstGeom>
          <a:noFill/>
        </p:spPr>
      </p:pic>
      <p:sp>
        <p:nvSpPr>
          <p:cNvPr id="308" name="Freeform 308"/>
          <p:cNvSpPr/>
          <p:nvPr/>
        </p:nvSpPr>
        <p:spPr>
          <a:xfrm>
            <a:off x="294391" y="2270425"/>
            <a:ext cx="74426" cy="314328"/>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309" name="Freeform 309"/>
          <p:cNvSpPr/>
          <p:nvPr/>
        </p:nvSpPr>
        <p:spPr>
          <a:xfrm>
            <a:off x="215039" y="1958867"/>
            <a:ext cx="233130" cy="395981"/>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310" name="Freeform 310"/>
          <p:cNvSpPr/>
          <p:nvPr/>
        </p:nvSpPr>
        <p:spPr>
          <a:xfrm>
            <a:off x="88651" y="2179749"/>
            <a:ext cx="74426" cy="315077"/>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311" name="Freeform 311"/>
          <p:cNvSpPr/>
          <p:nvPr/>
        </p:nvSpPr>
        <p:spPr>
          <a:xfrm>
            <a:off x="9299" y="1867449"/>
            <a:ext cx="233130" cy="396925"/>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312" name="Freeform 312"/>
          <p:cNvSpPr/>
          <p:nvPr/>
        </p:nvSpPr>
        <p:spPr>
          <a:xfrm>
            <a:off x="2372867" y="1079373"/>
            <a:ext cx="580644" cy="1442848"/>
          </a:xfrm>
          <a:custGeom>
            <a:avLst/>
            <a:gdLst/>
            <a:ahLst/>
            <a:cxnLst/>
            <a:rect l="0" t="0" r="0" b="0"/>
            <a:pathLst>
              <a:path w="580644" h="1442848">
                <a:moveTo>
                  <a:pt x="0" y="156845"/>
                </a:moveTo>
                <a:lnTo>
                  <a:pt x="0" y="1442848"/>
                </a:lnTo>
                <a:lnTo>
                  <a:pt x="580644" y="1442848"/>
                </a:lnTo>
                <a:lnTo>
                  <a:pt x="580644" y="156845"/>
                </a:lnTo>
                <a:cubicBezTo>
                  <a:pt x="580644" y="0"/>
                  <a:pt x="0" y="0"/>
                  <a:pt x="0" y="156845"/>
                </a:cubicBezTo>
                <a:close/>
                <a:moveTo>
                  <a:pt x="3248915" y="5778627"/>
                </a:moveTo>
                <a:moveTo>
                  <a:pt x="94108" y="1380110"/>
                </a:moveTo>
                <a:lnTo>
                  <a:pt x="47118" y="1380110"/>
                </a:lnTo>
                <a:lnTo>
                  <a:pt x="47118" y="1286002"/>
                </a:lnTo>
                <a:lnTo>
                  <a:pt x="94108" y="1286002"/>
                </a:lnTo>
                <a:close/>
                <a:moveTo>
                  <a:pt x="2025650" y="5778627"/>
                </a:moveTo>
                <a:moveTo>
                  <a:pt x="94108" y="1207643"/>
                </a:moveTo>
                <a:lnTo>
                  <a:pt x="47118" y="1207643"/>
                </a:lnTo>
                <a:lnTo>
                  <a:pt x="47118" y="1129157"/>
                </a:lnTo>
                <a:lnTo>
                  <a:pt x="94108" y="1129157"/>
                </a:lnTo>
                <a:close/>
                <a:moveTo>
                  <a:pt x="2198117" y="5778627"/>
                </a:moveTo>
                <a:moveTo>
                  <a:pt x="94108" y="1050799"/>
                </a:moveTo>
                <a:lnTo>
                  <a:pt x="47118" y="1050799"/>
                </a:lnTo>
                <a:lnTo>
                  <a:pt x="47118" y="972312"/>
                </a:lnTo>
                <a:lnTo>
                  <a:pt x="94108" y="972312"/>
                </a:lnTo>
                <a:close/>
                <a:moveTo>
                  <a:pt x="2354961" y="5778627"/>
                </a:moveTo>
                <a:moveTo>
                  <a:pt x="94108" y="893954"/>
                </a:moveTo>
                <a:lnTo>
                  <a:pt x="47118" y="893954"/>
                </a:lnTo>
                <a:lnTo>
                  <a:pt x="47118" y="815594"/>
                </a:lnTo>
                <a:lnTo>
                  <a:pt x="94108" y="815594"/>
                </a:lnTo>
                <a:close/>
                <a:moveTo>
                  <a:pt x="2511806" y="5778627"/>
                </a:moveTo>
                <a:moveTo>
                  <a:pt x="94108" y="737108"/>
                </a:moveTo>
                <a:lnTo>
                  <a:pt x="47118" y="737108"/>
                </a:lnTo>
                <a:lnTo>
                  <a:pt x="47118" y="643001"/>
                </a:lnTo>
                <a:lnTo>
                  <a:pt x="94108" y="643001"/>
                </a:lnTo>
                <a:close/>
                <a:moveTo>
                  <a:pt x="2668652" y="5778627"/>
                </a:moveTo>
                <a:moveTo>
                  <a:pt x="94108" y="564643"/>
                </a:moveTo>
                <a:lnTo>
                  <a:pt x="47118" y="564643"/>
                </a:lnTo>
                <a:lnTo>
                  <a:pt x="47118" y="486156"/>
                </a:lnTo>
                <a:lnTo>
                  <a:pt x="94108" y="486156"/>
                </a:lnTo>
                <a:close/>
                <a:moveTo>
                  <a:pt x="2841117" y="5778627"/>
                </a:moveTo>
                <a:moveTo>
                  <a:pt x="94108" y="407798"/>
                </a:moveTo>
                <a:lnTo>
                  <a:pt x="47118" y="407798"/>
                </a:lnTo>
                <a:lnTo>
                  <a:pt x="47118" y="329312"/>
                </a:lnTo>
                <a:lnTo>
                  <a:pt x="94108" y="329312"/>
                </a:lnTo>
                <a:close/>
                <a:moveTo>
                  <a:pt x="2997962" y="5778627"/>
                </a:moveTo>
                <a:moveTo>
                  <a:pt x="94108" y="250952"/>
                </a:moveTo>
                <a:lnTo>
                  <a:pt x="47118" y="250952"/>
                </a:lnTo>
                <a:lnTo>
                  <a:pt x="47118" y="172593"/>
                </a:lnTo>
                <a:lnTo>
                  <a:pt x="94108" y="172593"/>
                </a:lnTo>
                <a:close/>
                <a:moveTo>
                  <a:pt x="3154808" y="5778627"/>
                </a:moveTo>
                <a:moveTo>
                  <a:pt x="188341" y="1380110"/>
                </a:moveTo>
                <a:lnTo>
                  <a:pt x="125603" y="1380110"/>
                </a:lnTo>
                <a:lnTo>
                  <a:pt x="125603" y="1286002"/>
                </a:lnTo>
                <a:lnTo>
                  <a:pt x="188341" y="1286002"/>
                </a:lnTo>
                <a:close/>
                <a:moveTo>
                  <a:pt x="2025650" y="5778627"/>
                </a:moveTo>
                <a:moveTo>
                  <a:pt x="188341" y="1207643"/>
                </a:moveTo>
                <a:lnTo>
                  <a:pt x="125603" y="1207643"/>
                </a:lnTo>
                <a:lnTo>
                  <a:pt x="125603" y="1129157"/>
                </a:lnTo>
                <a:lnTo>
                  <a:pt x="188341" y="1129157"/>
                </a:lnTo>
                <a:close/>
                <a:moveTo>
                  <a:pt x="2198117" y="5778627"/>
                </a:moveTo>
                <a:moveTo>
                  <a:pt x="188341" y="1050799"/>
                </a:moveTo>
                <a:lnTo>
                  <a:pt x="125603" y="1050799"/>
                </a:lnTo>
                <a:lnTo>
                  <a:pt x="125603" y="972312"/>
                </a:lnTo>
                <a:lnTo>
                  <a:pt x="188341" y="972312"/>
                </a:lnTo>
                <a:close/>
                <a:moveTo>
                  <a:pt x="2354961" y="5778627"/>
                </a:moveTo>
                <a:moveTo>
                  <a:pt x="188341" y="893954"/>
                </a:moveTo>
                <a:lnTo>
                  <a:pt x="125603" y="893954"/>
                </a:lnTo>
                <a:lnTo>
                  <a:pt x="125603" y="815594"/>
                </a:lnTo>
                <a:lnTo>
                  <a:pt x="188341" y="815594"/>
                </a:lnTo>
                <a:close/>
                <a:moveTo>
                  <a:pt x="2511806" y="5778627"/>
                </a:moveTo>
                <a:moveTo>
                  <a:pt x="188341" y="737108"/>
                </a:moveTo>
                <a:lnTo>
                  <a:pt x="125603" y="737108"/>
                </a:lnTo>
                <a:lnTo>
                  <a:pt x="125603" y="643001"/>
                </a:lnTo>
                <a:lnTo>
                  <a:pt x="188341" y="643001"/>
                </a:lnTo>
                <a:close/>
                <a:moveTo>
                  <a:pt x="2668652" y="5778627"/>
                </a:moveTo>
                <a:moveTo>
                  <a:pt x="188341" y="564643"/>
                </a:moveTo>
                <a:lnTo>
                  <a:pt x="125603" y="564643"/>
                </a:lnTo>
                <a:lnTo>
                  <a:pt x="125603" y="486156"/>
                </a:lnTo>
                <a:lnTo>
                  <a:pt x="188341" y="486156"/>
                </a:lnTo>
                <a:close/>
                <a:moveTo>
                  <a:pt x="2841117" y="5778627"/>
                </a:moveTo>
                <a:moveTo>
                  <a:pt x="188341" y="407798"/>
                </a:moveTo>
                <a:lnTo>
                  <a:pt x="125603" y="407798"/>
                </a:lnTo>
                <a:lnTo>
                  <a:pt x="125603" y="329312"/>
                </a:lnTo>
                <a:lnTo>
                  <a:pt x="188341" y="329312"/>
                </a:lnTo>
                <a:close/>
                <a:moveTo>
                  <a:pt x="2997962" y="5778627"/>
                </a:moveTo>
                <a:moveTo>
                  <a:pt x="188341" y="250952"/>
                </a:moveTo>
                <a:lnTo>
                  <a:pt x="125603" y="250952"/>
                </a:lnTo>
                <a:lnTo>
                  <a:pt x="125603" y="172593"/>
                </a:lnTo>
                <a:lnTo>
                  <a:pt x="188341" y="172593"/>
                </a:lnTo>
                <a:close/>
                <a:moveTo>
                  <a:pt x="3154808" y="5778627"/>
                </a:moveTo>
                <a:moveTo>
                  <a:pt x="266828" y="1380110"/>
                </a:moveTo>
                <a:lnTo>
                  <a:pt x="219710" y="1380110"/>
                </a:lnTo>
                <a:lnTo>
                  <a:pt x="219710" y="1286002"/>
                </a:lnTo>
                <a:lnTo>
                  <a:pt x="266828" y="1286002"/>
                </a:lnTo>
                <a:close/>
                <a:moveTo>
                  <a:pt x="2025650" y="5778627"/>
                </a:moveTo>
                <a:moveTo>
                  <a:pt x="266828" y="1207643"/>
                </a:moveTo>
                <a:lnTo>
                  <a:pt x="219710" y="1207643"/>
                </a:lnTo>
                <a:lnTo>
                  <a:pt x="219710" y="1129157"/>
                </a:lnTo>
                <a:lnTo>
                  <a:pt x="266828" y="1129157"/>
                </a:lnTo>
                <a:close/>
                <a:moveTo>
                  <a:pt x="2198117" y="5778627"/>
                </a:moveTo>
                <a:moveTo>
                  <a:pt x="266828" y="1050799"/>
                </a:moveTo>
                <a:lnTo>
                  <a:pt x="219710" y="1050799"/>
                </a:lnTo>
                <a:lnTo>
                  <a:pt x="219710" y="972312"/>
                </a:lnTo>
                <a:lnTo>
                  <a:pt x="266828" y="972312"/>
                </a:lnTo>
                <a:close/>
                <a:moveTo>
                  <a:pt x="2354961" y="5778627"/>
                </a:moveTo>
                <a:moveTo>
                  <a:pt x="266828" y="893954"/>
                </a:moveTo>
                <a:lnTo>
                  <a:pt x="219710" y="893954"/>
                </a:lnTo>
                <a:lnTo>
                  <a:pt x="219710" y="815594"/>
                </a:lnTo>
                <a:lnTo>
                  <a:pt x="266828" y="815594"/>
                </a:lnTo>
                <a:close/>
                <a:moveTo>
                  <a:pt x="2511806" y="5778627"/>
                </a:moveTo>
                <a:moveTo>
                  <a:pt x="266828" y="737108"/>
                </a:moveTo>
                <a:lnTo>
                  <a:pt x="219710" y="737108"/>
                </a:lnTo>
                <a:lnTo>
                  <a:pt x="219710" y="643001"/>
                </a:lnTo>
                <a:lnTo>
                  <a:pt x="266828" y="643001"/>
                </a:lnTo>
                <a:close/>
                <a:moveTo>
                  <a:pt x="2668652" y="5778627"/>
                </a:moveTo>
                <a:moveTo>
                  <a:pt x="266828" y="564643"/>
                </a:moveTo>
                <a:lnTo>
                  <a:pt x="219710" y="564643"/>
                </a:lnTo>
                <a:lnTo>
                  <a:pt x="219710" y="486156"/>
                </a:lnTo>
                <a:lnTo>
                  <a:pt x="266828" y="486156"/>
                </a:lnTo>
                <a:close/>
                <a:moveTo>
                  <a:pt x="2841117" y="5778627"/>
                </a:moveTo>
                <a:moveTo>
                  <a:pt x="266828" y="407798"/>
                </a:moveTo>
                <a:lnTo>
                  <a:pt x="219710" y="407798"/>
                </a:lnTo>
                <a:lnTo>
                  <a:pt x="219710" y="329312"/>
                </a:lnTo>
                <a:lnTo>
                  <a:pt x="266828" y="329312"/>
                </a:lnTo>
                <a:close/>
                <a:moveTo>
                  <a:pt x="2997962" y="5778627"/>
                </a:moveTo>
                <a:moveTo>
                  <a:pt x="266828" y="250952"/>
                </a:moveTo>
                <a:lnTo>
                  <a:pt x="219710" y="250952"/>
                </a:lnTo>
                <a:lnTo>
                  <a:pt x="219710" y="172593"/>
                </a:lnTo>
                <a:lnTo>
                  <a:pt x="266828" y="172593"/>
                </a:lnTo>
                <a:close/>
                <a:moveTo>
                  <a:pt x="3154808" y="5778627"/>
                </a:moveTo>
                <a:moveTo>
                  <a:pt x="360934" y="1380110"/>
                </a:moveTo>
                <a:lnTo>
                  <a:pt x="313818" y="1380110"/>
                </a:lnTo>
                <a:lnTo>
                  <a:pt x="313818" y="1286002"/>
                </a:lnTo>
                <a:lnTo>
                  <a:pt x="360934" y="1286002"/>
                </a:lnTo>
                <a:close/>
                <a:moveTo>
                  <a:pt x="2025650" y="5778627"/>
                </a:moveTo>
                <a:moveTo>
                  <a:pt x="360934" y="1207643"/>
                </a:moveTo>
                <a:lnTo>
                  <a:pt x="313818" y="1207643"/>
                </a:lnTo>
                <a:lnTo>
                  <a:pt x="313818" y="1129157"/>
                </a:lnTo>
                <a:lnTo>
                  <a:pt x="360934" y="1129157"/>
                </a:lnTo>
                <a:close/>
                <a:moveTo>
                  <a:pt x="2198117" y="5778627"/>
                </a:moveTo>
                <a:moveTo>
                  <a:pt x="360934" y="1050799"/>
                </a:moveTo>
                <a:lnTo>
                  <a:pt x="313818" y="1050799"/>
                </a:lnTo>
                <a:lnTo>
                  <a:pt x="313818" y="972312"/>
                </a:lnTo>
                <a:lnTo>
                  <a:pt x="360934" y="972312"/>
                </a:lnTo>
                <a:close/>
                <a:moveTo>
                  <a:pt x="2354961" y="5778627"/>
                </a:moveTo>
                <a:moveTo>
                  <a:pt x="360934" y="893954"/>
                </a:moveTo>
                <a:lnTo>
                  <a:pt x="313818" y="893954"/>
                </a:lnTo>
                <a:lnTo>
                  <a:pt x="313818" y="815594"/>
                </a:lnTo>
                <a:lnTo>
                  <a:pt x="360934" y="815594"/>
                </a:lnTo>
                <a:close/>
                <a:moveTo>
                  <a:pt x="2511806" y="5778627"/>
                </a:moveTo>
                <a:moveTo>
                  <a:pt x="360934" y="737108"/>
                </a:moveTo>
                <a:lnTo>
                  <a:pt x="313818" y="737108"/>
                </a:lnTo>
                <a:lnTo>
                  <a:pt x="313818" y="643001"/>
                </a:lnTo>
                <a:lnTo>
                  <a:pt x="360934" y="643001"/>
                </a:lnTo>
                <a:close/>
                <a:moveTo>
                  <a:pt x="2668652" y="5778627"/>
                </a:moveTo>
                <a:moveTo>
                  <a:pt x="360934" y="564643"/>
                </a:moveTo>
                <a:lnTo>
                  <a:pt x="313818" y="564643"/>
                </a:lnTo>
                <a:lnTo>
                  <a:pt x="313818" y="486156"/>
                </a:lnTo>
                <a:lnTo>
                  <a:pt x="360934" y="486156"/>
                </a:lnTo>
                <a:close/>
                <a:moveTo>
                  <a:pt x="2841117" y="5778627"/>
                </a:moveTo>
                <a:moveTo>
                  <a:pt x="360934" y="407798"/>
                </a:moveTo>
                <a:lnTo>
                  <a:pt x="313818" y="407798"/>
                </a:lnTo>
                <a:lnTo>
                  <a:pt x="313818" y="329312"/>
                </a:lnTo>
                <a:lnTo>
                  <a:pt x="360934" y="329312"/>
                </a:lnTo>
                <a:close/>
                <a:moveTo>
                  <a:pt x="2997962" y="5778627"/>
                </a:moveTo>
                <a:moveTo>
                  <a:pt x="360934" y="250952"/>
                </a:moveTo>
                <a:lnTo>
                  <a:pt x="313818" y="250952"/>
                </a:lnTo>
                <a:lnTo>
                  <a:pt x="313818" y="172593"/>
                </a:lnTo>
                <a:lnTo>
                  <a:pt x="360934" y="172593"/>
                </a:lnTo>
                <a:close/>
                <a:moveTo>
                  <a:pt x="3154808" y="5778627"/>
                </a:moveTo>
                <a:moveTo>
                  <a:pt x="455041" y="1380110"/>
                </a:moveTo>
                <a:lnTo>
                  <a:pt x="392303" y="1380110"/>
                </a:lnTo>
                <a:lnTo>
                  <a:pt x="392303" y="1286002"/>
                </a:lnTo>
                <a:lnTo>
                  <a:pt x="455041" y="1286002"/>
                </a:lnTo>
                <a:close/>
                <a:moveTo>
                  <a:pt x="2025650" y="5778627"/>
                </a:moveTo>
                <a:moveTo>
                  <a:pt x="455041" y="1207643"/>
                </a:moveTo>
                <a:lnTo>
                  <a:pt x="392303" y="1207643"/>
                </a:lnTo>
                <a:lnTo>
                  <a:pt x="392303" y="1129157"/>
                </a:lnTo>
                <a:lnTo>
                  <a:pt x="455041" y="1129157"/>
                </a:lnTo>
                <a:close/>
                <a:moveTo>
                  <a:pt x="2198117" y="5778627"/>
                </a:moveTo>
                <a:moveTo>
                  <a:pt x="455041" y="1050799"/>
                </a:moveTo>
                <a:lnTo>
                  <a:pt x="392303" y="1050799"/>
                </a:lnTo>
                <a:lnTo>
                  <a:pt x="392303" y="972312"/>
                </a:lnTo>
                <a:lnTo>
                  <a:pt x="455041" y="972312"/>
                </a:lnTo>
                <a:close/>
                <a:moveTo>
                  <a:pt x="2354961" y="5778627"/>
                </a:moveTo>
                <a:moveTo>
                  <a:pt x="455041" y="893954"/>
                </a:moveTo>
                <a:lnTo>
                  <a:pt x="392303" y="893954"/>
                </a:lnTo>
                <a:lnTo>
                  <a:pt x="392303" y="815594"/>
                </a:lnTo>
                <a:lnTo>
                  <a:pt x="455041" y="815594"/>
                </a:lnTo>
                <a:close/>
                <a:moveTo>
                  <a:pt x="2511806" y="5778627"/>
                </a:moveTo>
                <a:moveTo>
                  <a:pt x="455041" y="737108"/>
                </a:moveTo>
                <a:lnTo>
                  <a:pt x="392303" y="737108"/>
                </a:lnTo>
                <a:lnTo>
                  <a:pt x="392303" y="643001"/>
                </a:lnTo>
                <a:lnTo>
                  <a:pt x="455041" y="643001"/>
                </a:lnTo>
                <a:close/>
                <a:moveTo>
                  <a:pt x="2668652" y="5778627"/>
                </a:moveTo>
                <a:moveTo>
                  <a:pt x="455041" y="564643"/>
                </a:moveTo>
                <a:lnTo>
                  <a:pt x="392303" y="564643"/>
                </a:lnTo>
                <a:lnTo>
                  <a:pt x="392303" y="486156"/>
                </a:lnTo>
                <a:lnTo>
                  <a:pt x="455041" y="486156"/>
                </a:lnTo>
                <a:close/>
                <a:moveTo>
                  <a:pt x="2841117" y="5778627"/>
                </a:moveTo>
                <a:moveTo>
                  <a:pt x="455041" y="407798"/>
                </a:moveTo>
                <a:lnTo>
                  <a:pt x="392303" y="407798"/>
                </a:lnTo>
                <a:lnTo>
                  <a:pt x="392303" y="329312"/>
                </a:lnTo>
                <a:lnTo>
                  <a:pt x="455041" y="329312"/>
                </a:lnTo>
                <a:close/>
                <a:moveTo>
                  <a:pt x="2997962" y="5778627"/>
                </a:moveTo>
                <a:moveTo>
                  <a:pt x="455041" y="250952"/>
                </a:moveTo>
                <a:lnTo>
                  <a:pt x="392303" y="250952"/>
                </a:lnTo>
                <a:lnTo>
                  <a:pt x="392303" y="172593"/>
                </a:lnTo>
                <a:lnTo>
                  <a:pt x="455041" y="172593"/>
                </a:lnTo>
                <a:close/>
                <a:moveTo>
                  <a:pt x="3154808" y="5778627"/>
                </a:moveTo>
                <a:moveTo>
                  <a:pt x="533528" y="1380110"/>
                </a:moveTo>
                <a:lnTo>
                  <a:pt x="486537" y="1380110"/>
                </a:lnTo>
                <a:lnTo>
                  <a:pt x="486537" y="1286002"/>
                </a:lnTo>
                <a:lnTo>
                  <a:pt x="533528" y="1286002"/>
                </a:lnTo>
                <a:close/>
                <a:moveTo>
                  <a:pt x="2025650" y="5778627"/>
                </a:moveTo>
                <a:moveTo>
                  <a:pt x="533528" y="1207643"/>
                </a:moveTo>
                <a:lnTo>
                  <a:pt x="486537" y="1207643"/>
                </a:lnTo>
                <a:lnTo>
                  <a:pt x="486537" y="1129157"/>
                </a:lnTo>
                <a:lnTo>
                  <a:pt x="533528" y="1129157"/>
                </a:lnTo>
                <a:close/>
                <a:moveTo>
                  <a:pt x="2198117" y="5778627"/>
                </a:moveTo>
                <a:moveTo>
                  <a:pt x="533528" y="1050799"/>
                </a:moveTo>
                <a:lnTo>
                  <a:pt x="486537" y="1050799"/>
                </a:lnTo>
                <a:lnTo>
                  <a:pt x="486537" y="972312"/>
                </a:lnTo>
                <a:lnTo>
                  <a:pt x="533528" y="972312"/>
                </a:lnTo>
                <a:close/>
                <a:moveTo>
                  <a:pt x="2354961" y="5778627"/>
                </a:moveTo>
                <a:moveTo>
                  <a:pt x="533528" y="893954"/>
                </a:moveTo>
                <a:lnTo>
                  <a:pt x="486537" y="893954"/>
                </a:lnTo>
                <a:lnTo>
                  <a:pt x="486537" y="815594"/>
                </a:lnTo>
                <a:lnTo>
                  <a:pt x="533528" y="815594"/>
                </a:lnTo>
                <a:close/>
                <a:moveTo>
                  <a:pt x="2511806" y="5778627"/>
                </a:moveTo>
                <a:moveTo>
                  <a:pt x="533528" y="737108"/>
                </a:moveTo>
                <a:lnTo>
                  <a:pt x="486537" y="737108"/>
                </a:lnTo>
                <a:lnTo>
                  <a:pt x="486537" y="643001"/>
                </a:lnTo>
                <a:lnTo>
                  <a:pt x="533528" y="643001"/>
                </a:lnTo>
                <a:close/>
                <a:moveTo>
                  <a:pt x="2668652" y="5778627"/>
                </a:moveTo>
                <a:moveTo>
                  <a:pt x="533528" y="564643"/>
                </a:moveTo>
                <a:lnTo>
                  <a:pt x="486537" y="564643"/>
                </a:lnTo>
                <a:lnTo>
                  <a:pt x="486537" y="486156"/>
                </a:lnTo>
                <a:lnTo>
                  <a:pt x="533528" y="486156"/>
                </a:lnTo>
                <a:close/>
                <a:moveTo>
                  <a:pt x="2841117" y="5778627"/>
                </a:moveTo>
                <a:moveTo>
                  <a:pt x="533528" y="407798"/>
                </a:moveTo>
                <a:lnTo>
                  <a:pt x="486537" y="407798"/>
                </a:lnTo>
                <a:lnTo>
                  <a:pt x="486537" y="329312"/>
                </a:lnTo>
                <a:lnTo>
                  <a:pt x="533528" y="329312"/>
                </a:lnTo>
                <a:close/>
                <a:moveTo>
                  <a:pt x="2997962" y="5778627"/>
                </a:moveTo>
                <a:moveTo>
                  <a:pt x="533528" y="250952"/>
                </a:moveTo>
                <a:lnTo>
                  <a:pt x="486537" y="250952"/>
                </a:lnTo>
                <a:lnTo>
                  <a:pt x="486537" y="172593"/>
                </a:lnTo>
                <a:lnTo>
                  <a:pt x="533528" y="172593"/>
                </a:lnTo>
                <a:close/>
                <a:moveTo>
                  <a:pt x="3154808" y="5778627"/>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13" name="Freeform 313"/>
          <p:cNvSpPr/>
          <p:nvPr/>
        </p:nvSpPr>
        <p:spPr>
          <a:xfrm>
            <a:off x="3013089" y="2004920"/>
            <a:ext cx="270809" cy="362818"/>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76425">
            <a:noFill/>
          </a:ln>
        </p:spPr>
        <p:style>
          <a:lnRef idx="2">
            <a:schemeClr val="accent1">
              <a:shade val="50000"/>
            </a:schemeClr>
          </a:lnRef>
          <a:fillRef idx="1">
            <a:schemeClr val="accent1"/>
          </a:fillRef>
          <a:effectRef idx="0">
            <a:schemeClr val="accent1"/>
          </a:effectRef>
          <a:fontRef idx="minor">
            <a:schemeClr val="lt1"/>
          </a:fontRef>
        </p:style>
      </p:sp>
      <p:sp>
        <p:nvSpPr>
          <p:cNvPr id="314" name="Freeform 314"/>
          <p:cNvSpPr/>
          <p:nvPr/>
        </p:nvSpPr>
        <p:spPr>
          <a:xfrm>
            <a:off x="3117252" y="2318293"/>
            <a:ext cx="39036" cy="203074"/>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76425">
            <a:noFill/>
          </a:ln>
        </p:spPr>
        <p:style>
          <a:lnRef idx="2">
            <a:schemeClr val="accent1">
              <a:shade val="50000"/>
            </a:schemeClr>
          </a:lnRef>
          <a:fillRef idx="1">
            <a:schemeClr val="accent1"/>
          </a:fillRef>
          <a:effectRef idx="0">
            <a:schemeClr val="accent1"/>
          </a:effectRef>
          <a:fontRef idx="minor">
            <a:schemeClr val="lt1"/>
          </a:fontRef>
        </p:style>
      </p:sp>
      <p:sp>
        <p:nvSpPr>
          <p:cNvPr id="315" name="Freeform 315"/>
          <p:cNvSpPr/>
          <p:nvPr/>
        </p:nvSpPr>
        <p:spPr>
          <a:xfrm>
            <a:off x="3239589" y="1795843"/>
            <a:ext cx="463409" cy="619113"/>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130778">
            <a:noFill/>
          </a:ln>
        </p:spPr>
        <p:style>
          <a:lnRef idx="2">
            <a:schemeClr val="accent1">
              <a:shade val="50000"/>
            </a:schemeClr>
          </a:lnRef>
          <a:fillRef idx="1">
            <a:schemeClr val="accent1"/>
          </a:fillRef>
          <a:effectRef idx="0">
            <a:schemeClr val="accent1"/>
          </a:effectRef>
          <a:fontRef idx="minor">
            <a:schemeClr val="lt1"/>
          </a:fontRef>
        </p:style>
      </p:sp>
      <p:sp>
        <p:nvSpPr>
          <p:cNvPr id="316" name="Freeform 316"/>
          <p:cNvSpPr/>
          <p:nvPr/>
        </p:nvSpPr>
        <p:spPr>
          <a:xfrm>
            <a:off x="3417833" y="2330583"/>
            <a:ext cx="66800" cy="346526"/>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130778">
            <a:noFill/>
          </a:ln>
        </p:spPr>
        <p:style>
          <a:lnRef idx="2">
            <a:schemeClr val="accent1">
              <a:shade val="50000"/>
            </a:schemeClr>
          </a:lnRef>
          <a:fillRef idx="1">
            <a:schemeClr val="accent1"/>
          </a:fillRef>
          <a:effectRef idx="0">
            <a:schemeClr val="accent1"/>
          </a:effectRef>
          <a:fontRef idx="minor">
            <a:schemeClr val="lt1"/>
          </a:fontRef>
        </p:style>
      </p:sp>
      <p:pic>
        <p:nvPicPr>
          <p:cNvPr id="317" name="Picture 31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1829380" y="2071680"/>
            <a:ext cx="420900" cy="433761"/>
          </a:xfrm>
          <a:prstGeom prst="rect">
            <a:avLst/>
          </a:prstGeom>
          <a:noFill/>
        </p:spPr>
      </p:pic>
      <p:sp>
        <p:nvSpPr>
          <p:cNvPr id="318" name="Freeform 318"/>
          <p:cNvSpPr/>
          <p:nvPr/>
        </p:nvSpPr>
        <p:spPr>
          <a:xfrm>
            <a:off x="3773423" y="1714373"/>
            <a:ext cx="787019" cy="786512"/>
          </a:xfrm>
          <a:custGeom>
            <a:avLst/>
            <a:gdLst/>
            <a:ahLst/>
            <a:cxnLst/>
            <a:rect l="0" t="0" r="0" b="0"/>
            <a:pathLst>
              <a:path w="787019" h="786512">
                <a:moveTo>
                  <a:pt x="621792" y="127"/>
                </a:moveTo>
                <a:cubicBezTo>
                  <a:pt x="619506" y="508"/>
                  <a:pt x="617348" y="1270"/>
                  <a:pt x="615316" y="2413"/>
                </a:cubicBezTo>
                <a:lnTo>
                  <a:pt x="204090" y="240031"/>
                </a:lnTo>
                <a:lnTo>
                  <a:pt x="204090" y="180213"/>
                </a:lnTo>
                <a:cubicBezTo>
                  <a:pt x="204090" y="175514"/>
                  <a:pt x="202185" y="170943"/>
                  <a:pt x="198882" y="167641"/>
                </a:cubicBezTo>
                <a:cubicBezTo>
                  <a:pt x="195580" y="164338"/>
                  <a:pt x="191009" y="162433"/>
                  <a:pt x="186182" y="162433"/>
                </a:cubicBezTo>
                <a:lnTo>
                  <a:pt x="64009" y="162433"/>
                </a:lnTo>
                <a:cubicBezTo>
                  <a:pt x="59182" y="162433"/>
                  <a:pt x="54611" y="164338"/>
                  <a:pt x="51309" y="167641"/>
                </a:cubicBezTo>
                <a:cubicBezTo>
                  <a:pt x="48006" y="170943"/>
                  <a:pt x="46102" y="175514"/>
                  <a:pt x="46102" y="180213"/>
                </a:cubicBezTo>
                <a:lnTo>
                  <a:pt x="46102" y="331343"/>
                </a:lnTo>
                <a:lnTo>
                  <a:pt x="8891" y="352552"/>
                </a:lnTo>
                <a:cubicBezTo>
                  <a:pt x="3430" y="355727"/>
                  <a:pt x="0" y="361697"/>
                  <a:pt x="0" y="368047"/>
                </a:cubicBezTo>
                <a:cubicBezTo>
                  <a:pt x="0" y="374397"/>
                  <a:pt x="3430" y="380366"/>
                  <a:pt x="8891" y="383541"/>
                </a:cubicBezTo>
                <a:cubicBezTo>
                  <a:pt x="14479" y="386716"/>
                  <a:pt x="21336" y="386716"/>
                  <a:pt x="26798" y="383541"/>
                </a:cubicBezTo>
                <a:lnTo>
                  <a:pt x="46102" y="372364"/>
                </a:lnTo>
                <a:lnTo>
                  <a:pt x="46102" y="768605"/>
                </a:lnTo>
                <a:cubicBezTo>
                  <a:pt x="46102" y="773431"/>
                  <a:pt x="48006" y="777875"/>
                  <a:pt x="51309" y="781305"/>
                </a:cubicBezTo>
                <a:cubicBezTo>
                  <a:pt x="54611" y="784606"/>
                  <a:pt x="59182" y="786512"/>
                  <a:pt x="64009" y="786512"/>
                </a:cubicBezTo>
                <a:lnTo>
                  <a:pt x="721234" y="786512"/>
                </a:lnTo>
                <a:cubicBezTo>
                  <a:pt x="725932" y="786512"/>
                  <a:pt x="730505" y="784606"/>
                  <a:pt x="733806" y="781305"/>
                </a:cubicBezTo>
                <a:cubicBezTo>
                  <a:pt x="737109" y="777875"/>
                  <a:pt x="739013" y="773431"/>
                  <a:pt x="739013" y="768605"/>
                </a:cubicBezTo>
                <a:lnTo>
                  <a:pt x="739013" y="251714"/>
                </a:lnTo>
                <a:lnTo>
                  <a:pt x="752984" y="276352"/>
                </a:lnTo>
                <a:cubicBezTo>
                  <a:pt x="755397" y="280417"/>
                  <a:pt x="759334" y="283464"/>
                  <a:pt x="763905" y="284607"/>
                </a:cubicBezTo>
                <a:cubicBezTo>
                  <a:pt x="768478" y="285877"/>
                  <a:pt x="773304" y="285243"/>
                  <a:pt x="777494" y="282830"/>
                </a:cubicBezTo>
                <a:cubicBezTo>
                  <a:pt x="781559" y="280543"/>
                  <a:pt x="784480" y="276606"/>
                  <a:pt x="785749" y="272035"/>
                </a:cubicBezTo>
                <a:cubicBezTo>
                  <a:pt x="787019" y="267462"/>
                  <a:pt x="786385" y="262510"/>
                  <a:pt x="783972" y="258445"/>
                </a:cubicBezTo>
                <a:lnTo>
                  <a:pt x="639954" y="9144"/>
                </a:lnTo>
                <a:cubicBezTo>
                  <a:pt x="638303" y="6224"/>
                  <a:pt x="635890" y="3811"/>
                  <a:pt x="632968" y="2287"/>
                </a:cubicBezTo>
                <a:cubicBezTo>
                  <a:pt x="630048" y="762"/>
                  <a:pt x="626746" y="0"/>
                  <a:pt x="623443" y="127"/>
                </a:cubicBezTo>
                <a:cubicBezTo>
                  <a:pt x="622936" y="127"/>
                  <a:pt x="622300" y="127"/>
                  <a:pt x="621792" y="127"/>
                </a:cubicBezTo>
                <a:close/>
                <a:moveTo>
                  <a:pt x="1370077" y="5143627"/>
                </a:moveTo>
                <a:moveTo>
                  <a:pt x="81788" y="198120"/>
                </a:moveTo>
                <a:lnTo>
                  <a:pt x="168403" y="198120"/>
                </a:lnTo>
                <a:lnTo>
                  <a:pt x="168403" y="260731"/>
                </a:lnTo>
                <a:lnTo>
                  <a:pt x="81788" y="310643"/>
                </a:lnTo>
                <a:close/>
                <a:moveTo>
                  <a:pt x="1172084" y="5143627"/>
                </a:moveTo>
                <a:moveTo>
                  <a:pt x="547498" y="270256"/>
                </a:moveTo>
                <a:lnTo>
                  <a:pt x="547498" y="270256"/>
                </a:lnTo>
                <a:cubicBezTo>
                  <a:pt x="548132" y="270130"/>
                  <a:pt x="548641" y="270130"/>
                  <a:pt x="549148" y="270256"/>
                </a:cubicBezTo>
                <a:lnTo>
                  <a:pt x="623698" y="270256"/>
                </a:lnTo>
                <a:cubicBezTo>
                  <a:pt x="628523" y="270256"/>
                  <a:pt x="632968" y="272035"/>
                  <a:pt x="636398" y="275463"/>
                </a:cubicBezTo>
                <a:cubicBezTo>
                  <a:pt x="639699" y="278766"/>
                  <a:pt x="641605" y="283337"/>
                  <a:pt x="641605" y="288037"/>
                </a:cubicBezTo>
                <a:lnTo>
                  <a:pt x="641605" y="362586"/>
                </a:lnTo>
                <a:cubicBezTo>
                  <a:pt x="641605" y="367412"/>
                  <a:pt x="639699" y="371856"/>
                  <a:pt x="636398" y="375286"/>
                </a:cubicBezTo>
                <a:cubicBezTo>
                  <a:pt x="632968" y="378587"/>
                  <a:pt x="628523" y="380493"/>
                  <a:pt x="623698" y="380493"/>
                </a:cubicBezTo>
                <a:lnTo>
                  <a:pt x="549148" y="380493"/>
                </a:lnTo>
                <a:cubicBezTo>
                  <a:pt x="544449" y="380493"/>
                  <a:pt x="539878" y="378587"/>
                  <a:pt x="536575" y="375286"/>
                </a:cubicBezTo>
                <a:cubicBezTo>
                  <a:pt x="533147" y="371856"/>
                  <a:pt x="531368" y="367412"/>
                  <a:pt x="531368" y="362586"/>
                </a:cubicBezTo>
                <a:lnTo>
                  <a:pt x="531368" y="288037"/>
                </a:lnTo>
                <a:cubicBezTo>
                  <a:pt x="531242" y="283592"/>
                  <a:pt x="533019" y="279274"/>
                  <a:pt x="535941" y="275972"/>
                </a:cubicBezTo>
                <a:cubicBezTo>
                  <a:pt x="538988" y="272669"/>
                  <a:pt x="543053" y="270637"/>
                  <a:pt x="547498" y="270256"/>
                </a:cubicBezTo>
                <a:close/>
                <a:moveTo>
                  <a:pt x="1099948" y="5143627"/>
                </a:moveTo>
                <a:moveTo>
                  <a:pt x="541148" y="571500"/>
                </a:moveTo>
                <a:lnTo>
                  <a:pt x="615950" y="571500"/>
                </a:lnTo>
                <a:lnTo>
                  <a:pt x="615950" y="750824"/>
                </a:lnTo>
                <a:lnTo>
                  <a:pt x="540767" y="750824"/>
                </a:lnTo>
                <a:close/>
                <a:moveTo>
                  <a:pt x="798704" y="5143627"/>
                </a:moveTo>
                <a:moveTo>
                  <a:pt x="148591" y="585217"/>
                </a:moveTo>
                <a:lnTo>
                  <a:pt x="328042" y="585217"/>
                </a:lnTo>
                <a:lnTo>
                  <a:pt x="328042" y="616458"/>
                </a:lnTo>
                <a:lnTo>
                  <a:pt x="148591" y="616712"/>
                </a:lnTo>
                <a:lnTo>
                  <a:pt x="148591" y="585217"/>
                </a:lnTo>
                <a:close/>
                <a:moveTo>
                  <a:pt x="784987" y="5143627"/>
                </a:moveTo>
                <a:moveTo>
                  <a:pt x="328042" y="652145"/>
                </a:moveTo>
                <a:lnTo>
                  <a:pt x="328042" y="683768"/>
                </a:lnTo>
                <a:lnTo>
                  <a:pt x="148591" y="683768"/>
                </a:lnTo>
                <a:lnTo>
                  <a:pt x="148591" y="652526"/>
                </a:lnTo>
                <a:lnTo>
                  <a:pt x="328042" y="652273"/>
                </a:lnTo>
                <a:close/>
                <a:moveTo>
                  <a:pt x="718059" y="5143627"/>
                </a:moveTo>
                <a:moveTo>
                  <a:pt x="148591" y="719456"/>
                </a:moveTo>
                <a:lnTo>
                  <a:pt x="328042" y="719456"/>
                </a:lnTo>
                <a:lnTo>
                  <a:pt x="328042" y="750824"/>
                </a:lnTo>
                <a:lnTo>
                  <a:pt x="148591" y="750824"/>
                </a:lnTo>
                <a:close/>
                <a:moveTo>
                  <a:pt x="650748" y="5143627"/>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19" name="Freeform 319"/>
          <p:cNvSpPr/>
          <p:nvPr/>
        </p:nvSpPr>
        <p:spPr>
          <a:xfrm>
            <a:off x="4340352" y="2019300"/>
            <a:ext cx="39624" cy="39624"/>
          </a:xfrm>
          <a:custGeom>
            <a:avLst/>
            <a:gdLst/>
            <a:ahLst/>
            <a:cxnLst/>
            <a:rect l="0" t="0" r="0" b="0"/>
            <a:pathLst>
              <a:path w="39624" h="39624">
                <a:moveTo>
                  <a:pt x="0" y="39624"/>
                </a:moveTo>
                <a:lnTo>
                  <a:pt x="39624" y="39624"/>
                </a:lnTo>
                <a:lnTo>
                  <a:pt x="39624" y="0"/>
                </a:lnTo>
                <a:lnTo>
                  <a:pt x="0" y="0"/>
                </a:lnTo>
                <a:lnTo>
                  <a:pt x="0" y="39624"/>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20" name="Freeform 320"/>
          <p:cNvSpPr/>
          <p:nvPr/>
        </p:nvSpPr>
        <p:spPr>
          <a:xfrm>
            <a:off x="757427" y="3320797"/>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21" name="Freeform 321"/>
          <p:cNvSpPr/>
          <p:nvPr/>
        </p:nvSpPr>
        <p:spPr>
          <a:xfrm>
            <a:off x="757427" y="3777997"/>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22" name="Freeform 322"/>
          <p:cNvSpPr/>
          <p:nvPr/>
        </p:nvSpPr>
        <p:spPr>
          <a:xfrm>
            <a:off x="757427" y="4235196"/>
            <a:ext cx="4835653" cy="560832"/>
          </a:xfrm>
          <a:custGeom>
            <a:avLst/>
            <a:gdLst/>
            <a:ahLst/>
            <a:cxnLst/>
            <a:rect l="0" t="0" r="0" b="0"/>
            <a:pathLst>
              <a:path w="4835653" h="560832">
                <a:moveTo>
                  <a:pt x="0" y="560832"/>
                </a:moveTo>
                <a:lnTo>
                  <a:pt x="4835653" y="560832"/>
                </a:lnTo>
                <a:lnTo>
                  <a:pt x="4835653" y="0"/>
                </a:lnTo>
                <a:lnTo>
                  <a:pt x="0" y="0"/>
                </a:lnTo>
                <a:lnTo>
                  <a:pt x="0" y="560832"/>
                </a:lnTo>
                <a:close/>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23" name="Freeform 323"/>
          <p:cNvSpPr/>
          <p:nvPr/>
        </p:nvSpPr>
        <p:spPr>
          <a:xfrm>
            <a:off x="757427" y="4832605"/>
            <a:ext cx="4835653" cy="420623"/>
          </a:xfrm>
          <a:custGeom>
            <a:avLst/>
            <a:gdLst/>
            <a:ahLst/>
            <a:cxnLst/>
            <a:rect l="0" t="0" r="0" b="0"/>
            <a:pathLst>
              <a:path w="4835653" h="420623">
                <a:moveTo>
                  <a:pt x="0" y="420623"/>
                </a:moveTo>
                <a:lnTo>
                  <a:pt x="4835653" y="420623"/>
                </a:lnTo>
                <a:lnTo>
                  <a:pt x="4835653" y="0"/>
                </a:lnTo>
                <a:lnTo>
                  <a:pt x="0" y="0"/>
                </a:lnTo>
                <a:lnTo>
                  <a:pt x="0" y="420623"/>
                </a:lnTo>
                <a:close/>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24" name="Freeform 324"/>
          <p:cNvSpPr/>
          <p:nvPr/>
        </p:nvSpPr>
        <p:spPr>
          <a:xfrm>
            <a:off x="757427" y="5288281"/>
            <a:ext cx="4835653" cy="562356"/>
          </a:xfrm>
          <a:custGeom>
            <a:avLst/>
            <a:gdLst/>
            <a:ahLst/>
            <a:cxnLst/>
            <a:rect l="0" t="0" r="0" b="0"/>
            <a:pathLst>
              <a:path w="4835653" h="562356">
                <a:moveTo>
                  <a:pt x="0" y="562356"/>
                </a:moveTo>
                <a:lnTo>
                  <a:pt x="4835653" y="562356"/>
                </a:lnTo>
                <a:lnTo>
                  <a:pt x="4835653" y="0"/>
                </a:lnTo>
                <a:lnTo>
                  <a:pt x="0" y="0"/>
                </a:lnTo>
                <a:lnTo>
                  <a:pt x="0" y="562356"/>
                </a:lnTo>
                <a:close/>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25" name="Freeform 325"/>
          <p:cNvSpPr/>
          <p:nvPr/>
        </p:nvSpPr>
        <p:spPr>
          <a:xfrm>
            <a:off x="5593079" y="3075433"/>
            <a:ext cx="1006602" cy="0"/>
          </a:xfrm>
          <a:custGeom>
            <a:avLst/>
            <a:gdLst/>
            <a:ahLst/>
            <a:cxnLst/>
            <a:rect l="0" t="0" r="0" b="0"/>
            <a:pathLst>
              <a:path w="1006602">
                <a:moveTo>
                  <a:pt x="0" y="0"/>
                </a:moveTo>
                <a:lnTo>
                  <a:pt x="1006602" y="0"/>
                </a:lnTo>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26" name="Freeform 326"/>
          <p:cNvSpPr/>
          <p:nvPr/>
        </p:nvSpPr>
        <p:spPr>
          <a:xfrm>
            <a:off x="5593079" y="3531109"/>
            <a:ext cx="1006602" cy="0"/>
          </a:xfrm>
          <a:custGeom>
            <a:avLst/>
            <a:gdLst/>
            <a:ahLst/>
            <a:cxnLst/>
            <a:rect l="0" t="0" r="0" b="0"/>
            <a:pathLst>
              <a:path w="1006602">
                <a:moveTo>
                  <a:pt x="0" y="0"/>
                </a:moveTo>
                <a:lnTo>
                  <a:pt x="1006602" y="0"/>
                </a:lnTo>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27" name="Freeform 327"/>
          <p:cNvSpPr/>
          <p:nvPr/>
        </p:nvSpPr>
        <p:spPr>
          <a:xfrm>
            <a:off x="5593079" y="3988308"/>
            <a:ext cx="1006602" cy="0"/>
          </a:xfrm>
          <a:custGeom>
            <a:avLst/>
            <a:gdLst/>
            <a:ahLst/>
            <a:cxnLst/>
            <a:rect l="0" t="0" r="0" b="0"/>
            <a:pathLst>
              <a:path w="1006602">
                <a:moveTo>
                  <a:pt x="0" y="0"/>
                </a:moveTo>
                <a:lnTo>
                  <a:pt x="1006602" y="0"/>
                </a:lnTo>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28" name="Freeform 328"/>
          <p:cNvSpPr/>
          <p:nvPr/>
        </p:nvSpPr>
        <p:spPr>
          <a:xfrm>
            <a:off x="5593079" y="4515612"/>
            <a:ext cx="1006602" cy="0"/>
          </a:xfrm>
          <a:custGeom>
            <a:avLst/>
            <a:gdLst/>
            <a:ahLst/>
            <a:cxnLst/>
            <a:rect l="0" t="0" r="0" b="0"/>
            <a:pathLst>
              <a:path w="1006602">
                <a:moveTo>
                  <a:pt x="0" y="0"/>
                </a:moveTo>
                <a:lnTo>
                  <a:pt x="1006602" y="0"/>
                </a:lnTo>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29" name="Freeform 329"/>
          <p:cNvSpPr/>
          <p:nvPr/>
        </p:nvSpPr>
        <p:spPr>
          <a:xfrm>
            <a:off x="5593079" y="5042917"/>
            <a:ext cx="1006602" cy="0"/>
          </a:xfrm>
          <a:custGeom>
            <a:avLst/>
            <a:gdLst/>
            <a:ahLst/>
            <a:cxnLst/>
            <a:rect l="0" t="0" r="0" b="0"/>
            <a:pathLst>
              <a:path w="1006602">
                <a:moveTo>
                  <a:pt x="0" y="0"/>
                </a:moveTo>
                <a:lnTo>
                  <a:pt x="1006602" y="0"/>
                </a:lnTo>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30" name="Freeform 330"/>
          <p:cNvSpPr/>
          <p:nvPr/>
        </p:nvSpPr>
        <p:spPr>
          <a:xfrm>
            <a:off x="5593079" y="5568697"/>
            <a:ext cx="1006602" cy="0"/>
          </a:xfrm>
          <a:custGeom>
            <a:avLst/>
            <a:gdLst/>
            <a:ahLst/>
            <a:cxnLst/>
            <a:rect l="0" t="0" r="0" b="0"/>
            <a:pathLst>
              <a:path w="1006602">
                <a:moveTo>
                  <a:pt x="0" y="0"/>
                </a:moveTo>
                <a:lnTo>
                  <a:pt x="1006602" y="0"/>
                </a:lnTo>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31" name="Freeform 331"/>
          <p:cNvSpPr/>
          <p:nvPr/>
        </p:nvSpPr>
        <p:spPr>
          <a:xfrm>
            <a:off x="6361176" y="2948941"/>
            <a:ext cx="266700" cy="251459"/>
          </a:xfrm>
          <a:custGeom>
            <a:avLst/>
            <a:gdLst/>
            <a:ahLst/>
            <a:cxnLst/>
            <a:rect l="0" t="0" r="0" b="0"/>
            <a:pathLst>
              <a:path w="266700" h="251459">
                <a:moveTo>
                  <a:pt x="0" y="125730"/>
                </a:moveTo>
                <a:cubicBezTo>
                  <a:pt x="0" y="56261"/>
                  <a:pt x="59689" y="0"/>
                  <a:pt x="133350" y="0"/>
                </a:cubicBezTo>
                <a:cubicBezTo>
                  <a:pt x="207009" y="0"/>
                  <a:pt x="266700" y="56261"/>
                  <a:pt x="266700" y="125730"/>
                </a:cubicBezTo>
                <a:cubicBezTo>
                  <a:pt x="266700" y="195199"/>
                  <a:pt x="207009" y="251459"/>
                  <a:pt x="133350" y="251459"/>
                </a:cubicBezTo>
                <a:cubicBezTo>
                  <a:pt x="59689" y="251459"/>
                  <a:pt x="0" y="195199"/>
                  <a:pt x="0" y="125730"/>
                </a:cubicBezTo>
                <a:close/>
                <a:moveTo>
                  <a:pt x="-2577847" y="3909059"/>
                </a:moveTo>
              </a:path>
            </a:pathLst>
          </a:custGeom>
          <a:solidFill>
            <a:srgbClr val="FAAF3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32" name="Freeform 332"/>
          <p:cNvSpPr/>
          <p:nvPr/>
        </p:nvSpPr>
        <p:spPr>
          <a:xfrm>
            <a:off x="6361176" y="3406141"/>
            <a:ext cx="266700" cy="251459"/>
          </a:xfrm>
          <a:custGeom>
            <a:avLst/>
            <a:gdLst/>
            <a:ahLst/>
            <a:cxnLst/>
            <a:rect l="0" t="0" r="0" b="0"/>
            <a:pathLst>
              <a:path w="266700" h="251459">
                <a:moveTo>
                  <a:pt x="0" y="125730"/>
                </a:moveTo>
                <a:cubicBezTo>
                  <a:pt x="0" y="56261"/>
                  <a:pt x="59689" y="0"/>
                  <a:pt x="133350" y="0"/>
                </a:cubicBezTo>
                <a:cubicBezTo>
                  <a:pt x="207009" y="0"/>
                  <a:pt x="266700" y="56261"/>
                  <a:pt x="266700" y="125730"/>
                </a:cubicBezTo>
                <a:cubicBezTo>
                  <a:pt x="266700" y="195199"/>
                  <a:pt x="207009" y="251459"/>
                  <a:pt x="133350" y="251459"/>
                </a:cubicBezTo>
                <a:cubicBezTo>
                  <a:pt x="59689" y="251459"/>
                  <a:pt x="0" y="195199"/>
                  <a:pt x="0" y="125730"/>
                </a:cubicBezTo>
                <a:close/>
                <a:moveTo>
                  <a:pt x="-3035047" y="3451859"/>
                </a:moveTo>
              </a:path>
            </a:pathLst>
          </a:custGeom>
          <a:solidFill>
            <a:srgbClr val="FAAF3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33" name="Freeform 333"/>
          <p:cNvSpPr/>
          <p:nvPr/>
        </p:nvSpPr>
        <p:spPr>
          <a:xfrm>
            <a:off x="6361176" y="3861817"/>
            <a:ext cx="266700" cy="252983"/>
          </a:xfrm>
          <a:custGeom>
            <a:avLst/>
            <a:gdLst/>
            <a:ahLst/>
            <a:cxnLst/>
            <a:rect l="0" t="0" r="0" b="0"/>
            <a:pathLst>
              <a:path w="266700" h="252983">
                <a:moveTo>
                  <a:pt x="0" y="126491"/>
                </a:moveTo>
                <a:cubicBezTo>
                  <a:pt x="0" y="56641"/>
                  <a:pt x="59689" y="0"/>
                  <a:pt x="133350" y="0"/>
                </a:cubicBezTo>
                <a:cubicBezTo>
                  <a:pt x="207009" y="0"/>
                  <a:pt x="266700" y="56641"/>
                  <a:pt x="266700" y="126491"/>
                </a:cubicBezTo>
                <a:cubicBezTo>
                  <a:pt x="266700" y="196341"/>
                  <a:pt x="207009" y="252983"/>
                  <a:pt x="133350" y="252983"/>
                </a:cubicBezTo>
                <a:cubicBezTo>
                  <a:pt x="59689" y="252983"/>
                  <a:pt x="0" y="196341"/>
                  <a:pt x="0" y="126491"/>
                </a:cubicBezTo>
                <a:close/>
                <a:moveTo>
                  <a:pt x="-3491484" y="2996183"/>
                </a:moveTo>
              </a:path>
            </a:pathLst>
          </a:custGeom>
          <a:solidFill>
            <a:srgbClr val="FAAF3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34" name="Freeform 334"/>
          <p:cNvSpPr/>
          <p:nvPr/>
        </p:nvSpPr>
        <p:spPr>
          <a:xfrm>
            <a:off x="6361176" y="4389121"/>
            <a:ext cx="266700" cy="251459"/>
          </a:xfrm>
          <a:custGeom>
            <a:avLst/>
            <a:gdLst/>
            <a:ahLst/>
            <a:cxnLst/>
            <a:rect l="0" t="0" r="0" b="0"/>
            <a:pathLst>
              <a:path w="266700" h="251459">
                <a:moveTo>
                  <a:pt x="0" y="125729"/>
                </a:moveTo>
                <a:cubicBezTo>
                  <a:pt x="0" y="56260"/>
                  <a:pt x="59689" y="0"/>
                  <a:pt x="133350" y="0"/>
                </a:cubicBezTo>
                <a:cubicBezTo>
                  <a:pt x="207009" y="0"/>
                  <a:pt x="266700" y="56260"/>
                  <a:pt x="266700" y="125729"/>
                </a:cubicBezTo>
                <a:cubicBezTo>
                  <a:pt x="266700" y="195199"/>
                  <a:pt x="207009" y="251459"/>
                  <a:pt x="133350" y="251459"/>
                </a:cubicBezTo>
                <a:cubicBezTo>
                  <a:pt x="59689" y="251459"/>
                  <a:pt x="0" y="195199"/>
                  <a:pt x="0" y="125729"/>
                </a:cubicBezTo>
                <a:close/>
                <a:moveTo>
                  <a:pt x="-4018026" y="2468879"/>
                </a:moveTo>
              </a:path>
            </a:pathLst>
          </a:custGeom>
          <a:solidFill>
            <a:srgbClr val="FAAF3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35" name="Freeform 335"/>
          <p:cNvSpPr/>
          <p:nvPr/>
        </p:nvSpPr>
        <p:spPr>
          <a:xfrm>
            <a:off x="6361176" y="4916424"/>
            <a:ext cx="266700" cy="251460"/>
          </a:xfrm>
          <a:custGeom>
            <a:avLst/>
            <a:gdLst/>
            <a:ahLst/>
            <a:cxnLst/>
            <a:rect l="0" t="0" r="0" b="0"/>
            <a:pathLst>
              <a:path w="266700" h="251460">
                <a:moveTo>
                  <a:pt x="0" y="125731"/>
                </a:moveTo>
                <a:cubicBezTo>
                  <a:pt x="0" y="56262"/>
                  <a:pt x="59689" y="0"/>
                  <a:pt x="133350" y="0"/>
                </a:cubicBezTo>
                <a:cubicBezTo>
                  <a:pt x="207009" y="0"/>
                  <a:pt x="266700" y="56262"/>
                  <a:pt x="266700" y="125731"/>
                </a:cubicBezTo>
                <a:cubicBezTo>
                  <a:pt x="266700" y="195200"/>
                  <a:pt x="207009" y="251460"/>
                  <a:pt x="133350" y="251460"/>
                </a:cubicBezTo>
                <a:cubicBezTo>
                  <a:pt x="59689" y="251460"/>
                  <a:pt x="0" y="195200"/>
                  <a:pt x="0" y="125731"/>
                </a:cubicBezTo>
                <a:close/>
                <a:moveTo>
                  <a:pt x="-4545331" y="1941576"/>
                </a:moveTo>
              </a:path>
            </a:pathLst>
          </a:custGeom>
          <a:solidFill>
            <a:srgbClr val="FAAF3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36" name="Freeform 336"/>
          <p:cNvSpPr/>
          <p:nvPr/>
        </p:nvSpPr>
        <p:spPr>
          <a:xfrm>
            <a:off x="6361176" y="5443728"/>
            <a:ext cx="266700" cy="251461"/>
          </a:xfrm>
          <a:custGeom>
            <a:avLst/>
            <a:gdLst/>
            <a:ahLst/>
            <a:cxnLst/>
            <a:rect l="0" t="0" r="0" b="0"/>
            <a:pathLst>
              <a:path w="266700" h="251461">
                <a:moveTo>
                  <a:pt x="0" y="125731"/>
                </a:moveTo>
                <a:cubicBezTo>
                  <a:pt x="0" y="56261"/>
                  <a:pt x="59689" y="0"/>
                  <a:pt x="133350" y="0"/>
                </a:cubicBezTo>
                <a:cubicBezTo>
                  <a:pt x="207009" y="0"/>
                  <a:pt x="266700" y="56261"/>
                  <a:pt x="266700" y="125731"/>
                </a:cubicBezTo>
                <a:cubicBezTo>
                  <a:pt x="266700" y="195174"/>
                  <a:pt x="207009" y="251461"/>
                  <a:pt x="133350" y="251461"/>
                </a:cubicBezTo>
                <a:cubicBezTo>
                  <a:pt x="59689" y="251461"/>
                  <a:pt x="0" y="195174"/>
                  <a:pt x="0" y="125731"/>
                </a:cubicBezTo>
                <a:close/>
                <a:moveTo>
                  <a:pt x="-5072635" y="1414272"/>
                </a:moveTo>
              </a:path>
            </a:pathLst>
          </a:custGeom>
          <a:solidFill>
            <a:srgbClr val="FAAF3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37" name="Freeform 337"/>
          <p:cNvSpPr/>
          <p:nvPr/>
        </p:nvSpPr>
        <p:spPr>
          <a:xfrm>
            <a:off x="11330940" y="1720597"/>
            <a:ext cx="286512" cy="550163"/>
          </a:xfrm>
          <a:custGeom>
            <a:avLst/>
            <a:gdLst/>
            <a:ahLst/>
            <a:cxnLst/>
            <a:rect l="0" t="0" r="0" b="0"/>
            <a:pathLst>
              <a:path w="286512" h="550163">
                <a:moveTo>
                  <a:pt x="286130" y="192150"/>
                </a:moveTo>
                <a:lnTo>
                  <a:pt x="266573" y="222631"/>
                </a:lnTo>
                <a:lnTo>
                  <a:pt x="249046" y="249936"/>
                </a:lnTo>
                <a:lnTo>
                  <a:pt x="272541" y="272288"/>
                </a:lnTo>
                <a:lnTo>
                  <a:pt x="286512" y="285623"/>
                </a:lnTo>
                <a:lnTo>
                  <a:pt x="221488" y="387603"/>
                </a:lnTo>
                <a:lnTo>
                  <a:pt x="188214" y="439927"/>
                </a:lnTo>
                <a:lnTo>
                  <a:pt x="172592" y="464312"/>
                </a:lnTo>
                <a:lnTo>
                  <a:pt x="172212" y="464946"/>
                </a:lnTo>
                <a:lnTo>
                  <a:pt x="185801" y="480187"/>
                </a:lnTo>
                <a:lnTo>
                  <a:pt x="192024" y="487044"/>
                </a:lnTo>
                <a:lnTo>
                  <a:pt x="200025" y="496062"/>
                </a:lnTo>
                <a:lnTo>
                  <a:pt x="211201" y="508634"/>
                </a:lnTo>
                <a:lnTo>
                  <a:pt x="191389" y="550163"/>
                </a:lnTo>
                <a:lnTo>
                  <a:pt x="146557" y="550163"/>
                </a:lnTo>
                <a:lnTo>
                  <a:pt x="146557" y="496062"/>
                </a:lnTo>
                <a:lnTo>
                  <a:pt x="146557" y="480187"/>
                </a:lnTo>
                <a:lnTo>
                  <a:pt x="146557" y="464312"/>
                </a:lnTo>
                <a:lnTo>
                  <a:pt x="0" y="464312"/>
                </a:lnTo>
                <a:lnTo>
                  <a:pt x="205740" y="0"/>
                </a:lnTo>
                <a:close/>
                <a:moveTo>
                  <a:pt x="-6385687" y="513740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38" name="Freeform 338"/>
          <p:cNvSpPr/>
          <p:nvPr/>
        </p:nvSpPr>
        <p:spPr>
          <a:xfrm>
            <a:off x="11518392" y="1766316"/>
            <a:ext cx="467867" cy="740664"/>
          </a:xfrm>
          <a:custGeom>
            <a:avLst/>
            <a:gdLst/>
            <a:ahLst/>
            <a:cxnLst/>
            <a:rect l="0" t="0" r="0" b="0"/>
            <a:pathLst>
              <a:path w="467867" h="740664">
                <a:moveTo>
                  <a:pt x="278638" y="623570"/>
                </a:moveTo>
                <a:lnTo>
                  <a:pt x="278638" y="643129"/>
                </a:lnTo>
                <a:lnTo>
                  <a:pt x="278638" y="690119"/>
                </a:lnTo>
                <a:lnTo>
                  <a:pt x="336803" y="690119"/>
                </a:lnTo>
                <a:cubicBezTo>
                  <a:pt x="346075" y="690119"/>
                  <a:pt x="354838" y="693929"/>
                  <a:pt x="361441" y="700532"/>
                </a:cubicBezTo>
                <a:lnTo>
                  <a:pt x="387350" y="726949"/>
                </a:lnTo>
                <a:cubicBezTo>
                  <a:pt x="389636" y="729234"/>
                  <a:pt x="390271" y="732663"/>
                  <a:pt x="389001" y="735712"/>
                </a:cubicBezTo>
                <a:cubicBezTo>
                  <a:pt x="387730" y="738759"/>
                  <a:pt x="384810" y="740664"/>
                  <a:pt x="381635" y="740664"/>
                </a:cubicBezTo>
                <a:lnTo>
                  <a:pt x="82296" y="740664"/>
                </a:lnTo>
                <a:cubicBezTo>
                  <a:pt x="78993" y="740664"/>
                  <a:pt x="76073" y="738759"/>
                  <a:pt x="74802" y="735712"/>
                </a:cubicBezTo>
                <a:cubicBezTo>
                  <a:pt x="73533" y="732663"/>
                  <a:pt x="74294" y="729234"/>
                  <a:pt x="76453" y="726949"/>
                </a:cubicBezTo>
                <a:lnTo>
                  <a:pt x="102489" y="700532"/>
                </a:lnTo>
                <a:cubicBezTo>
                  <a:pt x="108965" y="693929"/>
                  <a:pt x="117855" y="690119"/>
                  <a:pt x="127126" y="690119"/>
                </a:cubicBezTo>
                <a:lnTo>
                  <a:pt x="175767" y="690119"/>
                </a:lnTo>
                <a:lnTo>
                  <a:pt x="175767" y="643129"/>
                </a:lnTo>
                <a:lnTo>
                  <a:pt x="175767" y="623570"/>
                </a:lnTo>
                <a:lnTo>
                  <a:pt x="175767" y="604013"/>
                </a:lnTo>
                <a:lnTo>
                  <a:pt x="0" y="604013"/>
                </a:lnTo>
                <a:lnTo>
                  <a:pt x="70992" y="456184"/>
                </a:lnTo>
                <a:lnTo>
                  <a:pt x="65659" y="450215"/>
                </a:lnTo>
                <a:lnTo>
                  <a:pt x="51435" y="434340"/>
                </a:lnTo>
                <a:lnTo>
                  <a:pt x="45974" y="428244"/>
                </a:lnTo>
                <a:lnTo>
                  <a:pt x="37211" y="418465"/>
                </a:lnTo>
                <a:lnTo>
                  <a:pt x="34289" y="415163"/>
                </a:lnTo>
                <a:lnTo>
                  <a:pt x="45974" y="396749"/>
                </a:lnTo>
                <a:lnTo>
                  <a:pt x="141604" y="247143"/>
                </a:lnTo>
                <a:lnTo>
                  <a:pt x="150114" y="233807"/>
                </a:lnTo>
                <a:lnTo>
                  <a:pt x="126618" y="211582"/>
                </a:lnTo>
                <a:lnTo>
                  <a:pt x="112649" y="198248"/>
                </a:lnTo>
                <a:lnTo>
                  <a:pt x="117728" y="190374"/>
                </a:lnTo>
                <a:lnTo>
                  <a:pt x="128142" y="174244"/>
                </a:lnTo>
                <a:lnTo>
                  <a:pt x="138556" y="158115"/>
                </a:lnTo>
                <a:lnTo>
                  <a:pt x="240538" y="0"/>
                </a:lnTo>
                <a:lnTo>
                  <a:pt x="355218" y="198248"/>
                </a:lnTo>
                <a:lnTo>
                  <a:pt x="317753" y="233807"/>
                </a:lnTo>
                <a:lnTo>
                  <a:pt x="433577" y="415163"/>
                </a:lnTo>
                <a:lnTo>
                  <a:pt x="396875" y="456184"/>
                </a:lnTo>
                <a:lnTo>
                  <a:pt x="467867" y="604013"/>
                </a:lnTo>
                <a:lnTo>
                  <a:pt x="278638" y="604013"/>
                </a:lnTo>
                <a:close/>
                <a:moveTo>
                  <a:pt x="-7050278" y="5091684"/>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39" name="Freeform 339"/>
          <p:cNvSpPr/>
          <p:nvPr/>
        </p:nvSpPr>
        <p:spPr>
          <a:xfrm>
            <a:off x="166115" y="105157"/>
            <a:ext cx="574548" cy="566928"/>
          </a:xfrm>
          <a:custGeom>
            <a:avLst/>
            <a:gdLst/>
            <a:ahLst/>
            <a:cxnLst/>
            <a:rect l="0" t="0" r="0" b="0"/>
            <a:pathLst>
              <a:path w="574548" h="566928">
                <a:moveTo>
                  <a:pt x="243599" y="109982"/>
                </a:moveTo>
                <a:lnTo>
                  <a:pt x="567170" y="109982"/>
                </a:lnTo>
                <a:cubicBezTo>
                  <a:pt x="571450" y="109982"/>
                  <a:pt x="574548" y="105537"/>
                  <a:pt x="572948" y="101473"/>
                </a:cubicBezTo>
                <a:cubicBezTo>
                  <a:pt x="570611" y="95503"/>
                  <a:pt x="566586" y="87884"/>
                  <a:pt x="559651" y="80772"/>
                </a:cubicBezTo>
                <a:cubicBezTo>
                  <a:pt x="551257" y="72262"/>
                  <a:pt x="542240" y="68199"/>
                  <a:pt x="536512" y="66293"/>
                </a:cubicBezTo>
                <a:cubicBezTo>
                  <a:pt x="534836" y="65786"/>
                  <a:pt x="533121" y="65404"/>
                  <a:pt x="531356" y="65404"/>
                </a:cubicBezTo>
                <a:lnTo>
                  <a:pt x="243599" y="65404"/>
                </a:lnTo>
                <a:lnTo>
                  <a:pt x="243599" y="24891"/>
                </a:lnTo>
                <a:cubicBezTo>
                  <a:pt x="240551" y="11049"/>
                  <a:pt x="228956" y="1142"/>
                  <a:pt x="215608" y="635"/>
                </a:cubicBezTo>
                <a:cubicBezTo>
                  <a:pt x="201423" y="0"/>
                  <a:pt x="188507" y="10160"/>
                  <a:pt x="185243" y="24891"/>
                </a:cubicBezTo>
                <a:lnTo>
                  <a:pt x="185243" y="65404"/>
                </a:lnTo>
                <a:lnTo>
                  <a:pt x="122035" y="65404"/>
                </a:lnTo>
                <a:lnTo>
                  <a:pt x="122035" y="24891"/>
                </a:lnTo>
                <a:lnTo>
                  <a:pt x="0" y="24891"/>
                </a:lnTo>
                <a:lnTo>
                  <a:pt x="0" y="150622"/>
                </a:lnTo>
                <a:lnTo>
                  <a:pt x="122035" y="150622"/>
                </a:lnTo>
                <a:lnTo>
                  <a:pt x="122035" y="109982"/>
                </a:lnTo>
                <a:lnTo>
                  <a:pt x="185243" y="109982"/>
                </a:lnTo>
                <a:lnTo>
                  <a:pt x="185243" y="482218"/>
                </a:lnTo>
                <a:lnTo>
                  <a:pt x="97651" y="518414"/>
                </a:lnTo>
                <a:lnTo>
                  <a:pt x="97651" y="566928"/>
                </a:lnTo>
                <a:lnTo>
                  <a:pt x="327902" y="566928"/>
                </a:lnTo>
                <a:lnTo>
                  <a:pt x="327902" y="518414"/>
                </a:lnTo>
                <a:lnTo>
                  <a:pt x="243599" y="482472"/>
                </a:lnTo>
              </a:path>
            </a:pathLst>
          </a:custGeom>
          <a:solidFill>
            <a:srgbClr val="FAAF3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340" name="Picture 34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4668579" y="1917299"/>
            <a:ext cx="460415" cy="527300"/>
          </a:xfrm>
          <a:prstGeom prst="rect">
            <a:avLst/>
          </a:prstGeom>
          <a:noFill/>
        </p:spPr>
      </p:pic>
      <p:sp>
        <p:nvSpPr>
          <p:cNvPr id="341" name="Freeform 341"/>
          <p:cNvSpPr/>
          <p:nvPr/>
        </p:nvSpPr>
        <p:spPr>
          <a:xfrm>
            <a:off x="4705387" y="2461327"/>
            <a:ext cx="76436" cy="38133"/>
          </a:xfrm>
          <a:custGeom>
            <a:avLst/>
            <a:gdLst/>
            <a:ahLst/>
            <a:cxnLst/>
            <a:rect l="0" t="0" r="0" b="0"/>
            <a:pathLst>
              <a:path w="225806" h="112649">
                <a:moveTo>
                  <a:pt x="19749" y="112649"/>
                </a:moveTo>
                <a:lnTo>
                  <a:pt x="206540" y="112649"/>
                </a:lnTo>
                <a:cubicBezTo>
                  <a:pt x="217501" y="112649"/>
                  <a:pt x="225806" y="104369"/>
                  <a:pt x="225806" y="93396"/>
                </a:cubicBezTo>
                <a:lnTo>
                  <a:pt x="225806" y="0"/>
                </a:lnTo>
                <a:lnTo>
                  <a:pt x="0" y="0"/>
                </a:lnTo>
                <a:lnTo>
                  <a:pt x="0" y="93396"/>
                </a:lnTo>
                <a:cubicBezTo>
                  <a:pt x="0" y="104115"/>
                  <a:pt x="9030" y="112649"/>
                  <a:pt x="19749" y="112649"/>
                </a:cubicBezTo>
                <a:close/>
                <a:moveTo>
                  <a:pt x="-290804" y="472516"/>
                </a:moveTo>
              </a:path>
            </a:pathLst>
          </a:custGeom>
          <a:solidFill>
            <a:srgbClr val="FFFFFF">
              <a:alpha val="100000"/>
            </a:srgbClr>
          </a:solidFill>
          <a:ln w="4299">
            <a:noFill/>
          </a:ln>
        </p:spPr>
        <p:style>
          <a:lnRef idx="2">
            <a:schemeClr val="accent1">
              <a:shade val="50000"/>
            </a:schemeClr>
          </a:lnRef>
          <a:fillRef idx="1">
            <a:schemeClr val="accent1"/>
          </a:fillRef>
          <a:effectRef idx="0">
            <a:schemeClr val="accent1"/>
          </a:effectRef>
          <a:fontRef idx="minor">
            <a:schemeClr val="lt1"/>
          </a:fontRef>
        </p:style>
      </p:sp>
      <p:sp>
        <p:nvSpPr>
          <p:cNvPr id="342" name="Freeform 342"/>
          <p:cNvSpPr/>
          <p:nvPr/>
        </p:nvSpPr>
        <p:spPr>
          <a:xfrm>
            <a:off x="5015759" y="2461327"/>
            <a:ext cx="76436" cy="38133"/>
          </a:xfrm>
          <a:custGeom>
            <a:avLst/>
            <a:gdLst/>
            <a:ahLst/>
            <a:cxnLst/>
            <a:rect l="0" t="0" r="0" b="0"/>
            <a:pathLst>
              <a:path w="225806" h="112649">
                <a:moveTo>
                  <a:pt x="19177" y="112649"/>
                </a:moveTo>
                <a:lnTo>
                  <a:pt x="205993" y="112649"/>
                </a:lnTo>
                <a:cubicBezTo>
                  <a:pt x="216915" y="112649"/>
                  <a:pt x="225806" y="104369"/>
                  <a:pt x="225806" y="93396"/>
                </a:cubicBezTo>
                <a:lnTo>
                  <a:pt x="225806" y="0"/>
                </a:lnTo>
                <a:lnTo>
                  <a:pt x="0" y="0"/>
                </a:lnTo>
                <a:lnTo>
                  <a:pt x="0" y="93396"/>
                </a:lnTo>
                <a:cubicBezTo>
                  <a:pt x="0" y="104115"/>
                  <a:pt x="8255" y="112649"/>
                  <a:pt x="19177" y="112649"/>
                </a:cubicBezTo>
                <a:close/>
                <a:moveTo>
                  <a:pt x="-1207694" y="472516"/>
                </a:moveTo>
              </a:path>
            </a:pathLst>
          </a:custGeom>
          <a:solidFill>
            <a:srgbClr val="FFFFFF">
              <a:alpha val="100000"/>
            </a:srgbClr>
          </a:solidFill>
          <a:ln w="4299">
            <a:noFill/>
          </a:ln>
        </p:spPr>
        <p:style>
          <a:lnRef idx="2">
            <a:schemeClr val="accent1">
              <a:shade val="50000"/>
            </a:schemeClr>
          </a:lnRef>
          <a:fillRef idx="1">
            <a:schemeClr val="accent1"/>
          </a:fillRef>
          <a:effectRef idx="0">
            <a:schemeClr val="accent1"/>
          </a:effectRef>
          <a:fontRef idx="minor">
            <a:schemeClr val="lt1"/>
          </a:fontRef>
        </p:style>
      </p:sp>
      <p:sp>
        <p:nvSpPr>
          <p:cNvPr id="343" name="Freeform 343"/>
          <p:cNvSpPr/>
          <p:nvPr/>
        </p:nvSpPr>
        <p:spPr>
          <a:xfrm>
            <a:off x="4568038" y="1976240"/>
            <a:ext cx="83779" cy="180262"/>
          </a:xfrm>
          <a:custGeom>
            <a:avLst/>
            <a:gdLst/>
            <a:ahLst/>
            <a:cxnLst/>
            <a:rect l="0" t="0" r="0" b="0"/>
            <a:pathLst>
              <a:path w="247498" h="532510">
                <a:moveTo>
                  <a:pt x="44387" y="532510"/>
                </a:moveTo>
                <a:lnTo>
                  <a:pt x="127775" y="532510"/>
                </a:lnTo>
                <a:cubicBezTo>
                  <a:pt x="152400" y="532510"/>
                  <a:pt x="172149" y="512571"/>
                  <a:pt x="172149" y="488188"/>
                </a:cubicBezTo>
                <a:lnTo>
                  <a:pt x="172149" y="250952"/>
                </a:lnTo>
                <a:cubicBezTo>
                  <a:pt x="172149" y="226313"/>
                  <a:pt x="152159" y="206502"/>
                  <a:pt x="127775" y="206502"/>
                </a:cubicBezTo>
                <a:lnTo>
                  <a:pt x="110706" y="206502"/>
                </a:lnTo>
                <a:cubicBezTo>
                  <a:pt x="110706" y="127000"/>
                  <a:pt x="170447" y="60197"/>
                  <a:pt x="247498" y="50546"/>
                </a:cubicBezTo>
                <a:lnTo>
                  <a:pt x="247498" y="0"/>
                </a:lnTo>
                <a:cubicBezTo>
                  <a:pt x="143142" y="11049"/>
                  <a:pt x="61214" y="99313"/>
                  <a:pt x="61214" y="206502"/>
                </a:cubicBezTo>
                <a:lnTo>
                  <a:pt x="44374" y="206502"/>
                </a:lnTo>
                <a:cubicBezTo>
                  <a:pt x="19749" y="206502"/>
                  <a:pt x="0" y="226568"/>
                  <a:pt x="0" y="250952"/>
                </a:cubicBezTo>
                <a:lnTo>
                  <a:pt x="0" y="488188"/>
                </a:lnTo>
                <a:cubicBezTo>
                  <a:pt x="0" y="512571"/>
                  <a:pt x="19990" y="532510"/>
                  <a:pt x="44374" y="532510"/>
                </a:cubicBezTo>
                <a:close/>
                <a:moveTo>
                  <a:pt x="1128078" y="1905507"/>
                </a:moveTo>
              </a:path>
            </a:pathLst>
          </a:custGeom>
          <a:solidFill>
            <a:srgbClr val="FFFFFF">
              <a:alpha val="100000"/>
            </a:srgbClr>
          </a:solidFill>
          <a:ln w="4299">
            <a:noFill/>
          </a:ln>
        </p:spPr>
        <p:style>
          <a:lnRef idx="2">
            <a:schemeClr val="accent1">
              <a:shade val="50000"/>
            </a:schemeClr>
          </a:lnRef>
          <a:fillRef idx="1">
            <a:schemeClr val="accent1"/>
          </a:fillRef>
          <a:effectRef idx="0">
            <a:schemeClr val="accent1"/>
          </a:effectRef>
          <a:fontRef idx="minor">
            <a:schemeClr val="lt1"/>
          </a:fontRef>
        </p:style>
      </p:sp>
      <p:sp>
        <p:nvSpPr>
          <p:cNvPr id="344" name="Freeform 344"/>
          <p:cNvSpPr/>
          <p:nvPr/>
        </p:nvSpPr>
        <p:spPr>
          <a:xfrm>
            <a:off x="5145761" y="1976325"/>
            <a:ext cx="82627" cy="180133"/>
          </a:xfrm>
          <a:custGeom>
            <a:avLst/>
            <a:gdLst/>
            <a:ahLst/>
            <a:cxnLst/>
            <a:rect l="0" t="0" r="0" b="0"/>
            <a:pathLst>
              <a:path w="244094" h="532130">
                <a:moveTo>
                  <a:pt x="199771" y="206122"/>
                </a:moveTo>
                <a:lnTo>
                  <a:pt x="182881" y="206122"/>
                </a:lnTo>
                <a:cubicBezTo>
                  <a:pt x="182881" y="100203"/>
                  <a:pt x="102871" y="12193"/>
                  <a:pt x="0" y="0"/>
                </a:cubicBezTo>
                <a:lnTo>
                  <a:pt x="0" y="50547"/>
                </a:lnTo>
                <a:cubicBezTo>
                  <a:pt x="75565" y="61977"/>
                  <a:pt x="133350" y="127509"/>
                  <a:pt x="133350" y="205994"/>
                </a:cubicBezTo>
                <a:lnTo>
                  <a:pt x="116333" y="205994"/>
                </a:lnTo>
                <a:cubicBezTo>
                  <a:pt x="91694" y="205994"/>
                  <a:pt x="72009" y="226060"/>
                  <a:pt x="72009" y="250444"/>
                </a:cubicBezTo>
                <a:lnTo>
                  <a:pt x="72009" y="487680"/>
                </a:lnTo>
                <a:cubicBezTo>
                  <a:pt x="72009" y="512318"/>
                  <a:pt x="91949" y="532130"/>
                  <a:pt x="116333" y="532130"/>
                </a:cubicBezTo>
                <a:lnTo>
                  <a:pt x="199771" y="532130"/>
                </a:lnTo>
                <a:cubicBezTo>
                  <a:pt x="224409" y="532130"/>
                  <a:pt x="244094" y="512065"/>
                  <a:pt x="244094" y="487680"/>
                </a:cubicBezTo>
                <a:lnTo>
                  <a:pt x="244094" y="250444"/>
                </a:lnTo>
                <a:cubicBezTo>
                  <a:pt x="244094" y="226060"/>
                  <a:pt x="224156" y="205994"/>
                  <a:pt x="199771" y="205994"/>
                </a:cubicBezTo>
                <a:close/>
                <a:moveTo>
                  <a:pt x="-252476" y="1905254"/>
                </a:moveTo>
              </a:path>
            </a:pathLst>
          </a:custGeom>
          <a:solidFill>
            <a:srgbClr val="FFFFFF">
              <a:alpha val="100000"/>
            </a:srgbClr>
          </a:solidFill>
          <a:ln w="4299">
            <a:noFill/>
          </a:ln>
        </p:spPr>
        <p:style>
          <a:lnRef idx="2">
            <a:schemeClr val="accent1">
              <a:shade val="50000"/>
            </a:schemeClr>
          </a:lnRef>
          <a:fillRef idx="1">
            <a:schemeClr val="accent1"/>
          </a:fillRef>
          <a:effectRef idx="0">
            <a:schemeClr val="accent1"/>
          </a:effectRef>
          <a:fontRef idx="minor">
            <a:schemeClr val="lt1"/>
          </a:fontRef>
        </p:style>
      </p:sp>
      <p:sp>
        <p:nvSpPr>
          <p:cNvPr id="345" name="Freeform 345"/>
          <p:cNvSpPr/>
          <p:nvPr/>
        </p:nvSpPr>
        <p:spPr>
          <a:xfrm>
            <a:off x="740663" y="5897881"/>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46" name="Rectangle 346"/>
          <p:cNvSpPr/>
          <p:nvPr/>
        </p:nvSpPr>
        <p:spPr>
          <a:xfrm>
            <a:off x="848867" y="284709"/>
            <a:ext cx="3189427" cy="365759"/>
          </a:xfrm>
          <a:prstGeom prst="rect">
            <a:avLst/>
          </a:prstGeom>
        </p:spPr>
        <p:txBody>
          <a:bodyPr wrap="none" lIns="0" tIns="0" rIns="0" bIns="0">
            <a:spAutoFit/>
          </a:bodyPr>
          <a:lstStyle/>
          <a:p>
            <a:pPr marL="0"/>
            <a:r>
              <a:rPr lang="en-US" sz="2400" b="1" i="0" spc="0" baseline="0">
                <a:solidFill>
                  <a:srgbClr val="000000"/>
                </a:solidFill>
                <a:latin typeface="Calibri-Bold"/>
              </a:rPr>
              <a:t>Sustaina</a:t>
            </a:r>
            <a:r>
              <a:rPr lang="en-US" sz="2400" b="1" i="0" spc="0" baseline="0">
                <a:solidFill>
                  <a:srgbClr val="000000"/>
                </a:solidFill>
                <a:latin typeface="Calibri"/>
              </a:rPr>
              <a:t>b</a:t>
            </a:r>
            <a:r>
              <a:rPr lang="en-US" sz="2400" b="1" i="0" spc="0" baseline="0">
                <a:solidFill>
                  <a:srgbClr val="000000"/>
                </a:solidFill>
                <a:latin typeface="Calibri-Bold"/>
              </a:rPr>
              <a:t>le </a:t>
            </a:r>
            <a:r>
              <a:rPr lang="en-US" sz="2400" b="1" i="0" spc="0" baseline="0">
                <a:solidFill>
                  <a:srgbClr val="000000"/>
                </a:solidFill>
                <a:latin typeface="Calibri"/>
              </a:rPr>
              <a:t>C</a:t>
            </a:r>
            <a:r>
              <a:rPr lang="en-US" sz="2400" b="1" i="0" spc="0" baseline="0">
                <a:solidFill>
                  <a:srgbClr val="000000"/>
                </a:solidFill>
                <a:latin typeface="Calibri-Bold"/>
              </a:rPr>
              <a:t>ity Planning</a:t>
            </a:r>
          </a:p>
        </p:txBody>
      </p:sp>
      <p:sp>
        <p:nvSpPr>
          <p:cNvPr id="347" name="Rectangle 347"/>
          <p:cNvSpPr/>
          <p:nvPr/>
        </p:nvSpPr>
        <p:spPr>
          <a:xfrm>
            <a:off x="11255375" y="6191394"/>
            <a:ext cx="96108" cy="275806"/>
          </a:xfrm>
          <a:prstGeom prst="rect">
            <a:avLst/>
          </a:prstGeom>
        </p:spPr>
        <p:txBody>
          <a:bodyPr wrap="none" lIns="0" tIns="0" rIns="0" bIns="0">
            <a:spAutoFit/>
          </a:bodyPr>
          <a:lstStyle/>
          <a:p>
            <a:pPr marL="0"/>
            <a:r>
              <a:rPr lang="en-US" sz="1403" b="0" i="0" spc="0" baseline="0">
                <a:solidFill>
                  <a:srgbClr val="000000"/>
                </a:solidFill>
                <a:latin typeface="SegoeUI"/>
              </a:rPr>
              <a:t>8</a:t>
            </a:r>
          </a:p>
        </p:txBody>
      </p:sp>
      <p:sp>
        <p:nvSpPr>
          <p:cNvPr id="348" name="Rectangle 348"/>
          <p:cNvSpPr/>
          <p:nvPr/>
        </p:nvSpPr>
        <p:spPr>
          <a:xfrm>
            <a:off x="5785739" y="856224"/>
            <a:ext cx="5483874" cy="555601"/>
          </a:xfrm>
          <a:prstGeom prst="rect">
            <a:avLst/>
          </a:prstGeom>
        </p:spPr>
        <p:txBody>
          <a:bodyPr wrap="none" lIns="0" tIns="0" rIns="0" bIns="0" anchor="t">
            <a:spAutoFit/>
          </a:bodyPr>
          <a:lstStyle/>
          <a:p>
            <a:r>
              <a:rPr lang="en-US" sz="1200" b="1" i="0" spc="0" baseline="0" dirty="0">
                <a:solidFill>
                  <a:srgbClr val="FFFFFF"/>
                </a:solidFill>
                <a:latin typeface="Barlow"/>
              </a:rPr>
              <a:t>Oulu's city planning considers the principles of sustainable development and the</a:t>
            </a:r>
            <a:r>
              <a:rPr lang="en-US" sz="1200" b="1" dirty="0">
                <a:solidFill>
                  <a:srgbClr val="FFFFFF"/>
                </a:solidFill>
                <a:latin typeface="Barlow"/>
              </a:rPr>
              <a:t> </a:t>
            </a:r>
            <a:endParaRPr lang="en-US" sz="1200" b="1" i="0" spc="0" baseline="0" dirty="0">
              <a:solidFill>
                <a:srgbClr val="FFFFFF"/>
              </a:solidFill>
              <a:latin typeface="Barlow"/>
            </a:endParaRPr>
          </a:p>
          <a:p>
            <a:pPr>
              <a:lnSpc>
                <a:spcPts val="1493"/>
              </a:lnSpc>
            </a:pPr>
            <a:r>
              <a:rPr lang="en-US" sz="1200" b="1" i="0" spc="0" baseline="0" dirty="0">
                <a:solidFill>
                  <a:srgbClr val="FFFFFF"/>
                </a:solidFill>
                <a:latin typeface="Barlow"/>
              </a:rPr>
              <a:t>city's long-term development. The city offers housing possibilities in urban</a:t>
            </a:r>
            <a:r>
              <a:rPr lang="en-US" sz="1200" b="1" dirty="0">
                <a:solidFill>
                  <a:srgbClr val="FFFFFF"/>
                </a:solidFill>
                <a:latin typeface="Barlow"/>
              </a:rPr>
              <a:t> </a:t>
            </a:r>
            <a:endParaRPr lang="en-US" sz="1200" b="1" i="0" spc="0" baseline="0" dirty="0">
              <a:solidFill>
                <a:srgbClr val="FFFFFF"/>
              </a:solidFill>
              <a:latin typeface="Barlow"/>
            </a:endParaRPr>
          </a:p>
          <a:p>
            <a:pPr>
              <a:lnSpc>
                <a:spcPts val="1493"/>
              </a:lnSpc>
            </a:pPr>
            <a:r>
              <a:rPr lang="en-US" sz="1200" b="1" i="0" spc="0" baseline="0" dirty="0">
                <a:solidFill>
                  <a:srgbClr val="FFFFFF"/>
                </a:solidFill>
                <a:latin typeface="Barlow"/>
              </a:rPr>
              <a:t>environments and in rural areas by ensuring the vitality of </a:t>
            </a:r>
            <a:r>
              <a:rPr lang="en-US" sz="1200" b="1" dirty="0">
                <a:solidFill>
                  <a:srgbClr val="FFFFFF"/>
                </a:solidFill>
                <a:latin typeface="Barlow"/>
              </a:rPr>
              <a:t>local </a:t>
            </a:r>
            <a:r>
              <a:rPr lang="en-US" sz="1200" b="1" dirty="0" err="1">
                <a:solidFill>
                  <a:srgbClr val="FFFFFF"/>
                </a:solidFill>
                <a:latin typeface="Barlow"/>
              </a:rPr>
              <a:t>centres</a:t>
            </a:r>
            <a:r>
              <a:rPr lang="en-US" sz="1200" b="1" i="0" spc="0" baseline="0" dirty="0">
                <a:solidFill>
                  <a:srgbClr val="FFFFFF"/>
                </a:solidFill>
                <a:latin typeface="Barlow"/>
              </a:rPr>
              <a:t>.</a:t>
            </a:r>
          </a:p>
        </p:txBody>
      </p:sp>
      <p:sp>
        <p:nvSpPr>
          <p:cNvPr id="349" name="Rectangle 349"/>
          <p:cNvSpPr/>
          <p:nvPr/>
        </p:nvSpPr>
        <p:spPr>
          <a:xfrm>
            <a:off x="5785739" y="1609972"/>
            <a:ext cx="5594480" cy="553998"/>
          </a:xfrm>
          <a:prstGeom prst="rect">
            <a:avLst/>
          </a:prstGeom>
        </p:spPr>
        <p:txBody>
          <a:bodyPr wrap="none" lIns="0" tIns="0" rIns="0" bIns="0" anchor="t">
            <a:spAutoFit/>
          </a:bodyPr>
          <a:lstStyle/>
          <a:p>
            <a:r>
              <a:rPr lang="en-US" sz="1200" b="1" i="0" spc="0" baseline="0" dirty="0">
                <a:solidFill>
                  <a:srgbClr val="FFFFFF"/>
                </a:solidFill>
                <a:latin typeface="Barlow"/>
              </a:rPr>
              <a:t>City planning emphasizes the most efficient </a:t>
            </a:r>
            <a:r>
              <a:rPr lang="en-US" sz="1200" b="1" dirty="0">
                <a:solidFill>
                  <a:srgbClr val="FFFFFF"/>
                </a:solidFill>
                <a:latin typeface="Barlow"/>
              </a:rPr>
              <a:t>sustainability</a:t>
            </a:r>
            <a:r>
              <a:rPr lang="en-US" sz="1200" b="1" i="0" spc="0" baseline="0" dirty="0">
                <a:solidFill>
                  <a:srgbClr val="FFFFFF"/>
                </a:solidFill>
                <a:latin typeface="Barlow"/>
              </a:rPr>
              <a:t> actions </a:t>
            </a:r>
            <a:r>
              <a:rPr lang="en-US" sz="1200" b="1" dirty="0">
                <a:solidFill>
                  <a:srgbClr val="FFFFFF"/>
                </a:solidFill>
                <a:latin typeface="Barlow"/>
                <a:cs typeface="Segoe UI"/>
              </a:rPr>
              <a:t>aims at creating</a:t>
            </a:r>
            <a:endParaRPr lang="fi-FI" sz="900" dirty="0">
              <a:solidFill>
                <a:srgbClr val="333333"/>
              </a:solidFill>
              <a:latin typeface="Barlow"/>
              <a:cs typeface="Segoe UI"/>
            </a:endParaRPr>
          </a:p>
          <a:p>
            <a:r>
              <a:rPr lang="en-US" sz="1200" b="1" dirty="0">
                <a:solidFill>
                  <a:srgbClr val="FFFFFF"/>
                </a:solidFill>
                <a:latin typeface="Barlow"/>
                <a:cs typeface="Segoe UI"/>
              </a:rPr>
              <a:t>a</a:t>
            </a:r>
            <a:r>
              <a:rPr lang="en-US" sz="1200" b="1" i="0" spc="0" baseline="0" dirty="0">
                <a:solidFill>
                  <a:srgbClr val="FFFFFF"/>
                </a:solidFill>
                <a:latin typeface="Barlow"/>
                <a:cs typeface="Segoe UI"/>
              </a:rPr>
              <a:t> </a:t>
            </a:r>
            <a:r>
              <a:rPr lang="en-US" sz="1200" b="1" i="0" spc="0" baseline="0" dirty="0">
                <a:solidFill>
                  <a:srgbClr val="FFFFFF"/>
                </a:solidFill>
                <a:latin typeface="Barlow"/>
                <a:cs typeface="Arial"/>
              </a:rPr>
              <a:t>c</a:t>
            </a:r>
            <a:r>
              <a:rPr lang="en-US" sz="1200" b="1" i="0" spc="0" baseline="0" dirty="0">
                <a:solidFill>
                  <a:srgbClr val="FFFFFF"/>
                </a:solidFill>
                <a:latin typeface="Barlow"/>
                <a:cs typeface="Segoe UI"/>
              </a:rPr>
              <a:t>ity</a:t>
            </a:r>
            <a:r>
              <a:rPr lang="en-US" sz="1200" b="1" dirty="0">
                <a:solidFill>
                  <a:srgbClr val="FFFFFF"/>
                </a:solidFill>
                <a:latin typeface="Barlow"/>
                <a:cs typeface="Segoe UI"/>
              </a:rPr>
              <a:t> </a:t>
            </a:r>
            <a:r>
              <a:rPr lang="en-US" sz="1200" b="1" i="0" spc="0" baseline="0" dirty="0">
                <a:solidFill>
                  <a:srgbClr val="FFFFFF"/>
                </a:solidFill>
                <a:latin typeface="Barlow"/>
                <a:cs typeface="Segoe UI"/>
              </a:rPr>
              <a:t>environment </a:t>
            </a:r>
            <a:r>
              <a:rPr lang="en-US" sz="1200" b="1" dirty="0">
                <a:solidFill>
                  <a:srgbClr val="FFFFFF"/>
                </a:solidFill>
                <a:latin typeface="Barlow"/>
                <a:cs typeface="Segoe UI"/>
              </a:rPr>
              <a:t>where sustainability covers and </a:t>
            </a:r>
            <a:r>
              <a:rPr lang="en-US" sz="1200" b="1" i="0" spc="0" baseline="0" dirty="0">
                <a:solidFill>
                  <a:srgbClr val="FFFFFF"/>
                </a:solidFill>
                <a:latin typeface="Barlow"/>
                <a:cs typeface="Segoe UI"/>
              </a:rPr>
              <a:t>is </a:t>
            </a:r>
            <a:r>
              <a:rPr lang="en-US" sz="1200" b="1" dirty="0">
                <a:solidFill>
                  <a:srgbClr val="FFFFFF"/>
                </a:solidFill>
                <a:latin typeface="Barlow"/>
                <a:cs typeface="Segoe UI"/>
              </a:rPr>
              <a:t>supported by</a:t>
            </a:r>
            <a:endParaRPr lang="fi-FI" sz="900" dirty="0">
              <a:solidFill>
                <a:srgbClr val="333333"/>
              </a:solidFill>
              <a:latin typeface="Barlow"/>
              <a:cs typeface="Segoe UI"/>
            </a:endParaRPr>
          </a:p>
          <a:p>
            <a:r>
              <a:rPr lang="en-US" sz="1200" b="1" dirty="0">
                <a:solidFill>
                  <a:srgbClr val="FFFFFF"/>
                </a:solidFill>
                <a:latin typeface="Barlow"/>
                <a:cs typeface="Segoe UI"/>
              </a:rPr>
              <a:t>the city's </a:t>
            </a:r>
            <a:r>
              <a:rPr lang="en-US" sz="1200" b="1" i="0" spc="0" baseline="0" dirty="0">
                <a:solidFill>
                  <a:srgbClr val="FFFFFF"/>
                </a:solidFill>
                <a:latin typeface="Barlow"/>
                <a:cs typeface="Segoe UI"/>
              </a:rPr>
              <a:t>buildings, infrastru</a:t>
            </a:r>
            <a:r>
              <a:rPr lang="en-US" sz="1200" b="1" i="0" spc="0" baseline="0" dirty="0">
                <a:solidFill>
                  <a:srgbClr val="FFFFFF"/>
                </a:solidFill>
                <a:latin typeface="Barlow"/>
                <a:cs typeface="Arial"/>
              </a:rPr>
              <a:t>c</a:t>
            </a:r>
            <a:r>
              <a:rPr lang="en-US" sz="1200" b="1" i="0" spc="0" baseline="0" dirty="0">
                <a:solidFill>
                  <a:srgbClr val="FFFFFF"/>
                </a:solidFill>
                <a:latin typeface="Barlow"/>
                <a:cs typeface="Segoe UI"/>
              </a:rPr>
              <a:t>ture and</a:t>
            </a:r>
            <a:r>
              <a:rPr lang="en-US" sz="1200" b="1" dirty="0">
                <a:solidFill>
                  <a:srgbClr val="FFFFFF"/>
                </a:solidFill>
                <a:latin typeface="Barlow"/>
                <a:cs typeface="Segoe UI"/>
              </a:rPr>
              <a:t> conditions</a:t>
            </a:r>
            <a:r>
              <a:rPr lang="en-US" sz="1200" b="1" i="0" spc="0" baseline="0" dirty="0">
                <a:solidFill>
                  <a:srgbClr val="FFFFFF"/>
                </a:solidFill>
                <a:latin typeface="Barlow"/>
                <a:cs typeface="Segoe UI"/>
              </a:rPr>
              <a:t>.</a:t>
            </a:r>
            <a:endParaRPr lang="fi-FI" sz="900" dirty="0">
              <a:solidFill>
                <a:srgbClr val="333333"/>
              </a:solidFill>
              <a:latin typeface="Barlow"/>
              <a:cs typeface="Segoe UI"/>
            </a:endParaRPr>
          </a:p>
        </p:txBody>
      </p:sp>
      <p:sp>
        <p:nvSpPr>
          <p:cNvPr id="350" name="Rectangle 350"/>
          <p:cNvSpPr/>
          <p:nvPr/>
        </p:nvSpPr>
        <p:spPr>
          <a:xfrm>
            <a:off x="4730750" y="862442"/>
            <a:ext cx="528751" cy="306415"/>
          </a:xfrm>
          <a:prstGeom prst="rect">
            <a:avLst/>
          </a:prstGeom>
        </p:spPr>
        <p:txBody>
          <a:bodyPr wrap="none" lIns="0" tIns="0" rIns="0" bIns="0">
            <a:spAutoFit/>
          </a:bodyPr>
          <a:lstStyle/>
          <a:p>
            <a:pPr marL="0"/>
            <a:r>
              <a:rPr lang="en-US" sz="1800" b="1" i="0" spc="0" baseline="0">
                <a:solidFill>
                  <a:srgbClr val="FFFFFF"/>
                </a:solidFill>
                <a:latin typeface="Arial"/>
              </a:rPr>
              <a:t>A</a:t>
            </a:r>
            <a:r>
              <a:rPr lang="en-US" sz="1800" b="1" i="0" spc="0" baseline="0">
                <a:solidFill>
                  <a:srgbClr val="FFFFFF"/>
                </a:solidFill>
                <a:latin typeface="Barlow,Bold"/>
              </a:rPr>
              <a:t>ims</a:t>
            </a:r>
          </a:p>
        </p:txBody>
      </p:sp>
      <p:sp>
        <p:nvSpPr>
          <p:cNvPr id="351" name="Rectangle 351"/>
          <p:cNvSpPr/>
          <p:nvPr/>
        </p:nvSpPr>
        <p:spPr>
          <a:xfrm>
            <a:off x="810039" y="2905703"/>
            <a:ext cx="4728859" cy="338554"/>
          </a:xfrm>
          <a:prstGeom prst="rect">
            <a:avLst/>
          </a:prstGeom>
        </p:spPr>
        <p:txBody>
          <a:bodyPr wrap="none" lIns="0" tIns="0" rIns="0" bIns="0" anchor="t">
            <a:spAutoFit/>
          </a:bodyPr>
          <a:lstStyle/>
          <a:p>
            <a:r>
              <a:rPr lang="en-US" sz="1100">
                <a:solidFill>
                  <a:srgbClr val="000000"/>
                </a:solidFill>
                <a:latin typeface="Barlow"/>
                <a:cs typeface="Segoe UI"/>
              </a:rPr>
              <a:t>City area planning </a:t>
            </a:r>
            <a:r>
              <a:rPr lang="en-US" sz="1100" b="0" i="0" spc="0" baseline="0">
                <a:solidFill>
                  <a:srgbClr val="000000"/>
                </a:solidFill>
                <a:latin typeface="Barlow"/>
                <a:cs typeface="Segoe UI"/>
              </a:rPr>
              <a:t>and </a:t>
            </a:r>
            <a:r>
              <a:rPr lang="en-US" sz="1100" err="1">
                <a:solidFill>
                  <a:srgbClr val="000000"/>
                </a:solidFill>
                <a:latin typeface="Barlow"/>
                <a:cs typeface="Segoe UI"/>
              </a:rPr>
              <a:t>realisation</a:t>
            </a:r>
            <a:r>
              <a:rPr lang="en-US" sz="1100">
                <a:solidFill>
                  <a:srgbClr val="000000"/>
                </a:solidFill>
                <a:latin typeface="Barlow"/>
                <a:cs typeface="Segoe UI"/>
              </a:rPr>
              <a:t> support the creation of </a:t>
            </a:r>
            <a:r>
              <a:rPr lang="en-US" sz="1100">
                <a:solidFill>
                  <a:srgbClr val="000000"/>
                </a:solidFill>
                <a:latin typeface="Barlow"/>
                <a:cs typeface="Arial"/>
              </a:rPr>
              <a:t>sustainable</a:t>
            </a:r>
            <a:r>
              <a:rPr lang="en-US" sz="1100">
                <a:solidFill>
                  <a:srgbClr val="000000"/>
                </a:solidFill>
                <a:latin typeface="Barlow"/>
                <a:cs typeface="Segoe UI"/>
              </a:rPr>
              <a:t> districts</a:t>
            </a:r>
          </a:p>
          <a:p>
            <a:r>
              <a:rPr lang="en-US" sz="1100">
                <a:solidFill>
                  <a:srgbClr val="000000"/>
                </a:solidFill>
                <a:latin typeface="Barlow"/>
                <a:cs typeface="Segoe UI"/>
              </a:rPr>
              <a:t>that provide for diversity in </a:t>
            </a:r>
            <a:r>
              <a:rPr lang="en-US" sz="1100" b="0" i="0" spc="0" baseline="0">
                <a:solidFill>
                  <a:srgbClr val="000000"/>
                </a:solidFill>
                <a:latin typeface="Barlow"/>
                <a:cs typeface="Segoe UI"/>
              </a:rPr>
              <a:t>plot</a:t>
            </a:r>
            <a:r>
              <a:rPr lang="en-US" sz="1100">
                <a:solidFill>
                  <a:srgbClr val="000000"/>
                </a:solidFill>
                <a:latin typeface="Barlow"/>
                <a:cs typeface="Segoe UI"/>
              </a:rPr>
              <a:t> </a:t>
            </a:r>
            <a:r>
              <a:rPr lang="en-US" sz="1100" b="0" i="0" spc="0" baseline="0">
                <a:solidFill>
                  <a:srgbClr val="000000"/>
                </a:solidFill>
                <a:latin typeface="Barlow"/>
                <a:cs typeface="Segoe UI"/>
              </a:rPr>
              <a:t>supply,</a:t>
            </a:r>
            <a:r>
              <a:rPr lang="en-US" sz="1100">
                <a:solidFill>
                  <a:srgbClr val="000000"/>
                </a:solidFill>
                <a:latin typeface="Barlow"/>
                <a:cs typeface="Segoe UI"/>
              </a:rPr>
              <a:t> </a:t>
            </a:r>
            <a:r>
              <a:rPr lang="en-US" sz="1100" b="0" i="0" spc="0" baseline="0">
                <a:solidFill>
                  <a:srgbClr val="000000"/>
                </a:solidFill>
                <a:latin typeface="Barlow"/>
                <a:cs typeface="Segoe UI"/>
              </a:rPr>
              <a:t>housing</a:t>
            </a:r>
            <a:r>
              <a:rPr lang="en-US" sz="1100">
                <a:solidFill>
                  <a:srgbClr val="000000"/>
                </a:solidFill>
                <a:latin typeface="Barlow"/>
                <a:cs typeface="Segoe UI"/>
              </a:rPr>
              <a:t> types</a:t>
            </a:r>
            <a:r>
              <a:rPr lang="en-US" sz="1100" b="0" i="0" spc="0" baseline="0">
                <a:solidFill>
                  <a:srgbClr val="000000"/>
                </a:solidFill>
                <a:latin typeface="Barlow"/>
                <a:cs typeface="Segoe UI"/>
              </a:rPr>
              <a:t>, </a:t>
            </a:r>
            <a:r>
              <a:rPr lang="en-US" sz="1100">
                <a:solidFill>
                  <a:srgbClr val="000000"/>
                </a:solidFill>
                <a:latin typeface="Barlow"/>
                <a:cs typeface="Segoe UI"/>
              </a:rPr>
              <a:t>functions </a:t>
            </a:r>
            <a:r>
              <a:rPr lang="en-US" sz="1100" b="0" i="0" spc="0" baseline="0">
                <a:solidFill>
                  <a:srgbClr val="000000"/>
                </a:solidFill>
                <a:latin typeface="Barlow"/>
                <a:cs typeface="Segoe UI"/>
              </a:rPr>
              <a:t>and services.</a:t>
            </a:r>
            <a:endParaRPr lang="en-US" sz="1100">
              <a:solidFill>
                <a:srgbClr val="000000"/>
              </a:solidFill>
              <a:latin typeface="Barlow"/>
            </a:endParaRPr>
          </a:p>
        </p:txBody>
      </p:sp>
      <p:sp>
        <p:nvSpPr>
          <p:cNvPr id="352" name="Rectangle 352"/>
          <p:cNvSpPr/>
          <p:nvPr/>
        </p:nvSpPr>
        <p:spPr>
          <a:xfrm>
            <a:off x="848867" y="2646223"/>
            <a:ext cx="792697" cy="184666"/>
          </a:xfrm>
          <a:prstGeom prst="rect">
            <a:avLst/>
          </a:prstGeom>
        </p:spPr>
        <p:txBody>
          <a:bodyPr wrap="square" lIns="0" tIns="0" rIns="0" bIns="0" anchor="t">
            <a:spAutoFit/>
          </a:bodyPr>
          <a:lstStyle/>
          <a:p>
            <a:pPr marL="0"/>
            <a:r>
              <a:rPr lang="en-US" sz="1200" b="1">
                <a:solidFill>
                  <a:srgbClr val="000000"/>
                </a:solidFill>
                <a:latin typeface="Calibri-Bold"/>
              </a:rPr>
              <a:t>A</a:t>
            </a:r>
            <a:r>
              <a:rPr lang="en-US" sz="1200" b="1">
                <a:solidFill>
                  <a:srgbClr val="000000"/>
                </a:solidFill>
                <a:latin typeface="Calibri"/>
                <a:cs typeface="Calibri"/>
              </a:rPr>
              <a:t>c</a:t>
            </a:r>
            <a:r>
              <a:rPr lang="en-US" sz="1200" b="1">
                <a:solidFill>
                  <a:srgbClr val="000000"/>
                </a:solidFill>
                <a:latin typeface="Calibri-Bold"/>
                <a:cs typeface="Calibri"/>
              </a:rPr>
              <a:t>tions</a:t>
            </a:r>
            <a:endParaRPr lang="en-US" sz="1200" b="1" i="0" spc="0" baseline="0" err="1">
              <a:solidFill>
                <a:srgbClr val="000000"/>
              </a:solidFill>
              <a:latin typeface="Calibri-Bold"/>
            </a:endParaRPr>
          </a:p>
        </p:txBody>
      </p:sp>
      <p:sp>
        <p:nvSpPr>
          <p:cNvPr id="353" name="Rectangle 353"/>
          <p:cNvSpPr/>
          <p:nvPr/>
        </p:nvSpPr>
        <p:spPr>
          <a:xfrm>
            <a:off x="848867" y="3357104"/>
            <a:ext cx="4506042" cy="338554"/>
          </a:xfrm>
          <a:prstGeom prst="rect">
            <a:avLst/>
          </a:prstGeom>
        </p:spPr>
        <p:txBody>
          <a:bodyPr wrap="none" lIns="0" tIns="0" rIns="0" bIns="0" anchor="t">
            <a:spAutoFit/>
          </a:bodyPr>
          <a:lstStyle/>
          <a:p>
            <a:r>
              <a:rPr lang="en-US" sz="1100" dirty="0">
                <a:solidFill>
                  <a:srgbClr val="000000"/>
                </a:solidFill>
                <a:latin typeface="Barlow"/>
              </a:rPr>
              <a:t>The share of infill </a:t>
            </a:r>
            <a:r>
              <a:rPr lang="en-US" sz="1100" b="0" i="0" spc="0" baseline="0" dirty="0">
                <a:solidFill>
                  <a:srgbClr val="000000"/>
                </a:solidFill>
                <a:latin typeface="Barlow"/>
                <a:cs typeface="Segoe UI"/>
              </a:rPr>
              <a:t>development </a:t>
            </a:r>
            <a:r>
              <a:rPr lang="en-US" sz="1100" dirty="0">
                <a:solidFill>
                  <a:srgbClr val="000000"/>
                </a:solidFill>
                <a:latin typeface="Barlow"/>
                <a:cs typeface="Segoe UI"/>
              </a:rPr>
              <a:t>will be </a:t>
            </a:r>
            <a:r>
              <a:rPr lang="en-US" sz="1100" b="0" i="0" spc="0" baseline="0" dirty="0">
                <a:solidFill>
                  <a:srgbClr val="000000"/>
                </a:solidFill>
                <a:latin typeface="Barlow"/>
                <a:cs typeface="Segoe UI"/>
              </a:rPr>
              <a:t>increased considering the </a:t>
            </a:r>
            <a:r>
              <a:rPr lang="en-US" sz="1100" dirty="0">
                <a:solidFill>
                  <a:srgbClr val="000000"/>
                </a:solidFill>
                <a:latin typeface="Barlow"/>
                <a:cs typeface="Segoe UI"/>
              </a:rPr>
              <a:t>values of</a:t>
            </a:r>
            <a:endParaRPr lang="fi-FI" dirty="0">
              <a:solidFill>
                <a:srgbClr val="000000"/>
              </a:solidFill>
            </a:endParaRPr>
          </a:p>
          <a:p>
            <a:r>
              <a:rPr lang="en-US" sz="1100" dirty="0">
                <a:solidFill>
                  <a:srgbClr val="000000"/>
                </a:solidFill>
                <a:latin typeface="Barlow"/>
                <a:cs typeface="Segoe UI"/>
              </a:rPr>
              <a:t>the </a:t>
            </a:r>
            <a:r>
              <a:rPr lang="en-US" sz="1100" b="0" i="0" spc="0" baseline="0" dirty="0">
                <a:solidFill>
                  <a:srgbClr val="000000"/>
                </a:solidFill>
                <a:latin typeface="Barlow"/>
                <a:cs typeface="Segoe UI"/>
              </a:rPr>
              <a:t>cultural environment and </a:t>
            </a:r>
            <a:r>
              <a:rPr lang="en-US" sz="1100" dirty="0">
                <a:solidFill>
                  <a:srgbClr val="000000"/>
                </a:solidFill>
                <a:latin typeface="Barlow"/>
                <a:cs typeface="Segoe UI"/>
              </a:rPr>
              <a:t>developing greenspaces. </a:t>
            </a:r>
            <a:endParaRPr lang="fi-FI" dirty="0"/>
          </a:p>
        </p:txBody>
      </p:sp>
      <p:sp>
        <p:nvSpPr>
          <p:cNvPr id="354" name="Rectangle 354"/>
          <p:cNvSpPr/>
          <p:nvPr/>
        </p:nvSpPr>
        <p:spPr>
          <a:xfrm>
            <a:off x="6707728" y="2646223"/>
            <a:ext cx="823814" cy="188245"/>
          </a:xfrm>
          <a:prstGeom prst="rect">
            <a:avLst/>
          </a:prstGeom>
        </p:spPr>
        <p:txBody>
          <a:bodyPr wrap="square" lIns="0" tIns="0" rIns="0" bIns="0">
            <a:spAutoFit/>
          </a:bodyPr>
          <a:lstStyle/>
          <a:p>
            <a:pPr marL="0"/>
            <a:r>
              <a:rPr lang="en-US" sz="1200" b="1" i="0" spc="0" baseline="0">
                <a:solidFill>
                  <a:srgbClr val="000000"/>
                </a:solidFill>
                <a:latin typeface="Calibri-Bold"/>
              </a:rPr>
              <a:t>Indi</a:t>
            </a:r>
            <a:r>
              <a:rPr lang="en-US" sz="1200" b="1" i="0" spc="0" baseline="0">
                <a:solidFill>
                  <a:srgbClr val="000000"/>
                </a:solidFill>
                <a:latin typeface="Calibri"/>
              </a:rPr>
              <a:t>c</a:t>
            </a:r>
            <a:r>
              <a:rPr lang="en-US" sz="1200" b="1" i="0" spc="0" baseline="0">
                <a:solidFill>
                  <a:srgbClr val="000000"/>
                </a:solidFill>
                <a:latin typeface="Calibri-Bold"/>
              </a:rPr>
              <a:t>ators</a:t>
            </a:r>
          </a:p>
        </p:txBody>
      </p:sp>
      <p:sp>
        <p:nvSpPr>
          <p:cNvPr id="355" name="Rectangle 355"/>
          <p:cNvSpPr/>
          <p:nvPr/>
        </p:nvSpPr>
        <p:spPr>
          <a:xfrm>
            <a:off x="6691630" y="2946386"/>
            <a:ext cx="3844001" cy="169277"/>
          </a:xfrm>
          <a:prstGeom prst="rect">
            <a:avLst/>
          </a:prstGeom>
        </p:spPr>
        <p:txBody>
          <a:bodyPr wrap="none" lIns="0" tIns="0" rIns="0" bIns="0" anchor="t">
            <a:spAutoFit/>
          </a:bodyPr>
          <a:lstStyle/>
          <a:p>
            <a:r>
              <a:rPr lang="en-US" sz="1100" b="0" i="0" spc="0" baseline="0" dirty="0">
                <a:solidFill>
                  <a:srgbClr val="000000"/>
                </a:solidFill>
                <a:latin typeface="Barlow"/>
              </a:rPr>
              <a:t>The </a:t>
            </a:r>
            <a:r>
              <a:rPr lang="en-US" sz="1100" dirty="0">
                <a:solidFill>
                  <a:srgbClr val="000000"/>
                </a:solidFill>
                <a:latin typeface="Barlow"/>
              </a:rPr>
              <a:t>share  </a:t>
            </a:r>
            <a:r>
              <a:rPr lang="en-US" sz="1100" b="0" i="0" spc="0" baseline="0" dirty="0">
                <a:solidFill>
                  <a:srgbClr val="000000"/>
                </a:solidFill>
                <a:latin typeface="Barlow"/>
              </a:rPr>
              <a:t>of apartments constructed in </a:t>
            </a:r>
            <a:r>
              <a:rPr lang="en-US" sz="1100" dirty="0">
                <a:solidFill>
                  <a:srgbClr val="000000"/>
                </a:solidFill>
                <a:latin typeface="Barlow"/>
              </a:rPr>
              <a:t>detailed</a:t>
            </a:r>
            <a:r>
              <a:rPr lang="en-US" sz="1100" b="0" i="0" spc="0" baseline="0" dirty="0">
                <a:solidFill>
                  <a:srgbClr val="000000"/>
                </a:solidFill>
                <a:latin typeface="Barlow"/>
              </a:rPr>
              <a:t> plan areas (%)</a:t>
            </a:r>
          </a:p>
        </p:txBody>
      </p:sp>
      <p:sp>
        <p:nvSpPr>
          <p:cNvPr id="356" name="Rectangle 356"/>
          <p:cNvSpPr/>
          <p:nvPr/>
        </p:nvSpPr>
        <p:spPr>
          <a:xfrm>
            <a:off x="6691629" y="3107569"/>
            <a:ext cx="4273606" cy="611065"/>
          </a:xfrm>
          <a:prstGeom prst="rect">
            <a:avLst/>
          </a:prstGeom>
        </p:spPr>
        <p:txBody>
          <a:bodyPr wrap="none" lIns="0" tIns="0" rIns="0" bIns="0" anchor="t">
            <a:spAutoFit/>
          </a:bodyPr>
          <a:lstStyle/>
          <a:p>
            <a:r>
              <a:rPr lang="en-US" sz="1100" dirty="0">
                <a:solidFill>
                  <a:srgbClr val="000000"/>
                </a:solidFill>
                <a:latin typeface="Barlow"/>
              </a:rPr>
              <a:t>The share of</a:t>
            </a:r>
            <a:r>
              <a:rPr lang="en-US" sz="1100" b="0" i="0" spc="0" baseline="0" dirty="0">
                <a:solidFill>
                  <a:srgbClr val="000000"/>
                </a:solidFill>
                <a:latin typeface="Barlow"/>
              </a:rPr>
              <a:t> population in the </a:t>
            </a:r>
            <a:r>
              <a:rPr lang="en-US" sz="1100" dirty="0">
                <a:solidFill>
                  <a:srgbClr val="000000"/>
                </a:solidFill>
                <a:latin typeface="Barlow"/>
              </a:rPr>
              <a:t>Master </a:t>
            </a:r>
            <a:r>
              <a:rPr lang="en-US" sz="1100" b="0" i="0" spc="0" baseline="0" dirty="0">
                <a:solidFill>
                  <a:srgbClr val="000000"/>
                </a:solidFill>
                <a:latin typeface="Barlow"/>
              </a:rPr>
              <a:t>plan</a:t>
            </a:r>
            <a:r>
              <a:rPr lang="en-US" sz="1100" b="0" i="0" spc="0" baseline="0" dirty="0">
                <a:solidFill>
                  <a:srgbClr val="000000"/>
                </a:solidFill>
                <a:latin typeface="Arial"/>
              </a:rPr>
              <a:t>'</a:t>
            </a:r>
            <a:r>
              <a:rPr lang="en-US" sz="1100" b="0" i="0" spc="0" baseline="0" dirty="0">
                <a:solidFill>
                  <a:srgbClr val="000000"/>
                </a:solidFill>
                <a:latin typeface="Barlow"/>
              </a:rPr>
              <a:t>s central areas (%)</a:t>
            </a:r>
            <a:endParaRPr lang="fi-FI" dirty="0"/>
          </a:p>
          <a:p>
            <a:pPr>
              <a:lnSpc>
                <a:spcPts val="2050"/>
              </a:lnSpc>
            </a:pPr>
            <a:r>
              <a:rPr lang="en-US" sz="1100" dirty="0">
                <a:solidFill>
                  <a:srgbClr val="000000"/>
                </a:solidFill>
                <a:latin typeface="Barlow"/>
              </a:rPr>
              <a:t>The share of</a:t>
            </a:r>
            <a:r>
              <a:rPr lang="en-US" sz="1100" b="0" i="0" spc="0" baseline="0" dirty="0">
                <a:solidFill>
                  <a:srgbClr val="000000"/>
                </a:solidFill>
                <a:latin typeface="Barlow"/>
              </a:rPr>
              <a:t> infill development in grid plan area housing production (%)</a:t>
            </a:r>
          </a:p>
          <a:p>
            <a:pPr>
              <a:lnSpc>
                <a:spcPts val="1523"/>
              </a:lnSpc>
            </a:pPr>
            <a:r>
              <a:rPr lang="en-US" sz="1100" dirty="0">
                <a:solidFill>
                  <a:srgbClr val="000000"/>
                </a:solidFill>
                <a:latin typeface="Barlow"/>
              </a:rPr>
              <a:t> </a:t>
            </a:r>
            <a:r>
              <a:rPr lang="en-US" sz="1100" b="0" i="0" spc="0" baseline="0" dirty="0">
                <a:solidFill>
                  <a:srgbClr val="000000"/>
                </a:solidFill>
                <a:latin typeface="Barlow"/>
              </a:rPr>
              <a:t> - goal 70 %</a:t>
            </a:r>
          </a:p>
        </p:txBody>
      </p:sp>
      <p:sp>
        <p:nvSpPr>
          <p:cNvPr id="357" name="Rectangle 357"/>
          <p:cNvSpPr/>
          <p:nvPr/>
        </p:nvSpPr>
        <p:spPr>
          <a:xfrm>
            <a:off x="823467" y="4260582"/>
            <a:ext cx="4618252" cy="507831"/>
          </a:xfrm>
          <a:prstGeom prst="rect">
            <a:avLst/>
          </a:prstGeom>
        </p:spPr>
        <p:txBody>
          <a:bodyPr wrap="none" lIns="0" tIns="0" rIns="0" bIns="0" anchor="t">
            <a:spAutoFit/>
          </a:bodyPr>
          <a:lstStyle/>
          <a:p>
            <a:r>
              <a:rPr lang="en-US" sz="1100">
                <a:solidFill>
                  <a:srgbClr val="000000"/>
                </a:solidFill>
                <a:latin typeface="Barlow"/>
                <a:cs typeface="Segoe UI"/>
              </a:rPr>
              <a:t>Density and location are considered in infill</a:t>
            </a:r>
            <a:r>
              <a:rPr lang="en-US" sz="1100" b="0" i="0" spc="0" baseline="0">
                <a:solidFill>
                  <a:srgbClr val="000000"/>
                </a:solidFill>
                <a:latin typeface="Barlow"/>
                <a:cs typeface="Segoe UI"/>
              </a:rPr>
              <a:t>, new </a:t>
            </a:r>
            <a:r>
              <a:rPr lang="en-US" sz="1100">
                <a:solidFill>
                  <a:srgbClr val="000000"/>
                </a:solidFill>
                <a:latin typeface="Barlow"/>
                <a:cs typeface="Segoe UI"/>
              </a:rPr>
              <a:t>detailed </a:t>
            </a:r>
            <a:r>
              <a:rPr lang="en-US" sz="1100" b="0" i="0" spc="0" baseline="0">
                <a:solidFill>
                  <a:srgbClr val="000000"/>
                </a:solidFill>
                <a:latin typeface="Barlow"/>
                <a:cs typeface="Segoe UI"/>
              </a:rPr>
              <a:t>plan </a:t>
            </a:r>
            <a:r>
              <a:rPr lang="en-US" sz="1100">
                <a:solidFill>
                  <a:srgbClr val="000000"/>
                </a:solidFill>
                <a:latin typeface="Barlow"/>
                <a:cs typeface="Segoe UI"/>
              </a:rPr>
              <a:t>area and</a:t>
            </a:r>
            <a:endParaRPr lang="fi-FI">
              <a:solidFill>
                <a:srgbClr val="000000"/>
              </a:solidFill>
            </a:endParaRPr>
          </a:p>
          <a:p>
            <a:r>
              <a:rPr lang="en-US" sz="1100">
                <a:solidFill>
                  <a:srgbClr val="000000"/>
                </a:solidFill>
                <a:latin typeface="Barlow"/>
                <a:cs typeface="Segoe UI"/>
              </a:rPr>
              <a:t>working district development </a:t>
            </a:r>
            <a:r>
              <a:rPr lang="en-US" sz="1100" b="0" i="0" spc="0" baseline="0">
                <a:solidFill>
                  <a:srgbClr val="000000"/>
                </a:solidFill>
                <a:latin typeface="Barlow"/>
                <a:cs typeface="Segoe UI"/>
              </a:rPr>
              <a:t>to </a:t>
            </a:r>
            <a:r>
              <a:rPr lang="en-US" sz="1100">
                <a:solidFill>
                  <a:srgbClr val="000000"/>
                </a:solidFill>
                <a:latin typeface="Barlow"/>
                <a:cs typeface="Segoe UI"/>
              </a:rPr>
              <a:t>ensure they </a:t>
            </a:r>
            <a:r>
              <a:rPr lang="en-US" sz="1100" b="0" i="0" spc="0" baseline="0">
                <a:solidFill>
                  <a:srgbClr val="000000"/>
                </a:solidFill>
                <a:latin typeface="Barlow"/>
                <a:cs typeface="Segoe UI"/>
              </a:rPr>
              <a:t>support public transportation,</a:t>
            </a:r>
            <a:endParaRPr lang="fi-FI">
              <a:solidFill>
                <a:srgbClr val="000000"/>
              </a:solidFill>
            </a:endParaRPr>
          </a:p>
          <a:p>
            <a:r>
              <a:rPr lang="en-US" sz="1100" b="0" i="0" spc="0" baseline="0">
                <a:solidFill>
                  <a:srgbClr val="000000"/>
                </a:solidFill>
                <a:latin typeface="Barlow"/>
                <a:cs typeface="Segoe UI"/>
              </a:rPr>
              <a:t>pedestrian traffic and cycling.</a:t>
            </a:r>
            <a:r>
              <a:rPr lang="en-US" sz="1100">
                <a:solidFill>
                  <a:srgbClr val="000000"/>
                </a:solidFill>
                <a:latin typeface="Barlow"/>
                <a:cs typeface="Segoe UI"/>
              </a:rPr>
              <a:t> </a:t>
            </a:r>
            <a:endParaRPr lang="fi-FI"/>
          </a:p>
        </p:txBody>
      </p:sp>
      <p:sp>
        <p:nvSpPr>
          <p:cNvPr id="358" name="Rectangle 358"/>
          <p:cNvSpPr/>
          <p:nvPr/>
        </p:nvSpPr>
        <p:spPr>
          <a:xfrm>
            <a:off x="6691630" y="4449787"/>
            <a:ext cx="2997615" cy="169277"/>
          </a:xfrm>
          <a:prstGeom prst="rect">
            <a:avLst/>
          </a:prstGeom>
        </p:spPr>
        <p:txBody>
          <a:bodyPr wrap="none" lIns="0" tIns="0" rIns="0" bIns="0" anchor="t">
            <a:spAutoFit/>
          </a:bodyPr>
          <a:lstStyle/>
          <a:p>
            <a:r>
              <a:rPr lang="en-US" sz="1100" dirty="0">
                <a:solidFill>
                  <a:srgbClr val="000000"/>
                </a:solidFill>
                <a:latin typeface="Barlow"/>
              </a:rPr>
              <a:t>The share of</a:t>
            </a:r>
            <a:r>
              <a:rPr lang="en-US" sz="1100" b="0" i="0" spc="0" baseline="0" dirty="0">
                <a:solidFill>
                  <a:srgbClr val="000000"/>
                </a:solidFill>
                <a:latin typeface="Barlow"/>
              </a:rPr>
              <a:t> population in central dense areas (%)</a:t>
            </a:r>
          </a:p>
        </p:txBody>
      </p:sp>
      <p:sp>
        <p:nvSpPr>
          <p:cNvPr id="359" name="Rectangle 359"/>
          <p:cNvSpPr/>
          <p:nvPr/>
        </p:nvSpPr>
        <p:spPr>
          <a:xfrm>
            <a:off x="842517" y="4864665"/>
            <a:ext cx="4506042" cy="335989"/>
          </a:xfrm>
          <a:prstGeom prst="rect">
            <a:avLst/>
          </a:prstGeom>
        </p:spPr>
        <p:txBody>
          <a:bodyPr wrap="none" lIns="0" tIns="0" rIns="0" bIns="0" anchor="t">
            <a:spAutoFit/>
          </a:bodyPr>
          <a:lstStyle/>
          <a:p>
            <a:r>
              <a:rPr lang="en-US" sz="1100" b="0" i="0" spc="0" baseline="0" dirty="0">
                <a:solidFill>
                  <a:srgbClr val="000000"/>
                </a:solidFill>
                <a:latin typeface="Barlow"/>
              </a:rPr>
              <a:t>The </a:t>
            </a:r>
            <a:r>
              <a:rPr lang="en-US" sz="1100" i="1" dirty="0">
                <a:solidFill>
                  <a:srgbClr val="000000"/>
                </a:solidFill>
                <a:latin typeface="Arial"/>
              </a:rPr>
              <a:t>Green Factor</a:t>
            </a:r>
            <a:r>
              <a:rPr lang="en-US" sz="1100" b="0" i="0" spc="0" baseline="0" dirty="0">
                <a:solidFill>
                  <a:srgbClr val="000000"/>
                </a:solidFill>
                <a:latin typeface="Barlow"/>
              </a:rPr>
              <a:t> tool is </a:t>
            </a:r>
            <a:r>
              <a:rPr lang="en-US" sz="1100" dirty="0">
                <a:solidFill>
                  <a:srgbClr val="000000"/>
                </a:solidFill>
                <a:latin typeface="Barlow"/>
              </a:rPr>
              <a:t>implemented </a:t>
            </a:r>
            <a:r>
              <a:rPr lang="en-US" sz="1100" b="0" i="0" spc="0" baseline="0" dirty="0">
                <a:solidFill>
                  <a:srgbClr val="000000"/>
                </a:solidFill>
                <a:latin typeface="Barlow"/>
              </a:rPr>
              <a:t>in construction. Green efficiency is</a:t>
            </a:r>
            <a:r>
              <a:rPr lang="en-US" sz="1100" dirty="0">
                <a:solidFill>
                  <a:srgbClr val="000000"/>
                </a:solidFill>
                <a:latin typeface="Barlow"/>
              </a:rPr>
              <a:t> </a:t>
            </a:r>
            <a:endParaRPr lang="en-US" sz="1103" b="0" i="0" spc="0" baseline="0" dirty="0">
              <a:solidFill>
                <a:srgbClr val="000000"/>
              </a:solidFill>
              <a:latin typeface="Barlow"/>
            </a:endParaRPr>
          </a:p>
          <a:p>
            <a:pPr marL="0">
              <a:lnSpc>
                <a:spcPts val="1320"/>
              </a:lnSpc>
            </a:pPr>
            <a:r>
              <a:rPr lang="en-US" sz="1100" b="0" i="0" spc="0" baseline="0" dirty="0">
                <a:solidFill>
                  <a:srgbClr val="000000"/>
                </a:solidFill>
                <a:latin typeface="Barlow"/>
              </a:rPr>
              <a:t>considered in urban area planning.</a:t>
            </a:r>
          </a:p>
        </p:txBody>
      </p:sp>
      <p:sp>
        <p:nvSpPr>
          <p:cNvPr id="360" name="Rectangle 360"/>
          <p:cNvSpPr/>
          <p:nvPr/>
        </p:nvSpPr>
        <p:spPr>
          <a:xfrm>
            <a:off x="848867" y="5324620"/>
            <a:ext cx="4374596" cy="507831"/>
          </a:xfrm>
          <a:prstGeom prst="rect">
            <a:avLst/>
          </a:prstGeom>
        </p:spPr>
        <p:txBody>
          <a:bodyPr wrap="none" lIns="0" tIns="0" rIns="0" bIns="0" anchor="t">
            <a:spAutoFit/>
          </a:bodyPr>
          <a:lstStyle/>
          <a:p>
            <a:r>
              <a:rPr lang="en-US" sz="1100">
                <a:solidFill>
                  <a:srgbClr val="000000"/>
                </a:solidFill>
                <a:latin typeface="Barlow"/>
                <a:cs typeface="Segoe UI"/>
              </a:rPr>
              <a:t>Services are directed to </a:t>
            </a:r>
            <a:r>
              <a:rPr lang="en-US" sz="1100" err="1">
                <a:solidFill>
                  <a:srgbClr val="000000"/>
                </a:solidFill>
                <a:latin typeface="Barlow"/>
                <a:cs typeface="Segoe UI"/>
              </a:rPr>
              <a:t>centres</a:t>
            </a:r>
            <a:r>
              <a:rPr lang="en-US" sz="1100">
                <a:solidFill>
                  <a:srgbClr val="000000"/>
                </a:solidFill>
                <a:latin typeface="Barlow"/>
                <a:cs typeface="Segoe UI"/>
              </a:rPr>
              <a:t> </a:t>
            </a:r>
            <a:r>
              <a:rPr lang="en-US" sz="1100" b="0" i="0" spc="0" baseline="0">
                <a:solidFill>
                  <a:srgbClr val="000000"/>
                </a:solidFill>
                <a:latin typeface="Barlow"/>
                <a:cs typeface="Segoe UI"/>
              </a:rPr>
              <a:t>accessible </a:t>
            </a:r>
            <a:r>
              <a:rPr lang="en-US" sz="1100">
                <a:solidFill>
                  <a:srgbClr val="000000"/>
                </a:solidFill>
                <a:latin typeface="Barlow"/>
                <a:cs typeface="Segoe UI"/>
              </a:rPr>
              <a:t>by </a:t>
            </a:r>
            <a:r>
              <a:rPr lang="en-US" sz="1100" b="0" i="0" spc="0" baseline="0">
                <a:solidFill>
                  <a:srgbClr val="000000"/>
                </a:solidFill>
                <a:latin typeface="Barlow"/>
                <a:cs typeface="Segoe UI"/>
              </a:rPr>
              <a:t>public transportation </a:t>
            </a:r>
            <a:r>
              <a:rPr lang="en-US" sz="1100">
                <a:solidFill>
                  <a:srgbClr val="000000"/>
                </a:solidFill>
                <a:latin typeface="Barlow"/>
                <a:cs typeface="Segoe UI"/>
              </a:rPr>
              <a:t>and</a:t>
            </a:r>
          </a:p>
          <a:p>
            <a:r>
              <a:rPr lang="en-US" sz="1100">
                <a:solidFill>
                  <a:srgbClr val="000000"/>
                </a:solidFill>
                <a:latin typeface="Barlow"/>
                <a:cs typeface="Segoe UI"/>
              </a:rPr>
              <a:t>other</a:t>
            </a:r>
            <a:r>
              <a:rPr lang="en-US" sz="1100" b="0" i="0" spc="0" baseline="0">
                <a:solidFill>
                  <a:srgbClr val="000000"/>
                </a:solidFill>
                <a:latin typeface="Barlow"/>
                <a:cs typeface="Segoe UI"/>
              </a:rPr>
              <a:t> forms of </a:t>
            </a:r>
            <a:r>
              <a:rPr lang="en-US" sz="1100">
                <a:solidFill>
                  <a:srgbClr val="000000"/>
                </a:solidFill>
                <a:latin typeface="Barlow"/>
                <a:cs typeface="Segoe UI"/>
              </a:rPr>
              <a:t>sustainable mobility to decrease the need for</a:t>
            </a:r>
          </a:p>
          <a:p>
            <a:r>
              <a:rPr lang="en-US" sz="1100">
                <a:solidFill>
                  <a:srgbClr val="000000"/>
                </a:solidFill>
                <a:latin typeface="Barlow"/>
                <a:cs typeface="Segoe UI"/>
              </a:rPr>
              <a:t>individual car </a:t>
            </a:r>
            <a:r>
              <a:rPr lang="en-US" sz="1100" b="0" i="0" spc="0" baseline="0">
                <a:solidFill>
                  <a:srgbClr val="000000"/>
                </a:solidFill>
                <a:latin typeface="Barlow"/>
                <a:cs typeface="Segoe UI"/>
              </a:rPr>
              <a:t>transportation.</a:t>
            </a:r>
            <a:r>
              <a:rPr lang="en-US" sz="1100">
                <a:solidFill>
                  <a:srgbClr val="000000"/>
                </a:solidFill>
                <a:latin typeface="Barlow"/>
                <a:cs typeface="Segoe UI"/>
              </a:rPr>
              <a:t> </a:t>
            </a:r>
            <a:endParaRPr lang="en-US" sz="1100">
              <a:solidFill>
                <a:srgbClr val="000000"/>
              </a:solidFill>
              <a:latin typeface="Barlow"/>
            </a:endParaRPr>
          </a:p>
        </p:txBody>
      </p:sp>
      <p:sp>
        <p:nvSpPr>
          <p:cNvPr id="361" name="Rectangle 361"/>
          <p:cNvSpPr/>
          <p:nvPr/>
        </p:nvSpPr>
        <p:spPr>
          <a:xfrm>
            <a:off x="6691630" y="4949066"/>
            <a:ext cx="5235408" cy="169277"/>
          </a:xfrm>
          <a:prstGeom prst="rect">
            <a:avLst/>
          </a:prstGeom>
        </p:spPr>
        <p:txBody>
          <a:bodyPr wrap="none" lIns="0" tIns="0" rIns="0" bIns="0" anchor="t">
            <a:spAutoFit/>
          </a:bodyPr>
          <a:lstStyle/>
          <a:p>
            <a:r>
              <a:rPr lang="en-US" sz="1100" dirty="0">
                <a:solidFill>
                  <a:srgbClr val="000000"/>
                </a:solidFill>
                <a:latin typeface="Barlow"/>
                <a:cs typeface="Segoe UI"/>
              </a:rPr>
              <a:t>The share of</a:t>
            </a:r>
            <a:r>
              <a:rPr lang="en-US" sz="1100" b="0" i="0" spc="0" baseline="0" dirty="0">
                <a:solidFill>
                  <a:srgbClr val="000000"/>
                </a:solidFill>
                <a:latin typeface="Barlow"/>
                <a:cs typeface="Segoe UI"/>
              </a:rPr>
              <a:t> hectares </a:t>
            </a:r>
            <a:r>
              <a:rPr lang="en-US" sz="1100" dirty="0" err="1">
                <a:solidFill>
                  <a:srgbClr val="000000"/>
                </a:solidFill>
                <a:latin typeface="Barlow"/>
                <a:cs typeface="Segoe UI"/>
              </a:rPr>
              <a:t>utilising</a:t>
            </a:r>
            <a:r>
              <a:rPr lang="en-US" sz="1100" dirty="0">
                <a:solidFill>
                  <a:srgbClr val="000000"/>
                </a:solidFill>
                <a:latin typeface="Barlow"/>
                <a:cs typeface="Segoe UI"/>
              </a:rPr>
              <a:t> </a:t>
            </a:r>
            <a:r>
              <a:rPr lang="en-US" sz="1100" i="1" dirty="0">
                <a:solidFill>
                  <a:srgbClr val="000000"/>
                </a:solidFill>
                <a:latin typeface="Barlow"/>
                <a:cs typeface="Segoe UI"/>
              </a:rPr>
              <a:t>Green Factor</a:t>
            </a:r>
            <a:r>
              <a:rPr lang="en-US" sz="1100" dirty="0">
                <a:solidFill>
                  <a:srgbClr val="000000"/>
                </a:solidFill>
                <a:latin typeface="Barlow"/>
                <a:cs typeface="Segoe UI"/>
              </a:rPr>
              <a:t> in the detailed city plan areas per</a:t>
            </a:r>
            <a:r>
              <a:rPr lang="en-US" sz="1100" b="0" i="0" spc="0" baseline="0" dirty="0">
                <a:solidFill>
                  <a:srgbClr val="000000"/>
                </a:solidFill>
                <a:latin typeface="Barlow"/>
                <a:cs typeface="Segoe UI"/>
              </a:rPr>
              <a:t> year</a:t>
            </a:r>
            <a:r>
              <a:rPr lang="en-US" sz="1100" dirty="0">
                <a:solidFill>
                  <a:srgbClr val="000000"/>
                </a:solidFill>
                <a:latin typeface="Barlow"/>
                <a:cs typeface="Segoe UI"/>
              </a:rPr>
              <a:t>. </a:t>
            </a:r>
            <a:r>
              <a:rPr lang="en-US" sz="1100" b="0" i="0" spc="0" baseline="0" dirty="0">
                <a:solidFill>
                  <a:srgbClr val="000000"/>
                </a:solidFill>
                <a:latin typeface="Barlow"/>
              </a:rPr>
              <a:t>(%)</a:t>
            </a:r>
            <a:endParaRPr lang="fi-FI" dirty="0"/>
          </a:p>
        </p:txBody>
      </p:sp>
      <p:sp>
        <p:nvSpPr>
          <p:cNvPr id="362" name="Rectangle 362"/>
          <p:cNvSpPr/>
          <p:nvPr/>
        </p:nvSpPr>
        <p:spPr>
          <a:xfrm>
            <a:off x="848867" y="147446"/>
            <a:ext cx="2162451" cy="146194"/>
          </a:xfrm>
          <a:prstGeom prst="rect">
            <a:avLst/>
          </a:prstGeom>
        </p:spPr>
        <p:txBody>
          <a:bodyPr wrap="none" lIns="0" tIns="0" rIns="0" bIns="0" anchor="t">
            <a:spAutoFit/>
          </a:bodyPr>
          <a:lstStyle/>
          <a:p>
            <a:r>
              <a:rPr lang="en-US" sz="950" dirty="0">
                <a:solidFill>
                  <a:srgbClr val="FAAF3C"/>
                </a:solidFill>
                <a:latin typeface="Calibri"/>
              </a:rPr>
              <a:t>Focus Area 1</a:t>
            </a:r>
            <a:r>
              <a:rPr lang="en-US" sz="950" b="0" i="0" spc="0" baseline="0" dirty="0">
                <a:solidFill>
                  <a:srgbClr val="FAAF3C"/>
                </a:solidFill>
                <a:latin typeface="Calibri"/>
              </a:rPr>
              <a:t>: Our City Develops Sustainably</a:t>
            </a:r>
          </a:p>
        </p:txBody>
      </p:sp>
      <p:sp>
        <p:nvSpPr>
          <p:cNvPr id="363" name="Rectangle 363"/>
          <p:cNvSpPr/>
          <p:nvPr/>
        </p:nvSpPr>
        <p:spPr>
          <a:xfrm>
            <a:off x="832713" y="5934188"/>
            <a:ext cx="3584315" cy="338554"/>
          </a:xfrm>
          <a:prstGeom prst="rect">
            <a:avLst/>
          </a:prstGeom>
        </p:spPr>
        <p:txBody>
          <a:bodyPr wrap="none" lIns="0" tIns="0" rIns="0" bIns="0" anchor="t">
            <a:spAutoFit/>
          </a:bodyPr>
          <a:lstStyle/>
          <a:p>
            <a:r>
              <a:rPr lang="en-US" sz="1100">
                <a:solidFill>
                  <a:srgbClr val="000000"/>
                </a:solidFill>
                <a:latin typeface="Barlow"/>
                <a:cs typeface="Segoe UI"/>
              </a:rPr>
              <a:t>The characteristics of local </a:t>
            </a:r>
            <a:r>
              <a:rPr lang="en-US" sz="1100" err="1">
                <a:solidFill>
                  <a:srgbClr val="000000"/>
                </a:solidFill>
                <a:latin typeface="Barlow"/>
                <a:cs typeface="Segoe UI"/>
              </a:rPr>
              <a:t>centres</a:t>
            </a:r>
            <a:r>
              <a:rPr lang="en-US" sz="1100">
                <a:solidFill>
                  <a:srgbClr val="000000"/>
                </a:solidFill>
                <a:latin typeface="Barlow"/>
                <a:cs typeface="Segoe UI"/>
              </a:rPr>
              <a:t> guide the development</a:t>
            </a:r>
            <a:endParaRPr lang="fi-FI">
              <a:solidFill>
                <a:srgbClr val="000000"/>
              </a:solidFill>
            </a:endParaRPr>
          </a:p>
          <a:p>
            <a:r>
              <a:rPr lang="en-US" sz="1100">
                <a:solidFill>
                  <a:srgbClr val="000000"/>
                </a:solidFill>
                <a:latin typeface="Barlow"/>
                <a:cs typeface="Segoe UI"/>
              </a:rPr>
              <a:t>and diversity of services</a:t>
            </a:r>
            <a:r>
              <a:rPr lang="en-US" sz="1100" b="0" i="0" spc="0" baseline="0">
                <a:solidFill>
                  <a:srgbClr val="000000"/>
                </a:solidFill>
                <a:latin typeface="Barlow"/>
                <a:cs typeface="Segoe UI"/>
              </a:rPr>
              <a:t>.</a:t>
            </a:r>
            <a:r>
              <a:rPr lang="en-US" sz="1100">
                <a:solidFill>
                  <a:srgbClr val="000000"/>
                </a:solidFill>
                <a:latin typeface="Barlow"/>
                <a:cs typeface="Segoe UI"/>
              </a:rPr>
              <a:t> </a:t>
            </a:r>
            <a:endParaRPr lang="fi-FI"/>
          </a:p>
        </p:txBody>
      </p:sp>
      <p:sp>
        <p:nvSpPr>
          <p:cNvPr id="364" name="Rectangle 364"/>
          <p:cNvSpPr/>
          <p:nvPr/>
        </p:nvSpPr>
        <p:spPr>
          <a:xfrm>
            <a:off x="6721271" y="3925653"/>
            <a:ext cx="2944717" cy="169277"/>
          </a:xfrm>
          <a:prstGeom prst="rect">
            <a:avLst/>
          </a:prstGeom>
        </p:spPr>
        <p:txBody>
          <a:bodyPr wrap="none" lIns="0" tIns="0" rIns="0" bIns="0" anchor="t">
            <a:spAutoFit/>
          </a:bodyPr>
          <a:lstStyle/>
          <a:p>
            <a:r>
              <a:rPr lang="en-US" sz="1100" dirty="0">
                <a:solidFill>
                  <a:srgbClr val="000000"/>
                </a:solidFill>
                <a:latin typeface="Barlow"/>
              </a:rPr>
              <a:t>The share</a:t>
            </a:r>
            <a:r>
              <a:rPr lang="en-US" sz="1100" b="0" i="0" spc="0" baseline="0" dirty="0">
                <a:solidFill>
                  <a:srgbClr val="000000"/>
                </a:solidFill>
                <a:latin typeface="Barlow"/>
              </a:rPr>
              <a:t> of population living in dense areas (%)</a:t>
            </a:r>
          </a:p>
        </p:txBody>
      </p:sp>
      <p:sp>
        <p:nvSpPr>
          <p:cNvPr id="365" name="Rectangle 365"/>
          <p:cNvSpPr/>
          <p:nvPr/>
        </p:nvSpPr>
        <p:spPr>
          <a:xfrm>
            <a:off x="850906" y="3813575"/>
            <a:ext cx="3525004" cy="338554"/>
          </a:xfrm>
          <a:prstGeom prst="rect">
            <a:avLst/>
          </a:prstGeom>
        </p:spPr>
        <p:txBody>
          <a:bodyPr wrap="none" lIns="0" tIns="0" rIns="0" bIns="0" anchor="t">
            <a:spAutoFit/>
          </a:bodyPr>
          <a:lstStyle/>
          <a:p>
            <a:r>
              <a:rPr lang="en-US" sz="1100" b="0" i="0" spc="0" baseline="0" dirty="0">
                <a:solidFill>
                  <a:srgbClr val="000000"/>
                </a:solidFill>
                <a:latin typeface="Barlow"/>
                <a:cs typeface="Segoe UI"/>
              </a:rPr>
              <a:t>Construction outside </a:t>
            </a:r>
            <a:r>
              <a:rPr lang="en-US" sz="1100" dirty="0">
                <a:solidFill>
                  <a:srgbClr val="000000"/>
                </a:solidFill>
                <a:latin typeface="Barlow"/>
                <a:cs typeface="Segoe UI"/>
              </a:rPr>
              <a:t>the detailed plan areas </a:t>
            </a:r>
            <a:r>
              <a:rPr lang="en-US" sz="1100" b="0" i="0" spc="0" baseline="0" dirty="0">
                <a:solidFill>
                  <a:srgbClr val="000000"/>
                </a:solidFill>
                <a:latin typeface="Barlow"/>
                <a:cs typeface="Segoe UI"/>
              </a:rPr>
              <a:t>is </a:t>
            </a:r>
            <a:r>
              <a:rPr lang="en-US" sz="1100" dirty="0">
                <a:solidFill>
                  <a:srgbClr val="000000"/>
                </a:solidFill>
                <a:latin typeface="Barlow"/>
                <a:cs typeface="Segoe UI"/>
              </a:rPr>
              <a:t>directed to</a:t>
            </a:r>
            <a:endParaRPr lang="fi-FI" dirty="0">
              <a:solidFill>
                <a:srgbClr val="000000"/>
              </a:solidFill>
            </a:endParaRPr>
          </a:p>
          <a:p>
            <a:r>
              <a:rPr lang="en-US" sz="1100" dirty="0">
                <a:solidFill>
                  <a:srgbClr val="000000"/>
                </a:solidFill>
                <a:latin typeface="Barlow"/>
                <a:cs typeface="Segoe UI"/>
              </a:rPr>
              <a:t>the most appropriate locations by city land-use</a:t>
            </a:r>
            <a:r>
              <a:rPr lang="en-US" sz="1100" b="0" i="0" spc="0" baseline="0" dirty="0">
                <a:solidFill>
                  <a:srgbClr val="000000"/>
                </a:solidFill>
                <a:latin typeface="Barlow"/>
                <a:cs typeface="Segoe UI"/>
              </a:rPr>
              <a:t> planning.</a:t>
            </a:r>
            <a:endParaRPr lang="fi-FI"/>
          </a:p>
        </p:txBody>
      </p:sp>
      <p:sp>
        <p:nvSpPr>
          <p:cNvPr id="366" name="Rectangle 366"/>
          <p:cNvSpPr/>
          <p:nvPr/>
        </p:nvSpPr>
        <p:spPr>
          <a:xfrm>
            <a:off x="6703961" y="5386552"/>
            <a:ext cx="4586192" cy="338554"/>
          </a:xfrm>
          <a:prstGeom prst="rect">
            <a:avLst/>
          </a:prstGeom>
        </p:spPr>
        <p:txBody>
          <a:bodyPr wrap="none" lIns="0" tIns="0" rIns="0" bIns="0" anchor="t">
            <a:spAutoFit/>
          </a:bodyPr>
          <a:lstStyle/>
          <a:p>
            <a:r>
              <a:rPr lang="en-US" sz="1100" b="0" i="0" spc="0" baseline="0" dirty="0">
                <a:solidFill>
                  <a:srgbClr val="000000"/>
                </a:solidFill>
                <a:latin typeface="Barlow"/>
              </a:rPr>
              <a:t>Accessibility of services: daycare </a:t>
            </a:r>
            <a:r>
              <a:rPr lang="en-US" sz="1100" b="0" i="0" spc="0" baseline="0" dirty="0" err="1">
                <a:solidFill>
                  <a:srgbClr val="000000"/>
                </a:solidFill>
                <a:latin typeface="Barlow"/>
              </a:rPr>
              <a:t>centres</a:t>
            </a:r>
            <a:r>
              <a:rPr lang="en-US" sz="1100" b="0" i="0" spc="0" baseline="0" dirty="0">
                <a:solidFill>
                  <a:srgbClr val="000000"/>
                </a:solidFill>
                <a:latin typeface="Barlow"/>
              </a:rPr>
              <a:t>, schools, grocery stores, libraries</a:t>
            </a:r>
            <a:endParaRPr lang="fi-FI" dirty="0"/>
          </a:p>
          <a:p>
            <a:r>
              <a:rPr lang="en-US" sz="1100" b="0" i="0" spc="0" baseline="0" dirty="0">
                <a:solidFill>
                  <a:srgbClr val="000000"/>
                </a:solidFill>
                <a:latin typeface="Barlow"/>
              </a:rPr>
              <a:t>(</a:t>
            </a:r>
            <a:r>
              <a:rPr lang="en-US" sz="1100" dirty="0">
                <a:solidFill>
                  <a:srgbClr val="000000"/>
                </a:solidFill>
                <a:latin typeface="Barlow"/>
              </a:rPr>
              <a:t>the share of</a:t>
            </a:r>
            <a:r>
              <a:rPr lang="en-US" sz="1100" b="0" i="0" spc="0" baseline="0" dirty="0">
                <a:solidFill>
                  <a:srgbClr val="000000"/>
                </a:solidFill>
                <a:latin typeface="Barlow"/>
              </a:rPr>
              <a:t> residents living within 300m and 700m of such services) (%)</a:t>
            </a:r>
            <a:endParaRPr lang="en-US" b="0" i="0" spc="0" baseline="0" dirty="0">
              <a:solidFill>
                <a:srgbClr val="000000"/>
              </a:solidFill>
            </a:endParaRPr>
          </a:p>
        </p:txBody>
      </p:sp>
    </p:spTree>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Freeform 367"/>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368" name="Picture 36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202025" y="3242754"/>
            <a:ext cx="2179521" cy="2179510"/>
          </a:xfrm>
          <a:prstGeom prst="rect">
            <a:avLst/>
          </a:prstGeom>
          <a:noFill/>
        </p:spPr>
      </p:pic>
      <p:pic>
        <p:nvPicPr>
          <p:cNvPr id="369" name="Picture 36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449904" y="3961919"/>
            <a:ext cx="2351462" cy="2351479"/>
          </a:xfrm>
          <a:prstGeom prst="rect">
            <a:avLst/>
          </a:prstGeom>
          <a:noFill/>
        </p:spPr>
      </p:pic>
      <p:pic>
        <p:nvPicPr>
          <p:cNvPr id="370" name="Picture 37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311147" y="2818321"/>
            <a:ext cx="1959265" cy="1959271"/>
          </a:xfrm>
          <a:prstGeom prst="rect">
            <a:avLst/>
          </a:prstGeom>
          <a:noFill/>
        </p:spPr>
      </p:pic>
      <p:sp>
        <p:nvSpPr>
          <p:cNvPr id="371" name="Freeform 371"/>
          <p:cNvSpPr/>
          <p:nvPr/>
        </p:nvSpPr>
        <p:spPr>
          <a:xfrm>
            <a:off x="757427" y="2825497"/>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72" name="Freeform 372"/>
          <p:cNvSpPr/>
          <p:nvPr/>
        </p:nvSpPr>
        <p:spPr>
          <a:xfrm>
            <a:off x="757427" y="3345181"/>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73" name="Freeform 373"/>
          <p:cNvSpPr/>
          <p:nvPr/>
        </p:nvSpPr>
        <p:spPr>
          <a:xfrm>
            <a:off x="757427" y="4358641"/>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74" name="Freeform 374"/>
          <p:cNvSpPr/>
          <p:nvPr/>
        </p:nvSpPr>
        <p:spPr>
          <a:xfrm>
            <a:off x="757427" y="4861560"/>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75" name="Freeform 375"/>
          <p:cNvSpPr/>
          <p:nvPr/>
        </p:nvSpPr>
        <p:spPr>
          <a:xfrm>
            <a:off x="757427" y="3845053"/>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76" name="Freeform 376"/>
          <p:cNvSpPr/>
          <p:nvPr/>
        </p:nvSpPr>
        <p:spPr>
          <a:xfrm>
            <a:off x="5593079" y="3063241"/>
            <a:ext cx="1006602" cy="0"/>
          </a:xfrm>
          <a:custGeom>
            <a:avLst/>
            <a:gdLst/>
            <a:ahLst/>
            <a:cxnLst/>
            <a:rect l="0" t="0" r="0" b="0"/>
            <a:pathLst>
              <a:path w="1006602">
                <a:moveTo>
                  <a:pt x="0" y="0"/>
                </a:moveTo>
                <a:lnTo>
                  <a:pt x="1006602" y="0"/>
                </a:lnTo>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77" name="Freeform 377"/>
          <p:cNvSpPr/>
          <p:nvPr/>
        </p:nvSpPr>
        <p:spPr>
          <a:xfrm>
            <a:off x="5593079" y="3564636"/>
            <a:ext cx="1006602" cy="0"/>
          </a:xfrm>
          <a:custGeom>
            <a:avLst/>
            <a:gdLst/>
            <a:ahLst/>
            <a:cxnLst/>
            <a:rect l="0" t="0" r="0" b="0"/>
            <a:pathLst>
              <a:path w="1006602">
                <a:moveTo>
                  <a:pt x="0" y="0"/>
                </a:moveTo>
                <a:lnTo>
                  <a:pt x="1006602" y="0"/>
                </a:lnTo>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78" name="Freeform 378"/>
          <p:cNvSpPr/>
          <p:nvPr/>
        </p:nvSpPr>
        <p:spPr>
          <a:xfrm>
            <a:off x="5583935" y="4450080"/>
            <a:ext cx="1006603" cy="0"/>
          </a:xfrm>
          <a:custGeom>
            <a:avLst/>
            <a:gdLst/>
            <a:ahLst/>
            <a:cxnLst/>
            <a:rect l="0" t="0" r="0" b="0"/>
            <a:pathLst>
              <a:path w="1006603">
                <a:moveTo>
                  <a:pt x="0" y="0"/>
                </a:moveTo>
                <a:lnTo>
                  <a:pt x="1006603" y="0"/>
                </a:lnTo>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79" name="Freeform 379"/>
          <p:cNvSpPr/>
          <p:nvPr/>
        </p:nvSpPr>
        <p:spPr>
          <a:xfrm>
            <a:off x="5593079" y="4980433"/>
            <a:ext cx="1006602" cy="0"/>
          </a:xfrm>
          <a:custGeom>
            <a:avLst/>
            <a:gdLst/>
            <a:ahLst/>
            <a:cxnLst/>
            <a:rect l="0" t="0" r="0" b="0"/>
            <a:pathLst>
              <a:path w="1006602">
                <a:moveTo>
                  <a:pt x="0" y="0"/>
                </a:moveTo>
                <a:lnTo>
                  <a:pt x="1006602" y="0"/>
                </a:lnTo>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80" name="Freeform 380"/>
          <p:cNvSpPr/>
          <p:nvPr/>
        </p:nvSpPr>
        <p:spPr>
          <a:xfrm>
            <a:off x="5593079" y="5446776"/>
            <a:ext cx="1006602" cy="0"/>
          </a:xfrm>
          <a:custGeom>
            <a:avLst/>
            <a:gdLst/>
            <a:ahLst/>
            <a:cxnLst/>
            <a:rect l="0" t="0" r="0" b="0"/>
            <a:pathLst>
              <a:path w="1006602">
                <a:moveTo>
                  <a:pt x="0" y="0"/>
                </a:moveTo>
                <a:lnTo>
                  <a:pt x="1006602" y="0"/>
                </a:lnTo>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81" name="Freeform 381"/>
          <p:cNvSpPr/>
          <p:nvPr/>
        </p:nvSpPr>
        <p:spPr>
          <a:xfrm>
            <a:off x="6361176" y="2909316"/>
            <a:ext cx="266700" cy="251461"/>
          </a:xfrm>
          <a:custGeom>
            <a:avLst/>
            <a:gdLst/>
            <a:ahLst/>
            <a:cxnLst/>
            <a:rect l="0" t="0" r="0" b="0"/>
            <a:pathLst>
              <a:path w="266700" h="251461">
                <a:moveTo>
                  <a:pt x="0" y="125731"/>
                </a:moveTo>
                <a:cubicBezTo>
                  <a:pt x="0" y="56262"/>
                  <a:pt x="59689" y="0"/>
                  <a:pt x="133350" y="0"/>
                </a:cubicBezTo>
                <a:cubicBezTo>
                  <a:pt x="207009" y="0"/>
                  <a:pt x="266700" y="56262"/>
                  <a:pt x="266700" y="125731"/>
                </a:cubicBezTo>
                <a:cubicBezTo>
                  <a:pt x="266700" y="195200"/>
                  <a:pt x="207009" y="251461"/>
                  <a:pt x="133350" y="251461"/>
                </a:cubicBezTo>
                <a:cubicBezTo>
                  <a:pt x="59689" y="251461"/>
                  <a:pt x="0" y="195200"/>
                  <a:pt x="0" y="125731"/>
                </a:cubicBezTo>
                <a:close/>
                <a:moveTo>
                  <a:pt x="-2538223" y="3948684"/>
                </a:moveTo>
              </a:path>
            </a:pathLst>
          </a:custGeom>
          <a:solidFill>
            <a:srgbClr val="FAAF3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82" name="Freeform 382"/>
          <p:cNvSpPr/>
          <p:nvPr/>
        </p:nvSpPr>
        <p:spPr>
          <a:xfrm>
            <a:off x="6361176" y="3457956"/>
            <a:ext cx="266700" cy="251461"/>
          </a:xfrm>
          <a:custGeom>
            <a:avLst/>
            <a:gdLst/>
            <a:ahLst/>
            <a:cxnLst/>
            <a:rect l="0" t="0" r="0" b="0"/>
            <a:pathLst>
              <a:path w="266700" h="251461">
                <a:moveTo>
                  <a:pt x="0" y="125730"/>
                </a:moveTo>
                <a:cubicBezTo>
                  <a:pt x="0" y="56261"/>
                  <a:pt x="59689" y="0"/>
                  <a:pt x="133350" y="0"/>
                </a:cubicBezTo>
                <a:cubicBezTo>
                  <a:pt x="207009" y="0"/>
                  <a:pt x="266700" y="56261"/>
                  <a:pt x="266700" y="125730"/>
                </a:cubicBezTo>
                <a:cubicBezTo>
                  <a:pt x="266700" y="195199"/>
                  <a:pt x="207009" y="251461"/>
                  <a:pt x="133350" y="251461"/>
                </a:cubicBezTo>
                <a:cubicBezTo>
                  <a:pt x="59689" y="251461"/>
                  <a:pt x="0" y="195199"/>
                  <a:pt x="0" y="125730"/>
                </a:cubicBezTo>
                <a:close/>
                <a:moveTo>
                  <a:pt x="-3086862" y="3400044"/>
                </a:moveTo>
              </a:path>
            </a:pathLst>
          </a:custGeom>
          <a:solidFill>
            <a:srgbClr val="FAAF3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83" name="Freeform 383"/>
          <p:cNvSpPr/>
          <p:nvPr/>
        </p:nvSpPr>
        <p:spPr>
          <a:xfrm>
            <a:off x="6361176" y="4288536"/>
            <a:ext cx="266700" cy="251460"/>
          </a:xfrm>
          <a:custGeom>
            <a:avLst/>
            <a:gdLst/>
            <a:ahLst/>
            <a:cxnLst/>
            <a:rect l="0" t="0" r="0" b="0"/>
            <a:pathLst>
              <a:path w="266700" h="251460">
                <a:moveTo>
                  <a:pt x="0" y="125731"/>
                </a:moveTo>
                <a:cubicBezTo>
                  <a:pt x="0" y="56262"/>
                  <a:pt x="59689" y="0"/>
                  <a:pt x="133350" y="0"/>
                </a:cubicBezTo>
                <a:cubicBezTo>
                  <a:pt x="207009" y="0"/>
                  <a:pt x="266700" y="56262"/>
                  <a:pt x="266700" y="125731"/>
                </a:cubicBezTo>
                <a:cubicBezTo>
                  <a:pt x="266700" y="195200"/>
                  <a:pt x="207009" y="251460"/>
                  <a:pt x="133350" y="251460"/>
                </a:cubicBezTo>
                <a:cubicBezTo>
                  <a:pt x="59689" y="251460"/>
                  <a:pt x="0" y="195200"/>
                  <a:pt x="0" y="125731"/>
                </a:cubicBezTo>
                <a:close/>
                <a:moveTo>
                  <a:pt x="-3917443" y="2569464"/>
                </a:moveTo>
              </a:path>
            </a:pathLst>
          </a:custGeom>
          <a:solidFill>
            <a:srgbClr val="FAAF3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84" name="Freeform 384"/>
          <p:cNvSpPr/>
          <p:nvPr/>
        </p:nvSpPr>
        <p:spPr>
          <a:xfrm>
            <a:off x="6361176" y="4853940"/>
            <a:ext cx="266700" cy="252984"/>
          </a:xfrm>
          <a:custGeom>
            <a:avLst/>
            <a:gdLst/>
            <a:ahLst/>
            <a:cxnLst/>
            <a:rect l="0" t="0" r="0" b="0"/>
            <a:pathLst>
              <a:path w="266700" h="252984">
                <a:moveTo>
                  <a:pt x="0" y="126493"/>
                </a:moveTo>
                <a:cubicBezTo>
                  <a:pt x="0" y="56643"/>
                  <a:pt x="59689" y="0"/>
                  <a:pt x="133350" y="0"/>
                </a:cubicBezTo>
                <a:cubicBezTo>
                  <a:pt x="207009" y="0"/>
                  <a:pt x="266700" y="56643"/>
                  <a:pt x="266700" y="126493"/>
                </a:cubicBezTo>
                <a:cubicBezTo>
                  <a:pt x="266700" y="196343"/>
                  <a:pt x="207009" y="252984"/>
                  <a:pt x="133350" y="252984"/>
                </a:cubicBezTo>
                <a:cubicBezTo>
                  <a:pt x="59689" y="252984"/>
                  <a:pt x="0" y="196343"/>
                  <a:pt x="0" y="126493"/>
                </a:cubicBezTo>
                <a:close/>
                <a:moveTo>
                  <a:pt x="-4483609" y="2004060"/>
                </a:moveTo>
              </a:path>
            </a:pathLst>
          </a:custGeom>
          <a:solidFill>
            <a:srgbClr val="FAAF3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85" name="Freeform 385"/>
          <p:cNvSpPr/>
          <p:nvPr/>
        </p:nvSpPr>
        <p:spPr>
          <a:xfrm>
            <a:off x="6361176" y="5292853"/>
            <a:ext cx="266700" cy="251459"/>
          </a:xfrm>
          <a:custGeom>
            <a:avLst/>
            <a:gdLst/>
            <a:ahLst/>
            <a:cxnLst/>
            <a:rect l="0" t="0" r="0" b="0"/>
            <a:pathLst>
              <a:path w="266700" h="251459">
                <a:moveTo>
                  <a:pt x="0" y="125730"/>
                </a:moveTo>
                <a:cubicBezTo>
                  <a:pt x="0" y="56261"/>
                  <a:pt x="59689" y="0"/>
                  <a:pt x="133350" y="0"/>
                </a:cubicBezTo>
                <a:cubicBezTo>
                  <a:pt x="207009" y="0"/>
                  <a:pt x="266700" y="56261"/>
                  <a:pt x="266700" y="125730"/>
                </a:cubicBezTo>
                <a:cubicBezTo>
                  <a:pt x="266700" y="195198"/>
                  <a:pt x="207009" y="251459"/>
                  <a:pt x="133350" y="251459"/>
                </a:cubicBezTo>
                <a:cubicBezTo>
                  <a:pt x="59689" y="251459"/>
                  <a:pt x="0" y="195198"/>
                  <a:pt x="0" y="125730"/>
                </a:cubicBezTo>
                <a:close/>
                <a:moveTo>
                  <a:pt x="-4921759" y="1565147"/>
                </a:moveTo>
              </a:path>
            </a:pathLst>
          </a:custGeom>
          <a:solidFill>
            <a:srgbClr val="FAAF3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86" name="Freeform 386"/>
          <p:cNvSpPr/>
          <p:nvPr/>
        </p:nvSpPr>
        <p:spPr>
          <a:xfrm>
            <a:off x="757427" y="5373624"/>
            <a:ext cx="4835653" cy="420624"/>
          </a:xfrm>
          <a:custGeom>
            <a:avLst/>
            <a:gdLst/>
            <a:ahLst/>
            <a:cxnLst/>
            <a:rect l="0" t="0" r="0" b="0"/>
            <a:pathLst>
              <a:path w="4835653" h="420624">
                <a:moveTo>
                  <a:pt x="0" y="420624"/>
                </a:moveTo>
                <a:lnTo>
                  <a:pt x="4835653" y="420624"/>
                </a:lnTo>
                <a:lnTo>
                  <a:pt x="4835653" y="0"/>
                </a:lnTo>
                <a:lnTo>
                  <a:pt x="0" y="0"/>
                </a:lnTo>
                <a:lnTo>
                  <a:pt x="0" y="420624"/>
                </a:lnTo>
                <a:close/>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87" name="Freeform 387"/>
          <p:cNvSpPr/>
          <p:nvPr/>
        </p:nvSpPr>
        <p:spPr>
          <a:xfrm>
            <a:off x="757427" y="5875021"/>
            <a:ext cx="4835653" cy="361188"/>
          </a:xfrm>
          <a:custGeom>
            <a:avLst/>
            <a:gdLst/>
            <a:ahLst/>
            <a:cxnLst/>
            <a:rect l="0" t="0" r="0" b="0"/>
            <a:pathLst>
              <a:path w="4835653" h="361188">
                <a:moveTo>
                  <a:pt x="0" y="361188"/>
                </a:moveTo>
                <a:lnTo>
                  <a:pt x="4835653" y="361188"/>
                </a:lnTo>
                <a:lnTo>
                  <a:pt x="4835653" y="0"/>
                </a:lnTo>
                <a:lnTo>
                  <a:pt x="0" y="0"/>
                </a:lnTo>
                <a:lnTo>
                  <a:pt x="0" y="361188"/>
                </a:lnTo>
                <a:close/>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88" name="Freeform 388"/>
          <p:cNvSpPr/>
          <p:nvPr/>
        </p:nvSpPr>
        <p:spPr>
          <a:xfrm>
            <a:off x="757427" y="6326125"/>
            <a:ext cx="4835653" cy="359664"/>
          </a:xfrm>
          <a:custGeom>
            <a:avLst/>
            <a:gdLst/>
            <a:ahLst/>
            <a:cxnLst/>
            <a:rect l="0" t="0" r="0" b="0"/>
            <a:pathLst>
              <a:path w="4835653" h="359664">
                <a:moveTo>
                  <a:pt x="0" y="359664"/>
                </a:moveTo>
                <a:lnTo>
                  <a:pt x="4835653" y="359664"/>
                </a:lnTo>
                <a:lnTo>
                  <a:pt x="4835653" y="0"/>
                </a:lnTo>
                <a:lnTo>
                  <a:pt x="0" y="0"/>
                </a:lnTo>
                <a:lnTo>
                  <a:pt x="0" y="359664"/>
                </a:lnTo>
                <a:close/>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89" name="Freeform 389"/>
          <p:cNvSpPr/>
          <p:nvPr/>
        </p:nvSpPr>
        <p:spPr>
          <a:xfrm>
            <a:off x="5593079" y="6065520"/>
            <a:ext cx="1006602" cy="0"/>
          </a:xfrm>
          <a:custGeom>
            <a:avLst/>
            <a:gdLst/>
            <a:ahLst/>
            <a:cxnLst/>
            <a:rect l="0" t="0" r="0" b="0"/>
            <a:pathLst>
              <a:path w="1006602">
                <a:moveTo>
                  <a:pt x="0" y="0"/>
                </a:moveTo>
                <a:lnTo>
                  <a:pt x="1006602" y="0"/>
                </a:lnTo>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90" name="Freeform 390"/>
          <p:cNvSpPr/>
          <p:nvPr/>
        </p:nvSpPr>
        <p:spPr>
          <a:xfrm>
            <a:off x="6361176" y="5939028"/>
            <a:ext cx="266700" cy="251460"/>
          </a:xfrm>
          <a:custGeom>
            <a:avLst/>
            <a:gdLst/>
            <a:ahLst/>
            <a:cxnLst/>
            <a:rect l="0" t="0" r="0" b="0"/>
            <a:pathLst>
              <a:path w="266700" h="251460">
                <a:moveTo>
                  <a:pt x="0" y="125731"/>
                </a:moveTo>
                <a:cubicBezTo>
                  <a:pt x="0" y="56287"/>
                  <a:pt x="59689" y="0"/>
                  <a:pt x="133350" y="0"/>
                </a:cubicBezTo>
                <a:cubicBezTo>
                  <a:pt x="207009" y="0"/>
                  <a:pt x="266700" y="56287"/>
                  <a:pt x="266700" y="125731"/>
                </a:cubicBezTo>
                <a:cubicBezTo>
                  <a:pt x="266700" y="195174"/>
                  <a:pt x="207009" y="251460"/>
                  <a:pt x="133350" y="251460"/>
                </a:cubicBezTo>
                <a:cubicBezTo>
                  <a:pt x="59689" y="251460"/>
                  <a:pt x="0" y="195174"/>
                  <a:pt x="0" y="125731"/>
                </a:cubicBezTo>
                <a:close/>
                <a:moveTo>
                  <a:pt x="-5567935" y="918972"/>
                </a:moveTo>
              </a:path>
            </a:pathLst>
          </a:custGeom>
          <a:solidFill>
            <a:srgbClr val="FAAF3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91" name="Freeform 391"/>
          <p:cNvSpPr/>
          <p:nvPr/>
        </p:nvSpPr>
        <p:spPr>
          <a:xfrm>
            <a:off x="5593079" y="6630925"/>
            <a:ext cx="1006602" cy="0"/>
          </a:xfrm>
          <a:custGeom>
            <a:avLst/>
            <a:gdLst/>
            <a:ahLst/>
            <a:cxnLst/>
            <a:rect l="0" t="0" r="0" b="0"/>
            <a:pathLst>
              <a:path w="1006602">
                <a:moveTo>
                  <a:pt x="0" y="0"/>
                </a:moveTo>
                <a:lnTo>
                  <a:pt x="1006602" y="0"/>
                </a:lnTo>
              </a:path>
            </a:pathLst>
          </a:custGeom>
          <a:noFill/>
          <a:ln w="12700" cap="flat" cmpd="sng">
            <a:solidFill>
              <a:srgbClr val="FAAF3C">
                <a:alpha val="4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92" name="Freeform 392"/>
          <p:cNvSpPr/>
          <p:nvPr/>
        </p:nvSpPr>
        <p:spPr>
          <a:xfrm>
            <a:off x="6361176" y="6492241"/>
            <a:ext cx="266700" cy="251459"/>
          </a:xfrm>
          <a:custGeom>
            <a:avLst/>
            <a:gdLst/>
            <a:ahLst/>
            <a:cxnLst/>
            <a:rect l="0" t="0" r="0" b="0"/>
            <a:pathLst>
              <a:path w="266700" h="251459">
                <a:moveTo>
                  <a:pt x="0" y="125730"/>
                </a:moveTo>
                <a:cubicBezTo>
                  <a:pt x="0" y="56286"/>
                  <a:pt x="59689" y="0"/>
                  <a:pt x="133350" y="0"/>
                </a:cubicBezTo>
                <a:cubicBezTo>
                  <a:pt x="207009" y="0"/>
                  <a:pt x="266700" y="56286"/>
                  <a:pt x="266700" y="125730"/>
                </a:cubicBezTo>
                <a:cubicBezTo>
                  <a:pt x="266700" y="195173"/>
                  <a:pt x="207009" y="251459"/>
                  <a:pt x="133350" y="251459"/>
                </a:cubicBezTo>
                <a:cubicBezTo>
                  <a:pt x="59689" y="251459"/>
                  <a:pt x="0" y="195173"/>
                  <a:pt x="0" y="125730"/>
                </a:cubicBezTo>
                <a:close/>
                <a:moveTo>
                  <a:pt x="-6121147" y="365759"/>
                </a:moveTo>
              </a:path>
            </a:pathLst>
          </a:custGeom>
          <a:solidFill>
            <a:srgbClr val="FAAF3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93" name="Freeform 393"/>
          <p:cNvSpPr/>
          <p:nvPr/>
        </p:nvSpPr>
        <p:spPr>
          <a:xfrm>
            <a:off x="0" y="669037"/>
            <a:ext cx="12192000" cy="1822704"/>
          </a:xfrm>
          <a:custGeom>
            <a:avLst/>
            <a:gdLst/>
            <a:ahLst/>
            <a:cxnLst/>
            <a:rect l="0" t="0" r="0" b="0"/>
            <a:pathLst>
              <a:path w="12192000" h="1822704">
                <a:moveTo>
                  <a:pt x="0" y="1822704"/>
                </a:moveTo>
                <a:lnTo>
                  <a:pt x="12192000" y="1822704"/>
                </a:lnTo>
                <a:lnTo>
                  <a:pt x="12192000" y="0"/>
                </a:lnTo>
                <a:lnTo>
                  <a:pt x="0" y="0"/>
                </a:lnTo>
                <a:lnTo>
                  <a:pt x="0" y="1822704"/>
                </a:lnTo>
                <a:close/>
              </a:path>
            </a:pathLst>
          </a:custGeom>
          <a:solidFill>
            <a:srgbClr val="FAAF3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394" name="Picture 39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555838" y="1480169"/>
            <a:ext cx="1165478" cy="1044961"/>
          </a:xfrm>
          <a:prstGeom prst="rect">
            <a:avLst/>
          </a:prstGeom>
          <a:noFill/>
        </p:spPr>
      </p:pic>
      <p:sp>
        <p:nvSpPr>
          <p:cNvPr id="395" name="Freeform 395"/>
          <p:cNvSpPr/>
          <p:nvPr/>
        </p:nvSpPr>
        <p:spPr>
          <a:xfrm>
            <a:off x="294391" y="2270425"/>
            <a:ext cx="74426" cy="314328"/>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396" name="Freeform 396"/>
          <p:cNvSpPr/>
          <p:nvPr/>
        </p:nvSpPr>
        <p:spPr>
          <a:xfrm>
            <a:off x="215039" y="1958867"/>
            <a:ext cx="233130" cy="395981"/>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397" name="Freeform 397"/>
          <p:cNvSpPr/>
          <p:nvPr/>
        </p:nvSpPr>
        <p:spPr>
          <a:xfrm>
            <a:off x="88651" y="2179749"/>
            <a:ext cx="74426" cy="315077"/>
          </a:xfrm>
          <a:custGeom>
            <a:avLst/>
            <a:gdLst/>
            <a:ahLst/>
            <a:cxnLst/>
            <a:rect l="0" t="0" r="0" b="0"/>
            <a:pathLst>
              <a:path w="12351" h="51280">
                <a:moveTo>
                  <a:pt x="12351" y="51280"/>
                </a:moveTo>
                <a:lnTo>
                  <a:pt x="0" y="51280"/>
                </a:lnTo>
                <a:lnTo>
                  <a:pt x="1967" y="0"/>
                </a:lnTo>
                <a:lnTo>
                  <a:pt x="10384" y="0"/>
                </a:lnTo>
                <a:lnTo>
                  <a:pt x="12351" y="51280"/>
                </a:lnTo>
                <a:close/>
                <a:moveTo>
                  <a:pt x="-13974" y="52017"/>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398" name="Freeform 398"/>
          <p:cNvSpPr/>
          <p:nvPr/>
        </p:nvSpPr>
        <p:spPr>
          <a:xfrm>
            <a:off x="9299" y="1867449"/>
            <a:ext cx="233130" cy="396925"/>
          </a:xfrm>
          <a:custGeom>
            <a:avLst/>
            <a:gdLst/>
            <a:ahLst/>
            <a:cxnLst/>
            <a:rect l="0" t="0" r="0" b="0"/>
            <a:pathLst>
              <a:path w="38688" h="64601">
                <a:moveTo>
                  <a:pt x="38688" y="32301"/>
                </a:moveTo>
                <a:cubicBezTo>
                  <a:pt x="38688" y="50139"/>
                  <a:pt x="30027" y="64601"/>
                  <a:pt x="19344" y="64601"/>
                </a:cubicBezTo>
                <a:cubicBezTo>
                  <a:pt x="8660" y="64601"/>
                  <a:pt x="0" y="50139"/>
                  <a:pt x="0" y="32301"/>
                </a:cubicBezTo>
                <a:cubicBezTo>
                  <a:pt x="0" y="14461"/>
                  <a:pt x="8660" y="0"/>
                  <a:pt x="19344" y="0"/>
                </a:cubicBezTo>
                <a:cubicBezTo>
                  <a:pt x="30027" y="0"/>
                  <a:pt x="38688" y="14461"/>
                  <a:pt x="38688" y="32301"/>
                </a:cubicBezTo>
                <a:close/>
                <a:moveTo>
                  <a:pt x="69001" y="102845"/>
                </a:moveTo>
              </a:path>
            </a:pathLst>
          </a:custGeom>
          <a:solidFill>
            <a:srgbClr val="FFFFFF">
              <a:alpha val="100000"/>
            </a:srgbClr>
          </a:solidFill>
          <a:ln w="76529">
            <a:noFill/>
          </a:ln>
        </p:spPr>
        <p:style>
          <a:lnRef idx="2">
            <a:schemeClr val="accent1">
              <a:shade val="50000"/>
            </a:schemeClr>
          </a:lnRef>
          <a:fillRef idx="1">
            <a:schemeClr val="accent1"/>
          </a:fillRef>
          <a:effectRef idx="0">
            <a:schemeClr val="accent1"/>
          </a:effectRef>
          <a:fontRef idx="minor">
            <a:schemeClr val="lt1"/>
          </a:fontRef>
        </p:style>
      </p:sp>
      <p:sp>
        <p:nvSpPr>
          <p:cNvPr id="399" name="Freeform 399"/>
          <p:cNvSpPr/>
          <p:nvPr/>
        </p:nvSpPr>
        <p:spPr>
          <a:xfrm>
            <a:off x="2372867" y="1079373"/>
            <a:ext cx="580644" cy="1442848"/>
          </a:xfrm>
          <a:custGeom>
            <a:avLst/>
            <a:gdLst/>
            <a:ahLst/>
            <a:cxnLst/>
            <a:rect l="0" t="0" r="0" b="0"/>
            <a:pathLst>
              <a:path w="580644" h="1442848">
                <a:moveTo>
                  <a:pt x="0" y="156845"/>
                </a:moveTo>
                <a:lnTo>
                  <a:pt x="0" y="1442848"/>
                </a:lnTo>
                <a:lnTo>
                  <a:pt x="580644" y="1442848"/>
                </a:lnTo>
                <a:lnTo>
                  <a:pt x="580644" y="156845"/>
                </a:lnTo>
                <a:cubicBezTo>
                  <a:pt x="580644" y="0"/>
                  <a:pt x="0" y="0"/>
                  <a:pt x="0" y="156845"/>
                </a:cubicBezTo>
                <a:close/>
                <a:moveTo>
                  <a:pt x="3248915" y="5778627"/>
                </a:moveTo>
                <a:moveTo>
                  <a:pt x="94108" y="1380110"/>
                </a:moveTo>
                <a:lnTo>
                  <a:pt x="47118" y="1380110"/>
                </a:lnTo>
                <a:lnTo>
                  <a:pt x="47118" y="1286002"/>
                </a:lnTo>
                <a:lnTo>
                  <a:pt x="94108" y="1286002"/>
                </a:lnTo>
                <a:close/>
                <a:moveTo>
                  <a:pt x="2025650" y="5778627"/>
                </a:moveTo>
                <a:moveTo>
                  <a:pt x="94108" y="1207643"/>
                </a:moveTo>
                <a:lnTo>
                  <a:pt x="47118" y="1207643"/>
                </a:lnTo>
                <a:lnTo>
                  <a:pt x="47118" y="1129157"/>
                </a:lnTo>
                <a:lnTo>
                  <a:pt x="94108" y="1129157"/>
                </a:lnTo>
                <a:close/>
                <a:moveTo>
                  <a:pt x="2198117" y="5778627"/>
                </a:moveTo>
                <a:moveTo>
                  <a:pt x="94108" y="1050799"/>
                </a:moveTo>
                <a:lnTo>
                  <a:pt x="47118" y="1050799"/>
                </a:lnTo>
                <a:lnTo>
                  <a:pt x="47118" y="972312"/>
                </a:lnTo>
                <a:lnTo>
                  <a:pt x="94108" y="972312"/>
                </a:lnTo>
                <a:close/>
                <a:moveTo>
                  <a:pt x="2354961" y="5778627"/>
                </a:moveTo>
                <a:moveTo>
                  <a:pt x="94108" y="893954"/>
                </a:moveTo>
                <a:lnTo>
                  <a:pt x="47118" y="893954"/>
                </a:lnTo>
                <a:lnTo>
                  <a:pt x="47118" y="815594"/>
                </a:lnTo>
                <a:lnTo>
                  <a:pt x="94108" y="815594"/>
                </a:lnTo>
                <a:close/>
                <a:moveTo>
                  <a:pt x="2511806" y="5778627"/>
                </a:moveTo>
                <a:moveTo>
                  <a:pt x="94108" y="737108"/>
                </a:moveTo>
                <a:lnTo>
                  <a:pt x="47118" y="737108"/>
                </a:lnTo>
                <a:lnTo>
                  <a:pt x="47118" y="643001"/>
                </a:lnTo>
                <a:lnTo>
                  <a:pt x="94108" y="643001"/>
                </a:lnTo>
                <a:close/>
                <a:moveTo>
                  <a:pt x="2668652" y="5778627"/>
                </a:moveTo>
                <a:moveTo>
                  <a:pt x="94108" y="564643"/>
                </a:moveTo>
                <a:lnTo>
                  <a:pt x="47118" y="564643"/>
                </a:lnTo>
                <a:lnTo>
                  <a:pt x="47118" y="486156"/>
                </a:lnTo>
                <a:lnTo>
                  <a:pt x="94108" y="486156"/>
                </a:lnTo>
                <a:close/>
                <a:moveTo>
                  <a:pt x="2841117" y="5778627"/>
                </a:moveTo>
                <a:moveTo>
                  <a:pt x="94108" y="407798"/>
                </a:moveTo>
                <a:lnTo>
                  <a:pt x="47118" y="407798"/>
                </a:lnTo>
                <a:lnTo>
                  <a:pt x="47118" y="329312"/>
                </a:lnTo>
                <a:lnTo>
                  <a:pt x="94108" y="329312"/>
                </a:lnTo>
                <a:close/>
                <a:moveTo>
                  <a:pt x="2997962" y="5778627"/>
                </a:moveTo>
                <a:moveTo>
                  <a:pt x="94108" y="250952"/>
                </a:moveTo>
                <a:lnTo>
                  <a:pt x="47118" y="250952"/>
                </a:lnTo>
                <a:lnTo>
                  <a:pt x="47118" y="172593"/>
                </a:lnTo>
                <a:lnTo>
                  <a:pt x="94108" y="172593"/>
                </a:lnTo>
                <a:close/>
                <a:moveTo>
                  <a:pt x="3154808" y="5778627"/>
                </a:moveTo>
                <a:moveTo>
                  <a:pt x="188341" y="1380110"/>
                </a:moveTo>
                <a:lnTo>
                  <a:pt x="125603" y="1380110"/>
                </a:lnTo>
                <a:lnTo>
                  <a:pt x="125603" y="1286002"/>
                </a:lnTo>
                <a:lnTo>
                  <a:pt x="188341" y="1286002"/>
                </a:lnTo>
                <a:close/>
                <a:moveTo>
                  <a:pt x="2025650" y="5778627"/>
                </a:moveTo>
                <a:moveTo>
                  <a:pt x="188341" y="1207643"/>
                </a:moveTo>
                <a:lnTo>
                  <a:pt x="125603" y="1207643"/>
                </a:lnTo>
                <a:lnTo>
                  <a:pt x="125603" y="1129157"/>
                </a:lnTo>
                <a:lnTo>
                  <a:pt x="188341" y="1129157"/>
                </a:lnTo>
                <a:close/>
                <a:moveTo>
                  <a:pt x="2198117" y="5778627"/>
                </a:moveTo>
                <a:moveTo>
                  <a:pt x="188341" y="1050799"/>
                </a:moveTo>
                <a:lnTo>
                  <a:pt x="125603" y="1050799"/>
                </a:lnTo>
                <a:lnTo>
                  <a:pt x="125603" y="972312"/>
                </a:lnTo>
                <a:lnTo>
                  <a:pt x="188341" y="972312"/>
                </a:lnTo>
                <a:close/>
                <a:moveTo>
                  <a:pt x="2354961" y="5778627"/>
                </a:moveTo>
                <a:moveTo>
                  <a:pt x="188341" y="893954"/>
                </a:moveTo>
                <a:lnTo>
                  <a:pt x="125603" y="893954"/>
                </a:lnTo>
                <a:lnTo>
                  <a:pt x="125603" y="815594"/>
                </a:lnTo>
                <a:lnTo>
                  <a:pt x="188341" y="815594"/>
                </a:lnTo>
                <a:close/>
                <a:moveTo>
                  <a:pt x="2511806" y="5778627"/>
                </a:moveTo>
                <a:moveTo>
                  <a:pt x="188341" y="737108"/>
                </a:moveTo>
                <a:lnTo>
                  <a:pt x="125603" y="737108"/>
                </a:lnTo>
                <a:lnTo>
                  <a:pt x="125603" y="643001"/>
                </a:lnTo>
                <a:lnTo>
                  <a:pt x="188341" y="643001"/>
                </a:lnTo>
                <a:close/>
                <a:moveTo>
                  <a:pt x="2668652" y="5778627"/>
                </a:moveTo>
                <a:moveTo>
                  <a:pt x="188341" y="564643"/>
                </a:moveTo>
                <a:lnTo>
                  <a:pt x="125603" y="564643"/>
                </a:lnTo>
                <a:lnTo>
                  <a:pt x="125603" y="486156"/>
                </a:lnTo>
                <a:lnTo>
                  <a:pt x="188341" y="486156"/>
                </a:lnTo>
                <a:close/>
                <a:moveTo>
                  <a:pt x="2841117" y="5778627"/>
                </a:moveTo>
                <a:moveTo>
                  <a:pt x="188341" y="407798"/>
                </a:moveTo>
                <a:lnTo>
                  <a:pt x="125603" y="407798"/>
                </a:lnTo>
                <a:lnTo>
                  <a:pt x="125603" y="329312"/>
                </a:lnTo>
                <a:lnTo>
                  <a:pt x="188341" y="329312"/>
                </a:lnTo>
                <a:close/>
                <a:moveTo>
                  <a:pt x="2997962" y="5778627"/>
                </a:moveTo>
                <a:moveTo>
                  <a:pt x="188341" y="250952"/>
                </a:moveTo>
                <a:lnTo>
                  <a:pt x="125603" y="250952"/>
                </a:lnTo>
                <a:lnTo>
                  <a:pt x="125603" y="172593"/>
                </a:lnTo>
                <a:lnTo>
                  <a:pt x="188341" y="172593"/>
                </a:lnTo>
                <a:close/>
                <a:moveTo>
                  <a:pt x="3154808" y="5778627"/>
                </a:moveTo>
                <a:moveTo>
                  <a:pt x="266828" y="1380110"/>
                </a:moveTo>
                <a:lnTo>
                  <a:pt x="219710" y="1380110"/>
                </a:lnTo>
                <a:lnTo>
                  <a:pt x="219710" y="1286002"/>
                </a:lnTo>
                <a:lnTo>
                  <a:pt x="266828" y="1286002"/>
                </a:lnTo>
                <a:close/>
                <a:moveTo>
                  <a:pt x="2025650" y="5778627"/>
                </a:moveTo>
                <a:moveTo>
                  <a:pt x="266828" y="1207643"/>
                </a:moveTo>
                <a:lnTo>
                  <a:pt x="219710" y="1207643"/>
                </a:lnTo>
                <a:lnTo>
                  <a:pt x="219710" y="1129157"/>
                </a:lnTo>
                <a:lnTo>
                  <a:pt x="266828" y="1129157"/>
                </a:lnTo>
                <a:close/>
                <a:moveTo>
                  <a:pt x="2198117" y="5778627"/>
                </a:moveTo>
                <a:moveTo>
                  <a:pt x="266828" y="1050799"/>
                </a:moveTo>
                <a:lnTo>
                  <a:pt x="219710" y="1050799"/>
                </a:lnTo>
                <a:lnTo>
                  <a:pt x="219710" y="972312"/>
                </a:lnTo>
                <a:lnTo>
                  <a:pt x="266828" y="972312"/>
                </a:lnTo>
                <a:close/>
                <a:moveTo>
                  <a:pt x="2354961" y="5778627"/>
                </a:moveTo>
                <a:moveTo>
                  <a:pt x="266828" y="893954"/>
                </a:moveTo>
                <a:lnTo>
                  <a:pt x="219710" y="893954"/>
                </a:lnTo>
                <a:lnTo>
                  <a:pt x="219710" y="815594"/>
                </a:lnTo>
                <a:lnTo>
                  <a:pt x="266828" y="815594"/>
                </a:lnTo>
                <a:close/>
                <a:moveTo>
                  <a:pt x="2511806" y="5778627"/>
                </a:moveTo>
                <a:moveTo>
                  <a:pt x="266828" y="737108"/>
                </a:moveTo>
                <a:lnTo>
                  <a:pt x="219710" y="737108"/>
                </a:lnTo>
                <a:lnTo>
                  <a:pt x="219710" y="643001"/>
                </a:lnTo>
                <a:lnTo>
                  <a:pt x="266828" y="643001"/>
                </a:lnTo>
                <a:close/>
                <a:moveTo>
                  <a:pt x="2668652" y="5778627"/>
                </a:moveTo>
                <a:moveTo>
                  <a:pt x="266828" y="564643"/>
                </a:moveTo>
                <a:lnTo>
                  <a:pt x="219710" y="564643"/>
                </a:lnTo>
                <a:lnTo>
                  <a:pt x="219710" y="486156"/>
                </a:lnTo>
                <a:lnTo>
                  <a:pt x="266828" y="486156"/>
                </a:lnTo>
                <a:close/>
                <a:moveTo>
                  <a:pt x="2841117" y="5778627"/>
                </a:moveTo>
                <a:moveTo>
                  <a:pt x="266828" y="407798"/>
                </a:moveTo>
                <a:lnTo>
                  <a:pt x="219710" y="407798"/>
                </a:lnTo>
                <a:lnTo>
                  <a:pt x="219710" y="329312"/>
                </a:lnTo>
                <a:lnTo>
                  <a:pt x="266828" y="329312"/>
                </a:lnTo>
                <a:close/>
                <a:moveTo>
                  <a:pt x="2997962" y="5778627"/>
                </a:moveTo>
                <a:moveTo>
                  <a:pt x="266828" y="250952"/>
                </a:moveTo>
                <a:lnTo>
                  <a:pt x="219710" y="250952"/>
                </a:lnTo>
                <a:lnTo>
                  <a:pt x="219710" y="172593"/>
                </a:lnTo>
                <a:lnTo>
                  <a:pt x="266828" y="172593"/>
                </a:lnTo>
                <a:close/>
                <a:moveTo>
                  <a:pt x="3154808" y="5778627"/>
                </a:moveTo>
                <a:moveTo>
                  <a:pt x="360934" y="1380110"/>
                </a:moveTo>
                <a:lnTo>
                  <a:pt x="313818" y="1380110"/>
                </a:lnTo>
                <a:lnTo>
                  <a:pt x="313818" y="1286002"/>
                </a:lnTo>
                <a:lnTo>
                  <a:pt x="360934" y="1286002"/>
                </a:lnTo>
                <a:close/>
                <a:moveTo>
                  <a:pt x="2025650" y="5778627"/>
                </a:moveTo>
                <a:moveTo>
                  <a:pt x="360934" y="1207643"/>
                </a:moveTo>
                <a:lnTo>
                  <a:pt x="313818" y="1207643"/>
                </a:lnTo>
                <a:lnTo>
                  <a:pt x="313818" y="1129157"/>
                </a:lnTo>
                <a:lnTo>
                  <a:pt x="360934" y="1129157"/>
                </a:lnTo>
                <a:close/>
                <a:moveTo>
                  <a:pt x="2198117" y="5778627"/>
                </a:moveTo>
                <a:moveTo>
                  <a:pt x="360934" y="1050799"/>
                </a:moveTo>
                <a:lnTo>
                  <a:pt x="313818" y="1050799"/>
                </a:lnTo>
                <a:lnTo>
                  <a:pt x="313818" y="972312"/>
                </a:lnTo>
                <a:lnTo>
                  <a:pt x="360934" y="972312"/>
                </a:lnTo>
                <a:close/>
                <a:moveTo>
                  <a:pt x="2354961" y="5778627"/>
                </a:moveTo>
                <a:moveTo>
                  <a:pt x="360934" y="893954"/>
                </a:moveTo>
                <a:lnTo>
                  <a:pt x="313818" y="893954"/>
                </a:lnTo>
                <a:lnTo>
                  <a:pt x="313818" y="815594"/>
                </a:lnTo>
                <a:lnTo>
                  <a:pt x="360934" y="815594"/>
                </a:lnTo>
                <a:close/>
                <a:moveTo>
                  <a:pt x="2511806" y="5778627"/>
                </a:moveTo>
                <a:moveTo>
                  <a:pt x="360934" y="737108"/>
                </a:moveTo>
                <a:lnTo>
                  <a:pt x="313818" y="737108"/>
                </a:lnTo>
                <a:lnTo>
                  <a:pt x="313818" y="643001"/>
                </a:lnTo>
                <a:lnTo>
                  <a:pt x="360934" y="643001"/>
                </a:lnTo>
                <a:close/>
                <a:moveTo>
                  <a:pt x="2668652" y="5778627"/>
                </a:moveTo>
                <a:moveTo>
                  <a:pt x="360934" y="564643"/>
                </a:moveTo>
                <a:lnTo>
                  <a:pt x="313818" y="564643"/>
                </a:lnTo>
                <a:lnTo>
                  <a:pt x="313818" y="486156"/>
                </a:lnTo>
                <a:lnTo>
                  <a:pt x="360934" y="486156"/>
                </a:lnTo>
                <a:close/>
                <a:moveTo>
                  <a:pt x="2841117" y="5778627"/>
                </a:moveTo>
                <a:moveTo>
                  <a:pt x="360934" y="407798"/>
                </a:moveTo>
                <a:lnTo>
                  <a:pt x="313818" y="407798"/>
                </a:lnTo>
                <a:lnTo>
                  <a:pt x="313818" y="329312"/>
                </a:lnTo>
                <a:lnTo>
                  <a:pt x="360934" y="329312"/>
                </a:lnTo>
                <a:close/>
                <a:moveTo>
                  <a:pt x="2997962" y="5778627"/>
                </a:moveTo>
                <a:moveTo>
                  <a:pt x="360934" y="250952"/>
                </a:moveTo>
                <a:lnTo>
                  <a:pt x="313818" y="250952"/>
                </a:lnTo>
                <a:lnTo>
                  <a:pt x="313818" y="172593"/>
                </a:lnTo>
                <a:lnTo>
                  <a:pt x="360934" y="172593"/>
                </a:lnTo>
                <a:close/>
                <a:moveTo>
                  <a:pt x="3154808" y="5778627"/>
                </a:moveTo>
                <a:moveTo>
                  <a:pt x="455041" y="1380110"/>
                </a:moveTo>
                <a:lnTo>
                  <a:pt x="392303" y="1380110"/>
                </a:lnTo>
                <a:lnTo>
                  <a:pt x="392303" y="1286002"/>
                </a:lnTo>
                <a:lnTo>
                  <a:pt x="455041" y="1286002"/>
                </a:lnTo>
                <a:close/>
                <a:moveTo>
                  <a:pt x="2025650" y="5778627"/>
                </a:moveTo>
                <a:moveTo>
                  <a:pt x="455041" y="1207643"/>
                </a:moveTo>
                <a:lnTo>
                  <a:pt x="392303" y="1207643"/>
                </a:lnTo>
                <a:lnTo>
                  <a:pt x="392303" y="1129157"/>
                </a:lnTo>
                <a:lnTo>
                  <a:pt x="455041" y="1129157"/>
                </a:lnTo>
                <a:close/>
                <a:moveTo>
                  <a:pt x="2198117" y="5778627"/>
                </a:moveTo>
                <a:moveTo>
                  <a:pt x="455041" y="1050799"/>
                </a:moveTo>
                <a:lnTo>
                  <a:pt x="392303" y="1050799"/>
                </a:lnTo>
                <a:lnTo>
                  <a:pt x="392303" y="972312"/>
                </a:lnTo>
                <a:lnTo>
                  <a:pt x="455041" y="972312"/>
                </a:lnTo>
                <a:close/>
                <a:moveTo>
                  <a:pt x="2354961" y="5778627"/>
                </a:moveTo>
                <a:moveTo>
                  <a:pt x="455041" y="893954"/>
                </a:moveTo>
                <a:lnTo>
                  <a:pt x="392303" y="893954"/>
                </a:lnTo>
                <a:lnTo>
                  <a:pt x="392303" y="815594"/>
                </a:lnTo>
                <a:lnTo>
                  <a:pt x="455041" y="815594"/>
                </a:lnTo>
                <a:close/>
                <a:moveTo>
                  <a:pt x="2511806" y="5778627"/>
                </a:moveTo>
                <a:moveTo>
                  <a:pt x="455041" y="737108"/>
                </a:moveTo>
                <a:lnTo>
                  <a:pt x="392303" y="737108"/>
                </a:lnTo>
                <a:lnTo>
                  <a:pt x="392303" y="643001"/>
                </a:lnTo>
                <a:lnTo>
                  <a:pt x="455041" y="643001"/>
                </a:lnTo>
                <a:close/>
                <a:moveTo>
                  <a:pt x="2668652" y="5778627"/>
                </a:moveTo>
                <a:moveTo>
                  <a:pt x="455041" y="564643"/>
                </a:moveTo>
                <a:lnTo>
                  <a:pt x="392303" y="564643"/>
                </a:lnTo>
                <a:lnTo>
                  <a:pt x="392303" y="486156"/>
                </a:lnTo>
                <a:lnTo>
                  <a:pt x="455041" y="486156"/>
                </a:lnTo>
                <a:close/>
                <a:moveTo>
                  <a:pt x="2841117" y="5778627"/>
                </a:moveTo>
                <a:moveTo>
                  <a:pt x="455041" y="407798"/>
                </a:moveTo>
                <a:lnTo>
                  <a:pt x="392303" y="407798"/>
                </a:lnTo>
                <a:lnTo>
                  <a:pt x="392303" y="329312"/>
                </a:lnTo>
                <a:lnTo>
                  <a:pt x="455041" y="329312"/>
                </a:lnTo>
                <a:close/>
                <a:moveTo>
                  <a:pt x="2997962" y="5778627"/>
                </a:moveTo>
                <a:moveTo>
                  <a:pt x="455041" y="250952"/>
                </a:moveTo>
                <a:lnTo>
                  <a:pt x="392303" y="250952"/>
                </a:lnTo>
                <a:lnTo>
                  <a:pt x="392303" y="172593"/>
                </a:lnTo>
                <a:lnTo>
                  <a:pt x="455041" y="172593"/>
                </a:lnTo>
                <a:close/>
                <a:moveTo>
                  <a:pt x="3154808" y="5778627"/>
                </a:moveTo>
                <a:moveTo>
                  <a:pt x="533528" y="1380110"/>
                </a:moveTo>
                <a:lnTo>
                  <a:pt x="486537" y="1380110"/>
                </a:lnTo>
                <a:lnTo>
                  <a:pt x="486537" y="1286002"/>
                </a:lnTo>
                <a:lnTo>
                  <a:pt x="533528" y="1286002"/>
                </a:lnTo>
                <a:close/>
                <a:moveTo>
                  <a:pt x="2025650" y="5778627"/>
                </a:moveTo>
                <a:moveTo>
                  <a:pt x="533528" y="1207643"/>
                </a:moveTo>
                <a:lnTo>
                  <a:pt x="486537" y="1207643"/>
                </a:lnTo>
                <a:lnTo>
                  <a:pt x="486537" y="1129157"/>
                </a:lnTo>
                <a:lnTo>
                  <a:pt x="533528" y="1129157"/>
                </a:lnTo>
                <a:close/>
                <a:moveTo>
                  <a:pt x="2198117" y="5778627"/>
                </a:moveTo>
                <a:moveTo>
                  <a:pt x="533528" y="1050799"/>
                </a:moveTo>
                <a:lnTo>
                  <a:pt x="486537" y="1050799"/>
                </a:lnTo>
                <a:lnTo>
                  <a:pt x="486537" y="972312"/>
                </a:lnTo>
                <a:lnTo>
                  <a:pt x="533528" y="972312"/>
                </a:lnTo>
                <a:close/>
                <a:moveTo>
                  <a:pt x="2354961" y="5778627"/>
                </a:moveTo>
                <a:moveTo>
                  <a:pt x="533528" y="893954"/>
                </a:moveTo>
                <a:lnTo>
                  <a:pt x="486537" y="893954"/>
                </a:lnTo>
                <a:lnTo>
                  <a:pt x="486537" y="815594"/>
                </a:lnTo>
                <a:lnTo>
                  <a:pt x="533528" y="815594"/>
                </a:lnTo>
                <a:close/>
                <a:moveTo>
                  <a:pt x="2511806" y="5778627"/>
                </a:moveTo>
                <a:moveTo>
                  <a:pt x="533528" y="737108"/>
                </a:moveTo>
                <a:lnTo>
                  <a:pt x="486537" y="737108"/>
                </a:lnTo>
                <a:lnTo>
                  <a:pt x="486537" y="643001"/>
                </a:lnTo>
                <a:lnTo>
                  <a:pt x="533528" y="643001"/>
                </a:lnTo>
                <a:close/>
                <a:moveTo>
                  <a:pt x="2668652" y="5778627"/>
                </a:moveTo>
                <a:moveTo>
                  <a:pt x="533528" y="564643"/>
                </a:moveTo>
                <a:lnTo>
                  <a:pt x="486537" y="564643"/>
                </a:lnTo>
                <a:lnTo>
                  <a:pt x="486537" y="486156"/>
                </a:lnTo>
                <a:lnTo>
                  <a:pt x="533528" y="486156"/>
                </a:lnTo>
                <a:close/>
                <a:moveTo>
                  <a:pt x="2841117" y="5778627"/>
                </a:moveTo>
                <a:moveTo>
                  <a:pt x="533528" y="407798"/>
                </a:moveTo>
                <a:lnTo>
                  <a:pt x="486537" y="407798"/>
                </a:lnTo>
                <a:lnTo>
                  <a:pt x="486537" y="329312"/>
                </a:lnTo>
                <a:lnTo>
                  <a:pt x="533528" y="329312"/>
                </a:lnTo>
                <a:close/>
                <a:moveTo>
                  <a:pt x="2997962" y="5778627"/>
                </a:moveTo>
                <a:moveTo>
                  <a:pt x="533528" y="250952"/>
                </a:moveTo>
                <a:lnTo>
                  <a:pt x="486537" y="250952"/>
                </a:lnTo>
                <a:lnTo>
                  <a:pt x="486537" y="172593"/>
                </a:lnTo>
                <a:lnTo>
                  <a:pt x="533528" y="172593"/>
                </a:lnTo>
                <a:close/>
                <a:moveTo>
                  <a:pt x="3154808" y="5778627"/>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00" name="Freeform 400"/>
          <p:cNvSpPr/>
          <p:nvPr/>
        </p:nvSpPr>
        <p:spPr>
          <a:xfrm>
            <a:off x="3013089" y="2004920"/>
            <a:ext cx="270809" cy="362818"/>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76425">
            <a:noFill/>
          </a:ln>
        </p:spPr>
        <p:style>
          <a:lnRef idx="2">
            <a:schemeClr val="accent1">
              <a:shade val="50000"/>
            </a:schemeClr>
          </a:lnRef>
          <a:fillRef idx="1">
            <a:schemeClr val="accent1"/>
          </a:fillRef>
          <a:effectRef idx="0">
            <a:schemeClr val="accent1"/>
          </a:effectRef>
          <a:fontRef idx="minor">
            <a:schemeClr val="lt1"/>
          </a:fontRef>
        </p:style>
      </p:sp>
      <p:sp>
        <p:nvSpPr>
          <p:cNvPr id="401" name="Freeform 401"/>
          <p:cNvSpPr/>
          <p:nvPr/>
        </p:nvSpPr>
        <p:spPr>
          <a:xfrm>
            <a:off x="3117252" y="2318293"/>
            <a:ext cx="39036" cy="203074"/>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76425">
            <a:noFill/>
          </a:ln>
        </p:spPr>
        <p:style>
          <a:lnRef idx="2">
            <a:schemeClr val="accent1">
              <a:shade val="50000"/>
            </a:schemeClr>
          </a:lnRef>
          <a:fillRef idx="1">
            <a:schemeClr val="accent1"/>
          </a:fillRef>
          <a:effectRef idx="0">
            <a:schemeClr val="accent1"/>
          </a:effectRef>
          <a:fontRef idx="minor">
            <a:schemeClr val="lt1"/>
          </a:fontRef>
        </p:style>
      </p:sp>
      <p:sp>
        <p:nvSpPr>
          <p:cNvPr id="402" name="Freeform 402"/>
          <p:cNvSpPr/>
          <p:nvPr/>
        </p:nvSpPr>
        <p:spPr>
          <a:xfrm>
            <a:off x="3239589" y="1795843"/>
            <a:ext cx="463409" cy="619113"/>
          </a:xfrm>
          <a:custGeom>
            <a:avLst/>
            <a:gdLst/>
            <a:ahLst/>
            <a:cxnLst/>
            <a:rect l="0" t="0" r="0" b="0"/>
            <a:pathLst>
              <a:path w="45002" h="59198">
                <a:moveTo>
                  <a:pt x="21372" y="56011"/>
                </a:moveTo>
                <a:cubicBezTo>
                  <a:pt x="21658" y="55621"/>
                  <a:pt x="22115" y="55388"/>
                  <a:pt x="22600" y="55390"/>
                </a:cubicBezTo>
                <a:lnTo>
                  <a:pt x="22600" y="55390"/>
                </a:lnTo>
                <a:cubicBezTo>
                  <a:pt x="23083" y="55378"/>
                  <a:pt x="23540" y="55610"/>
                  <a:pt x="23812" y="56011"/>
                </a:cubicBezTo>
                <a:cubicBezTo>
                  <a:pt x="24748" y="57317"/>
                  <a:pt x="26146" y="58218"/>
                  <a:pt x="27724" y="58528"/>
                </a:cubicBezTo>
                <a:cubicBezTo>
                  <a:pt x="29333" y="58876"/>
                  <a:pt x="31014" y="58610"/>
                  <a:pt x="32437" y="57785"/>
                </a:cubicBezTo>
                <a:cubicBezTo>
                  <a:pt x="33773" y="57037"/>
                  <a:pt x="34754" y="55788"/>
                  <a:pt x="35166" y="54314"/>
                </a:cubicBezTo>
                <a:lnTo>
                  <a:pt x="35166" y="54314"/>
                </a:lnTo>
                <a:lnTo>
                  <a:pt x="35166" y="54102"/>
                </a:lnTo>
                <a:cubicBezTo>
                  <a:pt x="35128" y="53937"/>
                  <a:pt x="35128" y="53766"/>
                  <a:pt x="35166" y="53601"/>
                </a:cubicBezTo>
                <a:cubicBezTo>
                  <a:pt x="35181" y="53516"/>
                  <a:pt x="35181" y="53429"/>
                  <a:pt x="35166" y="53344"/>
                </a:cubicBezTo>
                <a:lnTo>
                  <a:pt x="35166" y="52495"/>
                </a:lnTo>
                <a:cubicBezTo>
                  <a:pt x="35143" y="52223"/>
                  <a:pt x="35097" y="51955"/>
                  <a:pt x="35029" y="51691"/>
                </a:cubicBezTo>
                <a:cubicBezTo>
                  <a:pt x="34926" y="51273"/>
                  <a:pt x="35045" y="50831"/>
                  <a:pt x="35347" y="50524"/>
                </a:cubicBezTo>
                <a:cubicBezTo>
                  <a:pt x="35662" y="50198"/>
                  <a:pt x="36108" y="50031"/>
                  <a:pt x="36560" y="50069"/>
                </a:cubicBezTo>
                <a:lnTo>
                  <a:pt x="38075" y="50069"/>
                </a:lnTo>
                <a:cubicBezTo>
                  <a:pt x="38317" y="50030"/>
                  <a:pt x="38554" y="49974"/>
                  <a:pt x="38788" y="49903"/>
                </a:cubicBezTo>
                <a:cubicBezTo>
                  <a:pt x="38968" y="49868"/>
                  <a:pt x="39147" y="49818"/>
                  <a:pt x="39319" y="49751"/>
                </a:cubicBezTo>
                <a:cubicBezTo>
                  <a:pt x="39542" y="49671"/>
                  <a:pt x="39759" y="49575"/>
                  <a:pt x="39970" y="49464"/>
                </a:cubicBezTo>
                <a:cubicBezTo>
                  <a:pt x="40144" y="49391"/>
                  <a:pt x="40312" y="49307"/>
                  <a:pt x="40471" y="49206"/>
                </a:cubicBezTo>
                <a:cubicBezTo>
                  <a:pt x="40698" y="49081"/>
                  <a:pt x="40911" y="48934"/>
                  <a:pt x="41107" y="48766"/>
                </a:cubicBezTo>
                <a:cubicBezTo>
                  <a:pt x="41229" y="48660"/>
                  <a:pt x="41380" y="48584"/>
                  <a:pt x="41485" y="48478"/>
                </a:cubicBezTo>
                <a:cubicBezTo>
                  <a:pt x="41781" y="48205"/>
                  <a:pt x="42049" y="47907"/>
                  <a:pt x="42289" y="47584"/>
                </a:cubicBezTo>
                <a:lnTo>
                  <a:pt x="42289" y="47584"/>
                </a:lnTo>
                <a:cubicBezTo>
                  <a:pt x="43056" y="46502"/>
                  <a:pt x="43392" y="45172"/>
                  <a:pt x="43229" y="43855"/>
                </a:cubicBezTo>
                <a:cubicBezTo>
                  <a:pt x="43244" y="43684"/>
                  <a:pt x="43244" y="43511"/>
                  <a:pt x="43229" y="43340"/>
                </a:cubicBezTo>
                <a:lnTo>
                  <a:pt x="43229" y="43340"/>
                </a:lnTo>
                <a:cubicBezTo>
                  <a:pt x="42953" y="42220"/>
                  <a:pt x="42352" y="41207"/>
                  <a:pt x="41501" y="40429"/>
                </a:cubicBezTo>
                <a:cubicBezTo>
                  <a:pt x="41187" y="40153"/>
                  <a:pt x="41033" y="39737"/>
                  <a:pt x="41092" y="39323"/>
                </a:cubicBezTo>
                <a:lnTo>
                  <a:pt x="41092" y="39323"/>
                </a:lnTo>
                <a:cubicBezTo>
                  <a:pt x="41164" y="38899"/>
                  <a:pt x="41435" y="38533"/>
                  <a:pt x="41819" y="38337"/>
                </a:cubicBezTo>
                <a:lnTo>
                  <a:pt x="42031" y="38217"/>
                </a:lnTo>
                <a:cubicBezTo>
                  <a:pt x="42302" y="38024"/>
                  <a:pt x="42555" y="37811"/>
                  <a:pt x="42790" y="37580"/>
                </a:cubicBezTo>
                <a:lnTo>
                  <a:pt x="43183" y="37231"/>
                </a:lnTo>
                <a:lnTo>
                  <a:pt x="43577" y="36853"/>
                </a:lnTo>
                <a:lnTo>
                  <a:pt x="43911" y="36458"/>
                </a:lnTo>
                <a:cubicBezTo>
                  <a:pt x="44018" y="36306"/>
                  <a:pt x="44138" y="36155"/>
                  <a:pt x="44245" y="35988"/>
                </a:cubicBezTo>
                <a:lnTo>
                  <a:pt x="44457" y="35594"/>
                </a:lnTo>
                <a:cubicBezTo>
                  <a:pt x="44549" y="35431"/>
                  <a:pt x="44621" y="35259"/>
                  <a:pt x="44669" y="35078"/>
                </a:cubicBezTo>
                <a:cubicBezTo>
                  <a:pt x="44669" y="34897"/>
                  <a:pt x="44820" y="34715"/>
                  <a:pt x="44881" y="34518"/>
                </a:cubicBezTo>
                <a:cubicBezTo>
                  <a:pt x="44942" y="34321"/>
                  <a:pt x="44881" y="34139"/>
                  <a:pt x="44987" y="33942"/>
                </a:cubicBezTo>
                <a:cubicBezTo>
                  <a:pt x="44959" y="33761"/>
                  <a:pt x="44959" y="33577"/>
                  <a:pt x="44987" y="33397"/>
                </a:cubicBezTo>
                <a:cubicBezTo>
                  <a:pt x="45002" y="33214"/>
                  <a:pt x="45002" y="33032"/>
                  <a:pt x="44987" y="32851"/>
                </a:cubicBezTo>
                <a:lnTo>
                  <a:pt x="44987" y="32289"/>
                </a:lnTo>
                <a:cubicBezTo>
                  <a:pt x="44961" y="32109"/>
                  <a:pt x="44921" y="31933"/>
                  <a:pt x="44866" y="31760"/>
                </a:cubicBezTo>
                <a:cubicBezTo>
                  <a:pt x="44822" y="31580"/>
                  <a:pt x="44766" y="31402"/>
                  <a:pt x="44700" y="31229"/>
                </a:cubicBezTo>
                <a:cubicBezTo>
                  <a:pt x="44621" y="31041"/>
                  <a:pt x="44530" y="30859"/>
                  <a:pt x="44427" y="30683"/>
                </a:cubicBezTo>
                <a:cubicBezTo>
                  <a:pt x="44364" y="30523"/>
                  <a:pt x="44282" y="30369"/>
                  <a:pt x="44184" y="30228"/>
                </a:cubicBezTo>
                <a:cubicBezTo>
                  <a:pt x="44093" y="30092"/>
                  <a:pt x="43987" y="29970"/>
                  <a:pt x="43896" y="29850"/>
                </a:cubicBezTo>
                <a:cubicBezTo>
                  <a:pt x="43792" y="29702"/>
                  <a:pt x="43675" y="29567"/>
                  <a:pt x="43548" y="29441"/>
                </a:cubicBezTo>
                <a:lnTo>
                  <a:pt x="43153" y="29046"/>
                </a:lnTo>
                <a:lnTo>
                  <a:pt x="42744" y="28728"/>
                </a:lnTo>
                <a:lnTo>
                  <a:pt x="42289" y="28394"/>
                </a:lnTo>
                <a:lnTo>
                  <a:pt x="41653" y="28076"/>
                </a:lnTo>
                <a:lnTo>
                  <a:pt x="41319" y="27924"/>
                </a:lnTo>
                <a:cubicBezTo>
                  <a:pt x="40949" y="27784"/>
                  <a:pt x="40657" y="27491"/>
                  <a:pt x="40516" y="27122"/>
                </a:cubicBezTo>
                <a:lnTo>
                  <a:pt x="40516" y="27122"/>
                </a:lnTo>
                <a:lnTo>
                  <a:pt x="40516" y="27046"/>
                </a:lnTo>
                <a:cubicBezTo>
                  <a:pt x="40501" y="26893"/>
                  <a:pt x="40501" y="26742"/>
                  <a:pt x="40516" y="26591"/>
                </a:cubicBezTo>
                <a:cubicBezTo>
                  <a:pt x="40528" y="26508"/>
                  <a:pt x="40558" y="26430"/>
                  <a:pt x="40607" y="26364"/>
                </a:cubicBezTo>
                <a:cubicBezTo>
                  <a:pt x="40620" y="26263"/>
                  <a:pt x="40652" y="26167"/>
                  <a:pt x="40698" y="26075"/>
                </a:cubicBezTo>
                <a:cubicBezTo>
                  <a:pt x="42156" y="23756"/>
                  <a:pt x="41633" y="20711"/>
                  <a:pt x="39485" y="19012"/>
                </a:cubicBezTo>
                <a:lnTo>
                  <a:pt x="39409" y="19012"/>
                </a:lnTo>
                <a:cubicBezTo>
                  <a:pt x="39104" y="18760"/>
                  <a:pt x="38774" y="18542"/>
                  <a:pt x="38425" y="18360"/>
                </a:cubicBezTo>
                <a:lnTo>
                  <a:pt x="38425" y="18360"/>
                </a:lnTo>
                <a:cubicBezTo>
                  <a:pt x="38014" y="18147"/>
                  <a:pt x="37583" y="17980"/>
                  <a:pt x="37136" y="17860"/>
                </a:cubicBezTo>
                <a:cubicBezTo>
                  <a:pt x="36766" y="17762"/>
                  <a:pt x="36454" y="17514"/>
                  <a:pt x="36272" y="17178"/>
                </a:cubicBezTo>
                <a:cubicBezTo>
                  <a:pt x="36121" y="16846"/>
                  <a:pt x="36121" y="16464"/>
                  <a:pt x="36272" y="16133"/>
                </a:cubicBezTo>
                <a:cubicBezTo>
                  <a:pt x="37325" y="13219"/>
                  <a:pt x="35817" y="10004"/>
                  <a:pt x="32904" y="8952"/>
                </a:cubicBezTo>
                <a:cubicBezTo>
                  <a:pt x="32776" y="8905"/>
                  <a:pt x="32645" y="8863"/>
                  <a:pt x="32513" y="8826"/>
                </a:cubicBezTo>
                <a:cubicBezTo>
                  <a:pt x="31832" y="8607"/>
                  <a:pt x="31121" y="8499"/>
                  <a:pt x="30406" y="8507"/>
                </a:cubicBezTo>
                <a:lnTo>
                  <a:pt x="30406" y="8507"/>
                </a:lnTo>
                <a:cubicBezTo>
                  <a:pt x="29973" y="8507"/>
                  <a:pt x="29558" y="8333"/>
                  <a:pt x="29254" y="8024"/>
                </a:cubicBezTo>
                <a:cubicBezTo>
                  <a:pt x="28830" y="7771"/>
                  <a:pt x="28582" y="7303"/>
                  <a:pt x="28618" y="6811"/>
                </a:cubicBezTo>
                <a:cubicBezTo>
                  <a:pt x="28909" y="3593"/>
                  <a:pt x="26536" y="748"/>
                  <a:pt x="23317" y="457"/>
                </a:cubicBezTo>
                <a:cubicBezTo>
                  <a:pt x="23266" y="452"/>
                  <a:pt x="23213" y="447"/>
                  <a:pt x="23161" y="444"/>
                </a:cubicBezTo>
                <a:cubicBezTo>
                  <a:pt x="20046" y="0"/>
                  <a:pt x="17091" y="1953"/>
                  <a:pt x="16280" y="4992"/>
                </a:cubicBezTo>
                <a:cubicBezTo>
                  <a:pt x="16158" y="5597"/>
                  <a:pt x="16158" y="6220"/>
                  <a:pt x="16280" y="6826"/>
                </a:cubicBezTo>
                <a:cubicBezTo>
                  <a:pt x="16342" y="7217"/>
                  <a:pt x="16219" y="7613"/>
                  <a:pt x="15946" y="7902"/>
                </a:cubicBezTo>
                <a:cubicBezTo>
                  <a:pt x="15656" y="8214"/>
                  <a:pt x="15250" y="8389"/>
                  <a:pt x="14824" y="8387"/>
                </a:cubicBezTo>
                <a:cubicBezTo>
                  <a:pt x="11548" y="8247"/>
                  <a:pt x="8754" y="10739"/>
                  <a:pt x="8519" y="14010"/>
                </a:cubicBezTo>
                <a:lnTo>
                  <a:pt x="8519" y="14010"/>
                </a:lnTo>
                <a:cubicBezTo>
                  <a:pt x="8525" y="14680"/>
                  <a:pt x="8652" y="15343"/>
                  <a:pt x="8898" y="15965"/>
                </a:cubicBezTo>
                <a:cubicBezTo>
                  <a:pt x="9065" y="16294"/>
                  <a:pt x="9065" y="16682"/>
                  <a:pt x="8898" y="17011"/>
                </a:cubicBezTo>
                <a:cubicBezTo>
                  <a:pt x="8713" y="17342"/>
                  <a:pt x="8400" y="17583"/>
                  <a:pt x="8034" y="17678"/>
                </a:cubicBezTo>
                <a:cubicBezTo>
                  <a:pt x="7506" y="17824"/>
                  <a:pt x="6997" y="18032"/>
                  <a:pt x="6518" y="18299"/>
                </a:cubicBezTo>
                <a:cubicBezTo>
                  <a:pt x="6245" y="18467"/>
                  <a:pt x="5972" y="18633"/>
                  <a:pt x="5730" y="18815"/>
                </a:cubicBezTo>
                <a:lnTo>
                  <a:pt x="5381" y="19149"/>
                </a:lnTo>
                <a:lnTo>
                  <a:pt x="4911" y="19603"/>
                </a:lnTo>
                <a:cubicBezTo>
                  <a:pt x="4781" y="19755"/>
                  <a:pt x="4666" y="19917"/>
                  <a:pt x="4563" y="20089"/>
                </a:cubicBezTo>
                <a:lnTo>
                  <a:pt x="4260" y="20513"/>
                </a:lnTo>
                <a:cubicBezTo>
                  <a:pt x="4169" y="20664"/>
                  <a:pt x="4123" y="20861"/>
                  <a:pt x="4032" y="21044"/>
                </a:cubicBezTo>
                <a:cubicBezTo>
                  <a:pt x="3938" y="21211"/>
                  <a:pt x="3863" y="21389"/>
                  <a:pt x="3805" y="21573"/>
                </a:cubicBezTo>
                <a:cubicBezTo>
                  <a:pt x="3805" y="21756"/>
                  <a:pt x="3805" y="21907"/>
                  <a:pt x="3699" y="22089"/>
                </a:cubicBezTo>
                <a:cubicBezTo>
                  <a:pt x="3623" y="22278"/>
                  <a:pt x="3573" y="22477"/>
                  <a:pt x="3547" y="22681"/>
                </a:cubicBezTo>
                <a:cubicBezTo>
                  <a:pt x="3532" y="22886"/>
                  <a:pt x="3532" y="23096"/>
                  <a:pt x="3547" y="23302"/>
                </a:cubicBezTo>
                <a:lnTo>
                  <a:pt x="3547" y="23787"/>
                </a:lnTo>
                <a:cubicBezTo>
                  <a:pt x="3579" y="24029"/>
                  <a:pt x="3635" y="24267"/>
                  <a:pt x="3714" y="24499"/>
                </a:cubicBezTo>
                <a:cubicBezTo>
                  <a:pt x="3728" y="24634"/>
                  <a:pt x="3759" y="24766"/>
                  <a:pt x="3805" y="24893"/>
                </a:cubicBezTo>
                <a:cubicBezTo>
                  <a:pt x="3944" y="25284"/>
                  <a:pt x="4122" y="25659"/>
                  <a:pt x="4335" y="26014"/>
                </a:cubicBezTo>
                <a:cubicBezTo>
                  <a:pt x="4443" y="26172"/>
                  <a:pt x="4505" y="26356"/>
                  <a:pt x="4517" y="26545"/>
                </a:cubicBezTo>
                <a:cubicBezTo>
                  <a:pt x="4563" y="26724"/>
                  <a:pt x="4563" y="26912"/>
                  <a:pt x="4517" y="27091"/>
                </a:cubicBezTo>
                <a:cubicBezTo>
                  <a:pt x="4376" y="27461"/>
                  <a:pt x="4084" y="27753"/>
                  <a:pt x="3714" y="27894"/>
                </a:cubicBezTo>
                <a:lnTo>
                  <a:pt x="3608" y="27985"/>
                </a:lnTo>
                <a:cubicBezTo>
                  <a:pt x="3305" y="28115"/>
                  <a:pt x="3011" y="28267"/>
                  <a:pt x="2729" y="28440"/>
                </a:cubicBezTo>
                <a:lnTo>
                  <a:pt x="2335" y="28713"/>
                </a:lnTo>
                <a:cubicBezTo>
                  <a:pt x="2173" y="28820"/>
                  <a:pt x="2021" y="28943"/>
                  <a:pt x="1880" y="29076"/>
                </a:cubicBezTo>
                <a:cubicBezTo>
                  <a:pt x="1747" y="29184"/>
                  <a:pt x="1621" y="29301"/>
                  <a:pt x="1501" y="29426"/>
                </a:cubicBezTo>
                <a:cubicBezTo>
                  <a:pt x="1274" y="29697"/>
                  <a:pt x="1046" y="29955"/>
                  <a:pt x="849" y="30244"/>
                </a:cubicBezTo>
                <a:cubicBezTo>
                  <a:pt x="652" y="30532"/>
                  <a:pt x="667" y="30562"/>
                  <a:pt x="576" y="30713"/>
                </a:cubicBezTo>
                <a:cubicBezTo>
                  <a:pt x="485" y="30865"/>
                  <a:pt x="395" y="31078"/>
                  <a:pt x="319" y="31260"/>
                </a:cubicBezTo>
                <a:cubicBezTo>
                  <a:pt x="243" y="31441"/>
                  <a:pt x="197" y="31623"/>
                  <a:pt x="152" y="31820"/>
                </a:cubicBezTo>
                <a:cubicBezTo>
                  <a:pt x="119" y="31995"/>
                  <a:pt x="73" y="32168"/>
                  <a:pt x="16" y="32335"/>
                </a:cubicBezTo>
                <a:cubicBezTo>
                  <a:pt x="0" y="32517"/>
                  <a:pt x="0" y="32700"/>
                  <a:pt x="16" y="32881"/>
                </a:cubicBezTo>
                <a:cubicBezTo>
                  <a:pt x="0" y="33072"/>
                  <a:pt x="0" y="33266"/>
                  <a:pt x="16" y="33457"/>
                </a:cubicBezTo>
                <a:cubicBezTo>
                  <a:pt x="0" y="33628"/>
                  <a:pt x="0" y="33801"/>
                  <a:pt x="16" y="33972"/>
                </a:cubicBezTo>
                <a:cubicBezTo>
                  <a:pt x="41" y="34173"/>
                  <a:pt x="82" y="34370"/>
                  <a:pt x="137" y="34564"/>
                </a:cubicBezTo>
                <a:cubicBezTo>
                  <a:pt x="184" y="34749"/>
                  <a:pt x="244" y="34932"/>
                  <a:pt x="319" y="35109"/>
                </a:cubicBezTo>
                <a:cubicBezTo>
                  <a:pt x="319" y="35277"/>
                  <a:pt x="455" y="35443"/>
                  <a:pt x="546" y="35624"/>
                </a:cubicBezTo>
                <a:lnTo>
                  <a:pt x="713" y="35943"/>
                </a:lnTo>
                <a:lnTo>
                  <a:pt x="1046" y="36428"/>
                </a:lnTo>
                <a:cubicBezTo>
                  <a:pt x="1145" y="36555"/>
                  <a:pt x="1251" y="36676"/>
                  <a:pt x="1365" y="36792"/>
                </a:cubicBezTo>
                <a:cubicBezTo>
                  <a:pt x="1499" y="36945"/>
                  <a:pt x="1646" y="37086"/>
                  <a:pt x="1804" y="37216"/>
                </a:cubicBezTo>
                <a:lnTo>
                  <a:pt x="2153" y="37519"/>
                </a:lnTo>
                <a:cubicBezTo>
                  <a:pt x="2409" y="37714"/>
                  <a:pt x="2677" y="37890"/>
                  <a:pt x="2956" y="38050"/>
                </a:cubicBezTo>
                <a:lnTo>
                  <a:pt x="3062" y="38050"/>
                </a:lnTo>
                <a:cubicBezTo>
                  <a:pt x="3447" y="38236"/>
                  <a:pt x="3718" y="38596"/>
                  <a:pt x="3790" y="39019"/>
                </a:cubicBezTo>
                <a:lnTo>
                  <a:pt x="3790" y="39019"/>
                </a:lnTo>
                <a:cubicBezTo>
                  <a:pt x="3835" y="39198"/>
                  <a:pt x="3835" y="39386"/>
                  <a:pt x="3790" y="39565"/>
                </a:cubicBezTo>
                <a:lnTo>
                  <a:pt x="3790" y="39565"/>
                </a:lnTo>
                <a:cubicBezTo>
                  <a:pt x="3711" y="39763"/>
                  <a:pt x="3587" y="39940"/>
                  <a:pt x="3426" y="40081"/>
                </a:cubicBezTo>
                <a:cubicBezTo>
                  <a:pt x="2598" y="40834"/>
                  <a:pt x="2013" y="41814"/>
                  <a:pt x="1744" y="42900"/>
                </a:cubicBezTo>
                <a:lnTo>
                  <a:pt x="1744" y="43021"/>
                </a:lnTo>
                <a:cubicBezTo>
                  <a:pt x="1728" y="43228"/>
                  <a:pt x="1728" y="43435"/>
                  <a:pt x="1744" y="43643"/>
                </a:cubicBezTo>
                <a:cubicBezTo>
                  <a:pt x="1683" y="44106"/>
                  <a:pt x="1683" y="44575"/>
                  <a:pt x="1744" y="45038"/>
                </a:cubicBezTo>
                <a:cubicBezTo>
                  <a:pt x="1728" y="45096"/>
                  <a:pt x="1728" y="45160"/>
                  <a:pt x="1744" y="45219"/>
                </a:cubicBezTo>
                <a:cubicBezTo>
                  <a:pt x="1804" y="45525"/>
                  <a:pt x="1895" y="45825"/>
                  <a:pt x="2016" y="46113"/>
                </a:cubicBezTo>
                <a:cubicBezTo>
                  <a:pt x="2031" y="46168"/>
                  <a:pt x="2031" y="46225"/>
                  <a:pt x="2016" y="46280"/>
                </a:cubicBezTo>
                <a:cubicBezTo>
                  <a:pt x="2150" y="46549"/>
                  <a:pt x="2301" y="46806"/>
                  <a:pt x="2471" y="47053"/>
                </a:cubicBezTo>
                <a:cubicBezTo>
                  <a:pt x="2498" y="47135"/>
                  <a:pt x="2539" y="47212"/>
                  <a:pt x="2592" y="47281"/>
                </a:cubicBezTo>
                <a:cubicBezTo>
                  <a:pt x="2782" y="47547"/>
                  <a:pt x="3000" y="47791"/>
                  <a:pt x="3244" y="48008"/>
                </a:cubicBezTo>
                <a:lnTo>
                  <a:pt x="3381" y="48175"/>
                </a:lnTo>
                <a:cubicBezTo>
                  <a:pt x="4734" y="49375"/>
                  <a:pt x="6518" y="49973"/>
                  <a:pt x="8322" y="49827"/>
                </a:cubicBezTo>
                <a:cubicBezTo>
                  <a:pt x="8770" y="49798"/>
                  <a:pt x="9210" y="49970"/>
                  <a:pt x="9519" y="50297"/>
                </a:cubicBezTo>
                <a:cubicBezTo>
                  <a:pt x="9821" y="50599"/>
                  <a:pt x="9941" y="51035"/>
                  <a:pt x="9837" y="51449"/>
                </a:cubicBezTo>
                <a:cubicBezTo>
                  <a:pt x="9762" y="51812"/>
                  <a:pt x="9716" y="52184"/>
                  <a:pt x="9701" y="52555"/>
                </a:cubicBezTo>
                <a:lnTo>
                  <a:pt x="9701" y="52555"/>
                </a:lnTo>
                <a:cubicBezTo>
                  <a:pt x="9689" y="52890"/>
                  <a:pt x="9715" y="53227"/>
                  <a:pt x="9777" y="53556"/>
                </a:cubicBezTo>
                <a:lnTo>
                  <a:pt x="9777" y="53752"/>
                </a:lnTo>
                <a:cubicBezTo>
                  <a:pt x="9919" y="54459"/>
                  <a:pt x="10203" y="55129"/>
                  <a:pt x="10611" y="55724"/>
                </a:cubicBezTo>
                <a:cubicBezTo>
                  <a:pt x="12599" y="58422"/>
                  <a:pt x="16297" y="59198"/>
                  <a:pt x="19204" y="57527"/>
                </a:cubicBezTo>
                <a:cubicBezTo>
                  <a:pt x="19982" y="57079"/>
                  <a:pt x="20650" y="56461"/>
                  <a:pt x="21160" y="55724"/>
                </a:cubicBezTo>
              </a:path>
            </a:pathLst>
          </a:custGeom>
          <a:solidFill>
            <a:srgbClr val="FFFFFF">
              <a:alpha val="100000"/>
            </a:srgbClr>
          </a:solidFill>
          <a:ln w="130778">
            <a:noFill/>
          </a:ln>
        </p:spPr>
        <p:style>
          <a:lnRef idx="2">
            <a:schemeClr val="accent1">
              <a:shade val="50000"/>
            </a:schemeClr>
          </a:lnRef>
          <a:fillRef idx="1">
            <a:schemeClr val="accent1"/>
          </a:fillRef>
          <a:effectRef idx="0">
            <a:schemeClr val="accent1"/>
          </a:effectRef>
          <a:fontRef idx="minor">
            <a:schemeClr val="lt1"/>
          </a:fontRef>
        </p:style>
      </p:sp>
      <p:sp>
        <p:nvSpPr>
          <p:cNvPr id="403" name="Freeform 403"/>
          <p:cNvSpPr/>
          <p:nvPr/>
        </p:nvSpPr>
        <p:spPr>
          <a:xfrm>
            <a:off x="3417833" y="2330583"/>
            <a:ext cx="66800" cy="346526"/>
          </a:xfrm>
          <a:custGeom>
            <a:avLst/>
            <a:gdLst/>
            <a:ahLst/>
            <a:cxnLst/>
            <a:rect l="0" t="0" r="0" b="0"/>
            <a:pathLst>
              <a:path w="6487" h="33134">
                <a:moveTo>
                  <a:pt x="0" y="33134"/>
                </a:moveTo>
                <a:lnTo>
                  <a:pt x="6487" y="33134"/>
                </a:lnTo>
                <a:lnTo>
                  <a:pt x="6487" y="0"/>
                </a:lnTo>
                <a:lnTo>
                  <a:pt x="0" y="0"/>
                </a:lnTo>
                <a:lnTo>
                  <a:pt x="0" y="33134"/>
                </a:lnTo>
                <a:close/>
              </a:path>
            </a:pathLst>
          </a:custGeom>
          <a:solidFill>
            <a:srgbClr val="FFFFFF">
              <a:alpha val="100000"/>
            </a:srgbClr>
          </a:solidFill>
          <a:ln w="130778">
            <a:noFill/>
          </a:ln>
        </p:spPr>
        <p:style>
          <a:lnRef idx="2">
            <a:schemeClr val="accent1">
              <a:shade val="50000"/>
            </a:schemeClr>
          </a:lnRef>
          <a:fillRef idx="1">
            <a:schemeClr val="accent1"/>
          </a:fillRef>
          <a:effectRef idx="0">
            <a:schemeClr val="accent1"/>
          </a:effectRef>
          <a:fontRef idx="minor">
            <a:schemeClr val="lt1"/>
          </a:fontRef>
        </p:style>
      </p:sp>
      <p:pic>
        <p:nvPicPr>
          <p:cNvPr id="404" name="Picture 40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1829380" y="2071680"/>
            <a:ext cx="420900" cy="433761"/>
          </a:xfrm>
          <a:prstGeom prst="rect">
            <a:avLst/>
          </a:prstGeom>
          <a:noFill/>
        </p:spPr>
      </p:pic>
      <p:sp>
        <p:nvSpPr>
          <p:cNvPr id="405" name="Freeform 405"/>
          <p:cNvSpPr/>
          <p:nvPr/>
        </p:nvSpPr>
        <p:spPr>
          <a:xfrm>
            <a:off x="3773423" y="1714373"/>
            <a:ext cx="787019" cy="786512"/>
          </a:xfrm>
          <a:custGeom>
            <a:avLst/>
            <a:gdLst/>
            <a:ahLst/>
            <a:cxnLst/>
            <a:rect l="0" t="0" r="0" b="0"/>
            <a:pathLst>
              <a:path w="787019" h="786512">
                <a:moveTo>
                  <a:pt x="621792" y="127"/>
                </a:moveTo>
                <a:cubicBezTo>
                  <a:pt x="619506" y="508"/>
                  <a:pt x="617348" y="1270"/>
                  <a:pt x="615316" y="2413"/>
                </a:cubicBezTo>
                <a:lnTo>
                  <a:pt x="204090" y="240031"/>
                </a:lnTo>
                <a:lnTo>
                  <a:pt x="204090" y="180213"/>
                </a:lnTo>
                <a:cubicBezTo>
                  <a:pt x="204090" y="175514"/>
                  <a:pt x="202185" y="170943"/>
                  <a:pt x="198882" y="167641"/>
                </a:cubicBezTo>
                <a:cubicBezTo>
                  <a:pt x="195580" y="164338"/>
                  <a:pt x="191009" y="162433"/>
                  <a:pt x="186182" y="162433"/>
                </a:cubicBezTo>
                <a:lnTo>
                  <a:pt x="64009" y="162433"/>
                </a:lnTo>
                <a:cubicBezTo>
                  <a:pt x="59182" y="162433"/>
                  <a:pt x="54611" y="164338"/>
                  <a:pt x="51309" y="167641"/>
                </a:cubicBezTo>
                <a:cubicBezTo>
                  <a:pt x="48006" y="170943"/>
                  <a:pt x="46102" y="175514"/>
                  <a:pt x="46102" y="180213"/>
                </a:cubicBezTo>
                <a:lnTo>
                  <a:pt x="46102" y="331343"/>
                </a:lnTo>
                <a:lnTo>
                  <a:pt x="8891" y="352552"/>
                </a:lnTo>
                <a:cubicBezTo>
                  <a:pt x="3430" y="355727"/>
                  <a:pt x="0" y="361697"/>
                  <a:pt x="0" y="368047"/>
                </a:cubicBezTo>
                <a:cubicBezTo>
                  <a:pt x="0" y="374397"/>
                  <a:pt x="3430" y="380366"/>
                  <a:pt x="8891" y="383541"/>
                </a:cubicBezTo>
                <a:cubicBezTo>
                  <a:pt x="14479" y="386716"/>
                  <a:pt x="21336" y="386716"/>
                  <a:pt x="26798" y="383541"/>
                </a:cubicBezTo>
                <a:lnTo>
                  <a:pt x="46102" y="372364"/>
                </a:lnTo>
                <a:lnTo>
                  <a:pt x="46102" y="768605"/>
                </a:lnTo>
                <a:cubicBezTo>
                  <a:pt x="46102" y="773431"/>
                  <a:pt x="48006" y="777875"/>
                  <a:pt x="51309" y="781305"/>
                </a:cubicBezTo>
                <a:cubicBezTo>
                  <a:pt x="54611" y="784606"/>
                  <a:pt x="59182" y="786512"/>
                  <a:pt x="64009" y="786512"/>
                </a:cubicBezTo>
                <a:lnTo>
                  <a:pt x="721234" y="786512"/>
                </a:lnTo>
                <a:cubicBezTo>
                  <a:pt x="725932" y="786512"/>
                  <a:pt x="730505" y="784606"/>
                  <a:pt x="733806" y="781305"/>
                </a:cubicBezTo>
                <a:cubicBezTo>
                  <a:pt x="737109" y="777875"/>
                  <a:pt x="739013" y="773431"/>
                  <a:pt x="739013" y="768605"/>
                </a:cubicBezTo>
                <a:lnTo>
                  <a:pt x="739013" y="251714"/>
                </a:lnTo>
                <a:lnTo>
                  <a:pt x="752984" y="276352"/>
                </a:lnTo>
                <a:cubicBezTo>
                  <a:pt x="755397" y="280417"/>
                  <a:pt x="759334" y="283464"/>
                  <a:pt x="763905" y="284607"/>
                </a:cubicBezTo>
                <a:cubicBezTo>
                  <a:pt x="768478" y="285877"/>
                  <a:pt x="773304" y="285243"/>
                  <a:pt x="777494" y="282830"/>
                </a:cubicBezTo>
                <a:cubicBezTo>
                  <a:pt x="781559" y="280543"/>
                  <a:pt x="784480" y="276606"/>
                  <a:pt x="785749" y="272035"/>
                </a:cubicBezTo>
                <a:cubicBezTo>
                  <a:pt x="787019" y="267462"/>
                  <a:pt x="786385" y="262510"/>
                  <a:pt x="783972" y="258445"/>
                </a:cubicBezTo>
                <a:lnTo>
                  <a:pt x="639954" y="9144"/>
                </a:lnTo>
                <a:cubicBezTo>
                  <a:pt x="638303" y="6224"/>
                  <a:pt x="635890" y="3811"/>
                  <a:pt x="632968" y="2287"/>
                </a:cubicBezTo>
                <a:cubicBezTo>
                  <a:pt x="630048" y="762"/>
                  <a:pt x="626746" y="0"/>
                  <a:pt x="623443" y="127"/>
                </a:cubicBezTo>
                <a:cubicBezTo>
                  <a:pt x="622936" y="127"/>
                  <a:pt x="622300" y="127"/>
                  <a:pt x="621792" y="127"/>
                </a:cubicBezTo>
                <a:close/>
                <a:moveTo>
                  <a:pt x="1370077" y="5143627"/>
                </a:moveTo>
                <a:moveTo>
                  <a:pt x="81788" y="198120"/>
                </a:moveTo>
                <a:lnTo>
                  <a:pt x="168403" y="198120"/>
                </a:lnTo>
                <a:lnTo>
                  <a:pt x="168403" y="260731"/>
                </a:lnTo>
                <a:lnTo>
                  <a:pt x="81788" y="310643"/>
                </a:lnTo>
                <a:close/>
                <a:moveTo>
                  <a:pt x="1172084" y="5143627"/>
                </a:moveTo>
                <a:moveTo>
                  <a:pt x="547498" y="270256"/>
                </a:moveTo>
                <a:lnTo>
                  <a:pt x="547498" y="270256"/>
                </a:lnTo>
                <a:cubicBezTo>
                  <a:pt x="548132" y="270130"/>
                  <a:pt x="548641" y="270130"/>
                  <a:pt x="549148" y="270256"/>
                </a:cubicBezTo>
                <a:lnTo>
                  <a:pt x="623698" y="270256"/>
                </a:lnTo>
                <a:cubicBezTo>
                  <a:pt x="628523" y="270256"/>
                  <a:pt x="632968" y="272035"/>
                  <a:pt x="636398" y="275463"/>
                </a:cubicBezTo>
                <a:cubicBezTo>
                  <a:pt x="639699" y="278766"/>
                  <a:pt x="641605" y="283337"/>
                  <a:pt x="641605" y="288037"/>
                </a:cubicBezTo>
                <a:lnTo>
                  <a:pt x="641605" y="362586"/>
                </a:lnTo>
                <a:cubicBezTo>
                  <a:pt x="641605" y="367412"/>
                  <a:pt x="639699" y="371856"/>
                  <a:pt x="636398" y="375286"/>
                </a:cubicBezTo>
                <a:cubicBezTo>
                  <a:pt x="632968" y="378587"/>
                  <a:pt x="628523" y="380493"/>
                  <a:pt x="623698" y="380493"/>
                </a:cubicBezTo>
                <a:lnTo>
                  <a:pt x="549148" y="380493"/>
                </a:lnTo>
                <a:cubicBezTo>
                  <a:pt x="544449" y="380493"/>
                  <a:pt x="539878" y="378587"/>
                  <a:pt x="536575" y="375286"/>
                </a:cubicBezTo>
                <a:cubicBezTo>
                  <a:pt x="533147" y="371856"/>
                  <a:pt x="531368" y="367412"/>
                  <a:pt x="531368" y="362586"/>
                </a:cubicBezTo>
                <a:lnTo>
                  <a:pt x="531368" y="288037"/>
                </a:lnTo>
                <a:cubicBezTo>
                  <a:pt x="531242" y="283592"/>
                  <a:pt x="533019" y="279274"/>
                  <a:pt x="535941" y="275972"/>
                </a:cubicBezTo>
                <a:cubicBezTo>
                  <a:pt x="538988" y="272669"/>
                  <a:pt x="543053" y="270637"/>
                  <a:pt x="547498" y="270256"/>
                </a:cubicBezTo>
                <a:close/>
                <a:moveTo>
                  <a:pt x="1099948" y="5143627"/>
                </a:moveTo>
                <a:moveTo>
                  <a:pt x="541148" y="571500"/>
                </a:moveTo>
                <a:lnTo>
                  <a:pt x="615950" y="571500"/>
                </a:lnTo>
                <a:lnTo>
                  <a:pt x="615950" y="750824"/>
                </a:lnTo>
                <a:lnTo>
                  <a:pt x="540767" y="750824"/>
                </a:lnTo>
                <a:close/>
                <a:moveTo>
                  <a:pt x="798704" y="5143627"/>
                </a:moveTo>
                <a:moveTo>
                  <a:pt x="148591" y="585217"/>
                </a:moveTo>
                <a:lnTo>
                  <a:pt x="328042" y="585217"/>
                </a:lnTo>
                <a:lnTo>
                  <a:pt x="328042" y="616458"/>
                </a:lnTo>
                <a:lnTo>
                  <a:pt x="148591" y="616712"/>
                </a:lnTo>
                <a:lnTo>
                  <a:pt x="148591" y="585217"/>
                </a:lnTo>
                <a:close/>
                <a:moveTo>
                  <a:pt x="784987" y="5143627"/>
                </a:moveTo>
                <a:moveTo>
                  <a:pt x="328042" y="652145"/>
                </a:moveTo>
                <a:lnTo>
                  <a:pt x="328042" y="683768"/>
                </a:lnTo>
                <a:lnTo>
                  <a:pt x="148591" y="683768"/>
                </a:lnTo>
                <a:lnTo>
                  <a:pt x="148591" y="652526"/>
                </a:lnTo>
                <a:lnTo>
                  <a:pt x="328042" y="652273"/>
                </a:lnTo>
                <a:close/>
                <a:moveTo>
                  <a:pt x="718059" y="5143627"/>
                </a:moveTo>
                <a:moveTo>
                  <a:pt x="148591" y="719456"/>
                </a:moveTo>
                <a:lnTo>
                  <a:pt x="328042" y="719456"/>
                </a:lnTo>
                <a:lnTo>
                  <a:pt x="328042" y="750824"/>
                </a:lnTo>
                <a:lnTo>
                  <a:pt x="148591" y="750824"/>
                </a:lnTo>
                <a:close/>
                <a:moveTo>
                  <a:pt x="650748" y="5143627"/>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06" name="Freeform 406"/>
          <p:cNvSpPr/>
          <p:nvPr/>
        </p:nvSpPr>
        <p:spPr>
          <a:xfrm>
            <a:off x="4340352" y="2019300"/>
            <a:ext cx="39624" cy="39624"/>
          </a:xfrm>
          <a:custGeom>
            <a:avLst/>
            <a:gdLst/>
            <a:ahLst/>
            <a:cxnLst/>
            <a:rect l="0" t="0" r="0" b="0"/>
            <a:pathLst>
              <a:path w="39624" h="39624">
                <a:moveTo>
                  <a:pt x="0" y="39624"/>
                </a:moveTo>
                <a:lnTo>
                  <a:pt x="39624" y="39624"/>
                </a:lnTo>
                <a:lnTo>
                  <a:pt x="39624" y="0"/>
                </a:lnTo>
                <a:lnTo>
                  <a:pt x="0" y="0"/>
                </a:lnTo>
                <a:lnTo>
                  <a:pt x="0" y="39624"/>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07" name="Freeform 407"/>
          <p:cNvSpPr/>
          <p:nvPr/>
        </p:nvSpPr>
        <p:spPr>
          <a:xfrm>
            <a:off x="11330940" y="1720597"/>
            <a:ext cx="286512" cy="550163"/>
          </a:xfrm>
          <a:custGeom>
            <a:avLst/>
            <a:gdLst/>
            <a:ahLst/>
            <a:cxnLst/>
            <a:rect l="0" t="0" r="0" b="0"/>
            <a:pathLst>
              <a:path w="286512" h="550163">
                <a:moveTo>
                  <a:pt x="286130" y="192150"/>
                </a:moveTo>
                <a:lnTo>
                  <a:pt x="266573" y="222631"/>
                </a:lnTo>
                <a:lnTo>
                  <a:pt x="249046" y="249936"/>
                </a:lnTo>
                <a:lnTo>
                  <a:pt x="272541" y="272288"/>
                </a:lnTo>
                <a:lnTo>
                  <a:pt x="286512" y="285623"/>
                </a:lnTo>
                <a:lnTo>
                  <a:pt x="221488" y="387603"/>
                </a:lnTo>
                <a:lnTo>
                  <a:pt x="188214" y="439927"/>
                </a:lnTo>
                <a:lnTo>
                  <a:pt x="172592" y="464312"/>
                </a:lnTo>
                <a:lnTo>
                  <a:pt x="172212" y="464946"/>
                </a:lnTo>
                <a:lnTo>
                  <a:pt x="185801" y="480187"/>
                </a:lnTo>
                <a:lnTo>
                  <a:pt x="192024" y="487044"/>
                </a:lnTo>
                <a:lnTo>
                  <a:pt x="200025" y="496062"/>
                </a:lnTo>
                <a:lnTo>
                  <a:pt x="211201" y="508634"/>
                </a:lnTo>
                <a:lnTo>
                  <a:pt x="191389" y="550163"/>
                </a:lnTo>
                <a:lnTo>
                  <a:pt x="146557" y="550163"/>
                </a:lnTo>
                <a:lnTo>
                  <a:pt x="146557" y="496062"/>
                </a:lnTo>
                <a:lnTo>
                  <a:pt x="146557" y="480187"/>
                </a:lnTo>
                <a:lnTo>
                  <a:pt x="146557" y="464312"/>
                </a:lnTo>
                <a:lnTo>
                  <a:pt x="0" y="464312"/>
                </a:lnTo>
                <a:lnTo>
                  <a:pt x="205740" y="0"/>
                </a:lnTo>
                <a:close/>
                <a:moveTo>
                  <a:pt x="-6385687" y="513740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08" name="Freeform 408"/>
          <p:cNvSpPr/>
          <p:nvPr/>
        </p:nvSpPr>
        <p:spPr>
          <a:xfrm>
            <a:off x="11518392" y="1766316"/>
            <a:ext cx="467867" cy="740664"/>
          </a:xfrm>
          <a:custGeom>
            <a:avLst/>
            <a:gdLst/>
            <a:ahLst/>
            <a:cxnLst/>
            <a:rect l="0" t="0" r="0" b="0"/>
            <a:pathLst>
              <a:path w="467867" h="740664">
                <a:moveTo>
                  <a:pt x="278638" y="623570"/>
                </a:moveTo>
                <a:lnTo>
                  <a:pt x="278638" y="643129"/>
                </a:lnTo>
                <a:lnTo>
                  <a:pt x="278638" y="690119"/>
                </a:lnTo>
                <a:lnTo>
                  <a:pt x="336803" y="690119"/>
                </a:lnTo>
                <a:cubicBezTo>
                  <a:pt x="346075" y="690119"/>
                  <a:pt x="354838" y="693929"/>
                  <a:pt x="361441" y="700532"/>
                </a:cubicBezTo>
                <a:lnTo>
                  <a:pt x="387350" y="726949"/>
                </a:lnTo>
                <a:cubicBezTo>
                  <a:pt x="389636" y="729234"/>
                  <a:pt x="390271" y="732663"/>
                  <a:pt x="389001" y="735712"/>
                </a:cubicBezTo>
                <a:cubicBezTo>
                  <a:pt x="387730" y="738759"/>
                  <a:pt x="384810" y="740664"/>
                  <a:pt x="381635" y="740664"/>
                </a:cubicBezTo>
                <a:lnTo>
                  <a:pt x="82296" y="740664"/>
                </a:lnTo>
                <a:cubicBezTo>
                  <a:pt x="78993" y="740664"/>
                  <a:pt x="76073" y="738759"/>
                  <a:pt x="74802" y="735712"/>
                </a:cubicBezTo>
                <a:cubicBezTo>
                  <a:pt x="73533" y="732663"/>
                  <a:pt x="74294" y="729234"/>
                  <a:pt x="76453" y="726949"/>
                </a:cubicBezTo>
                <a:lnTo>
                  <a:pt x="102489" y="700532"/>
                </a:lnTo>
                <a:cubicBezTo>
                  <a:pt x="108965" y="693929"/>
                  <a:pt x="117855" y="690119"/>
                  <a:pt x="127126" y="690119"/>
                </a:cubicBezTo>
                <a:lnTo>
                  <a:pt x="175767" y="690119"/>
                </a:lnTo>
                <a:lnTo>
                  <a:pt x="175767" y="643129"/>
                </a:lnTo>
                <a:lnTo>
                  <a:pt x="175767" y="623570"/>
                </a:lnTo>
                <a:lnTo>
                  <a:pt x="175767" y="604013"/>
                </a:lnTo>
                <a:lnTo>
                  <a:pt x="0" y="604013"/>
                </a:lnTo>
                <a:lnTo>
                  <a:pt x="70992" y="456184"/>
                </a:lnTo>
                <a:lnTo>
                  <a:pt x="65659" y="450215"/>
                </a:lnTo>
                <a:lnTo>
                  <a:pt x="51435" y="434340"/>
                </a:lnTo>
                <a:lnTo>
                  <a:pt x="45974" y="428244"/>
                </a:lnTo>
                <a:lnTo>
                  <a:pt x="37211" y="418465"/>
                </a:lnTo>
                <a:lnTo>
                  <a:pt x="34289" y="415163"/>
                </a:lnTo>
                <a:lnTo>
                  <a:pt x="45974" y="396749"/>
                </a:lnTo>
                <a:lnTo>
                  <a:pt x="141604" y="247143"/>
                </a:lnTo>
                <a:lnTo>
                  <a:pt x="150114" y="233807"/>
                </a:lnTo>
                <a:lnTo>
                  <a:pt x="126618" y="211582"/>
                </a:lnTo>
                <a:lnTo>
                  <a:pt x="112649" y="198248"/>
                </a:lnTo>
                <a:lnTo>
                  <a:pt x="117728" y="190374"/>
                </a:lnTo>
                <a:lnTo>
                  <a:pt x="128142" y="174244"/>
                </a:lnTo>
                <a:lnTo>
                  <a:pt x="138556" y="158115"/>
                </a:lnTo>
                <a:lnTo>
                  <a:pt x="240538" y="0"/>
                </a:lnTo>
                <a:lnTo>
                  <a:pt x="355218" y="198248"/>
                </a:lnTo>
                <a:lnTo>
                  <a:pt x="317753" y="233807"/>
                </a:lnTo>
                <a:lnTo>
                  <a:pt x="433577" y="415163"/>
                </a:lnTo>
                <a:lnTo>
                  <a:pt x="396875" y="456184"/>
                </a:lnTo>
                <a:lnTo>
                  <a:pt x="467867" y="604013"/>
                </a:lnTo>
                <a:lnTo>
                  <a:pt x="278638" y="604013"/>
                </a:lnTo>
                <a:close/>
                <a:moveTo>
                  <a:pt x="-7050278" y="5091684"/>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09" name="Freeform 409"/>
          <p:cNvSpPr/>
          <p:nvPr/>
        </p:nvSpPr>
        <p:spPr>
          <a:xfrm>
            <a:off x="166115" y="105157"/>
            <a:ext cx="574548" cy="566928"/>
          </a:xfrm>
          <a:custGeom>
            <a:avLst/>
            <a:gdLst/>
            <a:ahLst/>
            <a:cxnLst/>
            <a:rect l="0" t="0" r="0" b="0"/>
            <a:pathLst>
              <a:path w="574548" h="566928">
                <a:moveTo>
                  <a:pt x="243599" y="109982"/>
                </a:moveTo>
                <a:lnTo>
                  <a:pt x="567170" y="109982"/>
                </a:lnTo>
                <a:cubicBezTo>
                  <a:pt x="571450" y="109982"/>
                  <a:pt x="574548" y="105537"/>
                  <a:pt x="572948" y="101473"/>
                </a:cubicBezTo>
                <a:cubicBezTo>
                  <a:pt x="570611" y="95503"/>
                  <a:pt x="566586" y="87884"/>
                  <a:pt x="559651" y="80772"/>
                </a:cubicBezTo>
                <a:cubicBezTo>
                  <a:pt x="551257" y="72262"/>
                  <a:pt x="542240" y="68199"/>
                  <a:pt x="536512" y="66293"/>
                </a:cubicBezTo>
                <a:cubicBezTo>
                  <a:pt x="534836" y="65786"/>
                  <a:pt x="533121" y="65404"/>
                  <a:pt x="531356" y="65404"/>
                </a:cubicBezTo>
                <a:lnTo>
                  <a:pt x="243599" y="65404"/>
                </a:lnTo>
                <a:lnTo>
                  <a:pt x="243599" y="24891"/>
                </a:lnTo>
                <a:cubicBezTo>
                  <a:pt x="240551" y="11049"/>
                  <a:pt x="228956" y="1142"/>
                  <a:pt x="215608" y="635"/>
                </a:cubicBezTo>
                <a:cubicBezTo>
                  <a:pt x="201423" y="0"/>
                  <a:pt x="188507" y="10160"/>
                  <a:pt x="185243" y="24891"/>
                </a:cubicBezTo>
                <a:lnTo>
                  <a:pt x="185243" y="65404"/>
                </a:lnTo>
                <a:lnTo>
                  <a:pt x="122035" y="65404"/>
                </a:lnTo>
                <a:lnTo>
                  <a:pt x="122035" y="24891"/>
                </a:lnTo>
                <a:lnTo>
                  <a:pt x="0" y="24891"/>
                </a:lnTo>
                <a:lnTo>
                  <a:pt x="0" y="150622"/>
                </a:lnTo>
                <a:lnTo>
                  <a:pt x="122035" y="150622"/>
                </a:lnTo>
                <a:lnTo>
                  <a:pt x="122035" y="109982"/>
                </a:lnTo>
                <a:lnTo>
                  <a:pt x="185243" y="109982"/>
                </a:lnTo>
                <a:lnTo>
                  <a:pt x="185243" y="482218"/>
                </a:lnTo>
                <a:lnTo>
                  <a:pt x="97651" y="518414"/>
                </a:lnTo>
                <a:lnTo>
                  <a:pt x="97651" y="566928"/>
                </a:lnTo>
                <a:lnTo>
                  <a:pt x="327902" y="566928"/>
                </a:lnTo>
                <a:lnTo>
                  <a:pt x="327902" y="518414"/>
                </a:lnTo>
                <a:lnTo>
                  <a:pt x="243599" y="482472"/>
                </a:lnTo>
              </a:path>
            </a:pathLst>
          </a:custGeom>
          <a:solidFill>
            <a:srgbClr val="FAAF3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410" name="Picture 4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4668579" y="1917299"/>
            <a:ext cx="460415" cy="527300"/>
          </a:xfrm>
          <a:prstGeom prst="rect">
            <a:avLst/>
          </a:prstGeom>
          <a:noFill/>
        </p:spPr>
      </p:pic>
      <p:sp>
        <p:nvSpPr>
          <p:cNvPr id="411" name="Freeform 411"/>
          <p:cNvSpPr/>
          <p:nvPr/>
        </p:nvSpPr>
        <p:spPr>
          <a:xfrm>
            <a:off x="4705387" y="2461327"/>
            <a:ext cx="76436" cy="38133"/>
          </a:xfrm>
          <a:custGeom>
            <a:avLst/>
            <a:gdLst/>
            <a:ahLst/>
            <a:cxnLst/>
            <a:rect l="0" t="0" r="0" b="0"/>
            <a:pathLst>
              <a:path w="225806" h="112649">
                <a:moveTo>
                  <a:pt x="19749" y="112649"/>
                </a:moveTo>
                <a:lnTo>
                  <a:pt x="206540" y="112649"/>
                </a:lnTo>
                <a:cubicBezTo>
                  <a:pt x="217501" y="112649"/>
                  <a:pt x="225806" y="104369"/>
                  <a:pt x="225806" y="93396"/>
                </a:cubicBezTo>
                <a:lnTo>
                  <a:pt x="225806" y="0"/>
                </a:lnTo>
                <a:lnTo>
                  <a:pt x="0" y="0"/>
                </a:lnTo>
                <a:lnTo>
                  <a:pt x="0" y="93396"/>
                </a:lnTo>
                <a:cubicBezTo>
                  <a:pt x="0" y="104115"/>
                  <a:pt x="9030" y="112649"/>
                  <a:pt x="19749" y="112649"/>
                </a:cubicBezTo>
                <a:close/>
                <a:moveTo>
                  <a:pt x="-290804" y="472516"/>
                </a:moveTo>
              </a:path>
            </a:pathLst>
          </a:custGeom>
          <a:solidFill>
            <a:srgbClr val="FFFFFF">
              <a:alpha val="100000"/>
            </a:srgbClr>
          </a:solidFill>
          <a:ln w="4299">
            <a:noFill/>
          </a:ln>
        </p:spPr>
        <p:style>
          <a:lnRef idx="2">
            <a:schemeClr val="accent1">
              <a:shade val="50000"/>
            </a:schemeClr>
          </a:lnRef>
          <a:fillRef idx="1">
            <a:schemeClr val="accent1"/>
          </a:fillRef>
          <a:effectRef idx="0">
            <a:schemeClr val="accent1"/>
          </a:effectRef>
          <a:fontRef idx="minor">
            <a:schemeClr val="lt1"/>
          </a:fontRef>
        </p:style>
      </p:sp>
      <p:sp>
        <p:nvSpPr>
          <p:cNvPr id="412" name="Freeform 412"/>
          <p:cNvSpPr/>
          <p:nvPr/>
        </p:nvSpPr>
        <p:spPr>
          <a:xfrm>
            <a:off x="5015759" y="2461327"/>
            <a:ext cx="76436" cy="38133"/>
          </a:xfrm>
          <a:custGeom>
            <a:avLst/>
            <a:gdLst/>
            <a:ahLst/>
            <a:cxnLst/>
            <a:rect l="0" t="0" r="0" b="0"/>
            <a:pathLst>
              <a:path w="225806" h="112649">
                <a:moveTo>
                  <a:pt x="19177" y="112649"/>
                </a:moveTo>
                <a:lnTo>
                  <a:pt x="205993" y="112649"/>
                </a:lnTo>
                <a:cubicBezTo>
                  <a:pt x="216915" y="112649"/>
                  <a:pt x="225806" y="104369"/>
                  <a:pt x="225806" y="93396"/>
                </a:cubicBezTo>
                <a:lnTo>
                  <a:pt x="225806" y="0"/>
                </a:lnTo>
                <a:lnTo>
                  <a:pt x="0" y="0"/>
                </a:lnTo>
                <a:lnTo>
                  <a:pt x="0" y="93396"/>
                </a:lnTo>
                <a:cubicBezTo>
                  <a:pt x="0" y="104115"/>
                  <a:pt x="8255" y="112649"/>
                  <a:pt x="19177" y="112649"/>
                </a:cubicBezTo>
                <a:close/>
                <a:moveTo>
                  <a:pt x="-1207694" y="472516"/>
                </a:moveTo>
              </a:path>
            </a:pathLst>
          </a:custGeom>
          <a:solidFill>
            <a:srgbClr val="FFFFFF">
              <a:alpha val="100000"/>
            </a:srgbClr>
          </a:solidFill>
          <a:ln w="4299">
            <a:noFill/>
          </a:ln>
        </p:spPr>
        <p:style>
          <a:lnRef idx="2">
            <a:schemeClr val="accent1">
              <a:shade val="50000"/>
            </a:schemeClr>
          </a:lnRef>
          <a:fillRef idx="1">
            <a:schemeClr val="accent1"/>
          </a:fillRef>
          <a:effectRef idx="0">
            <a:schemeClr val="accent1"/>
          </a:effectRef>
          <a:fontRef idx="minor">
            <a:schemeClr val="lt1"/>
          </a:fontRef>
        </p:style>
      </p:sp>
      <p:sp>
        <p:nvSpPr>
          <p:cNvPr id="413" name="Freeform 413"/>
          <p:cNvSpPr/>
          <p:nvPr/>
        </p:nvSpPr>
        <p:spPr>
          <a:xfrm>
            <a:off x="4568038" y="1976240"/>
            <a:ext cx="83779" cy="180262"/>
          </a:xfrm>
          <a:custGeom>
            <a:avLst/>
            <a:gdLst/>
            <a:ahLst/>
            <a:cxnLst/>
            <a:rect l="0" t="0" r="0" b="0"/>
            <a:pathLst>
              <a:path w="247498" h="532510">
                <a:moveTo>
                  <a:pt x="44387" y="532510"/>
                </a:moveTo>
                <a:lnTo>
                  <a:pt x="127775" y="532510"/>
                </a:lnTo>
                <a:cubicBezTo>
                  <a:pt x="152400" y="532510"/>
                  <a:pt x="172149" y="512571"/>
                  <a:pt x="172149" y="488188"/>
                </a:cubicBezTo>
                <a:lnTo>
                  <a:pt x="172149" y="250952"/>
                </a:lnTo>
                <a:cubicBezTo>
                  <a:pt x="172149" y="226313"/>
                  <a:pt x="152159" y="206502"/>
                  <a:pt x="127775" y="206502"/>
                </a:cubicBezTo>
                <a:lnTo>
                  <a:pt x="110706" y="206502"/>
                </a:lnTo>
                <a:cubicBezTo>
                  <a:pt x="110706" y="127000"/>
                  <a:pt x="170447" y="60197"/>
                  <a:pt x="247498" y="50546"/>
                </a:cubicBezTo>
                <a:lnTo>
                  <a:pt x="247498" y="0"/>
                </a:lnTo>
                <a:cubicBezTo>
                  <a:pt x="143142" y="11049"/>
                  <a:pt x="61214" y="99313"/>
                  <a:pt x="61214" y="206502"/>
                </a:cubicBezTo>
                <a:lnTo>
                  <a:pt x="44374" y="206502"/>
                </a:lnTo>
                <a:cubicBezTo>
                  <a:pt x="19749" y="206502"/>
                  <a:pt x="0" y="226568"/>
                  <a:pt x="0" y="250952"/>
                </a:cubicBezTo>
                <a:lnTo>
                  <a:pt x="0" y="488188"/>
                </a:lnTo>
                <a:cubicBezTo>
                  <a:pt x="0" y="512571"/>
                  <a:pt x="19990" y="532510"/>
                  <a:pt x="44374" y="532510"/>
                </a:cubicBezTo>
                <a:close/>
                <a:moveTo>
                  <a:pt x="1128078" y="1905507"/>
                </a:moveTo>
              </a:path>
            </a:pathLst>
          </a:custGeom>
          <a:solidFill>
            <a:srgbClr val="FFFFFF">
              <a:alpha val="100000"/>
            </a:srgbClr>
          </a:solidFill>
          <a:ln w="4299">
            <a:noFill/>
          </a:ln>
        </p:spPr>
        <p:style>
          <a:lnRef idx="2">
            <a:schemeClr val="accent1">
              <a:shade val="50000"/>
            </a:schemeClr>
          </a:lnRef>
          <a:fillRef idx="1">
            <a:schemeClr val="accent1"/>
          </a:fillRef>
          <a:effectRef idx="0">
            <a:schemeClr val="accent1"/>
          </a:effectRef>
          <a:fontRef idx="minor">
            <a:schemeClr val="lt1"/>
          </a:fontRef>
        </p:style>
      </p:sp>
      <p:sp>
        <p:nvSpPr>
          <p:cNvPr id="414" name="Freeform 414"/>
          <p:cNvSpPr/>
          <p:nvPr/>
        </p:nvSpPr>
        <p:spPr>
          <a:xfrm>
            <a:off x="5145761" y="1976325"/>
            <a:ext cx="82627" cy="180133"/>
          </a:xfrm>
          <a:custGeom>
            <a:avLst/>
            <a:gdLst/>
            <a:ahLst/>
            <a:cxnLst/>
            <a:rect l="0" t="0" r="0" b="0"/>
            <a:pathLst>
              <a:path w="244094" h="532130">
                <a:moveTo>
                  <a:pt x="199771" y="206122"/>
                </a:moveTo>
                <a:lnTo>
                  <a:pt x="182881" y="206122"/>
                </a:lnTo>
                <a:cubicBezTo>
                  <a:pt x="182881" y="100203"/>
                  <a:pt x="102871" y="12193"/>
                  <a:pt x="0" y="0"/>
                </a:cubicBezTo>
                <a:lnTo>
                  <a:pt x="0" y="50547"/>
                </a:lnTo>
                <a:cubicBezTo>
                  <a:pt x="75565" y="61977"/>
                  <a:pt x="133350" y="127509"/>
                  <a:pt x="133350" y="205994"/>
                </a:cubicBezTo>
                <a:lnTo>
                  <a:pt x="116333" y="205994"/>
                </a:lnTo>
                <a:cubicBezTo>
                  <a:pt x="91694" y="205994"/>
                  <a:pt x="72009" y="226060"/>
                  <a:pt x="72009" y="250444"/>
                </a:cubicBezTo>
                <a:lnTo>
                  <a:pt x="72009" y="487680"/>
                </a:lnTo>
                <a:cubicBezTo>
                  <a:pt x="72009" y="512318"/>
                  <a:pt x="91949" y="532130"/>
                  <a:pt x="116333" y="532130"/>
                </a:cubicBezTo>
                <a:lnTo>
                  <a:pt x="199771" y="532130"/>
                </a:lnTo>
                <a:cubicBezTo>
                  <a:pt x="224409" y="532130"/>
                  <a:pt x="244094" y="512065"/>
                  <a:pt x="244094" y="487680"/>
                </a:cubicBezTo>
                <a:lnTo>
                  <a:pt x="244094" y="250444"/>
                </a:lnTo>
                <a:cubicBezTo>
                  <a:pt x="244094" y="226060"/>
                  <a:pt x="224156" y="205994"/>
                  <a:pt x="199771" y="205994"/>
                </a:cubicBezTo>
                <a:close/>
                <a:moveTo>
                  <a:pt x="-252476" y="1905254"/>
                </a:moveTo>
              </a:path>
            </a:pathLst>
          </a:custGeom>
          <a:solidFill>
            <a:srgbClr val="FFFFFF">
              <a:alpha val="100000"/>
            </a:srgbClr>
          </a:solidFill>
          <a:ln w="4299">
            <a:noFill/>
          </a:ln>
        </p:spPr>
        <p:style>
          <a:lnRef idx="2">
            <a:schemeClr val="accent1">
              <a:shade val="50000"/>
            </a:schemeClr>
          </a:lnRef>
          <a:fillRef idx="1">
            <a:schemeClr val="accent1"/>
          </a:fillRef>
          <a:effectRef idx="0">
            <a:schemeClr val="accent1"/>
          </a:effectRef>
          <a:fontRef idx="minor">
            <a:schemeClr val="lt1"/>
          </a:fontRef>
        </p:style>
      </p:sp>
      <p:sp>
        <p:nvSpPr>
          <p:cNvPr id="415" name="Rectangle 415"/>
          <p:cNvSpPr/>
          <p:nvPr/>
        </p:nvSpPr>
        <p:spPr>
          <a:xfrm>
            <a:off x="848867" y="2882886"/>
            <a:ext cx="4467570" cy="336439"/>
          </a:xfrm>
          <a:prstGeom prst="rect">
            <a:avLst/>
          </a:prstGeom>
        </p:spPr>
        <p:txBody>
          <a:bodyPr wrap="none" lIns="0" tIns="0" rIns="0" bIns="0" anchor="t">
            <a:spAutoFit/>
          </a:bodyPr>
          <a:lstStyle/>
          <a:p>
            <a:r>
              <a:rPr lang="en-US" sz="1100" b="0" i="0" spc="0" baseline="0">
                <a:solidFill>
                  <a:srgbClr val="000000"/>
                </a:solidFill>
                <a:latin typeface="Barlow"/>
              </a:rPr>
              <a:t>Public transportation offering and service level is developed especially in</a:t>
            </a:r>
            <a:r>
              <a:rPr lang="en-US" sz="1100">
                <a:solidFill>
                  <a:srgbClr val="000000"/>
                </a:solidFill>
                <a:latin typeface="Barlow"/>
              </a:rPr>
              <a:t> </a:t>
            </a:r>
            <a:endParaRPr lang="en-US" sz="1103" b="0" i="0" spc="0" baseline="0">
              <a:solidFill>
                <a:srgbClr val="000000"/>
              </a:solidFill>
              <a:latin typeface="Barlow"/>
            </a:endParaRPr>
          </a:p>
          <a:p>
            <a:pPr>
              <a:lnSpc>
                <a:spcPts val="1323"/>
              </a:lnSpc>
            </a:pPr>
            <a:r>
              <a:rPr lang="en-US" sz="1100">
                <a:solidFill>
                  <a:srgbClr val="000000"/>
                </a:solidFill>
                <a:latin typeface="Barlow"/>
              </a:rPr>
              <a:t>areas</a:t>
            </a:r>
            <a:r>
              <a:rPr lang="en-US" sz="1100" b="0" i="0" spc="0" baseline="0">
                <a:solidFill>
                  <a:srgbClr val="000000"/>
                </a:solidFill>
                <a:latin typeface="Barlow"/>
              </a:rPr>
              <a:t> </a:t>
            </a:r>
            <a:r>
              <a:rPr lang="en-US" sz="1100">
                <a:solidFill>
                  <a:srgbClr val="000000"/>
                </a:solidFill>
                <a:latin typeface="Barlow"/>
              </a:rPr>
              <a:t>with </a:t>
            </a:r>
            <a:r>
              <a:rPr lang="en-US" sz="1100" b="0" i="0" spc="0" baseline="0">
                <a:solidFill>
                  <a:srgbClr val="000000"/>
                </a:solidFill>
                <a:latin typeface="Barlow"/>
              </a:rPr>
              <a:t>the </a:t>
            </a:r>
            <a:r>
              <a:rPr lang="en-US" sz="1100">
                <a:solidFill>
                  <a:srgbClr val="000000"/>
                </a:solidFill>
                <a:latin typeface="Barlow"/>
              </a:rPr>
              <a:t>highest user potential</a:t>
            </a:r>
            <a:r>
              <a:rPr lang="en-US" sz="1100" b="0" i="0" spc="0" baseline="0">
                <a:solidFill>
                  <a:srgbClr val="000000"/>
                </a:solidFill>
                <a:latin typeface="Barlow"/>
              </a:rPr>
              <a:t>.</a:t>
            </a:r>
          </a:p>
        </p:txBody>
      </p:sp>
      <p:sp>
        <p:nvSpPr>
          <p:cNvPr id="416" name="Rectangle 416"/>
          <p:cNvSpPr/>
          <p:nvPr/>
        </p:nvSpPr>
        <p:spPr>
          <a:xfrm>
            <a:off x="779106" y="3378440"/>
            <a:ext cx="4861908" cy="335989"/>
          </a:xfrm>
          <a:prstGeom prst="rect">
            <a:avLst/>
          </a:prstGeom>
        </p:spPr>
        <p:txBody>
          <a:bodyPr wrap="none" lIns="0" tIns="0" rIns="0" bIns="0" anchor="t">
            <a:spAutoFit/>
          </a:bodyPr>
          <a:lstStyle/>
          <a:p>
            <a:r>
              <a:rPr lang="en-US" sz="1100" b="0" i="0" spc="0" baseline="0">
                <a:solidFill>
                  <a:srgbClr val="000000"/>
                </a:solidFill>
                <a:latin typeface="Barlow"/>
              </a:rPr>
              <a:t>Pedestrian and cycling networks and</a:t>
            </a:r>
            <a:r>
              <a:rPr lang="en-US" sz="1100">
                <a:solidFill>
                  <a:srgbClr val="000000"/>
                </a:solidFill>
                <a:latin typeface="Barlow"/>
              </a:rPr>
              <a:t> cycling </a:t>
            </a:r>
            <a:r>
              <a:rPr lang="en-US" sz="1100" b="0" i="0" spc="0" baseline="0">
                <a:solidFill>
                  <a:srgbClr val="000000"/>
                </a:solidFill>
                <a:latin typeface="Barlow"/>
              </a:rPr>
              <a:t>services are developed to increase</a:t>
            </a:r>
            <a:r>
              <a:rPr lang="en-US" sz="1100">
                <a:solidFill>
                  <a:srgbClr val="000000"/>
                </a:solidFill>
                <a:latin typeface="Barlow"/>
              </a:rPr>
              <a:t> </a:t>
            </a:r>
            <a:endParaRPr lang="en-US" sz="1103" b="0" i="0" spc="0" baseline="0">
              <a:solidFill>
                <a:srgbClr val="000000"/>
              </a:solidFill>
              <a:latin typeface="Barlow"/>
            </a:endParaRPr>
          </a:p>
          <a:p>
            <a:pPr marL="0">
              <a:lnSpc>
                <a:spcPts val="1319"/>
              </a:lnSpc>
            </a:pPr>
            <a:r>
              <a:rPr lang="en-US" sz="1100" b="0" i="0" spc="0" baseline="0">
                <a:solidFill>
                  <a:srgbClr val="000000"/>
                </a:solidFill>
                <a:latin typeface="Barlow"/>
              </a:rPr>
              <a:t>year-round use.</a:t>
            </a:r>
          </a:p>
        </p:txBody>
      </p:sp>
      <p:sp>
        <p:nvSpPr>
          <p:cNvPr id="417" name="Rectangle 417"/>
          <p:cNvSpPr/>
          <p:nvPr/>
        </p:nvSpPr>
        <p:spPr>
          <a:xfrm>
            <a:off x="6696569" y="2948687"/>
            <a:ext cx="4600618" cy="169277"/>
          </a:xfrm>
          <a:prstGeom prst="rect">
            <a:avLst/>
          </a:prstGeom>
        </p:spPr>
        <p:txBody>
          <a:bodyPr wrap="none" lIns="0" tIns="0" rIns="0" bIns="0" anchor="t">
            <a:spAutoFit/>
          </a:bodyPr>
          <a:lstStyle/>
          <a:p>
            <a:r>
              <a:rPr lang="en-US" sz="1100" dirty="0">
                <a:solidFill>
                  <a:srgbClr val="000000"/>
                </a:solidFill>
                <a:latin typeface="Barlow"/>
                <a:cs typeface="Segoe UI"/>
              </a:rPr>
              <a:t>Total number </a:t>
            </a:r>
            <a:r>
              <a:rPr lang="en-US" sz="1100" b="0" i="0" spc="0" baseline="0" dirty="0">
                <a:solidFill>
                  <a:srgbClr val="000000"/>
                </a:solidFill>
                <a:latin typeface="Barlow"/>
                <a:cs typeface="Segoe UI"/>
              </a:rPr>
              <a:t>of trips </a:t>
            </a:r>
            <a:r>
              <a:rPr lang="en-US" sz="1100" dirty="0">
                <a:solidFill>
                  <a:srgbClr val="000000"/>
                </a:solidFill>
                <a:latin typeface="Barlow"/>
                <a:cs typeface="Segoe UI"/>
              </a:rPr>
              <a:t>and trips </a:t>
            </a:r>
            <a:r>
              <a:rPr lang="en-US" sz="1100" b="0" i="0" spc="0" baseline="0" dirty="0">
                <a:solidFill>
                  <a:srgbClr val="000000"/>
                </a:solidFill>
                <a:latin typeface="Barlow"/>
                <a:cs typeface="Segoe UI"/>
              </a:rPr>
              <a:t>per resident per year</a:t>
            </a:r>
            <a:r>
              <a:rPr lang="en-US" sz="1100" dirty="0">
                <a:solidFill>
                  <a:srgbClr val="000000"/>
                </a:solidFill>
                <a:latin typeface="Barlow"/>
                <a:cs typeface="Segoe UI"/>
              </a:rPr>
              <a:t> in public transportation</a:t>
            </a:r>
            <a:endParaRPr lang="fi-FI" dirty="0"/>
          </a:p>
        </p:txBody>
      </p:sp>
      <p:sp>
        <p:nvSpPr>
          <p:cNvPr id="418" name="Rectangle 418"/>
          <p:cNvSpPr/>
          <p:nvPr/>
        </p:nvSpPr>
        <p:spPr>
          <a:xfrm>
            <a:off x="6685280" y="3176440"/>
            <a:ext cx="2915863" cy="169277"/>
          </a:xfrm>
          <a:prstGeom prst="rect">
            <a:avLst/>
          </a:prstGeom>
        </p:spPr>
        <p:txBody>
          <a:bodyPr wrap="none" lIns="0" tIns="0" rIns="0" bIns="0" anchor="t">
            <a:spAutoFit/>
          </a:bodyPr>
          <a:lstStyle/>
          <a:p>
            <a:r>
              <a:rPr lang="en-US" sz="1100">
                <a:solidFill>
                  <a:srgbClr val="000000"/>
                </a:solidFill>
                <a:latin typeface="Barlow"/>
              </a:rPr>
              <a:t>Availability</a:t>
            </a:r>
            <a:r>
              <a:rPr lang="en-US" sz="1100" b="0" i="0" spc="0" baseline="0">
                <a:solidFill>
                  <a:srgbClr val="000000"/>
                </a:solidFill>
                <a:latin typeface="Barlow"/>
              </a:rPr>
              <a:t> of bus stops (</a:t>
            </a:r>
            <a:r>
              <a:rPr lang="en-US" sz="1100">
                <a:solidFill>
                  <a:srgbClr val="000000"/>
                </a:solidFill>
                <a:latin typeface="Barlow"/>
              </a:rPr>
              <a:t>within </a:t>
            </a:r>
            <a:r>
              <a:rPr lang="en-US" sz="1100" b="0" i="0" spc="0" baseline="0">
                <a:solidFill>
                  <a:srgbClr val="000000"/>
                </a:solidFill>
                <a:latin typeface="Barlow"/>
              </a:rPr>
              <a:t>300m and 700m)</a:t>
            </a:r>
          </a:p>
        </p:txBody>
      </p:sp>
      <p:sp>
        <p:nvSpPr>
          <p:cNvPr id="419" name="Rectangle 419"/>
          <p:cNvSpPr/>
          <p:nvPr/>
        </p:nvSpPr>
        <p:spPr>
          <a:xfrm>
            <a:off x="848867" y="4499444"/>
            <a:ext cx="3473708" cy="169277"/>
          </a:xfrm>
          <a:prstGeom prst="rect">
            <a:avLst/>
          </a:prstGeom>
        </p:spPr>
        <p:txBody>
          <a:bodyPr wrap="none" lIns="0" tIns="0" rIns="0" bIns="0" anchor="t">
            <a:spAutoFit/>
          </a:bodyPr>
          <a:lstStyle/>
          <a:p>
            <a:pPr marL="0"/>
            <a:r>
              <a:rPr lang="en-US" sz="1100" b="0" i="0" spc="0" baseline="0">
                <a:solidFill>
                  <a:srgbClr val="000000"/>
                </a:solidFill>
                <a:latin typeface="Barlow"/>
              </a:rPr>
              <a:t>Promotion of land use that supports sustainable </a:t>
            </a:r>
            <a:r>
              <a:rPr lang="en-US" sz="1100">
                <a:solidFill>
                  <a:srgbClr val="000000"/>
                </a:solidFill>
                <a:latin typeface="Barlow"/>
              </a:rPr>
              <a:t>mobility</a:t>
            </a:r>
            <a:r>
              <a:rPr lang="en-US" sz="1100" b="0" i="0" spc="0" baseline="0">
                <a:solidFill>
                  <a:srgbClr val="000000"/>
                </a:solidFill>
                <a:latin typeface="Barlow"/>
              </a:rPr>
              <a:t>.</a:t>
            </a:r>
          </a:p>
        </p:txBody>
      </p:sp>
      <p:sp>
        <p:nvSpPr>
          <p:cNvPr id="420" name="Rectangle 420"/>
          <p:cNvSpPr/>
          <p:nvPr/>
        </p:nvSpPr>
        <p:spPr>
          <a:xfrm>
            <a:off x="855217" y="4882120"/>
            <a:ext cx="3946593" cy="338554"/>
          </a:xfrm>
          <a:prstGeom prst="rect">
            <a:avLst/>
          </a:prstGeom>
        </p:spPr>
        <p:txBody>
          <a:bodyPr wrap="none" lIns="0" tIns="0" rIns="0" bIns="0" anchor="t">
            <a:spAutoFit/>
          </a:bodyPr>
          <a:lstStyle/>
          <a:p>
            <a:r>
              <a:rPr lang="en-US" sz="1100">
                <a:solidFill>
                  <a:srgbClr val="000000"/>
                </a:solidFill>
                <a:latin typeface="Barlow"/>
                <a:cs typeface="Segoe UI"/>
              </a:rPr>
              <a:t>The city enables the</a:t>
            </a:r>
            <a:r>
              <a:rPr lang="en-US" sz="1100" b="0" i="0" spc="0" baseline="0">
                <a:solidFill>
                  <a:srgbClr val="000000"/>
                </a:solidFill>
                <a:latin typeface="Barlow"/>
                <a:cs typeface="Segoe UI"/>
              </a:rPr>
              <a:t> </a:t>
            </a:r>
            <a:r>
              <a:rPr lang="en-US" sz="1100">
                <a:solidFill>
                  <a:srgbClr val="000000"/>
                </a:solidFill>
                <a:latin typeface="Barlow"/>
                <a:cs typeface="Segoe UI"/>
              </a:rPr>
              <a:t>development </a:t>
            </a:r>
            <a:r>
              <a:rPr lang="en-US" sz="1100" b="0" i="0" spc="0" baseline="0">
                <a:solidFill>
                  <a:srgbClr val="000000"/>
                </a:solidFill>
                <a:latin typeface="Barlow"/>
                <a:cs typeface="Segoe UI"/>
              </a:rPr>
              <a:t>of pedestrian </a:t>
            </a:r>
            <a:r>
              <a:rPr lang="en-US" sz="1100">
                <a:solidFill>
                  <a:srgbClr val="000000"/>
                </a:solidFill>
                <a:latin typeface="Barlow"/>
                <a:cs typeface="Segoe UI"/>
              </a:rPr>
              <a:t>mobility</a:t>
            </a:r>
            <a:r>
              <a:rPr lang="en-US" sz="1100" b="0" i="0" spc="0" baseline="0">
                <a:solidFill>
                  <a:srgbClr val="000000"/>
                </a:solidFill>
                <a:latin typeface="Barlow"/>
                <a:cs typeface="Segoe UI"/>
              </a:rPr>
              <a:t>, cycling,</a:t>
            </a:r>
            <a:endParaRPr lang="fi-FI">
              <a:solidFill>
                <a:srgbClr val="000000"/>
              </a:solidFill>
            </a:endParaRPr>
          </a:p>
          <a:p>
            <a:r>
              <a:rPr lang="en-US" sz="1100" b="0" i="0" spc="0" baseline="0">
                <a:solidFill>
                  <a:srgbClr val="000000"/>
                </a:solidFill>
                <a:latin typeface="Barlow"/>
                <a:cs typeface="Segoe UI"/>
              </a:rPr>
              <a:t>driving, public and rail transportation</a:t>
            </a:r>
            <a:r>
              <a:rPr lang="en-US" sz="1100">
                <a:solidFill>
                  <a:srgbClr val="000000"/>
                </a:solidFill>
                <a:latin typeface="Barlow"/>
                <a:cs typeface="Segoe UI"/>
              </a:rPr>
              <a:t> and travel chains</a:t>
            </a:r>
            <a:r>
              <a:rPr lang="en-US" sz="1100" b="0" i="0" spc="0" baseline="0">
                <a:solidFill>
                  <a:srgbClr val="000000"/>
                </a:solidFill>
                <a:latin typeface="Barlow"/>
                <a:cs typeface="Segoe UI"/>
              </a:rPr>
              <a:t>.</a:t>
            </a:r>
            <a:endParaRPr lang="fi-FI"/>
          </a:p>
        </p:txBody>
      </p:sp>
      <p:sp>
        <p:nvSpPr>
          <p:cNvPr id="421" name="Rectangle 421"/>
          <p:cNvSpPr/>
          <p:nvPr/>
        </p:nvSpPr>
        <p:spPr>
          <a:xfrm>
            <a:off x="848867" y="3985348"/>
            <a:ext cx="4124527" cy="169277"/>
          </a:xfrm>
          <a:prstGeom prst="rect">
            <a:avLst/>
          </a:prstGeom>
        </p:spPr>
        <p:txBody>
          <a:bodyPr wrap="none" lIns="0" tIns="0" rIns="0" bIns="0" anchor="t">
            <a:spAutoFit/>
          </a:bodyPr>
          <a:lstStyle/>
          <a:p>
            <a:r>
              <a:rPr lang="en-US" sz="1100">
                <a:solidFill>
                  <a:srgbClr val="000000"/>
                </a:solidFill>
                <a:latin typeface="Barlow"/>
              </a:rPr>
              <a:t>An</a:t>
            </a:r>
            <a:r>
              <a:rPr lang="en-US" sz="1100" b="0" i="0" spc="0" baseline="0">
                <a:solidFill>
                  <a:srgbClr val="000000"/>
                </a:solidFill>
                <a:latin typeface="Barlow"/>
              </a:rPr>
              <a:t> </a:t>
            </a:r>
            <a:r>
              <a:rPr lang="en-US" sz="1100">
                <a:solidFill>
                  <a:srgbClr val="000000"/>
                </a:solidFill>
                <a:latin typeface="Barlow"/>
              </a:rPr>
              <a:t>assessment report </a:t>
            </a:r>
            <a:r>
              <a:rPr lang="en-US" sz="1100" b="0" i="0" spc="0" baseline="0">
                <a:solidFill>
                  <a:srgbClr val="000000"/>
                </a:solidFill>
                <a:latin typeface="Barlow"/>
              </a:rPr>
              <a:t>of efficient public transportation is compiled.</a:t>
            </a:r>
          </a:p>
        </p:txBody>
      </p:sp>
      <p:sp>
        <p:nvSpPr>
          <p:cNvPr id="422" name="Rectangle 422"/>
          <p:cNvSpPr/>
          <p:nvPr/>
        </p:nvSpPr>
        <p:spPr>
          <a:xfrm>
            <a:off x="848867" y="6406267"/>
            <a:ext cx="3786293" cy="169726"/>
          </a:xfrm>
          <a:prstGeom prst="rect">
            <a:avLst/>
          </a:prstGeom>
        </p:spPr>
        <p:txBody>
          <a:bodyPr wrap="none" lIns="0" tIns="0" rIns="0" bIns="0" anchor="t">
            <a:spAutoFit/>
          </a:bodyPr>
          <a:lstStyle/>
          <a:p>
            <a:pPr marL="0"/>
            <a:r>
              <a:rPr lang="en-US" sz="1100" b="0" i="0" spc="0" baseline="0" dirty="0">
                <a:solidFill>
                  <a:srgbClr val="000000"/>
                </a:solidFill>
                <a:latin typeface="Barlow"/>
              </a:rPr>
              <a:t>Implementation of the city of Oulu</a:t>
            </a:r>
            <a:r>
              <a:rPr lang="en-US" sz="1100" b="0" i="0" spc="0" baseline="0" dirty="0">
                <a:solidFill>
                  <a:srgbClr val="000000"/>
                </a:solidFill>
                <a:latin typeface="Arial"/>
              </a:rPr>
              <a:t>'</a:t>
            </a:r>
            <a:r>
              <a:rPr lang="en-US" sz="1100" b="0" i="0" spc="0" baseline="0" dirty="0">
                <a:solidFill>
                  <a:srgbClr val="000000"/>
                </a:solidFill>
                <a:latin typeface="Barlow"/>
              </a:rPr>
              <a:t>s </a:t>
            </a:r>
            <a:r>
              <a:rPr lang="en-US" sz="1100" dirty="0">
                <a:solidFill>
                  <a:srgbClr val="000000"/>
                </a:solidFill>
                <a:latin typeface="Barlow"/>
              </a:rPr>
              <a:t>Parking</a:t>
            </a:r>
            <a:r>
              <a:rPr lang="en-US" sz="1100" b="0" i="0" spc="0" baseline="0" dirty="0">
                <a:solidFill>
                  <a:srgbClr val="000000"/>
                </a:solidFill>
                <a:latin typeface="Barlow"/>
              </a:rPr>
              <a:t> </a:t>
            </a:r>
            <a:r>
              <a:rPr lang="en-US" sz="1100" dirty="0" err="1">
                <a:solidFill>
                  <a:srgbClr val="000000"/>
                </a:solidFill>
                <a:latin typeface="Barlow"/>
              </a:rPr>
              <a:t>Programme</a:t>
            </a:r>
            <a:r>
              <a:rPr lang="en-US" sz="1100" b="0" i="0" spc="0" baseline="0" dirty="0">
                <a:solidFill>
                  <a:srgbClr val="000000"/>
                </a:solidFill>
                <a:latin typeface="Barlow"/>
              </a:rPr>
              <a:t> 2040.</a:t>
            </a:r>
          </a:p>
        </p:txBody>
      </p:sp>
      <p:sp>
        <p:nvSpPr>
          <p:cNvPr id="423" name="Rectangle 423"/>
          <p:cNvSpPr/>
          <p:nvPr/>
        </p:nvSpPr>
        <p:spPr>
          <a:xfrm>
            <a:off x="850985" y="267777"/>
            <a:ext cx="7143313" cy="374976"/>
          </a:xfrm>
          <a:prstGeom prst="rect">
            <a:avLst/>
          </a:prstGeom>
        </p:spPr>
        <p:txBody>
          <a:bodyPr wrap="square" lIns="0" tIns="0" rIns="0" bIns="0" anchor="t">
            <a:spAutoFit/>
          </a:bodyPr>
          <a:lstStyle/>
          <a:p>
            <a:pPr marL="0"/>
            <a:r>
              <a:rPr lang="en-US" sz="2400" b="1" i="0" spc="0" baseline="0" dirty="0">
                <a:solidFill>
                  <a:srgbClr val="000000"/>
                </a:solidFill>
                <a:latin typeface="Calibri-Bold"/>
              </a:rPr>
              <a:t>Environmentally </a:t>
            </a:r>
            <a:r>
              <a:rPr lang="en-US" sz="2400" b="1" i="0" spc="0" baseline="0">
                <a:solidFill>
                  <a:srgbClr val="000000"/>
                </a:solidFill>
                <a:latin typeface="Calibri"/>
              </a:rPr>
              <a:t>F</a:t>
            </a:r>
            <a:r>
              <a:rPr lang="en-US" sz="2400" b="1" i="0" spc="0" baseline="0">
                <a:solidFill>
                  <a:srgbClr val="000000"/>
                </a:solidFill>
                <a:latin typeface="Calibri-Bold"/>
              </a:rPr>
              <a:t>riendly </a:t>
            </a:r>
            <a:r>
              <a:rPr lang="en-US" sz="2400" b="1">
                <a:solidFill>
                  <a:srgbClr val="000000"/>
                </a:solidFill>
                <a:latin typeface="Calibri-Bold"/>
              </a:rPr>
              <a:t>Mobility</a:t>
            </a:r>
            <a:endParaRPr lang="en-US" sz="2400" b="1" i="0" spc="0" baseline="0" dirty="0">
              <a:solidFill>
                <a:srgbClr val="000000"/>
              </a:solidFill>
              <a:latin typeface="Calibri-Bold"/>
            </a:endParaRPr>
          </a:p>
        </p:txBody>
      </p:sp>
      <p:sp>
        <p:nvSpPr>
          <p:cNvPr id="424" name="Rectangle 424"/>
          <p:cNvSpPr/>
          <p:nvPr/>
        </p:nvSpPr>
        <p:spPr>
          <a:xfrm>
            <a:off x="5785739" y="811774"/>
            <a:ext cx="6110647" cy="744435"/>
          </a:xfrm>
          <a:prstGeom prst="rect">
            <a:avLst/>
          </a:prstGeom>
        </p:spPr>
        <p:txBody>
          <a:bodyPr wrap="none" lIns="0" tIns="0" rIns="0" bIns="0" anchor="t">
            <a:spAutoFit/>
          </a:bodyPr>
          <a:lstStyle/>
          <a:p>
            <a:r>
              <a:rPr lang="en-US" sz="1200" b="1" i="0" spc="0" baseline="0" dirty="0">
                <a:solidFill>
                  <a:srgbClr val="FFFFFF"/>
                </a:solidFill>
                <a:latin typeface="Barlow"/>
              </a:rPr>
              <a:t>Oulu is an environmentally friendly city where sustainable </a:t>
            </a:r>
            <a:r>
              <a:rPr lang="en-US" sz="1200" b="1" dirty="0">
                <a:solidFill>
                  <a:srgbClr val="FFFFFF"/>
                </a:solidFill>
                <a:latin typeface="Barlow"/>
              </a:rPr>
              <a:t>mobility is </a:t>
            </a:r>
            <a:endParaRPr lang="en-US" sz="1200" b="1" i="0" spc="0" baseline="0" dirty="0">
              <a:solidFill>
                <a:srgbClr val="FFFFFF"/>
              </a:solidFill>
              <a:latin typeface="Barlow"/>
            </a:endParaRPr>
          </a:p>
          <a:p>
            <a:pPr>
              <a:lnSpc>
                <a:spcPts val="1502"/>
              </a:lnSpc>
            </a:pPr>
            <a:r>
              <a:rPr lang="en-US" sz="1200" b="1" i="0" spc="0" baseline="0" dirty="0">
                <a:solidFill>
                  <a:srgbClr val="FFFFFF"/>
                </a:solidFill>
                <a:latin typeface="Barlow"/>
              </a:rPr>
              <a:t>attractive and accessible. </a:t>
            </a:r>
            <a:r>
              <a:rPr lang="en-US" sz="1200" b="1" dirty="0">
                <a:solidFill>
                  <a:srgbClr val="FFFFFF"/>
                </a:solidFill>
                <a:latin typeface="Barlow"/>
                <a:cs typeface="Segoe UI"/>
              </a:rPr>
              <a:t>Diversified service </a:t>
            </a:r>
            <a:r>
              <a:rPr lang="en-US" sz="1200" b="1" i="0" spc="0" baseline="0" dirty="0">
                <a:solidFill>
                  <a:srgbClr val="FFFFFF"/>
                </a:solidFill>
                <a:latin typeface="Barlow"/>
                <a:cs typeface="Segoe UI"/>
              </a:rPr>
              <a:t>supply </a:t>
            </a:r>
            <a:r>
              <a:rPr lang="en-US" sz="1200" b="1" dirty="0">
                <a:solidFill>
                  <a:srgbClr val="FFFFFF"/>
                </a:solidFill>
                <a:latin typeface="Barlow"/>
                <a:cs typeface="Segoe UI"/>
              </a:rPr>
              <a:t>in close distance </a:t>
            </a:r>
          </a:p>
          <a:p>
            <a:pPr>
              <a:lnSpc>
                <a:spcPts val="1502"/>
              </a:lnSpc>
            </a:pPr>
            <a:r>
              <a:rPr lang="en-US" sz="1200" b="1" dirty="0">
                <a:solidFill>
                  <a:srgbClr val="FFFFFF"/>
                </a:solidFill>
                <a:latin typeface="Barlow"/>
                <a:cs typeface="Segoe UI"/>
              </a:rPr>
              <a:t>within easy to reach </a:t>
            </a:r>
            <a:r>
              <a:rPr lang="en-US" sz="1200" b="1" i="0" spc="0" baseline="0" dirty="0">
                <a:solidFill>
                  <a:srgbClr val="FFFFFF"/>
                </a:solidFill>
                <a:latin typeface="Barlow"/>
                <a:cs typeface="Segoe UI"/>
              </a:rPr>
              <a:t>and sustainable</a:t>
            </a:r>
            <a:r>
              <a:rPr lang="en-US" sz="1200" b="1" dirty="0">
                <a:solidFill>
                  <a:srgbClr val="FFFFFF"/>
                </a:solidFill>
                <a:latin typeface="Barlow"/>
                <a:cs typeface="Segoe UI"/>
              </a:rPr>
              <a:t>, well-connected travel chains enable smooth</a:t>
            </a:r>
            <a:r>
              <a:rPr lang="en-US" sz="1200" b="1" i="0" spc="0" baseline="0" dirty="0">
                <a:solidFill>
                  <a:srgbClr val="FFFFFF"/>
                </a:solidFill>
                <a:latin typeface="Barlow"/>
                <a:cs typeface="Segoe UI"/>
              </a:rPr>
              <a:t> </a:t>
            </a:r>
            <a:r>
              <a:rPr lang="en-US" sz="1200" b="1" dirty="0">
                <a:solidFill>
                  <a:srgbClr val="FFFFFF"/>
                </a:solidFill>
                <a:latin typeface="Barlow"/>
                <a:cs typeface="Segoe UI"/>
              </a:rPr>
              <a:t>mobility</a:t>
            </a:r>
          </a:p>
          <a:p>
            <a:pPr>
              <a:lnSpc>
                <a:spcPts val="1502"/>
              </a:lnSpc>
            </a:pPr>
            <a:r>
              <a:rPr lang="en-US" sz="1200" b="1" i="0" spc="0" baseline="0" dirty="0">
                <a:solidFill>
                  <a:srgbClr val="FFFFFF"/>
                </a:solidFill>
                <a:latin typeface="Barlow"/>
                <a:cs typeface="Segoe UI"/>
              </a:rPr>
              <a:t>from door</a:t>
            </a:r>
            <a:r>
              <a:rPr lang="en-US" sz="1200" b="1" dirty="0">
                <a:solidFill>
                  <a:srgbClr val="FFFFFF"/>
                </a:solidFill>
                <a:latin typeface="Barlow"/>
                <a:cs typeface="Segoe UI"/>
              </a:rPr>
              <a:t> </a:t>
            </a:r>
            <a:r>
              <a:rPr lang="en-US" sz="1200" b="1" i="0" spc="0" baseline="0" dirty="0">
                <a:solidFill>
                  <a:srgbClr val="FFFFFF"/>
                </a:solidFill>
                <a:latin typeface="Barlow"/>
                <a:cs typeface="Segoe UI"/>
              </a:rPr>
              <a:t>to door </a:t>
            </a:r>
            <a:r>
              <a:rPr lang="en-US" sz="1200" b="1" dirty="0">
                <a:solidFill>
                  <a:srgbClr val="FFFFFF"/>
                </a:solidFill>
                <a:latin typeface="Barlow"/>
                <a:cs typeface="Segoe UI"/>
              </a:rPr>
              <a:t>- year round.</a:t>
            </a:r>
            <a:endParaRPr lang="en-US" dirty="0">
              <a:latin typeface="Barlow"/>
            </a:endParaRPr>
          </a:p>
        </p:txBody>
      </p:sp>
      <p:sp>
        <p:nvSpPr>
          <p:cNvPr id="425" name="Rectangle 425"/>
          <p:cNvSpPr/>
          <p:nvPr/>
        </p:nvSpPr>
        <p:spPr>
          <a:xfrm>
            <a:off x="5785739" y="1746889"/>
            <a:ext cx="5457748" cy="415209"/>
          </a:xfrm>
          <a:prstGeom prst="rect">
            <a:avLst/>
          </a:prstGeom>
        </p:spPr>
        <p:txBody>
          <a:bodyPr wrap="none" lIns="0" tIns="0" rIns="0" bIns="0">
            <a:spAutoFit/>
          </a:bodyPr>
          <a:lstStyle/>
          <a:p>
            <a:pPr marL="0"/>
            <a:r>
              <a:rPr lang="en-US" sz="1200" b="1" i="0" spc="0" baseline="0">
                <a:solidFill>
                  <a:srgbClr val="FFFFFF"/>
                </a:solidFill>
                <a:latin typeface="Barlow,Bold"/>
              </a:rPr>
              <a:t>The transportation system is developed to redu</a:t>
            </a:r>
            <a:r>
              <a:rPr lang="en-US" sz="1200" b="1" i="0" spc="0" baseline="0">
                <a:solidFill>
                  <a:srgbClr val="FFFFFF"/>
                </a:solidFill>
                <a:latin typeface="Arial"/>
              </a:rPr>
              <a:t>c</a:t>
            </a:r>
            <a:r>
              <a:rPr lang="en-US" sz="1200" b="1" i="0" spc="0" baseline="0">
                <a:solidFill>
                  <a:srgbClr val="FFFFFF"/>
                </a:solidFill>
                <a:latin typeface="Barlow,Bold"/>
              </a:rPr>
              <a:t>e the negative effe</a:t>
            </a:r>
            <a:r>
              <a:rPr lang="en-US" sz="1200" b="1" i="0" spc="0" baseline="0">
                <a:solidFill>
                  <a:srgbClr val="FFFFFF"/>
                </a:solidFill>
                <a:latin typeface="Arial"/>
              </a:rPr>
              <a:t>c</a:t>
            </a:r>
            <a:r>
              <a:rPr lang="en-US" sz="1200" b="1" i="0" spc="0" baseline="0">
                <a:solidFill>
                  <a:srgbClr val="FFFFFF"/>
                </a:solidFill>
                <a:latin typeface="Barlow,Bold"/>
              </a:rPr>
              <a:t>ts of traffi</a:t>
            </a:r>
            <a:r>
              <a:rPr lang="en-US" sz="1200" b="1" i="0" spc="0" baseline="0">
                <a:solidFill>
                  <a:srgbClr val="FFFFFF"/>
                </a:solidFill>
                <a:latin typeface="Arial"/>
              </a:rPr>
              <a:t>c</a:t>
            </a:r>
            <a:r>
              <a:rPr lang="en-US" sz="1200" b="1" i="0" spc="0" baseline="0">
                <a:solidFill>
                  <a:srgbClr val="FFFFFF"/>
                </a:solidFill>
                <a:latin typeface="Barlow,Bold"/>
              </a:rPr>
              <a:t> </a:t>
            </a:r>
          </a:p>
          <a:p>
            <a:pPr marL="0">
              <a:lnSpc>
                <a:spcPts val="1660"/>
              </a:lnSpc>
            </a:pPr>
            <a:r>
              <a:rPr lang="en-US" sz="1200" b="1" i="0" spc="0" baseline="0">
                <a:solidFill>
                  <a:srgbClr val="FFFFFF"/>
                </a:solidFill>
                <a:latin typeface="Barlow,Bold"/>
              </a:rPr>
              <a:t>and to en</a:t>
            </a:r>
            <a:r>
              <a:rPr lang="en-US" sz="1200" b="1" i="0" spc="0" baseline="0">
                <a:solidFill>
                  <a:srgbClr val="FFFFFF"/>
                </a:solidFill>
                <a:latin typeface="Arial"/>
              </a:rPr>
              <a:t>c</a:t>
            </a:r>
            <a:r>
              <a:rPr lang="en-US" sz="1200" b="1" i="0" spc="0" baseline="0">
                <a:solidFill>
                  <a:srgbClr val="FFFFFF"/>
                </a:solidFill>
                <a:latin typeface="Barlow,Bold"/>
              </a:rPr>
              <a:t>ourage the use of publi</a:t>
            </a:r>
            <a:r>
              <a:rPr lang="en-US" sz="1200" b="1" i="0" spc="0" baseline="0">
                <a:solidFill>
                  <a:srgbClr val="FFFFFF"/>
                </a:solidFill>
                <a:latin typeface="Arial"/>
              </a:rPr>
              <a:t>c</a:t>
            </a:r>
            <a:r>
              <a:rPr lang="en-US" sz="1200" b="1" i="0" spc="0" baseline="0">
                <a:solidFill>
                  <a:srgbClr val="FFFFFF"/>
                </a:solidFill>
                <a:latin typeface="Barlow,Bold"/>
              </a:rPr>
              <a:t> transportation.</a:t>
            </a:r>
          </a:p>
        </p:txBody>
      </p:sp>
      <p:sp>
        <p:nvSpPr>
          <p:cNvPr id="426" name="Rectangle 426"/>
          <p:cNvSpPr/>
          <p:nvPr/>
        </p:nvSpPr>
        <p:spPr>
          <a:xfrm>
            <a:off x="4730750" y="862442"/>
            <a:ext cx="528751" cy="306415"/>
          </a:xfrm>
          <a:prstGeom prst="rect">
            <a:avLst/>
          </a:prstGeom>
        </p:spPr>
        <p:txBody>
          <a:bodyPr wrap="none" lIns="0" tIns="0" rIns="0" bIns="0">
            <a:spAutoFit/>
          </a:bodyPr>
          <a:lstStyle/>
          <a:p>
            <a:pPr marL="0"/>
            <a:r>
              <a:rPr lang="en-US" sz="1800" b="1" i="0" spc="0" baseline="0">
                <a:solidFill>
                  <a:srgbClr val="FFFFFF"/>
                </a:solidFill>
                <a:latin typeface="Arial"/>
              </a:rPr>
              <a:t>A</a:t>
            </a:r>
            <a:r>
              <a:rPr lang="en-US" sz="1800" b="1" i="0" spc="0" baseline="0">
                <a:solidFill>
                  <a:srgbClr val="FFFFFF"/>
                </a:solidFill>
                <a:latin typeface="Barlow,Bold"/>
              </a:rPr>
              <a:t>ims</a:t>
            </a:r>
          </a:p>
        </p:txBody>
      </p:sp>
      <p:sp>
        <p:nvSpPr>
          <p:cNvPr id="427" name="Rectangle 427"/>
          <p:cNvSpPr/>
          <p:nvPr/>
        </p:nvSpPr>
        <p:spPr>
          <a:xfrm>
            <a:off x="848867" y="2646223"/>
            <a:ext cx="6541534" cy="184666"/>
          </a:xfrm>
          <a:prstGeom prst="rect">
            <a:avLst/>
          </a:prstGeom>
        </p:spPr>
        <p:txBody>
          <a:bodyPr wrap="none" lIns="0" tIns="0" rIns="0" bIns="0" anchor="t">
            <a:spAutoFit/>
          </a:bodyPr>
          <a:lstStyle/>
          <a:p>
            <a:pPr>
              <a:tabLst>
                <a:tab pos="5706435" algn="l"/>
              </a:tabLst>
            </a:pPr>
            <a:r>
              <a:rPr lang="en-US" sz="1200" b="1" dirty="0">
                <a:solidFill>
                  <a:srgbClr val="000000"/>
                </a:solidFill>
                <a:latin typeface="Calibri"/>
                <a:cs typeface="Calibri"/>
              </a:rPr>
              <a:t>Actions</a:t>
            </a:r>
            <a:r>
              <a:rPr lang="en-US" sz="1200" b="1" dirty="0">
                <a:solidFill>
                  <a:srgbClr val="000000"/>
                </a:solidFill>
                <a:latin typeface="Calibri-Bold"/>
              </a:rPr>
              <a:t>	   </a:t>
            </a:r>
            <a:r>
              <a:rPr lang="en-US" sz="1200" b="1" i="0" spc="0" baseline="0" dirty="0">
                <a:solidFill>
                  <a:srgbClr val="000000"/>
                </a:solidFill>
                <a:latin typeface="Calibri-Bold"/>
              </a:rPr>
              <a:t> Indi</a:t>
            </a:r>
            <a:r>
              <a:rPr lang="en-US" sz="1200" b="1" i="0" spc="0" baseline="0" dirty="0">
                <a:solidFill>
                  <a:srgbClr val="000000"/>
                </a:solidFill>
                <a:latin typeface="Calibri"/>
              </a:rPr>
              <a:t>c</a:t>
            </a:r>
            <a:r>
              <a:rPr lang="en-US" sz="1200" b="1" i="0" spc="0" baseline="0" dirty="0">
                <a:solidFill>
                  <a:srgbClr val="000000"/>
                </a:solidFill>
                <a:latin typeface="Calibri-Bold"/>
              </a:rPr>
              <a:t>ators</a:t>
            </a:r>
          </a:p>
        </p:txBody>
      </p:sp>
      <p:sp>
        <p:nvSpPr>
          <p:cNvPr id="428" name="Rectangle 428"/>
          <p:cNvSpPr/>
          <p:nvPr/>
        </p:nvSpPr>
        <p:spPr>
          <a:xfrm>
            <a:off x="848867" y="115696"/>
            <a:ext cx="2162451" cy="146194"/>
          </a:xfrm>
          <a:prstGeom prst="rect">
            <a:avLst/>
          </a:prstGeom>
        </p:spPr>
        <p:txBody>
          <a:bodyPr wrap="none" lIns="0" tIns="0" rIns="0" bIns="0" anchor="t">
            <a:spAutoFit/>
          </a:bodyPr>
          <a:lstStyle/>
          <a:p>
            <a:r>
              <a:rPr lang="en-US" sz="950" dirty="0">
                <a:solidFill>
                  <a:srgbClr val="FAAF3C"/>
                </a:solidFill>
                <a:latin typeface="Calibri"/>
              </a:rPr>
              <a:t>Focus Area 1</a:t>
            </a:r>
            <a:r>
              <a:rPr lang="en-US" sz="950" b="0" i="0" spc="0" baseline="0" dirty="0">
                <a:solidFill>
                  <a:srgbClr val="FAAF3C"/>
                </a:solidFill>
                <a:latin typeface="Calibri"/>
              </a:rPr>
              <a:t>: Our City Develops Sustainably</a:t>
            </a:r>
          </a:p>
        </p:txBody>
      </p:sp>
      <p:sp>
        <p:nvSpPr>
          <p:cNvPr id="429" name="Rectangle 429"/>
          <p:cNvSpPr/>
          <p:nvPr/>
        </p:nvSpPr>
        <p:spPr>
          <a:xfrm>
            <a:off x="6691629" y="5707107"/>
            <a:ext cx="4905189" cy="336439"/>
          </a:xfrm>
          <a:prstGeom prst="rect">
            <a:avLst/>
          </a:prstGeom>
        </p:spPr>
        <p:txBody>
          <a:bodyPr wrap="none" lIns="0" tIns="0" rIns="0" bIns="0" anchor="t">
            <a:spAutoFit/>
          </a:bodyPr>
          <a:lstStyle/>
          <a:p>
            <a:r>
              <a:rPr lang="en-US" sz="1100" b="0" i="0" spc="0" baseline="0" dirty="0">
                <a:solidFill>
                  <a:srgbClr val="000000"/>
                </a:solidFill>
                <a:latin typeface="Barlow"/>
              </a:rPr>
              <a:t>Implementation of Oulu</a:t>
            </a:r>
            <a:r>
              <a:rPr lang="en-US" sz="1100" b="0" i="0" spc="0" baseline="0" dirty="0">
                <a:solidFill>
                  <a:srgbClr val="000000"/>
                </a:solidFill>
                <a:latin typeface="Arial"/>
              </a:rPr>
              <a:t>'</a:t>
            </a:r>
            <a:r>
              <a:rPr lang="en-US" sz="1100" b="0" i="0" spc="0" baseline="0" dirty="0">
                <a:solidFill>
                  <a:srgbClr val="000000"/>
                </a:solidFill>
                <a:latin typeface="Barlow"/>
              </a:rPr>
              <a:t>s </a:t>
            </a:r>
            <a:r>
              <a:rPr lang="en-US" sz="1100" dirty="0">
                <a:solidFill>
                  <a:srgbClr val="000000"/>
                </a:solidFill>
                <a:latin typeface="Barlow"/>
              </a:rPr>
              <a:t>Sustainable</a:t>
            </a:r>
            <a:r>
              <a:rPr lang="en-US" sz="1100" b="0" i="0" spc="0" baseline="0" dirty="0">
                <a:solidFill>
                  <a:srgbClr val="000000"/>
                </a:solidFill>
                <a:latin typeface="Barlow"/>
              </a:rPr>
              <a:t> </a:t>
            </a:r>
            <a:r>
              <a:rPr lang="en-US" sz="1100" dirty="0">
                <a:solidFill>
                  <a:srgbClr val="000000"/>
                </a:solidFill>
                <a:latin typeface="Barlow"/>
              </a:rPr>
              <a:t>Urban</a:t>
            </a:r>
            <a:r>
              <a:rPr lang="en-US" sz="1100" b="0" i="0" spc="0" baseline="0" dirty="0">
                <a:solidFill>
                  <a:srgbClr val="000000"/>
                </a:solidFill>
                <a:latin typeface="Barlow"/>
              </a:rPr>
              <a:t> </a:t>
            </a:r>
            <a:r>
              <a:rPr lang="en-US" sz="1100" dirty="0">
                <a:solidFill>
                  <a:srgbClr val="000000"/>
                </a:solidFill>
                <a:latin typeface="Barlow"/>
              </a:rPr>
              <a:t>Mobility</a:t>
            </a:r>
            <a:r>
              <a:rPr lang="en-US" sz="1100" b="0" i="0" spc="0" baseline="0" dirty="0">
                <a:solidFill>
                  <a:srgbClr val="000000"/>
                </a:solidFill>
                <a:latin typeface="Barlow"/>
              </a:rPr>
              <a:t> </a:t>
            </a:r>
            <a:r>
              <a:rPr lang="en-US" sz="1100" dirty="0">
                <a:solidFill>
                  <a:srgbClr val="000000"/>
                </a:solidFill>
                <a:latin typeface="Barlow"/>
              </a:rPr>
              <a:t>Plan</a:t>
            </a:r>
            <a:r>
              <a:rPr lang="en-US" sz="1100" b="0" i="0" spc="0" baseline="0" dirty="0">
                <a:solidFill>
                  <a:srgbClr val="000000"/>
                </a:solidFill>
                <a:latin typeface="Barlow"/>
              </a:rPr>
              <a:t>. </a:t>
            </a:r>
            <a:r>
              <a:rPr lang="en-US" sz="1100" b="0" i="0" spc="0" baseline="0" dirty="0">
                <a:solidFill>
                  <a:srgbClr val="000000"/>
                </a:solidFill>
                <a:latin typeface="Arial"/>
              </a:rPr>
              <a:t>Q</a:t>
            </a:r>
            <a:r>
              <a:rPr lang="en-US" sz="1100" b="0" i="0" spc="0" baseline="0" dirty="0">
                <a:solidFill>
                  <a:srgbClr val="000000"/>
                </a:solidFill>
                <a:latin typeface="Barlow"/>
              </a:rPr>
              <a:t>ualitative evaluation.</a:t>
            </a:r>
            <a:endParaRPr lang="fi-FI" sz="1100" dirty="0"/>
          </a:p>
          <a:p>
            <a:pPr marL="0">
              <a:lnSpc>
                <a:spcPts val="1306"/>
              </a:lnSpc>
            </a:pPr>
            <a:r>
              <a:rPr lang="en-US" sz="1100" b="0" i="0" spc="0" baseline="0" dirty="0">
                <a:solidFill>
                  <a:srgbClr val="000000"/>
                </a:solidFill>
                <a:latin typeface="Barlow"/>
              </a:rPr>
              <a:t>Amounts of motor traffic, cycle, and pedestrian traffic in different points</a:t>
            </a:r>
          </a:p>
        </p:txBody>
      </p:sp>
      <p:sp>
        <p:nvSpPr>
          <p:cNvPr id="430" name="Rectangle 430"/>
          <p:cNvSpPr/>
          <p:nvPr/>
        </p:nvSpPr>
        <p:spPr>
          <a:xfrm>
            <a:off x="6691629" y="6042387"/>
            <a:ext cx="5150961" cy="360714"/>
          </a:xfrm>
          <a:prstGeom prst="rect">
            <a:avLst/>
          </a:prstGeom>
        </p:spPr>
        <p:txBody>
          <a:bodyPr wrap="none" lIns="0" tIns="0" rIns="0" bIns="0">
            <a:spAutoFit/>
          </a:bodyPr>
          <a:lstStyle/>
          <a:p>
            <a:pPr marL="0"/>
            <a:r>
              <a:rPr lang="en-US" sz="1103" b="0" i="0" spc="0" baseline="0">
                <a:solidFill>
                  <a:srgbClr val="000000"/>
                </a:solidFill>
                <a:latin typeface="Barlow"/>
              </a:rPr>
              <a:t>Mode of travel distribution according to national passenger traffic study in Oulu</a:t>
            </a:r>
            <a:r>
              <a:rPr lang="en-US" sz="1103" b="0" i="0" spc="0" baseline="0">
                <a:solidFill>
                  <a:srgbClr val="000000"/>
                </a:solidFill>
                <a:latin typeface="Arial"/>
              </a:rPr>
              <a:t>'</a:t>
            </a:r>
            <a:r>
              <a:rPr lang="en-US" sz="1103" b="0" i="0" spc="0" baseline="0">
                <a:solidFill>
                  <a:srgbClr val="000000"/>
                </a:solidFill>
                <a:latin typeface="Barlow"/>
              </a:rPr>
              <a:t>s city </a:t>
            </a:r>
          </a:p>
          <a:p>
            <a:pPr marL="0">
              <a:lnSpc>
                <a:spcPts val="1349"/>
              </a:lnSpc>
            </a:pPr>
            <a:r>
              <a:rPr lang="en-US" sz="1103" b="0" i="0" spc="0" baseline="0">
                <a:solidFill>
                  <a:srgbClr val="000000"/>
                </a:solidFill>
                <a:latin typeface="Barlow"/>
              </a:rPr>
              <a:t>centre and regionally (%)</a:t>
            </a:r>
          </a:p>
        </p:txBody>
      </p:sp>
      <p:sp>
        <p:nvSpPr>
          <p:cNvPr id="431" name="Rectangle 431"/>
          <p:cNvSpPr/>
          <p:nvPr/>
        </p:nvSpPr>
        <p:spPr>
          <a:xfrm>
            <a:off x="845184" y="5406151"/>
            <a:ext cx="4185441" cy="341760"/>
          </a:xfrm>
          <a:prstGeom prst="rect">
            <a:avLst/>
          </a:prstGeom>
        </p:spPr>
        <p:txBody>
          <a:bodyPr wrap="none" lIns="0" tIns="0" rIns="0" bIns="0" anchor="t">
            <a:spAutoFit/>
          </a:bodyPr>
          <a:lstStyle/>
          <a:p>
            <a:r>
              <a:rPr lang="en-US" sz="1100" dirty="0">
                <a:solidFill>
                  <a:srgbClr val="000000"/>
                </a:solidFill>
                <a:latin typeface="Barlow"/>
              </a:rPr>
              <a:t>Improving </a:t>
            </a:r>
            <a:r>
              <a:rPr lang="en-US" sz="1100" b="0" i="0" spc="0" baseline="0" dirty="0">
                <a:solidFill>
                  <a:srgbClr val="000000"/>
                </a:solidFill>
                <a:latin typeface="Barlow"/>
              </a:rPr>
              <a:t>the</a:t>
            </a:r>
            <a:r>
              <a:rPr lang="en-US" sz="1100" dirty="0">
                <a:solidFill>
                  <a:srgbClr val="000000"/>
                </a:solidFill>
                <a:latin typeface="Barlow"/>
              </a:rPr>
              <a:t> quality level of maintenance</a:t>
            </a:r>
            <a:r>
              <a:rPr lang="en-US" sz="1100" b="0" i="0" spc="0" baseline="0" dirty="0">
                <a:solidFill>
                  <a:srgbClr val="000000"/>
                </a:solidFill>
                <a:latin typeface="Barlow"/>
              </a:rPr>
              <a:t> and upkeep of pedestrian</a:t>
            </a:r>
            <a:r>
              <a:rPr lang="en-US" sz="1100" dirty="0">
                <a:solidFill>
                  <a:srgbClr val="000000"/>
                </a:solidFill>
                <a:latin typeface="Barlow"/>
              </a:rPr>
              <a:t> </a:t>
            </a:r>
            <a:endParaRPr lang="en-US" sz="1100" b="0" i="0" spc="0" baseline="0" dirty="0">
              <a:solidFill>
                <a:srgbClr val="000000"/>
              </a:solidFill>
              <a:latin typeface="Barlow"/>
            </a:endParaRPr>
          </a:p>
          <a:p>
            <a:pPr marL="0">
              <a:lnSpc>
                <a:spcPts val="1540"/>
              </a:lnSpc>
            </a:pPr>
            <a:r>
              <a:rPr lang="en-US" sz="1100" b="0" i="0" spc="0" baseline="0" dirty="0">
                <a:solidFill>
                  <a:srgbClr val="000000"/>
                </a:solidFill>
                <a:latin typeface="Barlow"/>
              </a:rPr>
              <a:t>and cycling infrastructure.</a:t>
            </a:r>
          </a:p>
        </p:txBody>
      </p:sp>
      <p:sp>
        <p:nvSpPr>
          <p:cNvPr id="432" name="Rectangle 432"/>
          <p:cNvSpPr/>
          <p:nvPr/>
        </p:nvSpPr>
        <p:spPr>
          <a:xfrm>
            <a:off x="884326" y="5992578"/>
            <a:ext cx="3310202" cy="169277"/>
          </a:xfrm>
          <a:prstGeom prst="rect">
            <a:avLst/>
          </a:prstGeom>
        </p:spPr>
        <p:txBody>
          <a:bodyPr wrap="none" lIns="0" tIns="0" rIns="0" bIns="0" anchor="t">
            <a:spAutoFit/>
          </a:bodyPr>
          <a:lstStyle/>
          <a:p>
            <a:pPr marL="0"/>
            <a:r>
              <a:rPr lang="en-US" sz="1100" b="0" i="0" spc="0" baseline="0">
                <a:solidFill>
                  <a:srgbClr val="000000"/>
                </a:solidFill>
                <a:latin typeface="Barlow"/>
              </a:rPr>
              <a:t>Implementation of the </a:t>
            </a:r>
            <a:r>
              <a:rPr lang="en-US" sz="1100">
                <a:solidFill>
                  <a:srgbClr val="000000"/>
                </a:solidFill>
                <a:latin typeface="Barlow"/>
              </a:rPr>
              <a:t>Sustainable</a:t>
            </a:r>
            <a:r>
              <a:rPr lang="en-US" sz="1100" b="0" i="0" spc="0" baseline="0">
                <a:solidFill>
                  <a:srgbClr val="000000"/>
                </a:solidFill>
                <a:latin typeface="Barlow"/>
              </a:rPr>
              <a:t> </a:t>
            </a:r>
            <a:r>
              <a:rPr lang="en-US" sz="1100">
                <a:solidFill>
                  <a:srgbClr val="000000"/>
                </a:solidFill>
                <a:latin typeface="Barlow"/>
              </a:rPr>
              <a:t>Urban</a:t>
            </a:r>
            <a:r>
              <a:rPr lang="en-US" sz="1100" b="0" i="0" spc="0" baseline="0">
                <a:solidFill>
                  <a:srgbClr val="000000"/>
                </a:solidFill>
                <a:latin typeface="Barlow"/>
              </a:rPr>
              <a:t> </a:t>
            </a:r>
            <a:r>
              <a:rPr lang="en-US" sz="1100">
                <a:solidFill>
                  <a:srgbClr val="000000"/>
                </a:solidFill>
                <a:latin typeface="Barlow"/>
              </a:rPr>
              <a:t>Mobility</a:t>
            </a:r>
            <a:r>
              <a:rPr lang="en-US" sz="1100" b="0" i="0" spc="0" baseline="0">
                <a:solidFill>
                  <a:srgbClr val="000000"/>
                </a:solidFill>
                <a:latin typeface="Barlow"/>
              </a:rPr>
              <a:t> </a:t>
            </a:r>
            <a:r>
              <a:rPr lang="en-US" sz="1100">
                <a:solidFill>
                  <a:srgbClr val="000000"/>
                </a:solidFill>
                <a:latin typeface="Barlow"/>
              </a:rPr>
              <a:t>Plan</a:t>
            </a:r>
            <a:r>
              <a:rPr lang="en-US" sz="1100" b="0" i="0" spc="0" baseline="0">
                <a:solidFill>
                  <a:srgbClr val="000000"/>
                </a:solidFill>
                <a:latin typeface="Barlow"/>
              </a:rPr>
              <a:t>.</a:t>
            </a:r>
          </a:p>
        </p:txBody>
      </p:sp>
      <p:sp>
        <p:nvSpPr>
          <p:cNvPr id="433" name="Rectangle 433"/>
          <p:cNvSpPr/>
          <p:nvPr/>
        </p:nvSpPr>
        <p:spPr>
          <a:xfrm>
            <a:off x="6694399" y="4861455"/>
            <a:ext cx="4457952" cy="335989"/>
          </a:xfrm>
          <a:prstGeom prst="rect">
            <a:avLst/>
          </a:prstGeom>
        </p:spPr>
        <p:txBody>
          <a:bodyPr wrap="none" lIns="0" tIns="0" rIns="0" bIns="0" anchor="t">
            <a:spAutoFit/>
          </a:bodyPr>
          <a:lstStyle/>
          <a:p>
            <a:r>
              <a:rPr lang="en-US" sz="1100" b="0" i="0" spc="0" baseline="0" dirty="0">
                <a:solidFill>
                  <a:srgbClr val="000000"/>
                </a:solidFill>
                <a:latin typeface="Barlow"/>
              </a:rPr>
              <a:t>Access to the Oulu city </a:t>
            </a:r>
            <a:r>
              <a:rPr lang="en-US" sz="1100" b="0" i="0" spc="0" baseline="0" dirty="0" err="1">
                <a:solidFill>
                  <a:srgbClr val="000000"/>
                </a:solidFill>
                <a:latin typeface="Barlow"/>
              </a:rPr>
              <a:t>centre</a:t>
            </a:r>
            <a:r>
              <a:rPr lang="en-US" sz="1100" b="0" i="0" spc="0" baseline="0" dirty="0">
                <a:solidFill>
                  <a:srgbClr val="000000"/>
                </a:solidFill>
                <a:latin typeface="Barlow"/>
              </a:rPr>
              <a:t> in 15 to 30 minutes with different modes of</a:t>
            </a:r>
            <a:r>
              <a:rPr lang="en-US" sz="1100" dirty="0">
                <a:solidFill>
                  <a:srgbClr val="000000"/>
                </a:solidFill>
                <a:latin typeface="Barlow"/>
              </a:rPr>
              <a:t> </a:t>
            </a:r>
            <a:endParaRPr lang="en-US" sz="1100" b="0" i="0" spc="0" baseline="0">
              <a:solidFill>
                <a:srgbClr val="000000"/>
              </a:solidFill>
              <a:latin typeface="Barlow"/>
            </a:endParaRPr>
          </a:p>
          <a:p>
            <a:pPr>
              <a:lnSpc>
                <a:spcPts val="1319"/>
              </a:lnSpc>
            </a:pPr>
            <a:r>
              <a:rPr lang="en-US" sz="1100" b="0" i="0" spc="0" baseline="0" dirty="0">
                <a:solidFill>
                  <a:srgbClr val="000000"/>
                </a:solidFill>
                <a:latin typeface="Barlow"/>
              </a:rPr>
              <a:t>transportation on weekdays, </a:t>
            </a:r>
            <a:r>
              <a:rPr lang="en-US" sz="1100" dirty="0">
                <a:solidFill>
                  <a:srgbClr val="000000"/>
                </a:solidFill>
                <a:latin typeface="Barlow"/>
              </a:rPr>
              <a:t>the share </a:t>
            </a:r>
            <a:r>
              <a:rPr lang="en-US" sz="1100" b="0" i="0" spc="0" baseline="0" dirty="0">
                <a:solidFill>
                  <a:srgbClr val="000000"/>
                </a:solidFill>
                <a:latin typeface="Barlow"/>
              </a:rPr>
              <a:t>of population</a:t>
            </a:r>
            <a:r>
              <a:rPr lang="en-US" sz="1100" dirty="0">
                <a:solidFill>
                  <a:srgbClr val="000000"/>
                </a:solidFill>
                <a:latin typeface="Barlow"/>
              </a:rPr>
              <a:t> with access</a:t>
            </a:r>
            <a:r>
              <a:rPr lang="en-US" sz="1100" b="0" i="0" spc="0" baseline="0" dirty="0">
                <a:solidFill>
                  <a:srgbClr val="000000"/>
                </a:solidFill>
                <a:latin typeface="Barlow"/>
              </a:rPr>
              <a:t> (%)</a:t>
            </a:r>
          </a:p>
        </p:txBody>
      </p:sp>
      <p:sp>
        <p:nvSpPr>
          <p:cNvPr id="434" name="Rectangle 434"/>
          <p:cNvSpPr/>
          <p:nvPr/>
        </p:nvSpPr>
        <p:spPr>
          <a:xfrm>
            <a:off x="6691070" y="3430752"/>
            <a:ext cx="5448607" cy="369332"/>
          </a:xfrm>
          <a:prstGeom prst="rect">
            <a:avLst/>
          </a:prstGeom>
        </p:spPr>
        <p:txBody>
          <a:bodyPr wrap="none" lIns="0" tIns="0" rIns="0" bIns="0" anchor="t">
            <a:spAutoFit/>
          </a:bodyPr>
          <a:lstStyle/>
          <a:p>
            <a:r>
              <a:rPr lang="en-US" sz="1100" dirty="0">
                <a:solidFill>
                  <a:srgbClr val="000000"/>
                </a:solidFill>
                <a:latin typeface="Barlow"/>
              </a:rPr>
              <a:t>The share of</a:t>
            </a:r>
            <a:r>
              <a:rPr lang="en-US" sz="1100" b="0" i="0" spc="0" baseline="0" dirty="0">
                <a:solidFill>
                  <a:srgbClr val="000000"/>
                </a:solidFill>
                <a:latin typeface="Barlow"/>
              </a:rPr>
              <a:t> pedestrian and cycling investments of the </a:t>
            </a:r>
            <a:r>
              <a:rPr lang="en-US" sz="1100" dirty="0">
                <a:solidFill>
                  <a:srgbClr val="000000"/>
                </a:solidFill>
                <a:latin typeface="Barlow"/>
              </a:rPr>
              <a:t>Urban Environmental Committee</a:t>
            </a:r>
            <a:r>
              <a:rPr lang="en-US" sz="1300" dirty="0">
                <a:solidFill>
                  <a:srgbClr val="000000"/>
                </a:solidFill>
                <a:latin typeface="Barlow"/>
              </a:rPr>
              <a:t>'</a:t>
            </a:r>
            <a:r>
              <a:rPr lang="en-US" sz="1100" dirty="0">
                <a:solidFill>
                  <a:srgbClr val="000000"/>
                </a:solidFill>
                <a:latin typeface="Barlow"/>
              </a:rPr>
              <a:t>s</a:t>
            </a:r>
            <a:endParaRPr lang="fi-FI" dirty="0">
              <a:solidFill>
                <a:srgbClr val="000000"/>
              </a:solidFill>
            </a:endParaRPr>
          </a:p>
          <a:p>
            <a:r>
              <a:rPr lang="en-US" sz="1100" dirty="0">
                <a:solidFill>
                  <a:srgbClr val="000000"/>
                </a:solidFill>
                <a:latin typeface="Barlow"/>
              </a:rPr>
              <a:t>development</a:t>
            </a:r>
            <a:r>
              <a:rPr lang="en-US" sz="1100" b="0" i="0" spc="0" baseline="0" dirty="0">
                <a:solidFill>
                  <a:srgbClr val="000000"/>
                </a:solidFill>
                <a:latin typeface="Barlow"/>
              </a:rPr>
              <a:t> investments (%) and </a:t>
            </a:r>
            <a:r>
              <a:rPr lang="en-US" sz="1100" b="0" i="0" spc="305" baseline="0" dirty="0">
                <a:solidFill>
                  <a:srgbClr val="000000"/>
                </a:solidFill>
                <a:latin typeface="Arial"/>
              </a:rPr>
              <a:t>€</a:t>
            </a:r>
            <a:r>
              <a:rPr lang="en-US" sz="1100" b="0" i="0" spc="0" baseline="0" dirty="0">
                <a:solidFill>
                  <a:srgbClr val="000000"/>
                </a:solidFill>
                <a:latin typeface="Barlow"/>
              </a:rPr>
              <a:t>per resident</a:t>
            </a:r>
            <a:endParaRPr lang="fi-FI"/>
          </a:p>
        </p:txBody>
      </p:sp>
      <p:sp>
        <p:nvSpPr>
          <p:cNvPr id="435" name="Rectangle 435"/>
          <p:cNvSpPr/>
          <p:nvPr/>
        </p:nvSpPr>
        <p:spPr>
          <a:xfrm>
            <a:off x="6724249" y="4137743"/>
            <a:ext cx="4658489" cy="335989"/>
          </a:xfrm>
          <a:prstGeom prst="rect">
            <a:avLst/>
          </a:prstGeom>
        </p:spPr>
        <p:txBody>
          <a:bodyPr wrap="square" lIns="0" tIns="0" rIns="0" bIns="0" anchor="t">
            <a:spAutoFit/>
          </a:bodyPr>
          <a:lstStyle/>
          <a:p>
            <a:r>
              <a:rPr lang="en-US" sz="1100" b="0" i="0" spc="0" baseline="0">
                <a:solidFill>
                  <a:srgbClr val="000000"/>
                </a:solidFill>
                <a:latin typeface="Barlow"/>
              </a:rPr>
              <a:t>Population</a:t>
            </a:r>
            <a:r>
              <a:rPr lang="en-US" sz="1100">
                <a:solidFill>
                  <a:srgbClr val="000000"/>
                </a:solidFill>
                <a:latin typeface="Barlow"/>
              </a:rPr>
              <a:t> within the efficient</a:t>
            </a:r>
            <a:r>
              <a:rPr lang="en-US" sz="1100" b="0" i="0" spc="0" baseline="0">
                <a:solidFill>
                  <a:srgbClr val="000000"/>
                </a:solidFill>
                <a:latin typeface="Barlow"/>
              </a:rPr>
              <a:t> public </a:t>
            </a:r>
            <a:r>
              <a:rPr lang="en-US" sz="1100">
                <a:solidFill>
                  <a:srgbClr val="000000"/>
                </a:solidFill>
                <a:latin typeface="Barlow"/>
              </a:rPr>
              <a:t>transport</a:t>
            </a:r>
            <a:r>
              <a:rPr lang="en-US" sz="1100" b="0" i="0" spc="0" baseline="0">
                <a:solidFill>
                  <a:srgbClr val="000000"/>
                </a:solidFill>
                <a:latin typeface="Barlow"/>
              </a:rPr>
              <a:t> </a:t>
            </a:r>
            <a:r>
              <a:rPr lang="en-US" sz="1100">
                <a:solidFill>
                  <a:srgbClr val="000000"/>
                </a:solidFill>
                <a:latin typeface="Barlow"/>
              </a:rPr>
              <a:t>development corridor </a:t>
            </a:r>
            <a:endParaRPr lang="en-US" sz="1100" b="0" i="0" spc="0" baseline="0">
              <a:solidFill>
                <a:srgbClr val="000000"/>
              </a:solidFill>
              <a:latin typeface="Barlow"/>
            </a:endParaRPr>
          </a:p>
          <a:p>
            <a:pPr marL="0">
              <a:lnSpc>
                <a:spcPts val="1319"/>
              </a:lnSpc>
            </a:pPr>
            <a:r>
              <a:rPr lang="en-US" sz="1100" b="0" i="0" spc="0" baseline="0">
                <a:solidFill>
                  <a:srgbClr val="000000"/>
                </a:solidFill>
                <a:latin typeface="Barlow"/>
              </a:rPr>
              <a:t>(</a:t>
            </a:r>
            <a:r>
              <a:rPr lang="en-US" sz="1100" b="0" i="0" spc="0" baseline="0" err="1">
                <a:solidFill>
                  <a:srgbClr val="000000"/>
                </a:solidFill>
                <a:latin typeface="Barlow"/>
              </a:rPr>
              <a:t>Linnanmaa</a:t>
            </a:r>
            <a:r>
              <a:rPr lang="en-US" sz="1100" b="0" i="0" spc="0" baseline="0">
                <a:solidFill>
                  <a:srgbClr val="000000"/>
                </a:solidFill>
                <a:latin typeface="Barlow"/>
              </a:rPr>
              <a:t>-city </a:t>
            </a:r>
            <a:r>
              <a:rPr lang="en-US" sz="1100" b="0" i="0" spc="0" baseline="0" err="1">
                <a:solidFill>
                  <a:srgbClr val="000000"/>
                </a:solidFill>
                <a:latin typeface="Barlow"/>
              </a:rPr>
              <a:t>centre-Kontinkangas</a:t>
            </a:r>
            <a:r>
              <a:rPr lang="en-US" sz="1100" b="0" i="0" spc="0" baseline="0">
                <a:solidFill>
                  <a:srgbClr val="000000"/>
                </a:solidFill>
                <a:latin typeface="Barlow"/>
              </a:rPr>
              <a:t>, 400m)</a:t>
            </a:r>
          </a:p>
        </p:txBody>
      </p:sp>
      <p:sp>
        <p:nvSpPr>
          <p:cNvPr id="436" name="Rectangle 436"/>
          <p:cNvSpPr/>
          <p:nvPr/>
        </p:nvSpPr>
        <p:spPr>
          <a:xfrm>
            <a:off x="6724250" y="4456403"/>
            <a:ext cx="4868320" cy="169277"/>
          </a:xfrm>
          <a:prstGeom prst="rect">
            <a:avLst/>
          </a:prstGeom>
        </p:spPr>
        <p:txBody>
          <a:bodyPr wrap="none" lIns="0" tIns="0" rIns="0" bIns="0" anchor="t">
            <a:spAutoFit/>
          </a:bodyPr>
          <a:lstStyle/>
          <a:p>
            <a:r>
              <a:rPr lang="en-US" sz="1100" b="0" i="0" spc="0" baseline="0">
                <a:solidFill>
                  <a:srgbClr val="000000"/>
                </a:solidFill>
                <a:latin typeface="Barlow"/>
              </a:rPr>
              <a:t>Population </a:t>
            </a:r>
            <a:r>
              <a:rPr lang="en-US" sz="1100">
                <a:solidFill>
                  <a:srgbClr val="000000"/>
                </a:solidFill>
                <a:latin typeface="Barlow"/>
              </a:rPr>
              <a:t>living near</a:t>
            </a:r>
            <a:r>
              <a:rPr lang="en-US" sz="1100" b="0" i="0" spc="0" baseline="0">
                <a:solidFill>
                  <a:srgbClr val="000000"/>
                </a:solidFill>
                <a:latin typeface="Barlow"/>
              </a:rPr>
              <a:t> public </a:t>
            </a:r>
            <a:r>
              <a:rPr lang="en-US" sz="1100">
                <a:solidFill>
                  <a:srgbClr val="000000"/>
                </a:solidFill>
                <a:latin typeface="Barlow"/>
              </a:rPr>
              <a:t>transportation</a:t>
            </a:r>
            <a:r>
              <a:rPr lang="en-US" sz="1100" b="0" i="0" spc="0" baseline="0">
                <a:solidFill>
                  <a:srgbClr val="000000"/>
                </a:solidFill>
                <a:latin typeface="Barlow"/>
              </a:rPr>
              <a:t> bus lines and e</a:t>
            </a:r>
            <a:r>
              <a:rPr lang="en-US" sz="1100" b="0" i="0" spc="0" baseline="0">
                <a:solidFill>
                  <a:srgbClr val="000000"/>
                </a:solidFill>
                <a:latin typeface="Arial"/>
              </a:rPr>
              <a:t>x</a:t>
            </a:r>
            <a:r>
              <a:rPr lang="en-US" sz="1100" b="0" i="0" spc="0" baseline="0">
                <a:solidFill>
                  <a:srgbClr val="000000"/>
                </a:solidFill>
                <a:latin typeface="Barlow"/>
              </a:rPr>
              <a:t>press routes</a:t>
            </a:r>
            <a:r>
              <a:rPr lang="en-US" sz="1100">
                <a:solidFill>
                  <a:srgbClr val="000000"/>
                </a:solidFill>
                <a:latin typeface="Barlow"/>
              </a:rPr>
              <a:t>  </a:t>
            </a:r>
            <a:r>
              <a:rPr lang="en-US" sz="1100" b="0" i="0" spc="0" baseline="0">
                <a:solidFill>
                  <a:srgbClr val="000000"/>
                </a:solidFill>
                <a:latin typeface="Barlow"/>
              </a:rPr>
              <a:t>(400m)</a:t>
            </a:r>
            <a:endParaRPr lang="fi-FI"/>
          </a:p>
        </p:txBody>
      </p:sp>
      <p:sp>
        <p:nvSpPr>
          <p:cNvPr id="437" name="Rectangle 437"/>
          <p:cNvSpPr/>
          <p:nvPr/>
        </p:nvSpPr>
        <p:spPr>
          <a:xfrm>
            <a:off x="6683981" y="5274683"/>
            <a:ext cx="5075844" cy="338554"/>
          </a:xfrm>
          <a:prstGeom prst="rect">
            <a:avLst/>
          </a:prstGeom>
        </p:spPr>
        <p:txBody>
          <a:bodyPr wrap="square" lIns="0" tIns="0" rIns="0" bIns="0" anchor="t">
            <a:spAutoFit/>
          </a:bodyPr>
          <a:lstStyle/>
          <a:p>
            <a:r>
              <a:rPr lang="en-US" sz="1100" b="0" i="0" spc="0" baseline="0">
                <a:solidFill>
                  <a:srgbClr val="000000"/>
                </a:solidFill>
                <a:latin typeface="Barlow"/>
              </a:rPr>
              <a:t>Enhancing the condition of pedestrian and cycle traffic: kilometers</a:t>
            </a:r>
            <a:r>
              <a:rPr lang="en-US" sz="1100">
                <a:solidFill>
                  <a:srgbClr val="000000"/>
                </a:solidFill>
                <a:latin typeface="Barlow"/>
              </a:rPr>
              <a:t> </a:t>
            </a:r>
            <a:r>
              <a:rPr lang="en-US" sz="1100" b="0" i="0" spc="0" baseline="0">
                <a:solidFill>
                  <a:srgbClr val="000000"/>
                </a:solidFill>
                <a:latin typeface="Barlow"/>
              </a:rPr>
              <a:t>that have been enhanced.</a:t>
            </a:r>
            <a:endParaRPr lang="fi-FI"/>
          </a:p>
        </p:txBody>
      </p:sp>
      <p:sp>
        <p:nvSpPr>
          <p:cNvPr id="438" name="Rectangle 438"/>
          <p:cNvSpPr/>
          <p:nvPr/>
        </p:nvSpPr>
        <p:spPr>
          <a:xfrm>
            <a:off x="6723195" y="6452998"/>
            <a:ext cx="5539978" cy="217624"/>
          </a:xfrm>
          <a:prstGeom prst="rect">
            <a:avLst/>
          </a:prstGeom>
        </p:spPr>
        <p:txBody>
          <a:bodyPr wrap="none" lIns="0" tIns="0" rIns="0" bIns="0" anchor="t">
            <a:spAutoFit/>
          </a:bodyPr>
          <a:lstStyle/>
          <a:p>
            <a:pPr marL="0">
              <a:tabLst>
                <a:tab pos="5255786" algn="l"/>
                <a:tab pos="5255786" algn="l"/>
              </a:tabLst>
            </a:pPr>
            <a:r>
              <a:rPr lang="en-US" sz="1100" b="0" i="0" spc="0" baseline="0" dirty="0">
                <a:solidFill>
                  <a:srgbClr val="000000"/>
                </a:solidFill>
                <a:latin typeface="Barlow"/>
              </a:rPr>
              <a:t>Implementation of Oulu</a:t>
            </a:r>
            <a:r>
              <a:rPr lang="en-US" sz="1100" b="0" i="0" spc="0" baseline="0" dirty="0">
                <a:solidFill>
                  <a:srgbClr val="000000"/>
                </a:solidFill>
                <a:latin typeface="Arial"/>
              </a:rPr>
              <a:t>'</a:t>
            </a:r>
            <a:r>
              <a:rPr lang="en-US" sz="1100" b="0" i="0" spc="0" baseline="0" dirty="0">
                <a:solidFill>
                  <a:srgbClr val="000000"/>
                </a:solidFill>
                <a:latin typeface="Barlow"/>
              </a:rPr>
              <a:t>s </a:t>
            </a:r>
            <a:r>
              <a:rPr lang="en-US" sz="1100" dirty="0">
                <a:solidFill>
                  <a:srgbClr val="000000"/>
                </a:solidFill>
                <a:latin typeface="Barlow"/>
              </a:rPr>
              <a:t>Parking</a:t>
            </a:r>
            <a:r>
              <a:rPr lang="en-US" sz="1100" b="0" i="0" spc="0" baseline="0" dirty="0">
                <a:solidFill>
                  <a:srgbClr val="000000"/>
                </a:solidFill>
                <a:latin typeface="Barlow"/>
              </a:rPr>
              <a:t> </a:t>
            </a:r>
            <a:r>
              <a:rPr lang="en-US" sz="1100" dirty="0" err="1">
                <a:solidFill>
                  <a:srgbClr val="000000"/>
                </a:solidFill>
                <a:latin typeface="Barlow"/>
              </a:rPr>
              <a:t>Programme</a:t>
            </a:r>
            <a:r>
              <a:rPr lang="en-US" sz="1100" b="0" i="0" spc="0" baseline="0" dirty="0">
                <a:solidFill>
                  <a:srgbClr val="000000"/>
                </a:solidFill>
                <a:latin typeface="Barlow"/>
              </a:rPr>
              <a:t> 2040. </a:t>
            </a:r>
            <a:r>
              <a:rPr lang="en-US" sz="1100" b="0" i="0" spc="0" baseline="0" dirty="0">
                <a:solidFill>
                  <a:srgbClr val="000000"/>
                </a:solidFill>
                <a:latin typeface="Arial"/>
              </a:rPr>
              <a:t>Q</a:t>
            </a:r>
            <a:r>
              <a:rPr lang="en-US" sz="1100" b="0" i="0" spc="0" baseline="0" dirty="0">
                <a:solidFill>
                  <a:srgbClr val="000000"/>
                </a:solidFill>
                <a:latin typeface="Barlow"/>
              </a:rPr>
              <a:t>ualitative evaluation	</a:t>
            </a:r>
            <a:r>
              <a:rPr lang="en-US" sz="2100" b="0" i="0" spc="0" baseline="-32899" dirty="0">
                <a:solidFill>
                  <a:srgbClr val="000000"/>
                </a:solidFill>
                <a:latin typeface="Segoe UI"/>
              </a:rPr>
              <a:t>9	</a:t>
            </a:r>
          </a:p>
        </p:txBody>
      </p:sp>
    </p:spTree>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3a36f46d-0ba9-4cf0-bd65-dcab25c9c6ea">
      <Terms xmlns="http://schemas.microsoft.com/office/infopath/2007/PartnerControls"/>
    </lcf76f155ced4ddcb4097134ff3c332f>
    <TaxCatchAll xmlns="b01e0dc8-ee64-477e-8b8c-9326ff1f652b" xsi:nil="true"/>
    <SharedWithUsers xmlns="b01e0dc8-ee64-477e-8b8c-9326ff1f652b">
      <UserInfo>
        <DisplayName>Matinheikki Sari</DisplayName>
        <AccountId>117</AccountId>
        <AccountType/>
      </UserInfo>
      <UserInfo>
        <DisplayName>Tervo-Kankare Kaarina</DisplayName>
        <AccountId>107</AccountId>
        <AccountType/>
      </UserInfo>
      <UserInfo>
        <DisplayName>Talvitie Maarit</DisplayName>
        <AccountId>23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DB252DC5620E8A4DAEBFEB705E301251" ma:contentTypeVersion="19" ma:contentTypeDescription="Luo uusi asiakirja." ma:contentTypeScope="" ma:versionID="16be082b60180cd9fbd6d9b318639aed">
  <xsd:schema xmlns:xsd="http://www.w3.org/2001/XMLSchema" xmlns:xs="http://www.w3.org/2001/XMLSchema" xmlns:p="http://schemas.microsoft.com/office/2006/metadata/properties" xmlns:ns1="http://schemas.microsoft.com/sharepoint/v3" xmlns:ns2="3a36f46d-0ba9-4cf0-bd65-dcab25c9c6ea" xmlns:ns3="b01e0dc8-ee64-477e-8b8c-9326ff1f652b" targetNamespace="http://schemas.microsoft.com/office/2006/metadata/properties" ma:root="true" ma:fieldsID="275375610c3cb6e8d915db6b352acaa0" ns1:_="" ns2:_="" ns3:_="">
    <xsd:import namespace="http://schemas.microsoft.com/sharepoint/v3"/>
    <xsd:import namespace="3a36f46d-0ba9-4cf0-bd65-dcab25c9c6ea"/>
    <xsd:import namespace="b01e0dc8-ee64-477e-8b8c-9326ff1f652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Yhtenäisen yhteensopivuuskäytännön ominaisuudet" ma:hidden="true" ma:internalName="_ip_UnifiedCompliancePolicyProperties">
      <xsd:simpleType>
        <xsd:restriction base="dms:Note"/>
      </xsd:simpleType>
    </xsd:element>
    <xsd:element name="_ip_UnifiedCompliancePolicyUIAction" ma:index="21"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36f46d-0ba9-4cf0-bd65-dcab25c9c6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Kuvien tunnisteet" ma:readOnly="false" ma:fieldId="{5cf76f15-5ced-4ddc-b409-7134ff3c332f}" ma:taxonomyMulti="true" ma:sspId="2e842811-fc86-452f-aa99-9d3d11fbf5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1e0dc8-ee64-477e-8b8c-9326ff1f652b"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element name="TaxCatchAll" ma:index="25" nillable="true" ma:displayName="Taxonomy Catch All Column" ma:hidden="true" ma:list="{a59c7018-814f-45f7-adf1-cee3612c008c}" ma:internalName="TaxCatchAll" ma:showField="CatchAllData" ma:web="b01e0dc8-ee64-477e-8b8c-9326ff1f65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DD7FA0-0392-4C07-BE02-ECAA6ADE431B}">
  <ds:schemaRefs>
    <ds:schemaRef ds:uri="http://schemas.microsoft.com/sharepoint/v3/contenttype/forms"/>
  </ds:schemaRefs>
</ds:datastoreItem>
</file>

<file path=customXml/itemProps2.xml><?xml version="1.0" encoding="utf-8"?>
<ds:datastoreItem xmlns:ds="http://schemas.openxmlformats.org/officeDocument/2006/customXml" ds:itemID="{EFBA7B82-415F-46CA-A027-56AD04A93056}">
  <ds:schemaRefs>
    <ds:schemaRef ds:uri="3a36f46d-0ba9-4cf0-bd65-dcab25c9c6ea"/>
    <ds:schemaRef ds:uri="b01e0dc8-ee64-477e-8b8c-9326ff1f652b"/>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FC9489E4-EC4B-4E12-9FB3-5A3A8B0FA8E1}">
  <ds:schemaRefs>
    <ds:schemaRef ds:uri="3a36f46d-0ba9-4cf0-bd65-dcab25c9c6ea"/>
    <ds:schemaRef ds:uri="b01e0dc8-ee64-477e-8b8c-9326ff1f65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112</TotalTime>
  <Words>5589</Words>
  <Application>Microsoft Office PowerPoint</Application>
  <PresentationFormat>Laajakuva</PresentationFormat>
  <Paragraphs>718</Paragraphs>
  <Slides>27</Slides>
  <Notes>1</Notes>
  <HiddenSlides>0</HiddenSlides>
  <MMClips>0</MMClips>
  <ScaleCrop>false</ScaleCrop>
  <HeadingPairs>
    <vt:vector size="4" baseType="variant">
      <vt:variant>
        <vt:lpstr>Teema</vt:lpstr>
      </vt:variant>
      <vt:variant>
        <vt:i4>1</vt:i4>
      </vt:variant>
      <vt:variant>
        <vt:lpstr>Dian otsikot</vt:lpstr>
      </vt:variant>
      <vt:variant>
        <vt:i4>27</vt:i4>
      </vt:variant>
    </vt:vector>
  </HeadingPairs>
  <TitlesOfParts>
    <vt:vector size="28" baseType="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Vainik Riikka</dc:creator>
  <cp:lastModifiedBy>Vainik Riikka</cp:lastModifiedBy>
  <cp:revision>648</cp:revision>
  <dcterms:modified xsi:type="dcterms:W3CDTF">2024-05-02T09:11:03Z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f2b28d-54cf-44b6-aad9-6a2b7fb652a6_Enabled">
    <vt:lpwstr>true</vt:lpwstr>
  </property>
  <property fmtid="{D5CDD505-2E9C-101B-9397-08002B2CF9AE}" pid="3" name="MSIP_Label_e7f2b28d-54cf-44b6-aad9-6a2b7fb652a6_SetDate">
    <vt:lpwstr>2023-11-06T07:33:27Z</vt:lpwstr>
  </property>
  <property fmtid="{D5CDD505-2E9C-101B-9397-08002B2CF9AE}" pid="4" name="MSIP_Label_e7f2b28d-54cf-44b6-aad9-6a2b7fb652a6_Method">
    <vt:lpwstr>Standard</vt:lpwstr>
  </property>
  <property fmtid="{D5CDD505-2E9C-101B-9397-08002B2CF9AE}" pid="5" name="MSIP_Label_e7f2b28d-54cf-44b6-aad9-6a2b7fb652a6_Name">
    <vt:lpwstr>e7f2b28d-54cf-44b6-aad9-6a2b7fb652a6</vt:lpwstr>
  </property>
  <property fmtid="{D5CDD505-2E9C-101B-9397-08002B2CF9AE}" pid="6" name="MSIP_Label_e7f2b28d-54cf-44b6-aad9-6a2b7fb652a6_SiteId">
    <vt:lpwstr>5cc89a67-fa29-4356-af5d-f436abc7c21b</vt:lpwstr>
  </property>
  <property fmtid="{D5CDD505-2E9C-101B-9397-08002B2CF9AE}" pid="7" name="MSIP_Label_e7f2b28d-54cf-44b6-aad9-6a2b7fb652a6_ActionId">
    <vt:lpwstr>a1ab4f78-1917-4ab1-890d-9a27af33c1de</vt:lpwstr>
  </property>
  <property fmtid="{D5CDD505-2E9C-101B-9397-08002B2CF9AE}" pid="8" name="MSIP_Label_e7f2b28d-54cf-44b6-aad9-6a2b7fb652a6_ContentBits">
    <vt:lpwstr>0</vt:lpwstr>
  </property>
  <property fmtid="{D5CDD505-2E9C-101B-9397-08002B2CF9AE}" pid="9" name="ContentTypeId">
    <vt:lpwstr>0x010100DB252DC5620E8A4DAEBFEB705E301251</vt:lpwstr>
  </property>
  <property fmtid="{D5CDD505-2E9C-101B-9397-08002B2CF9AE}" pid="10" name="MediaServiceImageTags">
    <vt:lpwstr/>
  </property>
</Properties>
</file>